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4"/>
  </p:sldMasterIdLst>
  <p:notesMasterIdLst>
    <p:notesMasterId r:id="rId23"/>
  </p:notesMasterIdLst>
  <p:handoutMasterIdLst>
    <p:handoutMasterId r:id="rId24"/>
  </p:handoutMasterIdLst>
  <p:sldIdLst>
    <p:sldId id="1230" r:id="rId5"/>
    <p:sldId id="1297" r:id="rId6"/>
    <p:sldId id="531" r:id="rId7"/>
    <p:sldId id="532" r:id="rId8"/>
    <p:sldId id="533" r:id="rId9"/>
    <p:sldId id="535" r:id="rId10"/>
    <p:sldId id="1226" r:id="rId11"/>
    <p:sldId id="537" r:id="rId12"/>
    <p:sldId id="538" r:id="rId13"/>
    <p:sldId id="545" r:id="rId14"/>
    <p:sldId id="546" r:id="rId15"/>
    <p:sldId id="547" r:id="rId16"/>
    <p:sldId id="1234" r:id="rId17"/>
    <p:sldId id="549" r:id="rId18"/>
    <p:sldId id="551" r:id="rId19"/>
    <p:sldId id="553" r:id="rId20"/>
    <p:sldId id="550" r:id="rId21"/>
    <p:sldId id="1224" r:id="rId22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 userDrawn="1">
          <p15:clr>
            <a:srgbClr val="A4A3A4"/>
          </p15:clr>
        </p15:guide>
        <p15:guide id="2" pos="278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최 동조" initials="최동" lastIdx="1" clrIdx="0"/>
  <p:cmAuthor id="2" name="허상렬" initials="h" lastIdx="1" clrIdx="1"/>
  <p:cmAuthor id="3" name="사용자" initials="사" lastIdx="2" clrIdx="2">
    <p:extLst>
      <p:ext uri="{19B8F6BF-5375-455C-9EA6-DF929625EA0E}">
        <p15:presenceInfo xmlns:p15="http://schemas.microsoft.com/office/powerpoint/2012/main" userId="사용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5B9BD5"/>
    <a:srgbClr val="FFA3A3"/>
    <a:srgbClr val="99CCFF"/>
    <a:srgbClr val="C6C7C7"/>
    <a:srgbClr val="464648"/>
    <a:srgbClr val="020303"/>
    <a:srgbClr val="B0181A"/>
    <a:srgbClr val="FFFF99"/>
    <a:srgbClr val="7475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5" autoAdjust="0"/>
    <p:restoredTop sz="86044" autoAdjust="0"/>
  </p:normalViewPr>
  <p:slideViewPr>
    <p:cSldViewPr snapToGrid="0">
      <p:cViewPr varScale="1">
        <p:scale>
          <a:sx n="97" d="100"/>
          <a:sy n="97" d="100"/>
        </p:scale>
        <p:origin x="2100" y="90"/>
      </p:cViewPr>
      <p:guideLst>
        <p:guide orient="horz" pos="2341"/>
        <p:guide pos="2789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60" d="100"/>
        <a:sy n="160" d="100"/>
      </p:scale>
      <p:origin x="0" y="-66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804"/>
          </a:xfrm>
          <a:prstGeom prst="rect">
            <a:avLst/>
          </a:prstGeom>
        </p:spPr>
        <p:txBody>
          <a:bodyPr vert="horz" lIns="92507" tIns="46255" rIns="92507" bIns="4625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804"/>
          </a:xfrm>
          <a:prstGeom prst="rect">
            <a:avLst/>
          </a:prstGeom>
        </p:spPr>
        <p:txBody>
          <a:bodyPr vert="horz" lIns="92507" tIns="46255" rIns="92507" bIns="46255" rtlCol="0"/>
          <a:lstStyle>
            <a:lvl1pPr algn="r">
              <a:defRPr sz="1200"/>
            </a:lvl1pPr>
          </a:lstStyle>
          <a:p>
            <a:fld id="{736D0EC1-86D9-4209-A309-9338AE5ACC44}" type="datetimeFigureOut">
              <a:rPr lang="ko-KR" altLang="en-US" smtClean="0"/>
              <a:t>2024-10-16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40908"/>
            <a:ext cx="2949787" cy="496804"/>
          </a:xfrm>
          <a:prstGeom prst="rect">
            <a:avLst/>
          </a:prstGeom>
        </p:spPr>
        <p:txBody>
          <a:bodyPr vert="horz" lIns="92507" tIns="46255" rIns="92507" bIns="4625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838" y="9440908"/>
            <a:ext cx="2949787" cy="496804"/>
          </a:xfrm>
          <a:prstGeom prst="rect">
            <a:avLst/>
          </a:prstGeom>
        </p:spPr>
        <p:txBody>
          <a:bodyPr vert="horz" lIns="92507" tIns="46255" rIns="92507" bIns="46255" rtlCol="0" anchor="b"/>
          <a:lstStyle>
            <a:lvl1pPr algn="r">
              <a:defRPr sz="1200"/>
            </a:lvl1pPr>
          </a:lstStyle>
          <a:p>
            <a:fld id="{2EFAACA3-17B8-4C82-A647-62F0963CDB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794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49524" cy="498703"/>
          </a:xfrm>
          <a:prstGeom prst="rect">
            <a:avLst/>
          </a:prstGeom>
        </p:spPr>
        <p:txBody>
          <a:bodyPr vert="horz" lIns="90750" tIns="45373" rIns="90750" bIns="453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107" y="2"/>
            <a:ext cx="2949524" cy="498703"/>
          </a:xfrm>
          <a:prstGeom prst="rect">
            <a:avLst/>
          </a:prstGeom>
        </p:spPr>
        <p:txBody>
          <a:bodyPr vert="horz" lIns="90750" tIns="45373" rIns="90750" bIns="45373" rtlCol="0"/>
          <a:lstStyle>
            <a:lvl1pPr algn="r">
              <a:defRPr sz="1200"/>
            </a:lvl1pPr>
          </a:lstStyle>
          <a:p>
            <a:fld id="{287D690C-7AA2-4AFD-8C36-57A42210C0D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0" tIns="45373" rIns="90750" bIns="453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508" y="4783449"/>
            <a:ext cx="5445760" cy="3913870"/>
          </a:xfrm>
          <a:prstGeom prst="rect">
            <a:avLst/>
          </a:prstGeom>
        </p:spPr>
        <p:txBody>
          <a:bodyPr vert="horz" lIns="90750" tIns="45373" rIns="90750" bIns="4537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440640"/>
            <a:ext cx="2949524" cy="498703"/>
          </a:xfrm>
          <a:prstGeom prst="rect">
            <a:avLst/>
          </a:prstGeom>
        </p:spPr>
        <p:txBody>
          <a:bodyPr vert="horz" lIns="90750" tIns="45373" rIns="90750" bIns="453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107" y="9440640"/>
            <a:ext cx="2949524" cy="498703"/>
          </a:xfrm>
          <a:prstGeom prst="rect">
            <a:avLst/>
          </a:prstGeom>
        </p:spPr>
        <p:txBody>
          <a:bodyPr vert="horz" lIns="90750" tIns="45373" rIns="90750" bIns="45373" rtlCol="0" anchor="b"/>
          <a:lstStyle>
            <a:lvl1pPr algn="r">
              <a:defRPr sz="1200"/>
            </a:lvl1pPr>
          </a:lstStyle>
          <a:p>
            <a:fld id="{372430CD-7065-4B5C-A797-9D7C90E37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92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430CD-7065-4B5C-A797-9D7C90E37F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01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430CD-7065-4B5C-A797-9D7C90E37F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54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430CD-7065-4B5C-A797-9D7C90E37F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20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16C31F0-4456-4D99-A4DE-756E70990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2" y="113198"/>
            <a:ext cx="6642340" cy="457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7F578AF-AD05-421C-9B20-94DF1E79F8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3902" y="782952"/>
            <a:ext cx="8808648" cy="5394011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>
              <a:lnSpc>
                <a:spcPct val="110000"/>
              </a:lnSpc>
              <a:buFont typeface="+mj-lt"/>
              <a:buAutoNum type="arabicPeriod"/>
              <a:defRPr sz="1400" b="1"/>
            </a:lvl1pPr>
            <a:lvl2pPr marL="270000" indent="-180000">
              <a:lnSpc>
                <a:spcPct val="110000"/>
              </a:lnSpc>
              <a:buFont typeface="+mj-lt"/>
              <a:buAutoNum type="arabicParenR"/>
              <a:defRPr sz="1200"/>
            </a:lvl2pPr>
            <a:lvl3pPr marL="432000" indent="-180000">
              <a:lnSpc>
                <a:spcPct val="110000"/>
              </a:lnSpc>
              <a:buFont typeface="+mj-ea"/>
              <a:buAutoNum type="circleNumDbPlain"/>
              <a:defRPr sz="1100"/>
            </a:lvl3pPr>
            <a:lvl4pPr marL="540000" indent="-180000">
              <a:lnSpc>
                <a:spcPct val="100000"/>
              </a:lnSpc>
              <a:buFont typeface="+mj-lt"/>
              <a:buAutoNum type="alphaLcPeriod"/>
              <a:defRPr sz="1050"/>
            </a:lvl4pPr>
            <a:lvl5pPr marL="612000" indent="-180000">
              <a:lnSpc>
                <a:spcPct val="100000"/>
              </a:lnSpc>
              <a:buFont typeface="Wingdings" panose="05000000000000000000" pitchFamily="2" charset="2"/>
              <a:buChar char="§"/>
              <a:defRPr sz="1000"/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11" name="바닥글 개체 틀 4">
            <a:extLst>
              <a:ext uri="{FF2B5EF4-FFF2-40B4-BE49-F238E27FC236}">
                <a16:creationId xmlns:a16="http://schemas.microsoft.com/office/drawing/2014/main" id="{EC199EF5-5ADD-4FE6-9E1F-450D3E69C4B8}"/>
              </a:ext>
            </a:extLst>
          </p:cNvPr>
          <p:cNvSpPr txBox="1">
            <a:spLocks/>
          </p:cNvSpPr>
          <p:nvPr userDrawn="1"/>
        </p:nvSpPr>
        <p:spPr>
          <a:xfrm>
            <a:off x="4232485" y="6529759"/>
            <a:ext cx="1993188" cy="295272"/>
          </a:xfrm>
          <a:prstGeom prst="rect">
            <a:avLst/>
          </a:prstGeom>
        </p:spPr>
        <p:txBody>
          <a:bodyPr vert="horz" lIns="27000" tIns="27000" rIns="27000" bIns="2700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000" b="1" kern="1200">
                <a:solidFill>
                  <a:srgbClr val="0070C0"/>
                </a:solidFill>
                <a:latin typeface="+mj-ea"/>
                <a:ea typeface="+mj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세진에프에이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E21E121-424B-463A-BFD9-60573CAC3E35}"/>
              </a:ext>
            </a:extLst>
          </p:cNvPr>
          <p:cNvSpPr/>
          <p:nvPr userDrawn="1"/>
        </p:nvSpPr>
        <p:spPr>
          <a:xfrm>
            <a:off x="6470" y="624536"/>
            <a:ext cx="9126000" cy="54000"/>
          </a:xfrm>
          <a:prstGeom prst="rect">
            <a:avLst/>
          </a:prstGeom>
          <a:gradFill flip="none" rotWithShape="1">
            <a:gsLst>
              <a:gs pos="55000">
                <a:schemeClr val="accent1">
                  <a:lumMod val="75000"/>
                </a:schemeClr>
              </a:gs>
              <a:gs pos="31000">
                <a:srgbClr val="1F497D">
                  <a:lumMod val="60000"/>
                  <a:lumOff val="40000"/>
                </a:srgbClr>
              </a:gs>
              <a:gs pos="72000">
                <a:srgbClr val="8064A2">
                  <a:lumMod val="60000"/>
                  <a:lumOff val="40000"/>
                </a:srgbClr>
              </a:gs>
              <a:gs pos="0">
                <a:schemeClr val="tx2"/>
              </a:gs>
              <a:gs pos="90000">
                <a:schemeClr val="bg1">
                  <a:lumMod val="65000"/>
                </a:scheme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EE35FE0-4967-40A2-AEBE-EF1DAEEB09B1}"/>
              </a:ext>
            </a:extLst>
          </p:cNvPr>
          <p:cNvSpPr/>
          <p:nvPr userDrawn="1"/>
        </p:nvSpPr>
        <p:spPr>
          <a:xfrm>
            <a:off x="6470" y="6460767"/>
            <a:ext cx="9126000" cy="21600"/>
          </a:xfrm>
          <a:prstGeom prst="rect">
            <a:avLst/>
          </a:prstGeom>
          <a:gradFill flip="none" rotWithShape="1">
            <a:gsLst>
              <a:gs pos="75000">
                <a:schemeClr val="accent6"/>
              </a:gs>
              <a:gs pos="42000">
                <a:srgbClr val="FFC000"/>
              </a:gs>
              <a:gs pos="0">
                <a:schemeClr val="accent1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15A2E448-C121-4F28-A7B9-8E7B11EA54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41" y="115304"/>
            <a:ext cx="1676954" cy="48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DFD4B85-0E3B-4A1A-B7DC-D0143A8385E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34"/>
          <a:stretch/>
        </p:blipFill>
        <p:spPr bwMode="auto">
          <a:xfrm>
            <a:off x="4010062" y="6577642"/>
            <a:ext cx="189471" cy="19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872DEFD-A12A-40D9-8641-1B67999A6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6007" y="6553457"/>
            <a:ext cx="1157018" cy="19025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8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02" y="113198"/>
            <a:ext cx="6642340" cy="457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3902" y="782952"/>
            <a:ext cx="8808648" cy="5394011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>
              <a:lnSpc>
                <a:spcPct val="110000"/>
              </a:lnSpc>
              <a:buFont typeface="+mj-lt"/>
              <a:buAutoNum type="arabicPeriod"/>
              <a:defRPr sz="1400" b="1"/>
            </a:lvl1pPr>
            <a:lvl2pPr marL="270000" indent="-180000">
              <a:lnSpc>
                <a:spcPct val="110000"/>
              </a:lnSpc>
              <a:buFont typeface="+mj-lt"/>
              <a:buAutoNum type="arabicParenR"/>
              <a:defRPr sz="1200"/>
            </a:lvl2pPr>
            <a:lvl3pPr marL="432000" indent="-180000">
              <a:lnSpc>
                <a:spcPct val="110000"/>
              </a:lnSpc>
              <a:buFont typeface="+mj-ea"/>
              <a:buAutoNum type="circleNumDbPlain"/>
              <a:defRPr sz="1100"/>
            </a:lvl3pPr>
            <a:lvl4pPr marL="540000" indent="-180000">
              <a:lnSpc>
                <a:spcPct val="100000"/>
              </a:lnSpc>
              <a:buFont typeface="+mj-lt"/>
              <a:buAutoNum type="alphaLcPeriod"/>
              <a:defRPr sz="1050"/>
            </a:lvl4pPr>
            <a:lvl5pPr marL="612000" indent="-180000">
              <a:lnSpc>
                <a:spcPct val="100000"/>
              </a:lnSpc>
              <a:buFont typeface="Wingdings" panose="05000000000000000000" pitchFamily="2" charset="2"/>
              <a:buChar char="§"/>
              <a:defRPr sz="1000"/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6007" y="6553457"/>
            <a:ext cx="1157018" cy="190257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바닥글 개체 틀 4"/>
          <p:cNvSpPr txBox="1">
            <a:spLocks/>
          </p:cNvSpPr>
          <p:nvPr userDrawn="1"/>
        </p:nvSpPr>
        <p:spPr>
          <a:xfrm>
            <a:off x="4232485" y="6529759"/>
            <a:ext cx="1993188" cy="295272"/>
          </a:xfrm>
          <a:prstGeom prst="rect">
            <a:avLst/>
          </a:prstGeom>
        </p:spPr>
        <p:txBody>
          <a:bodyPr vert="horz" lIns="27000" tIns="27000" rIns="27000" bIns="2700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000" b="1" kern="1200">
                <a:solidFill>
                  <a:srgbClr val="0070C0"/>
                </a:solidFill>
                <a:latin typeface="+mj-ea"/>
                <a:ea typeface="+mj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세진에프에이</a:t>
            </a:r>
          </a:p>
        </p:txBody>
      </p:sp>
      <p:sp>
        <p:nvSpPr>
          <p:cNvPr id="8" name="직사각형 7"/>
          <p:cNvSpPr/>
          <p:nvPr userDrawn="1"/>
        </p:nvSpPr>
        <p:spPr>
          <a:xfrm>
            <a:off x="6470" y="624536"/>
            <a:ext cx="9126000" cy="54000"/>
          </a:xfrm>
          <a:prstGeom prst="rect">
            <a:avLst/>
          </a:prstGeom>
          <a:gradFill flip="none" rotWithShape="1">
            <a:gsLst>
              <a:gs pos="55000">
                <a:schemeClr val="accent1">
                  <a:lumMod val="75000"/>
                </a:schemeClr>
              </a:gs>
              <a:gs pos="31000">
                <a:srgbClr val="1F497D">
                  <a:lumMod val="60000"/>
                  <a:lumOff val="40000"/>
                </a:srgbClr>
              </a:gs>
              <a:gs pos="72000">
                <a:srgbClr val="8064A2">
                  <a:lumMod val="60000"/>
                  <a:lumOff val="40000"/>
                </a:srgbClr>
              </a:gs>
              <a:gs pos="0">
                <a:schemeClr val="tx2"/>
              </a:gs>
              <a:gs pos="90000">
                <a:schemeClr val="bg1">
                  <a:lumMod val="65000"/>
                </a:scheme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6470" y="6460767"/>
            <a:ext cx="9126000" cy="21600"/>
          </a:xfrm>
          <a:prstGeom prst="rect">
            <a:avLst/>
          </a:prstGeom>
          <a:gradFill flip="none" rotWithShape="1">
            <a:gsLst>
              <a:gs pos="75000">
                <a:schemeClr val="accent6"/>
              </a:gs>
              <a:gs pos="42000">
                <a:srgbClr val="FFC000"/>
              </a:gs>
              <a:gs pos="0">
                <a:schemeClr val="accent1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B630EC5-9AC3-481E-923C-5098D01AE3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41" y="115304"/>
            <a:ext cx="1676954" cy="48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BC53F66-E97E-40CA-BAA1-C068F617C57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34"/>
          <a:stretch/>
        </p:blipFill>
        <p:spPr bwMode="auto">
          <a:xfrm>
            <a:off x="4010062" y="6577642"/>
            <a:ext cx="189471" cy="19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612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94F9F2C-A26C-4D14-8037-7BBF465EB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2" y="113198"/>
            <a:ext cx="6642340" cy="457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631763B-3C04-4D0E-9CD1-3FDBCDC1256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3902" y="782952"/>
            <a:ext cx="8808648" cy="5394011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>
              <a:lnSpc>
                <a:spcPct val="110000"/>
              </a:lnSpc>
              <a:buFont typeface="+mj-lt"/>
              <a:buAutoNum type="arabicPeriod"/>
              <a:defRPr sz="1400" b="1"/>
            </a:lvl1pPr>
            <a:lvl2pPr marL="270000" indent="-180000">
              <a:lnSpc>
                <a:spcPct val="110000"/>
              </a:lnSpc>
              <a:buFont typeface="+mj-lt"/>
              <a:buAutoNum type="arabicParenR"/>
              <a:defRPr sz="1200"/>
            </a:lvl2pPr>
            <a:lvl3pPr marL="432000" indent="-180000">
              <a:lnSpc>
                <a:spcPct val="110000"/>
              </a:lnSpc>
              <a:buFont typeface="+mj-ea"/>
              <a:buAutoNum type="circleNumDbPlain"/>
              <a:defRPr sz="1100"/>
            </a:lvl3pPr>
            <a:lvl4pPr marL="540000" indent="-180000">
              <a:lnSpc>
                <a:spcPct val="100000"/>
              </a:lnSpc>
              <a:buFont typeface="+mj-lt"/>
              <a:buAutoNum type="alphaLcPeriod"/>
              <a:defRPr sz="1050"/>
            </a:lvl4pPr>
            <a:lvl5pPr marL="612000" indent="-180000">
              <a:lnSpc>
                <a:spcPct val="100000"/>
              </a:lnSpc>
              <a:buFont typeface="Wingdings" panose="05000000000000000000" pitchFamily="2" charset="2"/>
              <a:buChar char="§"/>
              <a:defRPr sz="1000"/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17" name="바닥글 개체 틀 4">
            <a:extLst>
              <a:ext uri="{FF2B5EF4-FFF2-40B4-BE49-F238E27FC236}">
                <a16:creationId xmlns:a16="http://schemas.microsoft.com/office/drawing/2014/main" id="{300C370F-0A43-49E3-B609-D7DEB2EFD25C}"/>
              </a:ext>
            </a:extLst>
          </p:cNvPr>
          <p:cNvSpPr txBox="1">
            <a:spLocks/>
          </p:cNvSpPr>
          <p:nvPr userDrawn="1"/>
        </p:nvSpPr>
        <p:spPr>
          <a:xfrm>
            <a:off x="4232485" y="6529759"/>
            <a:ext cx="1993188" cy="295272"/>
          </a:xfrm>
          <a:prstGeom prst="rect">
            <a:avLst/>
          </a:prstGeom>
        </p:spPr>
        <p:txBody>
          <a:bodyPr vert="horz" lIns="27000" tIns="27000" rIns="27000" bIns="2700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000" b="1" kern="1200">
                <a:solidFill>
                  <a:srgbClr val="0070C0"/>
                </a:solidFill>
                <a:latin typeface="+mj-ea"/>
                <a:ea typeface="+mj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세진에프에이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24088CBD-2938-4172-89C3-8AE7E41722A1}"/>
              </a:ext>
            </a:extLst>
          </p:cNvPr>
          <p:cNvSpPr/>
          <p:nvPr userDrawn="1"/>
        </p:nvSpPr>
        <p:spPr>
          <a:xfrm>
            <a:off x="6470" y="624536"/>
            <a:ext cx="9126000" cy="54000"/>
          </a:xfrm>
          <a:prstGeom prst="rect">
            <a:avLst/>
          </a:prstGeom>
          <a:gradFill flip="none" rotWithShape="1">
            <a:gsLst>
              <a:gs pos="55000">
                <a:schemeClr val="accent1">
                  <a:lumMod val="75000"/>
                </a:schemeClr>
              </a:gs>
              <a:gs pos="31000">
                <a:srgbClr val="1F497D">
                  <a:lumMod val="60000"/>
                  <a:lumOff val="40000"/>
                </a:srgbClr>
              </a:gs>
              <a:gs pos="72000">
                <a:srgbClr val="8064A2">
                  <a:lumMod val="60000"/>
                  <a:lumOff val="40000"/>
                </a:srgbClr>
              </a:gs>
              <a:gs pos="0">
                <a:schemeClr val="tx2"/>
              </a:gs>
              <a:gs pos="90000">
                <a:schemeClr val="bg1">
                  <a:lumMod val="65000"/>
                </a:scheme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066F8F2-E963-445D-9E90-798726758A80}"/>
              </a:ext>
            </a:extLst>
          </p:cNvPr>
          <p:cNvSpPr/>
          <p:nvPr userDrawn="1"/>
        </p:nvSpPr>
        <p:spPr>
          <a:xfrm>
            <a:off x="6470" y="6460767"/>
            <a:ext cx="9126000" cy="21600"/>
          </a:xfrm>
          <a:prstGeom prst="rect">
            <a:avLst/>
          </a:prstGeom>
          <a:gradFill flip="none" rotWithShape="1">
            <a:gsLst>
              <a:gs pos="75000">
                <a:schemeClr val="accent6"/>
              </a:gs>
              <a:gs pos="42000">
                <a:srgbClr val="FFC000"/>
              </a:gs>
              <a:gs pos="0">
                <a:schemeClr val="accent1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2FA16FDF-EC80-4381-BAD5-1B64A9D847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41" y="115304"/>
            <a:ext cx="1676954" cy="48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96671EEE-FBD4-4474-838F-8BDC8C5B220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34"/>
          <a:stretch/>
        </p:blipFill>
        <p:spPr bwMode="auto">
          <a:xfrm>
            <a:off x="4010062" y="6577642"/>
            <a:ext cx="189471" cy="19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30B7C67F-05AE-4C2B-AC01-7BF47FA61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6007" y="6553457"/>
            <a:ext cx="1157018" cy="19025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0F5A766-E60C-4F6C-950C-5A3FF44EB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2" y="113198"/>
            <a:ext cx="6642340" cy="457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DB6FE3E-89D0-4191-917A-BABFB151EF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3902" y="782952"/>
            <a:ext cx="8808648" cy="5394011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>
              <a:lnSpc>
                <a:spcPct val="110000"/>
              </a:lnSpc>
              <a:buFont typeface="+mj-lt"/>
              <a:buAutoNum type="arabicPeriod"/>
              <a:defRPr sz="1400" b="1"/>
            </a:lvl1pPr>
            <a:lvl2pPr marL="270000" indent="-180000">
              <a:lnSpc>
                <a:spcPct val="110000"/>
              </a:lnSpc>
              <a:buFont typeface="+mj-lt"/>
              <a:buAutoNum type="arabicParenR"/>
              <a:defRPr sz="1200"/>
            </a:lvl2pPr>
            <a:lvl3pPr marL="432000" indent="-180000">
              <a:lnSpc>
                <a:spcPct val="110000"/>
              </a:lnSpc>
              <a:buFont typeface="+mj-ea"/>
              <a:buAutoNum type="circleNumDbPlain"/>
              <a:defRPr sz="1100"/>
            </a:lvl3pPr>
            <a:lvl4pPr marL="540000" indent="-180000">
              <a:lnSpc>
                <a:spcPct val="100000"/>
              </a:lnSpc>
              <a:buFont typeface="+mj-lt"/>
              <a:buAutoNum type="alphaLcPeriod"/>
              <a:defRPr sz="1050"/>
            </a:lvl4pPr>
            <a:lvl5pPr marL="612000" indent="-180000">
              <a:lnSpc>
                <a:spcPct val="100000"/>
              </a:lnSpc>
              <a:buFont typeface="Wingdings" panose="05000000000000000000" pitchFamily="2" charset="2"/>
              <a:buChar char="§"/>
              <a:defRPr sz="1000"/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9" name="바닥글 개체 틀 4">
            <a:extLst>
              <a:ext uri="{FF2B5EF4-FFF2-40B4-BE49-F238E27FC236}">
                <a16:creationId xmlns:a16="http://schemas.microsoft.com/office/drawing/2014/main" id="{B0A0602D-7D8C-482D-B285-86EE00381E8C}"/>
              </a:ext>
            </a:extLst>
          </p:cNvPr>
          <p:cNvSpPr txBox="1">
            <a:spLocks/>
          </p:cNvSpPr>
          <p:nvPr userDrawn="1"/>
        </p:nvSpPr>
        <p:spPr>
          <a:xfrm>
            <a:off x="4232485" y="6529759"/>
            <a:ext cx="1993188" cy="295272"/>
          </a:xfrm>
          <a:prstGeom prst="rect">
            <a:avLst/>
          </a:prstGeom>
        </p:spPr>
        <p:txBody>
          <a:bodyPr vert="horz" lIns="27000" tIns="27000" rIns="27000" bIns="2700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000" b="1" kern="1200">
                <a:solidFill>
                  <a:srgbClr val="0070C0"/>
                </a:solidFill>
                <a:latin typeface="+mj-ea"/>
                <a:ea typeface="+mj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세진에프에이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65265AC-C476-4E32-A35E-758D021098E1}"/>
              </a:ext>
            </a:extLst>
          </p:cNvPr>
          <p:cNvSpPr/>
          <p:nvPr userDrawn="1"/>
        </p:nvSpPr>
        <p:spPr>
          <a:xfrm>
            <a:off x="6470" y="624536"/>
            <a:ext cx="9126000" cy="54000"/>
          </a:xfrm>
          <a:prstGeom prst="rect">
            <a:avLst/>
          </a:prstGeom>
          <a:gradFill flip="none" rotWithShape="1">
            <a:gsLst>
              <a:gs pos="55000">
                <a:schemeClr val="accent1">
                  <a:lumMod val="75000"/>
                </a:schemeClr>
              </a:gs>
              <a:gs pos="31000">
                <a:srgbClr val="1F497D">
                  <a:lumMod val="60000"/>
                  <a:lumOff val="40000"/>
                </a:srgbClr>
              </a:gs>
              <a:gs pos="72000">
                <a:srgbClr val="8064A2">
                  <a:lumMod val="60000"/>
                  <a:lumOff val="40000"/>
                </a:srgbClr>
              </a:gs>
              <a:gs pos="0">
                <a:schemeClr val="tx2"/>
              </a:gs>
              <a:gs pos="90000">
                <a:schemeClr val="bg1">
                  <a:lumMod val="65000"/>
                </a:scheme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4F3DA49-7F7A-4CC5-9D24-B22942B5549E}"/>
              </a:ext>
            </a:extLst>
          </p:cNvPr>
          <p:cNvSpPr/>
          <p:nvPr userDrawn="1"/>
        </p:nvSpPr>
        <p:spPr>
          <a:xfrm>
            <a:off x="6470" y="6460767"/>
            <a:ext cx="9126000" cy="21600"/>
          </a:xfrm>
          <a:prstGeom prst="rect">
            <a:avLst/>
          </a:prstGeom>
          <a:gradFill flip="none" rotWithShape="1">
            <a:gsLst>
              <a:gs pos="75000">
                <a:schemeClr val="accent6"/>
              </a:gs>
              <a:gs pos="42000">
                <a:srgbClr val="FFC000"/>
              </a:gs>
              <a:gs pos="0">
                <a:schemeClr val="accent1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BEC02C9-5986-46DB-A1DC-68B1A3D4FD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41" y="115304"/>
            <a:ext cx="1676954" cy="48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AF957F3-563E-4562-8FF9-208A14A9401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34"/>
          <a:stretch/>
        </p:blipFill>
        <p:spPr bwMode="auto">
          <a:xfrm>
            <a:off x="4010062" y="6577642"/>
            <a:ext cx="189471" cy="19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4EB1CA1-1052-4124-AE87-F1E79198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6007" y="6553457"/>
            <a:ext cx="1157018" cy="19025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9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83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8" r:id="rId3"/>
    <p:sldLayoutId id="2147483659" r:id="rId4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5" Type="http://schemas.openxmlformats.org/officeDocument/2006/relationships/image" Target="../media/image14.jpeg"/><Relationship Id="rId10" Type="http://schemas.microsoft.com/office/2007/relationships/hdphoto" Target="../media/hdphoto1.wdp"/><Relationship Id="rId19" Type="http://schemas.openxmlformats.org/officeDocument/2006/relationships/image" Target="../media/image18.sv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EE2E7427-E1DA-415E-AEA2-F6D5FA1B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6007" y="6586409"/>
            <a:ext cx="1157018" cy="190257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</a:t>
            </a:fld>
            <a:endParaRPr lang="en-US" sz="100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E9F83204-44CC-4B3F-BCEF-086826F90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39901"/>
            <a:ext cx="914399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noAutofit/>
          </a:bodyPr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r>
              <a:rPr lang="en-US" altLang="ko-KR" sz="3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3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안전관리 계획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68538C57-BA74-46C7-AAD2-AA3EC5EE1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050" y="1407875"/>
            <a:ext cx="5549900" cy="125428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9385" anchor="ctr"/>
          <a:lstStyle>
            <a:lvl1pPr eaLnBrk="0" hangingPunct="0">
              <a:defRPr kumimoji="1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l" eaLnBrk="1" hangingPunct="1">
              <a:lnSpc>
                <a:spcPct val="200000"/>
              </a:lnSpc>
              <a:buFont typeface="Wingdings" panose="05000000000000000000" pitchFamily="2" charset="2"/>
              <a:buChar char="v"/>
            </a:pPr>
            <a:endParaRPr lang="ko-KR" altLang="en-US" sz="1292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FEF3C2-142F-473B-B050-3500C95CD868}"/>
              </a:ext>
            </a:extLst>
          </p:cNvPr>
          <p:cNvSpPr txBox="1"/>
          <p:nvPr/>
        </p:nvSpPr>
        <p:spPr>
          <a:xfrm>
            <a:off x="1887794" y="3913957"/>
            <a:ext cx="5549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latinLnBrk="1" hangingPunct="1"/>
            <a:r>
              <a:rPr lang="ko-KR" altLang="en-US" sz="1800" b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◑ </a:t>
            </a:r>
            <a:r>
              <a:rPr lang="ko-KR" altLang="en-US" sz="1800" b="0" dirty="0" err="1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공사명</a:t>
            </a:r>
            <a:r>
              <a:rPr lang="ko-KR" altLang="en-US" sz="1800" b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800" b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KT&amp;G </a:t>
            </a:r>
            <a:r>
              <a:rPr lang="ko-KR" altLang="en-US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세종 신인쇄공장 자동화창고 공사</a:t>
            </a:r>
            <a:endParaRPr lang="en-US" altLang="ko-KR" sz="1800" b="0" dirty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7885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906" name="Group 58">
            <a:extLst>
              <a:ext uri="{FF2B5EF4-FFF2-40B4-BE49-F238E27FC236}">
                <a16:creationId xmlns:a16="http://schemas.microsoft.com/office/drawing/2014/main" id="{20B663DF-F3C3-4392-B307-B4F1123A896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21338181"/>
              </p:ext>
            </p:extLst>
          </p:nvPr>
        </p:nvGraphicFramePr>
        <p:xfrm>
          <a:off x="296863" y="1536065"/>
          <a:ext cx="8550274" cy="4403726"/>
        </p:xfrm>
        <a:graphic>
          <a:graphicData uri="http://schemas.openxmlformats.org/drawingml/2006/table">
            <a:tbl>
              <a:tblPr/>
              <a:tblGrid>
                <a:gridCol w="790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3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3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0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작 업 명</a:t>
                      </a:r>
                    </a:p>
                  </a:txBody>
                  <a:tcPr marT="45715" marB="45715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작업순서 및 위험 요소</a:t>
                      </a:r>
                    </a:p>
                  </a:txBody>
                  <a:tcPr marT="45715" marB="45715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작업 공구</a:t>
                      </a:r>
                      <a:r>
                        <a:rPr kumimoji="1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준비물</a:t>
                      </a:r>
                    </a:p>
                  </a:txBody>
                  <a:tcPr marT="45715" marB="45715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비  고</a:t>
                      </a:r>
                    </a:p>
                  </a:txBody>
                  <a:tcPr marT="45715" marB="45715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831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현장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sym typeface="Wingdings 3" pitchFamily="18" charset="2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sym typeface="Wingdings 3" pitchFamily="18" charset="2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체크</a:t>
                      </a:r>
                    </a:p>
                  </a:txBody>
                  <a:tcPr marT="45715" marB="45715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1. </a:t>
                      </a: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현장 체크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1) 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설비 반입 전 반입 경로 확인 및 반입동선 상의 </a:t>
                      </a:r>
                      <a:r>
                        <a:rPr kumimoji="1" lang="ko-KR" altLang="en-US" sz="11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간섭물을</a:t>
                      </a: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확인</a:t>
                      </a:r>
                      <a:endParaRPr kumimoji="1" lang="en-US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2) </a:t>
                      </a:r>
                      <a:r>
                        <a:rPr kumimoji="1" lang="ko-KR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반입구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위치 및 설비설치 </a:t>
                      </a: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위치의 간섭물을 확인</a:t>
                      </a:r>
                      <a:endParaRPr kumimoji="1" lang="en-US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 3) </a:t>
                      </a: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간섭 확인시 담당자에게 통보하여 설비 반입 전 조치</a:t>
                      </a:r>
                      <a:endParaRPr kumimoji="1" lang="en-US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 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sym typeface="Wingdings 3" pitchFamily="18" charset="2"/>
                      </a:endParaRPr>
                    </a:p>
                  </a:txBody>
                  <a:tcPr marT="45715" marB="4571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◑ 수공구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sym typeface="Wingdings 3" pitchFamily="18" charset="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 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▶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안전화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안전모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  ▶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도면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  ▶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줄자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  ▶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광학 </a:t>
                      </a: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레벨기</a:t>
                      </a: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sym typeface="Wingdings 3" pitchFamily="18" charset="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sym typeface="Wingdings 3" pitchFamily="18" charset="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sym typeface="Wingdings 3" pitchFamily="18" charset="2"/>
                      </a:endParaRPr>
                    </a:p>
                  </a:txBody>
                  <a:tcPr marT="45715" marB="4571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7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관련 협력사</a:t>
                      </a:r>
                    </a:p>
                  </a:txBody>
                  <a:tcPr marT="45715" marB="4571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43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▶ </a:t>
                      </a:r>
                      <a:r>
                        <a:rPr kumimoji="1" lang="ko-KR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에스에프에이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▶ </a:t>
                      </a:r>
                      <a:r>
                        <a:rPr kumimoji="1" lang="ko-KR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세진에프에이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Group 65">
            <a:extLst>
              <a:ext uri="{FF2B5EF4-FFF2-40B4-BE49-F238E27FC236}">
                <a16:creationId xmlns:a16="http://schemas.microsoft.com/office/drawing/2014/main" id="{99F5AA36-8F73-447E-9D84-E052C4B13F4F}"/>
              </a:ext>
            </a:extLst>
          </p:cNvPr>
          <p:cNvGraphicFramePr>
            <a:graphicFrameLocks noGrp="1"/>
          </p:cNvGraphicFramePr>
          <p:nvPr/>
        </p:nvGraphicFramePr>
        <p:xfrm>
          <a:off x="1282700" y="3717925"/>
          <a:ext cx="4745829" cy="1526160"/>
        </p:xfrm>
        <a:graphic>
          <a:graphicData uri="http://schemas.openxmlformats.org/drawingml/2006/table">
            <a:tbl>
              <a:tblPr/>
              <a:tblGrid>
                <a:gridCol w="1558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3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위험요소</a:t>
                      </a:r>
                    </a:p>
                  </a:txBody>
                  <a:tcPr marL="91451" marR="91451" marT="45606" marB="456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방 지 대 책</a:t>
                      </a:r>
                    </a:p>
                  </a:txBody>
                  <a:tcPr marL="91451" marR="91451" marT="45606" marB="456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 고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51" marR="91451" marT="45606" marB="456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개구부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추락</a:t>
                      </a:r>
                    </a:p>
                  </a:txBody>
                  <a:tcPr marL="91451" marR="91451" marT="45606" marB="456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개인보호구 착용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작업 구역 내 출입금지</a:t>
                      </a:r>
                    </a:p>
                  </a:txBody>
                  <a:tcPr marL="91451" marR="91451" marT="45606" marB="456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항</a:t>
                      </a:r>
                    </a:p>
                  </a:txBody>
                  <a:tcPr marL="91451" marR="91451" marT="45606" marB="456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8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현장내 장비 낙하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전도</a:t>
                      </a:r>
                    </a:p>
                  </a:txBody>
                  <a:tcPr marL="91451" marR="91451" marT="45606" marB="456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개인보호구 착용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렌탈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작업구역 출입금지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현장 </a:t>
                      </a: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이동시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보행자 이동동선 이용</a:t>
                      </a:r>
                    </a:p>
                  </a:txBody>
                  <a:tcPr marL="91451" marR="91451" marT="45606" marB="456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항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51" marR="91451" marT="45606" marB="456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4737" name="Rectangle 66">
            <a:extLst>
              <a:ext uri="{FF2B5EF4-FFF2-40B4-BE49-F238E27FC236}">
                <a16:creationId xmlns:a16="http://schemas.microsoft.com/office/drawing/2014/main" id="{26136710-59E3-412F-AA84-8E486336B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0787" y="1844537"/>
            <a:ext cx="1352550" cy="230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118800" anchor="ctr">
            <a:spAutoFit/>
          </a:bodyPr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buFontTx/>
              <a:buBlip>
                <a:blip r:embed="rId2"/>
              </a:buBlip>
            </a:pPr>
            <a:r>
              <a:rPr lang="en-US" altLang="ko-KR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 공통</a:t>
            </a:r>
            <a:endParaRPr lang="en-US" altLang="ko-KR" sz="1000" b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sz="900" b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8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</a:t>
            </a:r>
            <a:r>
              <a:rPr lang="ko-KR" altLang="en-US" sz="8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작업공간 정리정돈 상태 및 위험요소 확인</a:t>
            </a:r>
          </a:p>
          <a:p>
            <a:r>
              <a:rPr lang="ko-KR" altLang="en-US" sz="8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* 위험요소 </a:t>
            </a:r>
            <a:r>
              <a:rPr lang="en-US" altLang="ko-KR" sz="8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</a:p>
          <a:p>
            <a:r>
              <a:rPr lang="en-US" altLang="ko-KR" sz="8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8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개구부 </a:t>
            </a:r>
            <a:r>
              <a:rPr lang="en-US" altLang="ko-KR" sz="8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OPEN, </a:t>
            </a:r>
            <a:r>
              <a:rPr lang="ko-KR" altLang="en-US" sz="8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상부낙하위험환경</a:t>
            </a:r>
            <a:r>
              <a:rPr lang="en-US" altLang="ko-KR" sz="8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8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조명상태</a:t>
            </a:r>
            <a:r>
              <a:rPr lang="en-US" altLang="ko-KR" sz="8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r>
              <a:rPr lang="ko-KR" altLang="en-US" sz="8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주변 인화성물질</a:t>
            </a:r>
            <a:endParaRPr lang="en-US" altLang="ko-KR" sz="800" b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sz="800" b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8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8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작업구간 라바콘 설치</a:t>
            </a:r>
          </a:p>
          <a:p>
            <a:r>
              <a:rPr lang="en-US" altLang="ko-KR" sz="8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8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작업자 자가건강 </a:t>
            </a:r>
            <a:r>
              <a:rPr lang="en-US" altLang="ko-KR" sz="8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CHECK </a:t>
            </a:r>
            <a:r>
              <a:rPr lang="ko-KR" altLang="en-US" sz="8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음주자 단속</a:t>
            </a:r>
          </a:p>
          <a:p>
            <a:r>
              <a:rPr lang="en-US" altLang="ko-KR" sz="8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8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공사현황판 배치</a:t>
            </a:r>
          </a:p>
          <a:p>
            <a:r>
              <a:rPr lang="en-US" altLang="ko-KR" sz="8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5. </a:t>
            </a:r>
            <a:r>
              <a:rPr lang="ko-KR" altLang="en-US" sz="8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 중 작업자 이상유무 체크</a:t>
            </a:r>
          </a:p>
          <a:p>
            <a:r>
              <a:rPr lang="en-US" altLang="ko-KR" sz="8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6. </a:t>
            </a:r>
            <a:r>
              <a:rPr lang="ko-KR" altLang="en-US" sz="8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안전보호구 착용 철저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A042257-602D-48E0-861E-5A78CD570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67" y="1"/>
            <a:ext cx="336867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noAutofit/>
          </a:bodyPr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en-US" altLang="ko-KR" sz="2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2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안전관리 계획</a:t>
            </a:r>
          </a:p>
        </p:txBody>
      </p:sp>
      <p:sp>
        <p:nvSpPr>
          <p:cNvPr id="11" name="슬라이드 번호 개체 틀 3">
            <a:extLst>
              <a:ext uri="{FF2B5EF4-FFF2-40B4-BE49-F238E27FC236}">
                <a16:creationId xmlns:a16="http://schemas.microsoft.com/office/drawing/2014/main" id="{99650950-2697-4C30-9AFC-03EA4F019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6007" y="6586409"/>
            <a:ext cx="1157018" cy="190257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sz="1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5DF4EB-3D9E-4194-93B3-D3DD7CDD238F}"/>
              </a:ext>
            </a:extLst>
          </p:cNvPr>
          <p:cNvSpPr txBox="1"/>
          <p:nvPr/>
        </p:nvSpPr>
        <p:spPr>
          <a:xfrm>
            <a:off x="357188" y="733425"/>
            <a:ext cx="416652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en-US" altLang="ko-KR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-6. </a:t>
            </a:r>
            <a:r>
              <a:rPr lang="ko-KR" altLang="en-US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초기 위험성 평가  </a:t>
            </a:r>
            <a:r>
              <a:rPr lang="en-US" altLang="ko-KR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현장 체크</a:t>
            </a:r>
            <a:r>
              <a:rPr lang="en-US" altLang="ko-KR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69" name="Group 73">
            <a:extLst>
              <a:ext uri="{FF2B5EF4-FFF2-40B4-BE49-F238E27FC236}">
                <a16:creationId xmlns:a16="http://schemas.microsoft.com/office/drawing/2014/main" id="{D6112D4F-D941-4B70-A748-6E9FBC23FA6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05289924"/>
              </p:ext>
            </p:extLst>
          </p:nvPr>
        </p:nvGraphicFramePr>
        <p:xfrm>
          <a:off x="682624" y="1377532"/>
          <a:ext cx="7835901" cy="4765891"/>
        </p:xfrm>
        <a:graphic>
          <a:graphicData uri="http://schemas.openxmlformats.org/drawingml/2006/table">
            <a:tbl>
              <a:tblPr/>
              <a:tblGrid>
                <a:gridCol w="724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작업명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작업순서 및 위험 요소</a:t>
                      </a:r>
                    </a:p>
                  </a:txBody>
                  <a:tcPr marT="45715" marB="45715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작업 공구</a:t>
                      </a:r>
                      <a:r>
                        <a:rPr kumimoji="1" lang="en-US" altLang="ko-KR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준비</a:t>
                      </a:r>
                    </a:p>
                  </a:txBody>
                  <a:tcPr marT="45715" marB="45715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비  고</a:t>
                      </a:r>
                    </a:p>
                  </a:txBody>
                  <a:tcPr marT="45715" marB="45715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019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자재</a:t>
                      </a:r>
                      <a:endParaRPr kumimoji="1" lang="en-US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kumimoji="1" lang="en-US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하역</a:t>
                      </a:r>
                      <a:endParaRPr kumimoji="1" lang="en-US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kumimoji="1" lang="en-US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작업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46" marR="91446" marT="45727" marB="4572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1)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반입 전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인원 배치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sym typeface="Wingdings 3" pitchFamily="18" charset="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  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＊ 반입 의사 소통 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: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외부 →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하역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장소 →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내부 반입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2)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반입 전 해당 인원에게 반입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계획과 안전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정보를 공유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   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안전 용구를 확인하고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해당 지역에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인원 배치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sym typeface="Wingdings 3" pitchFamily="18" charset="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3)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반입 전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PACKING LIST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를 점검</a:t>
                      </a: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sym typeface="Wingdings 3" pitchFamily="18" charset="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4)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반입 업체에 대한 장비 정보 공유하여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    위험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POINT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에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미리 점검</a:t>
                      </a: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sym typeface="Wingdings 3" pitchFamily="18" charset="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5)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반입 업체에 준비가 완료됨을 확인하여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   반입 담당자와 함께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PACKING LIST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  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순서에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맞게 반입</a:t>
                      </a: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sym typeface="Wingdings 3" pitchFamily="18" charset="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6)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반입 순서에 맞는 차량의 안내를 확인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7)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반입 완료시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반입 담당자에게 확인하고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   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반입 준비물을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정리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정돈</a:t>
                      </a: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sym typeface="Wingdings 3" pitchFamily="18" charset="2"/>
                      </a:endParaRPr>
                    </a:p>
                  </a:txBody>
                  <a:tcPr marL="91446" marR="91446" marT="45727" marB="45727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◑ 수공구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sym typeface="Wingdings 3" pitchFamily="18" charset="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  </a:t>
                      </a:r>
                      <a:r>
                        <a:rPr kumimoji="1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▶ </a:t>
                      </a:r>
                      <a:r>
                        <a:rPr kumimoji="1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안전화</a:t>
                      </a: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,</a:t>
                      </a:r>
                      <a:r>
                        <a:rPr kumimoji="1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안전모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  ▶ </a:t>
                      </a: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PACKING LIST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  ▶ </a:t>
                      </a:r>
                      <a:r>
                        <a:rPr kumimoji="1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반입 순서 </a:t>
                      </a: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LIST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  ▶ </a:t>
                      </a:r>
                      <a:r>
                        <a:rPr kumimoji="1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무전기 </a:t>
                      </a: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2</a:t>
                      </a:r>
                      <a:r>
                        <a:rPr kumimoji="1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개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sym typeface="Wingdings 3" pitchFamily="18" charset="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sym typeface="Wingdings 3" pitchFamily="18" charset="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sym typeface="Wingdings 3" pitchFamily="18" charset="2"/>
                      </a:endParaRPr>
                    </a:p>
                  </a:txBody>
                  <a:tcPr marL="91446" marR="91446" marT="45727" marB="45727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n-ea"/>
                        <a:ea typeface="+mn-ea"/>
                        <a:sym typeface="Wingdings 3" pitchFamily="18" charset="2"/>
                      </a:endParaRPr>
                    </a:p>
                  </a:txBody>
                  <a:tcPr marL="91446" marR="91446" marT="45727" marB="45727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9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관련 협력사</a:t>
                      </a:r>
                    </a:p>
                  </a:txBody>
                  <a:tcPr marL="91446" marR="91446" marT="45727" marB="45727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6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▶ </a:t>
                      </a: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에스에프에이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Wingdings 3" pitchFamily="18" charset="2"/>
                        </a:rPr>
                        <a:t>▶ </a:t>
                      </a:r>
                      <a:r>
                        <a:rPr kumimoji="1" lang="ko-KR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세진에프에이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46" marR="91446" marT="45727" marB="45727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5764" name="Rectangle 90">
            <a:extLst>
              <a:ext uri="{FF2B5EF4-FFF2-40B4-BE49-F238E27FC236}">
                <a16:creationId xmlns:a16="http://schemas.microsoft.com/office/drawing/2014/main" id="{33FDAFCC-4EA0-401A-931E-6AC811639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7113" y="1635908"/>
            <a:ext cx="1223962" cy="169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118800" anchor="ctr">
            <a:spAutoFit/>
          </a:bodyPr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buFontTx/>
              <a:buBlip>
                <a:blip r:embed="rId2"/>
              </a:buBlip>
            </a:pPr>
            <a:r>
              <a:rPr lang="en-US" altLang="ko-KR" sz="9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9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 반입</a:t>
            </a:r>
            <a:endParaRPr lang="en-US" altLang="ko-KR" sz="900" b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sz="900" b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9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</a:t>
            </a:r>
            <a:r>
              <a:rPr lang="ko-KR" altLang="en-US" sz="9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화물 상</a:t>
            </a:r>
            <a:r>
              <a:rPr lang="en-US" altLang="ko-KR" sz="9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9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하차 시 화물차 시동 </a:t>
            </a:r>
            <a:r>
              <a:rPr lang="en-US" altLang="ko-KR" sz="9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OFF</a:t>
            </a:r>
          </a:p>
          <a:p>
            <a:endParaRPr lang="en-US" altLang="ko-KR" sz="900" b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9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9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지게차 이</a:t>
            </a:r>
            <a:r>
              <a:rPr lang="en-US" altLang="ko-KR" sz="9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9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적재시 신호</a:t>
            </a:r>
            <a:r>
              <a:rPr lang="en-US" altLang="ko-KR" sz="9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9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무게중심</a:t>
            </a:r>
            <a:r>
              <a:rPr lang="en-US" altLang="ko-KR" sz="9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9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포크진입위치 확인</a:t>
            </a:r>
            <a:r>
              <a:rPr lang="en-US" altLang="ko-KR" sz="9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endParaRPr lang="en-US" altLang="ko-KR" sz="900" b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9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9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보행자</a:t>
            </a:r>
            <a:r>
              <a:rPr lang="en-US" altLang="ko-KR" sz="9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9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차량</a:t>
            </a:r>
            <a:r>
              <a:rPr lang="en-US" altLang="ko-KR" sz="9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9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인력 통제 철저</a:t>
            </a:r>
          </a:p>
        </p:txBody>
      </p:sp>
      <p:pic>
        <p:nvPicPr>
          <p:cNvPr id="115765" name="Picture 88" descr="20131126_110431">
            <a:extLst>
              <a:ext uri="{FF2B5EF4-FFF2-40B4-BE49-F238E27FC236}">
                <a16:creationId xmlns:a16="http://schemas.microsoft.com/office/drawing/2014/main" id="{E991506D-2A6E-4CE0-93B1-1B5969BB5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415" y="2528888"/>
            <a:ext cx="1983011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28810372-1397-4298-BD9B-3AF42357E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67" y="1"/>
            <a:ext cx="336867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noAutofit/>
          </a:bodyPr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en-US" altLang="ko-KR" sz="2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2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안전관리 계획</a:t>
            </a:r>
          </a:p>
        </p:txBody>
      </p:sp>
      <p:sp>
        <p:nvSpPr>
          <p:cNvPr id="15" name="슬라이드 번호 개체 틀 3">
            <a:extLst>
              <a:ext uri="{FF2B5EF4-FFF2-40B4-BE49-F238E27FC236}">
                <a16:creationId xmlns:a16="http://schemas.microsoft.com/office/drawing/2014/main" id="{BC7CC95B-E491-4957-B44F-6235379C56D2}"/>
              </a:ext>
            </a:extLst>
          </p:cNvPr>
          <p:cNvSpPr txBox="1">
            <a:spLocks/>
          </p:cNvSpPr>
          <p:nvPr/>
        </p:nvSpPr>
        <p:spPr>
          <a:xfrm>
            <a:off x="7806007" y="6586409"/>
            <a:ext cx="1157018" cy="19025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74F8A4-7EC6-4AC3-A761-00CA81F8FCCD}"/>
              </a:ext>
            </a:extLst>
          </p:cNvPr>
          <p:cNvSpPr txBox="1"/>
          <p:nvPr/>
        </p:nvSpPr>
        <p:spPr>
          <a:xfrm>
            <a:off x="357188" y="733425"/>
            <a:ext cx="491352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en-US" altLang="ko-KR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-6. </a:t>
            </a:r>
            <a:r>
              <a:rPr lang="ko-KR" altLang="en-US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초기 위험성 평가  </a:t>
            </a:r>
            <a:r>
              <a:rPr lang="en-US" altLang="ko-KR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자재 하역 작업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en-US" altLang="ko-KR" sz="20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12" name="Group 65">
            <a:extLst>
              <a:ext uri="{FF2B5EF4-FFF2-40B4-BE49-F238E27FC236}">
                <a16:creationId xmlns:a16="http://schemas.microsoft.com/office/drawing/2014/main" id="{229BAD59-B862-4218-B1AF-BA8B4FA058D9}"/>
              </a:ext>
            </a:extLst>
          </p:cNvPr>
          <p:cNvGraphicFramePr>
            <a:graphicFrameLocks noGrp="1"/>
          </p:cNvGraphicFramePr>
          <p:nvPr/>
        </p:nvGraphicFramePr>
        <p:xfrm>
          <a:off x="1502355" y="4374375"/>
          <a:ext cx="4558900" cy="1526160"/>
        </p:xfrm>
        <a:graphic>
          <a:graphicData uri="http://schemas.openxmlformats.org/drawingml/2006/table">
            <a:tbl>
              <a:tblPr/>
              <a:tblGrid>
                <a:gridCol w="1496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1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위험요소</a:t>
                      </a:r>
                    </a:p>
                  </a:txBody>
                  <a:tcPr marL="91451" marR="91451" marT="45606" marB="456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방 지 대 책</a:t>
                      </a:r>
                    </a:p>
                  </a:txBody>
                  <a:tcPr marL="91451" marR="91451" marT="45606" marB="456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 고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51" marR="91451" marT="45606" marB="456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지게차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차량 과의 충돌</a:t>
                      </a:r>
                    </a:p>
                  </a:txBody>
                  <a:tcPr marL="91451" marR="91451" marT="45606" marB="456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작업 구역 내 인원 출입통제</a:t>
                      </a: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51" marR="91451" marT="45606" marB="456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항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2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항</a:t>
                      </a:r>
                    </a:p>
                  </a:txBody>
                  <a:tcPr marL="91441" marR="91441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8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설비의 낙하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전도에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의한 충돌</a:t>
                      </a: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51" marR="91451" marT="45606" marB="456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지게차 작업구역 출입통제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설비의 무게 중심</a:t>
                      </a:r>
                      <a:r>
                        <a:rPr kumimoji="1" lang="en-US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포크진입위치 표시</a:t>
                      </a:r>
                      <a:endParaRPr kumimoji="1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상차 시 설비 고임 상태 점검</a:t>
                      </a: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51" marR="91451" marT="45606" marB="456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포장시</a:t>
                      </a: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상차시</a:t>
                      </a: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41" marR="91441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AutoShape 79">
            <a:extLst>
              <a:ext uri="{FF2B5EF4-FFF2-40B4-BE49-F238E27FC236}">
                <a16:creationId xmlns:a16="http://schemas.microsoft.com/office/drawing/2014/main" id="{CCE85C2C-C726-465E-B68B-9E983A9B8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127" y="2863581"/>
            <a:ext cx="588715" cy="446357"/>
          </a:xfrm>
          <a:prstGeom prst="irregularSeal1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ko-KR" altLang="en-US" sz="1000">
                <a:solidFill>
                  <a:schemeClr val="tx1"/>
                </a:solidFill>
                <a:latin typeface="+mn-ea"/>
                <a:ea typeface="+mn-ea"/>
              </a:rPr>
              <a:t>충돌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65B103C-549A-8B82-5179-510DE9541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>
            <a:extLst>
              <a:ext uri="{FF2B5EF4-FFF2-40B4-BE49-F238E27FC236}">
                <a16:creationId xmlns:a16="http://schemas.microsoft.com/office/drawing/2014/main" id="{7611B270-C715-44E3-ABF8-1007FDCCF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67" y="1"/>
            <a:ext cx="336867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noAutofit/>
          </a:bodyPr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en-US" altLang="ko-KR" sz="2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2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안전관리 계획</a:t>
            </a:r>
          </a:p>
        </p:txBody>
      </p:sp>
      <p:sp>
        <p:nvSpPr>
          <p:cNvPr id="15" name="슬라이드 번호 개체 틀 3">
            <a:extLst>
              <a:ext uri="{FF2B5EF4-FFF2-40B4-BE49-F238E27FC236}">
                <a16:creationId xmlns:a16="http://schemas.microsoft.com/office/drawing/2014/main" id="{34A5BD1B-942C-41B3-B0A6-227D69777F1D}"/>
              </a:ext>
            </a:extLst>
          </p:cNvPr>
          <p:cNvSpPr txBox="1">
            <a:spLocks/>
          </p:cNvSpPr>
          <p:nvPr/>
        </p:nvSpPr>
        <p:spPr>
          <a:xfrm>
            <a:off x="7806007" y="6586409"/>
            <a:ext cx="1157018" cy="19025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7BA787-4BC5-4737-B352-07C24F18C1C1}"/>
              </a:ext>
            </a:extLst>
          </p:cNvPr>
          <p:cNvSpPr txBox="1"/>
          <p:nvPr/>
        </p:nvSpPr>
        <p:spPr>
          <a:xfrm>
            <a:off x="357188" y="733425"/>
            <a:ext cx="476444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en-US" altLang="ko-KR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-6. </a:t>
            </a:r>
            <a:r>
              <a:rPr lang="ko-KR" altLang="en-US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초기 위험성 평가  </a:t>
            </a:r>
            <a:r>
              <a:rPr lang="en-US" altLang="ko-KR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설비 반입 작업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en-US" altLang="ko-KR" sz="20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83134F1-E80E-4666-B620-D2A0C4257B0C}"/>
              </a:ext>
            </a:extLst>
          </p:cNvPr>
          <p:cNvSpPr/>
          <p:nvPr/>
        </p:nvSpPr>
        <p:spPr>
          <a:xfrm>
            <a:off x="532348" y="1905000"/>
            <a:ext cx="8101308" cy="4118816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8A9C68A-EC73-48E7-A420-92FAE38E987B}"/>
              </a:ext>
            </a:extLst>
          </p:cNvPr>
          <p:cNvSpPr/>
          <p:nvPr/>
        </p:nvSpPr>
        <p:spPr>
          <a:xfrm>
            <a:off x="532348" y="1905000"/>
            <a:ext cx="3506251" cy="4118816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395A7A-5568-47E8-BF4A-139E4A5687E9}"/>
              </a:ext>
            </a:extLst>
          </p:cNvPr>
          <p:cNvSpPr txBox="1"/>
          <p:nvPr/>
        </p:nvSpPr>
        <p:spPr>
          <a:xfrm>
            <a:off x="678333" y="1470115"/>
            <a:ext cx="85311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&lt;</a:t>
            </a:r>
            <a:r>
              <a:rPr lang="ko-KR" altLang="en-US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반입</a:t>
            </a:r>
            <a:r>
              <a:rPr lang="en-US" altLang="ko-KR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&gt;</a:t>
            </a:r>
            <a:endParaRPr lang="en-US" altLang="ko-KR" sz="16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60630D9-6B08-4D42-8382-D813E9776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333" y="3038381"/>
            <a:ext cx="2152778" cy="137104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544A4DC-5F7C-44F9-894D-504BCFC59E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3" b="1"/>
          <a:stretch/>
        </p:blipFill>
        <p:spPr>
          <a:xfrm>
            <a:off x="3060609" y="2903445"/>
            <a:ext cx="760203" cy="1371039"/>
          </a:xfrm>
          <a:prstGeom prst="rect">
            <a:avLst/>
          </a:prstGeom>
        </p:spPr>
      </p:pic>
      <p:sp>
        <p:nvSpPr>
          <p:cNvPr id="18" name="Rectangle 783">
            <a:extLst>
              <a:ext uri="{FF2B5EF4-FFF2-40B4-BE49-F238E27FC236}">
                <a16:creationId xmlns:a16="http://schemas.microsoft.com/office/drawing/2014/main" id="{7259F13D-C6A5-48ED-9F37-F55C9741A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10" y="4422044"/>
            <a:ext cx="1695066" cy="2789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lIns="99216" tIns="51592" rIns="99216" bIns="51592">
            <a:spAutoFit/>
          </a:bodyPr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ko-KR" altLang="en-US" sz="105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지게차 작업자</a:t>
            </a:r>
            <a:endParaRPr lang="en-US" altLang="ko-KR" sz="105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9" name="Rectangle 783">
            <a:extLst>
              <a:ext uri="{FF2B5EF4-FFF2-40B4-BE49-F238E27FC236}">
                <a16:creationId xmlns:a16="http://schemas.microsoft.com/office/drawing/2014/main" id="{A34B1958-F1EA-4105-9BD6-FF766EC28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4422044"/>
            <a:ext cx="906162" cy="2789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lIns="99216" tIns="51592" rIns="99216" bIns="51592">
            <a:spAutoFit/>
          </a:bodyPr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ko-KR" altLang="en-US" sz="105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신호수</a:t>
            </a:r>
            <a:endParaRPr lang="en-US" altLang="ko-KR" sz="105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20" name="Group 62">
            <a:extLst>
              <a:ext uri="{FF2B5EF4-FFF2-40B4-BE49-F238E27FC236}">
                <a16:creationId xmlns:a16="http://schemas.microsoft.com/office/drawing/2014/main" id="{52909457-6C0C-4EB6-A08C-0F57FE129B67}"/>
              </a:ext>
            </a:extLst>
          </p:cNvPr>
          <p:cNvGraphicFramePr>
            <a:graphicFrameLocks noGrp="1"/>
          </p:cNvGraphicFramePr>
          <p:nvPr/>
        </p:nvGraphicFramePr>
        <p:xfrm>
          <a:off x="4165535" y="2218836"/>
          <a:ext cx="4354129" cy="3553314"/>
        </p:xfrm>
        <a:graphic>
          <a:graphicData uri="http://schemas.openxmlformats.org/drawingml/2006/table">
            <a:tbl>
              <a:tblPr/>
              <a:tblGrid>
                <a:gridCol w="1166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7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9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외곽 하차시</a:t>
                      </a:r>
                      <a:endParaRPr kumimoji="1" lang="ko-KR" alt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68" marR="91468" marT="45619" marB="45619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HY헤드라인M" pitchFamily="18" charset="-127"/>
                        <a:buNone/>
                        <a:tabLst>
                          <a:tab pos="174625" algn="l"/>
                          <a:tab pos="631825" algn="l"/>
                          <a:tab pos="1252538" algn="l"/>
                        </a:tabLst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◐ </a:t>
                      </a:r>
                      <a:r>
                        <a:rPr kumimoji="1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차량 유도자 배치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HY헤드라인M" pitchFamily="18" charset="-127"/>
                        <a:buNone/>
                        <a:tabLst>
                          <a:tab pos="174625" algn="l"/>
                          <a:tab pos="631825" algn="l"/>
                          <a:tab pos="1252538" algn="l"/>
                        </a:tabLst>
                      </a:pPr>
                      <a:r>
                        <a:rPr kumimoji="1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◐ 자재차량 인도 및 하역 관리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HY헤드라인M" pitchFamily="18" charset="-127"/>
                        <a:buNone/>
                        <a:tabLst>
                          <a:tab pos="174625" algn="l"/>
                          <a:tab pos="631825" algn="l"/>
                          <a:tab pos="1252538" algn="l"/>
                        </a:tabLst>
                      </a:pPr>
                      <a:r>
                        <a:rPr kumimoji="1" lang="ko-KR" alt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◐ 작업 </a:t>
                      </a:r>
                      <a:r>
                        <a:rPr kumimoji="1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후 차량</a:t>
                      </a:r>
                      <a:r>
                        <a:rPr kumimoji="1" lang="en-US" altLang="ko-KR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지게차 철수관리 </a:t>
                      </a:r>
                      <a:r>
                        <a:rPr kumimoji="1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및 현장정리  </a:t>
                      </a:r>
                    </a:p>
                  </a:txBody>
                  <a:tcPr marL="89997" marR="89997" marT="107996" marB="179994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위험 포인트</a:t>
                      </a:r>
                      <a:endParaRPr kumimoji="1" lang="ko-KR" alt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68" marR="91468" marT="45619" marB="45619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HY헤드라인M" pitchFamily="18" charset="-127"/>
                        <a:buNone/>
                        <a:tabLst>
                          <a:tab pos="174625" algn="l"/>
                          <a:tab pos="631825" algn="l"/>
                          <a:tab pos="1252538" algn="l"/>
                        </a:tabLst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◐ </a:t>
                      </a:r>
                      <a:r>
                        <a:rPr kumimoji="1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지게차 하차 시 설비 낙하 위험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4625" algn="l"/>
                          <a:tab pos="631825" algn="l"/>
                          <a:tab pos="1252538" algn="l"/>
                        </a:tabLst>
                      </a:pPr>
                      <a:r>
                        <a:rPr kumimoji="1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◐ 지게차 작업 시 보행자</a:t>
                      </a: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차량 충돌 위험 </a:t>
                      </a:r>
                    </a:p>
                  </a:txBody>
                  <a:tcPr marL="89997" marR="89997" marT="107996" marB="179994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88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안전 조치</a:t>
                      </a:r>
                    </a:p>
                  </a:txBody>
                  <a:tcPr marL="91468" marR="91468" marT="45619" marB="45619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HY헤드라인M" pitchFamily="18" charset="-127"/>
                        <a:buNone/>
                        <a:tabLst>
                          <a:tab pos="174625" algn="l"/>
                          <a:tab pos="631825" algn="l"/>
                          <a:tab pos="1252538" algn="l"/>
                        </a:tabLst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◐ </a:t>
                      </a:r>
                      <a:r>
                        <a:rPr kumimoji="1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반입 전 작업자 및 신호수 안전교육 실시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HY헤드라인M" pitchFamily="18" charset="-127"/>
                        <a:buNone/>
                        <a:tabLst>
                          <a:tab pos="174625" algn="l"/>
                          <a:tab pos="631825" algn="l"/>
                          <a:tab pos="1252538" algn="l"/>
                        </a:tabLst>
                      </a:pPr>
                      <a:r>
                        <a:rPr kumimoji="1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◐ 안전화</a:t>
                      </a: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안전모 착용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HY헤드라인M" pitchFamily="18" charset="-127"/>
                        <a:buNone/>
                        <a:tabLst>
                          <a:tab pos="174625" algn="l"/>
                          <a:tab pos="631825" algn="l"/>
                          <a:tab pos="1252538" algn="l"/>
                        </a:tabLst>
                      </a:pPr>
                      <a:r>
                        <a:rPr kumimoji="1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◐ 안전 펜스</a:t>
                      </a: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설치 작업 공간</a:t>
                      </a: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확보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HY헤드라인M" pitchFamily="18" charset="-127"/>
                        <a:buNone/>
                        <a:tabLst>
                          <a:tab pos="174625" algn="l"/>
                          <a:tab pos="631825" algn="l"/>
                          <a:tab pos="1252538" algn="l"/>
                        </a:tabLst>
                      </a:pPr>
                      <a:r>
                        <a:rPr kumimoji="1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◐ 사전 교육 및 관리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HY헤드라인M" pitchFamily="18" charset="-127"/>
                        <a:buNone/>
                        <a:tabLst>
                          <a:tab pos="174625" algn="l"/>
                          <a:tab pos="631825" algn="l"/>
                          <a:tab pos="1252538" algn="l"/>
                        </a:tabLst>
                      </a:pPr>
                      <a:r>
                        <a:rPr kumimoji="1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◐ 안전 감시자 배치</a:t>
                      </a:r>
                    </a:p>
                  </a:txBody>
                  <a:tcPr marL="89997" marR="89997" marT="107996" marB="179994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8A197BE-9AA8-273A-9C65-0D9891156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>
            <a:extLst>
              <a:ext uri="{FF2B5EF4-FFF2-40B4-BE49-F238E27FC236}">
                <a16:creationId xmlns:a16="http://schemas.microsoft.com/office/drawing/2014/main" id="{7611B270-C715-44E3-ABF8-1007FDCCF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67" y="1"/>
            <a:ext cx="336867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noAutofit/>
          </a:bodyPr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en-US" altLang="ko-KR" sz="2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2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안전관리 계획</a:t>
            </a:r>
          </a:p>
        </p:txBody>
      </p:sp>
      <p:sp>
        <p:nvSpPr>
          <p:cNvPr id="15" name="슬라이드 번호 개체 틀 3">
            <a:extLst>
              <a:ext uri="{FF2B5EF4-FFF2-40B4-BE49-F238E27FC236}">
                <a16:creationId xmlns:a16="http://schemas.microsoft.com/office/drawing/2014/main" id="{34A5BD1B-942C-41B3-B0A6-227D69777F1D}"/>
              </a:ext>
            </a:extLst>
          </p:cNvPr>
          <p:cNvSpPr txBox="1">
            <a:spLocks/>
          </p:cNvSpPr>
          <p:nvPr/>
        </p:nvSpPr>
        <p:spPr>
          <a:xfrm>
            <a:off x="7806007" y="6586409"/>
            <a:ext cx="1157018" cy="19025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7BA787-4BC5-4737-B352-07C24F18C1C1}"/>
              </a:ext>
            </a:extLst>
          </p:cNvPr>
          <p:cNvSpPr txBox="1"/>
          <p:nvPr/>
        </p:nvSpPr>
        <p:spPr>
          <a:xfrm>
            <a:off x="357188" y="733425"/>
            <a:ext cx="476444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en-US" altLang="ko-KR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-6. </a:t>
            </a:r>
            <a:r>
              <a:rPr lang="ko-KR" altLang="en-US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초기 위험성 평가  </a:t>
            </a:r>
            <a:r>
              <a:rPr lang="en-US" altLang="ko-KR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설비 반입 작업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en-US" altLang="ko-KR" sz="20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83134F1-E80E-4666-B620-D2A0C4257B0C}"/>
              </a:ext>
            </a:extLst>
          </p:cNvPr>
          <p:cNvSpPr/>
          <p:nvPr/>
        </p:nvSpPr>
        <p:spPr>
          <a:xfrm>
            <a:off x="176667" y="1905000"/>
            <a:ext cx="8786358" cy="4118816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8A9C68A-EC73-48E7-A420-92FAE38E987B}"/>
              </a:ext>
            </a:extLst>
          </p:cNvPr>
          <p:cNvSpPr/>
          <p:nvPr/>
        </p:nvSpPr>
        <p:spPr>
          <a:xfrm>
            <a:off x="176667" y="1905000"/>
            <a:ext cx="4641272" cy="4118816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395A7A-5568-47E8-BF4A-139E4A5687E9}"/>
              </a:ext>
            </a:extLst>
          </p:cNvPr>
          <p:cNvSpPr txBox="1"/>
          <p:nvPr/>
        </p:nvSpPr>
        <p:spPr>
          <a:xfrm>
            <a:off x="678333" y="1470115"/>
            <a:ext cx="85311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&lt;</a:t>
            </a:r>
            <a:r>
              <a:rPr lang="ko-KR" altLang="en-US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반입</a:t>
            </a:r>
            <a:r>
              <a:rPr lang="en-US" altLang="ko-KR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&gt;</a:t>
            </a:r>
            <a:endParaRPr lang="en-US" altLang="ko-KR" sz="16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20" name="Group 62">
            <a:extLst>
              <a:ext uri="{FF2B5EF4-FFF2-40B4-BE49-F238E27FC236}">
                <a16:creationId xmlns:a16="http://schemas.microsoft.com/office/drawing/2014/main" id="{52909457-6C0C-4EB6-A08C-0F57FE129B67}"/>
              </a:ext>
            </a:extLst>
          </p:cNvPr>
          <p:cNvGraphicFramePr>
            <a:graphicFrameLocks noGrp="1"/>
          </p:cNvGraphicFramePr>
          <p:nvPr/>
        </p:nvGraphicFramePr>
        <p:xfrm>
          <a:off x="5027667" y="1979842"/>
          <a:ext cx="3858171" cy="3917494"/>
        </p:xfrm>
        <a:graphic>
          <a:graphicData uri="http://schemas.openxmlformats.org/drawingml/2006/table">
            <a:tbl>
              <a:tblPr/>
              <a:tblGrid>
                <a:gridCol w="3858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24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HY헤드라인M" pitchFamily="18" charset="-127"/>
                        <a:buNone/>
                        <a:tabLst>
                          <a:tab pos="174625" algn="l"/>
                          <a:tab pos="631825" algn="l"/>
                          <a:tab pos="1252538" algn="l"/>
                        </a:tabLst>
                      </a:pP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◐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반입 전 작업자 및 신호수 안전교육 실시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HY헤드라인M" pitchFamily="18" charset="-127"/>
                        <a:buNone/>
                        <a:tabLst>
                          <a:tab pos="174625" algn="l"/>
                          <a:tab pos="631825" algn="l"/>
                          <a:tab pos="1252538" algn="l"/>
                        </a:tabLst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◐ 상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하부 안전 감시자 배치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HY헤드라인M" pitchFamily="18" charset="-127"/>
                        <a:buNone/>
                        <a:tabLst>
                          <a:tab pos="174625" algn="l"/>
                          <a:tab pos="631825" algn="l"/>
                          <a:tab pos="1252538" algn="l"/>
                        </a:tabLst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◐ 반입시 사용되는 대차의 허용하중 이상 적재 되었는지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HY헤드라인M" pitchFamily="18" charset="-127"/>
                        <a:buNone/>
                        <a:tabLst>
                          <a:tab pos="174625" algn="l"/>
                          <a:tab pos="631825" algn="l"/>
                          <a:tab pos="1252538" algn="l"/>
                        </a:tabLst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캐스터 연결부위 항시 점검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HY헤드라인M" pitchFamily="18" charset="-127"/>
                        <a:buNone/>
                        <a:tabLst>
                          <a:tab pos="174625" algn="l"/>
                          <a:tab pos="631825" algn="l"/>
                          <a:tab pos="1252538" algn="l"/>
                        </a:tabLst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◐ 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20Kg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이상 자재 이송시 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 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조 작업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HY헤드라인M" pitchFamily="18" charset="-127"/>
                        <a:buNone/>
                        <a:tabLst>
                          <a:tab pos="174625" algn="l"/>
                          <a:tab pos="631825" algn="l"/>
                          <a:tab pos="1252538" algn="l"/>
                        </a:tabLst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◐ 지게차 작업 시 보행자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차량 충돌 위험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HY헤드라인M" pitchFamily="18" charset="-127"/>
                        <a:buNone/>
                        <a:tabLst>
                          <a:tab pos="174625" algn="l"/>
                          <a:tab pos="631825" algn="l"/>
                          <a:tab pos="1252538" algn="l"/>
                        </a:tabLst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→ 안전 펜스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설치 작업 공간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확보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HY헤드라인M" pitchFamily="18" charset="-127"/>
                        <a:buNone/>
                        <a:tabLst>
                          <a:tab pos="174625" algn="l"/>
                          <a:tab pos="631825" algn="l"/>
                          <a:tab pos="1252538" algn="l"/>
                        </a:tabLst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◐ 사전 크레인 배치 및 안전시설 설치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HY헤드라인M" pitchFamily="18" charset="-127"/>
                        <a:buNone/>
                        <a:tabLst>
                          <a:tab pos="174625" algn="l"/>
                          <a:tab pos="631825" algn="l"/>
                          <a:tab pos="1252538" algn="l"/>
                        </a:tabLst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◐ 크레인 주변 사람통제 안전펜스 설치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HY헤드라인M" pitchFamily="18" charset="-127"/>
                        <a:buNone/>
                        <a:tabLst>
                          <a:tab pos="174625" algn="l"/>
                          <a:tab pos="631825" algn="l"/>
                          <a:tab pos="1252538" algn="l"/>
                        </a:tabLst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◐ 규정된 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Wire Rope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를 사용</a:t>
                      </a:r>
                      <a:endParaRPr kumimoji="1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HY헤드라인M" pitchFamily="18" charset="-127"/>
                        <a:buNone/>
                        <a:tabLst>
                          <a:tab pos="174625" algn="l"/>
                          <a:tab pos="631825" algn="l"/>
                          <a:tab pos="1252538" algn="l"/>
                        </a:tabLst>
                      </a:pP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◐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차량 유도자 배치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HY헤드라인M" pitchFamily="18" charset="-127"/>
                        <a:buNone/>
                        <a:tabLst>
                          <a:tab pos="174625" algn="l"/>
                          <a:tab pos="631825" algn="l"/>
                          <a:tab pos="1252538" algn="l"/>
                        </a:tabLst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◐ 자재차량 인도 및 하역 관리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HY헤드라인M" pitchFamily="18" charset="-127"/>
                        <a:buNone/>
                        <a:tabLst>
                          <a:tab pos="174625" algn="l"/>
                          <a:tab pos="631825" algn="l"/>
                          <a:tab pos="1252538" algn="l"/>
                        </a:tabLst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◐ 신호수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크레인 기사 반입구간 무전연락을 통해 양중 실시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HY헤드라인M" pitchFamily="18" charset="-127"/>
                        <a:buNone/>
                        <a:tabLst>
                          <a:tab pos="174625" algn="l"/>
                          <a:tab pos="631825" algn="l"/>
                          <a:tab pos="1252538" algn="l"/>
                        </a:tabLst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◐ 양중 전 자재 연결 상태 등 확인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HY헤드라인M" pitchFamily="18" charset="-127"/>
                        <a:buNone/>
                        <a:tabLst>
                          <a:tab pos="174625" algn="l"/>
                          <a:tab pos="631825" algn="l"/>
                          <a:tab pos="1252538" algn="l"/>
                        </a:tabLst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◐ 양중 완료 후 차량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크레인의 철수관리 및 현장정리  </a:t>
                      </a:r>
                    </a:p>
                  </a:txBody>
                  <a:tcPr marL="91468" marR="91468" marT="45619" marB="45619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1" name="Picture 47" descr="naver_com_20131126_115631">
            <a:extLst>
              <a:ext uri="{FF2B5EF4-FFF2-40B4-BE49-F238E27FC236}">
                <a16:creationId xmlns:a16="http://schemas.microsoft.com/office/drawing/2014/main" id="{430A896C-8C7B-4D83-AEDE-5F511DDEF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67" y="3376613"/>
            <a:ext cx="21590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119">
            <a:extLst>
              <a:ext uri="{FF2B5EF4-FFF2-40B4-BE49-F238E27FC236}">
                <a16:creationId xmlns:a16="http://schemas.microsoft.com/office/drawing/2014/main" id="{28F0A694-D3F4-4728-9509-83B02446D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6042" y="4251326"/>
            <a:ext cx="182563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  <a:buFont typeface="HY헤드라인M" panose="02030600000101010101" pitchFamily="18" charset="-127"/>
              <a:buNone/>
            </a:pPr>
            <a:endParaRPr lang="ko-KR" altLang="ko-KR" sz="1800" b="0">
              <a:solidFill>
                <a:schemeClr val="tx1"/>
              </a:solidFill>
            </a:endParaRPr>
          </a:p>
        </p:txBody>
      </p:sp>
      <p:sp>
        <p:nvSpPr>
          <p:cNvPr id="23" name="Rectangle 120">
            <a:extLst>
              <a:ext uri="{FF2B5EF4-FFF2-40B4-BE49-F238E27FC236}">
                <a16:creationId xmlns:a16="http://schemas.microsoft.com/office/drawing/2014/main" id="{75A2E396-E2AA-4803-885D-DFC533CD1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392" y="3965576"/>
            <a:ext cx="1332000" cy="1412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50000"/>
              </a:spcBef>
            </a:pPr>
            <a:endParaRPr lang="ko-KR" altLang="en-US" sz="100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Text Box 124">
            <a:extLst>
              <a:ext uri="{FF2B5EF4-FFF2-40B4-BE49-F238E27FC236}">
                <a16:creationId xmlns:a16="http://schemas.microsoft.com/office/drawing/2014/main" id="{9D5BFBDA-5C98-4E9C-814F-12A5C635C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55" y="4106863"/>
            <a:ext cx="552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ko-KR" altLang="ko-KR" sz="1000" b="0">
              <a:solidFill>
                <a:schemeClr val="tx1"/>
              </a:solidFill>
            </a:endParaRPr>
          </a:p>
        </p:txBody>
      </p:sp>
      <p:sp>
        <p:nvSpPr>
          <p:cNvPr id="25" name="AutoShape 126">
            <a:extLst>
              <a:ext uri="{FF2B5EF4-FFF2-40B4-BE49-F238E27FC236}">
                <a16:creationId xmlns:a16="http://schemas.microsoft.com/office/drawing/2014/main" id="{2BE14350-9D1E-4182-A4F4-C051B1C96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730" y="4922838"/>
            <a:ext cx="80962" cy="192088"/>
          </a:xfrm>
          <a:prstGeom prst="flowChartExtra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  <a:buFont typeface="HY헤드라인M" panose="02030600000101010101" pitchFamily="18" charset="-127"/>
              <a:buNone/>
            </a:pPr>
            <a:endParaRPr lang="ko-KR" altLang="ko-KR" sz="1800" b="0">
              <a:solidFill>
                <a:schemeClr val="tx1"/>
              </a:solidFill>
            </a:endParaRPr>
          </a:p>
        </p:txBody>
      </p:sp>
      <p:sp>
        <p:nvSpPr>
          <p:cNvPr id="26" name="AutoShape 127">
            <a:extLst>
              <a:ext uri="{FF2B5EF4-FFF2-40B4-BE49-F238E27FC236}">
                <a16:creationId xmlns:a16="http://schemas.microsoft.com/office/drawing/2014/main" id="{9F0532F5-1A70-4E70-9029-85F30B9F4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805" y="4826001"/>
            <a:ext cx="80962" cy="192087"/>
          </a:xfrm>
          <a:prstGeom prst="flowChartExtra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  <a:buFont typeface="HY헤드라인M" panose="02030600000101010101" pitchFamily="18" charset="-127"/>
              <a:buNone/>
            </a:pPr>
            <a:endParaRPr lang="ko-KR" altLang="ko-KR" sz="1800" b="0">
              <a:solidFill>
                <a:schemeClr val="tx1"/>
              </a:solidFill>
            </a:endParaRPr>
          </a:p>
        </p:txBody>
      </p:sp>
      <p:sp>
        <p:nvSpPr>
          <p:cNvPr id="27" name="AutoShape 128">
            <a:extLst>
              <a:ext uri="{FF2B5EF4-FFF2-40B4-BE49-F238E27FC236}">
                <a16:creationId xmlns:a16="http://schemas.microsoft.com/office/drawing/2014/main" id="{B844EB79-C587-4270-9008-70C062847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880" y="4703763"/>
            <a:ext cx="80962" cy="192088"/>
          </a:xfrm>
          <a:prstGeom prst="flowChartExtra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  <a:buFont typeface="HY헤드라인M" panose="02030600000101010101" pitchFamily="18" charset="-127"/>
              <a:buNone/>
            </a:pPr>
            <a:endParaRPr lang="ko-KR" altLang="ko-KR" sz="1800" b="0">
              <a:solidFill>
                <a:schemeClr val="tx1"/>
              </a:solidFill>
            </a:endParaRPr>
          </a:p>
        </p:txBody>
      </p:sp>
      <p:pic>
        <p:nvPicPr>
          <p:cNvPr id="28" name="Picture 129" descr="33">
            <a:extLst>
              <a:ext uri="{FF2B5EF4-FFF2-40B4-BE49-F238E27FC236}">
                <a16:creationId xmlns:a16="http://schemas.microsoft.com/office/drawing/2014/main" id="{43F1790F-4C21-4C71-91E7-B92A87417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30" y="4576763"/>
            <a:ext cx="185737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Line 133">
            <a:extLst>
              <a:ext uri="{FF2B5EF4-FFF2-40B4-BE49-F238E27FC236}">
                <a16:creationId xmlns:a16="http://schemas.microsoft.com/office/drawing/2014/main" id="{34AE7700-5055-423D-8E30-0CCE37957B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080" y="3305176"/>
            <a:ext cx="842962" cy="1228725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" name="Line 134">
            <a:extLst>
              <a:ext uri="{FF2B5EF4-FFF2-40B4-BE49-F238E27FC236}">
                <a16:creationId xmlns:a16="http://schemas.microsoft.com/office/drawing/2014/main" id="{EBB60563-0E18-476F-BF48-F0EBDF8A44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1405" y="3094533"/>
            <a:ext cx="2097087" cy="353518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3" name="Line 136">
            <a:extLst>
              <a:ext uri="{FF2B5EF4-FFF2-40B4-BE49-F238E27FC236}">
                <a16:creationId xmlns:a16="http://schemas.microsoft.com/office/drawing/2014/main" id="{A0B794AF-814D-4E80-A662-BCDC769A9F7C}"/>
              </a:ext>
            </a:extLst>
          </p:cNvPr>
          <p:cNvSpPr>
            <a:spLocks noChangeShapeType="1"/>
          </p:cNvSpPr>
          <p:nvPr/>
        </p:nvSpPr>
        <p:spPr bwMode="auto">
          <a:xfrm rot="2700000">
            <a:off x="1400229" y="3678239"/>
            <a:ext cx="1285875" cy="52070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" name="Line 137">
            <a:extLst>
              <a:ext uri="{FF2B5EF4-FFF2-40B4-BE49-F238E27FC236}">
                <a16:creationId xmlns:a16="http://schemas.microsoft.com/office/drawing/2014/main" id="{2C754A1F-2EC8-43B0-A231-FBFA2CBE27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6417" y="4970463"/>
            <a:ext cx="5349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5" name="Rectangle 120">
            <a:extLst>
              <a:ext uri="{FF2B5EF4-FFF2-40B4-BE49-F238E27FC236}">
                <a16:creationId xmlns:a16="http://schemas.microsoft.com/office/drawing/2014/main" id="{3A1D7ADB-C8A1-44F6-8BC4-204E66F99A9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875017" y="4565651"/>
            <a:ext cx="992187" cy="714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50000"/>
              </a:spcBef>
            </a:pPr>
            <a:endParaRPr lang="ko-KR" altLang="en-US" sz="1000" b="0">
              <a:solidFill>
                <a:srgbClr val="0000FF"/>
              </a:solidFill>
            </a:endParaRPr>
          </a:p>
        </p:txBody>
      </p:sp>
      <p:pic>
        <p:nvPicPr>
          <p:cNvPr id="36" name="Picture 31" descr="20131126_170044">
            <a:extLst>
              <a:ext uri="{FF2B5EF4-FFF2-40B4-BE49-F238E27FC236}">
                <a16:creationId xmlns:a16="http://schemas.microsoft.com/office/drawing/2014/main" id="{EE400BC7-95ED-4484-8204-21987CEC0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417" y="2505076"/>
            <a:ext cx="4572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783">
            <a:extLst>
              <a:ext uri="{FF2B5EF4-FFF2-40B4-BE49-F238E27FC236}">
                <a16:creationId xmlns:a16="http://schemas.microsoft.com/office/drawing/2014/main" id="{7E4287A6-FDE8-477F-BCCE-A7B1ECE61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217" y="5232653"/>
            <a:ext cx="787561" cy="2539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lIns="99216" tIns="51592" rIns="99216" bIns="51592">
            <a:spAutoFit/>
          </a:bodyPr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무전 연락</a:t>
            </a:r>
            <a:endParaRPr lang="en-US" altLang="ko-KR" sz="9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1" name="Rectangle 783">
            <a:extLst>
              <a:ext uri="{FF2B5EF4-FFF2-40B4-BE49-F238E27FC236}">
                <a16:creationId xmlns:a16="http://schemas.microsoft.com/office/drawing/2014/main" id="{68F908B1-C230-4D00-9976-2163D2F9E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002" y="2945188"/>
            <a:ext cx="787561" cy="2539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lIns="99216" tIns="51592" rIns="99216" bIns="51592">
            <a:spAutoFit/>
          </a:bodyPr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무전 연락</a:t>
            </a:r>
            <a:endParaRPr lang="en-US" altLang="ko-KR" sz="9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8" name="Rectangle 783">
            <a:extLst>
              <a:ext uri="{FF2B5EF4-FFF2-40B4-BE49-F238E27FC236}">
                <a16:creationId xmlns:a16="http://schemas.microsoft.com/office/drawing/2014/main" id="{7259F13D-C6A5-48ED-9F37-F55C9741A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744" y="2433801"/>
            <a:ext cx="787561" cy="2539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lIns="99216" tIns="51592" rIns="99216" bIns="51592">
            <a:spAutoFit/>
          </a:bodyPr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무전 연락</a:t>
            </a:r>
            <a:endParaRPr lang="en-US" altLang="ko-KR" sz="9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2" name="Rectangle 783">
            <a:extLst>
              <a:ext uri="{FF2B5EF4-FFF2-40B4-BE49-F238E27FC236}">
                <a16:creationId xmlns:a16="http://schemas.microsoft.com/office/drawing/2014/main" id="{E8920A58-CAFA-43FB-949F-BC803CA24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36" y="4355013"/>
            <a:ext cx="1155781" cy="2539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lIns="99216" tIns="51592" rIns="99216" bIns="51592">
            <a:spAutoFit/>
          </a:bodyPr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안전 펜스 설치</a:t>
            </a:r>
            <a:endParaRPr lang="en-US" altLang="ko-KR" sz="9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3" name="Rectangle 783">
            <a:extLst>
              <a:ext uri="{FF2B5EF4-FFF2-40B4-BE49-F238E27FC236}">
                <a16:creationId xmlns:a16="http://schemas.microsoft.com/office/drawing/2014/main" id="{29C83333-D6AB-46FD-8752-1C75281D8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014" y="5165666"/>
            <a:ext cx="1017747" cy="2539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lIns="99216" tIns="51592" rIns="99216" bIns="51592">
            <a:spAutoFit/>
          </a:bodyPr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크레인 양중</a:t>
            </a:r>
            <a:endParaRPr lang="en-US" altLang="ko-KR" sz="9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44" name="그림 43">
            <a:extLst>
              <a:ext uri="{FF2B5EF4-FFF2-40B4-BE49-F238E27FC236}">
                <a16:creationId xmlns:a16="http://schemas.microsoft.com/office/drawing/2014/main" id="{88A30381-509E-45B5-B9A9-1F7D819685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63" b="1"/>
          <a:stretch/>
        </p:blipFill>
        <p:spPr>
          <a:xfrm>
            <a:off x="3970564" y="3302832"/>
            <a:ext cx="337352" cy="608418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EC817E1-E303-5D36-8287-85883FD83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57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74" name="Group 58">
            <a:extLst>
              <a:ext uri="{FF2B5EF4-FFF2-40B4-BE49-F238E27FC236}">
                <a16:creationId xmlns:a16="http://schemas.microsoft.com/office/drawing/2014/main" id="{5DF0C436-764A-4704-A73C-BCBCF533AB5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86262697"/>
              </p:ext>
            </p:extLst>
          </p:nvPr>
        </p:nvGraphicFramePr>
        <p:xfrm>
          <a:off x="549275" y="1600259"/>
          <a:ext cx="8064500" cy="4409868"/>
        </p:xfrm>
        <a:graphic>
          <a:graphicData uri="http://schemas.openxmlformats.org/drawingml/2006/table">
            <a:tbl>
              <a:tblPr/>
              <a:tblGrid>
                <a:gridCol w="745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9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6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6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 업 명</a:t>
                      </a:r>
                    </a:p>
                  </a:txBody>
                  <a:tcPr marL="91446" marR="91446" marT="45722" marB="45722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작업 순서 및 위험 요소</a:t>
                      </a:r>
                    </a:p>
                  </a:txBody>
                  <a:tcPr marL="91446" marR="91446" marT="45722" marB="45722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작업 공구</a:t>
                      </a:r>
                      <a:r>
                        <a:rPr kumimoji="1" lang="en-US" altLang="ko-KR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준비물</a:t>
                      </a:r>
                    </a:p>
                  </a:txBody>
                  <a:tcPr marL="91446" marR="91446" marT="45722" marB="45722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  고</a:t>
                      </a:r>
                    </a:p>
                  </a:txBody>
                  <a:tcPr marL="91446" marR="91446" marT="45722" marB="45722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567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현장</a:t>
                      </a:r>
                      <a:endParaRPr kumimoji="1" lang="en-US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 3" pitchFamily="18" charset="2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 3" pitchFamily="18" charset="2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라인</a:t>
                      </a:r>
                      <a:endParaRPr kumimoji="1" lang="en-US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 3" pitchFamily="18" charset="2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 3" pitchFamily="18" charset="2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마킹</a:t>
                      </a:r>
                      <a:endParaRPr kumimoji="1" lang="en-US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 3" pitchFamily="18" charset="2"/>
                      </a:endParaRPr>
                    </a:p>
                  </a:txBody>
                  <a:tcPr marL="91446" marR="91446" marT="45722" marB="45722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 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현장 </a:t>
                      </a: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LINE </a:t>
                      </a:r>
                      <a:r>
                        <a:rPr kumimoji="1" lang="ko-KR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마킹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1) 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설비 위치 외곽으로 바닥에 </a:t>
                      </a: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테이프로 마킹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2) 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설비 </a:t>
                      </a:r>
                      <a:r>
                        <a:rPr kumimoji="1" lang="ko-KR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정위치부는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마킹실</a:t>
                      </a: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먹줄을 이용하여 바닥에 마킹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6" marR="91446"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◑ 수공구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 3" pitchFamily="18" charset="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  ▶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안전화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 3" pitchFamily="18" charset="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  ▶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안전모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  ▶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도면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  ▶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줄자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  ▶ </a:t>
                      </a: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마킹실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 3" pitchFamily="18" charset="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  ▶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테이프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 3" pitchFamily="18" charset="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  ▶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칼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  ▶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광학 </a:t>
                      </a: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레벨기</a:t>
                      </a: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 3" pitchFamily="18" charset="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 3" pitchFamily="18" charset="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 3" pitchFamily="18" charset="2"/>
                      </a:endParaRPr>
                    </a:p>
                  </a:txBody>
                  <a:tcPr marL="91446" marR="91446"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6" marR="91446"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관련 협력사</a:t>
                      </a:r>
                    </a:p>
                  </a:txBody>
                  <a:tcPr marL="91446" marR="91446"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49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▶ </a:t>
                      </a: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에스에프에이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▶ </a:t>
                      </a:r>
                      <a:r>
                        <a:rPr kumimoji="1" lang="ko-KR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세진에프에이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6" marR="91446"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" name="Group 62">
            <a:extLst>
              <a:ext uri="{FF2B5EF4-FFF2-40B4-BE49-F238E27FC236}">
                <a16:creationId xmlns:a16="http://schemas.microsoft.com/office/drawing/2014/main" id="{B6529C13-F539-47D2-BB1C-EB125653AFF5}"/>
              </a:ext>
            </a:extLst>
          </p:cNvPr>
          <p:cNvGraphicFramePr>
            <a:graphicFrameLocks noGrp="1"/>
          </p:cNvGraphicFramePr>
          <p:nvPr/>
        </p:nvGraphicFramePr>
        <p:xfrm>
          <a:off x="1428750" y="3454400"/>
          <a:ext cx="4581527" cy="2028826"/>
        </p:xfrm>
        <a:graphic>
          <a:graphicData uri="http://schemas.openxmlformats.org/drawingml/2006/table">
            <a:tbl>
              <a:tblPr/>
              <a:tblGrid>
                <a:gridCol w="1504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3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6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위험요소</a:t>
                      </a:r>
                    </a:p>
                  </a:txBody>
                  <a:tcPr marL="91468" marR="91468" marT="45619" marB="45619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방 지 대 책</a:t>
                      </a:r>
                    </a:p>
                  </a:txBody>
                  <a:tcPr marL="91468" marR="91468" marT="45619" marB="45619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비고</a:t>
                      </a:r>
                    </a:p>
                  </a:txBody>
                  <a:tcPr marL="91468" marR="91468" marT="45619" marB="45619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개구부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추락</a:t>
                      </a:r>
                    </a:p>
                  </a:txBody>
                  <a:tcPr marL="91468" marR="91468" marT="45619" marB="45619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개인보호구 착용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작업 구역 내 출입금지</a:t>
                      </a:r>
                    </a:p>
                  </a:txBody>
                  <a:tcPr marL="91468" marR="91468" marT="45619" marB="45619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항</a:t>
                      </a:r>
                    </a:p>
                  </a:txBody>
                  <a:tcPr marL="91468" marR="91468" marT="45619" marB="45619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현장내 장비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낙하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전도</a:t>
                      </a:r>
                    </a:p>
                  </a:txBody>
                  <a:tcPr marL="91468" marR="91468" marT="45619" marB="45619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개인보호구 착용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렌탈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작업구역 출입금지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현장 </a:t>
                      </a: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이동시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보행자 이동동선 이용</a:t>
                      </a:r>
                    </a:p>
                  </a:txBody>
                  <a:tcPr marL="91468" marR="91468" marT="45619" marB="45619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항</a:t>
                      </a:r>
                    </a:p>
                  </a:txBody>
                  <a:tcPr marL="91468" marR="91468" marT="45619" marB="45619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id="{DB838809-1996-46B6-927E-12E3C3C21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67" y="1"/>
            <a:ext cx="336867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noAutofit/>
          </a:bodyPr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en-US" altLang="ko-KR" sz="2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2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안전관리 계획</a:t>
            </a:r>
          </a:p>
        </p:txBody>
      </p:sp>
      <p:sp>
        <p:nvSpPr>
          <p:cNvPr id="11" name="슬라이드 번호 개체 틀 3">
            <a:extLst>
              <a:ext uri="{FF2B5EF4-FFF2-40B4-BE49-F238E27FC236}">
                <a16:creationId xmlns:a16="http://schemas.microsoft.com/office/drawing/2014/main" id="{BDB78AB5-00B9-42C7-A811-B4964EF2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6007" y="6586409"/>
            <a:ext cx="1157018" cy="190257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14</a:t>
            </a:fld>
            <a:endParaRPr lang="en-US" sz="1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446850-A510-4219-96AF-8D3561B5E532}"/>
              </a:ext>
            </a:extLst>
          </p:cNvPr>
          <p:cNvSpPr txBox="1"/>
          <p:nvPr/>
        </p:nvSpPr>
        <p:spPr>
          <a:xfrm>
            <a:off x="357188" y="733425"/>
            <a:ext cx="476444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en-US" altLang="ko-KR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-6. </a:t>
            </a:r>
            <a:r>
              <a:rPr lang="ko-KR" altLang="en-US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초기 위험성 평가  </a:t>
            </a:r>
            <a:r>
              <a:rPr lang="en-US" altLang="ko-KR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현장 라인 마킹</a:t>
            </a:r>
            <a:r>
              <a:rPr lang="en-US" altLang="ko-KR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8" descr="C:\Documents and Settings\060509\Local Settings\Temp\hunclip1\02\huntemp.files\img0001.jpg">
            <a:extLst>
              <a:ext uri="{FF2B5EF4-FFF2-40B4-BE49-F238E27FC236}">
                <a16:creationId xmlns:a16="http://schemas.microsoft.com/office/drawing/2014/main" id="{388B2F3F-5A70-400D-B59B-D5AF1DEB1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38" y="3003161"/>
            <a:ext cx="1265806" cy="93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5" name="Picture 10" descr="C:\Documents and Settings\060509\Local Settings\Temp\hunclip1\03\huntemp.files\img0001.jpg">
            <a:extLst>
              <a:ext uri="{FF2B5EF4-FFF2-40B4-BE49-F238E27FC236}">
                <a16:creationId xmlns:a16="http://schemas.microsoft.com/office/drawing/2014/main" id="{D3CBD340-E5C6-47FF-AA5A-26D0A08EC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63" y="2931725"/>
            <a:ext cx="1158836" cy="102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7121" name="Group 81">
            <a:extLst>
              <a:ext uri="{FF2B5EF4-FFF2-40B4-BE49-F238E27FC236}">
                <a16:creationId xmlns:a16="http://schemas.microsoft.com/office/drawing/2014/main" id="{9298D6D5-C722-49E9-B952-381A2C85C30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29110506"/>
              </p:ext>
            </p:extLst>
          </p:nvPr>
        </p:nvGraphicFramePr>
        <p:xfrm>
          <a:off x="309562" y="1390709"/>
          <a:ext cx="8524875" cy="4711699"/>
        </p:xfrm>
        <a:graphic>
          <a:graphicData uri="http://schemas.openxmlformats.org/drawingml/2006/table">
            <a:tbl>
              <a:tblPr/>
              <a:tblGrid>
                <a:gridCol w="788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7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9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0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 업 명</a:t>
                      </a:r>
                    </a:p>
                  </a:txBody>
                  <a:tcPr marL="91446" marR="91446" marT="45723" marB="45723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작업 순서 및 위험 요소</a:t>
                      </a:r>
                    </a:p>
                  </a:txBody>
                  <a:tcPr marL="91446" marR="91446" marT="45723" marB="45723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작업 공구</a:t>
                      </a:r>
                      <a:r>
                        <a:rPr kumimoji="1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준비물</a:t>
                      </a:r>
                    </a:p>
                  </a:txBody>
                  <a:tcPr marL="91446" marR="91446" marT="45723" marB="45723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  고</a:t>
                      </a:r>
                    </a:p>
                  </a:txBody>
                  <a:tcPr marL="91446" marR="91446" marT="45723" marB="45723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547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설치 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 3" pitchFamily="18" charset="2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( FAB )</a:t>
                      </a:r>
                    </a:p>
                  </a:txBody>
                  <a:tcPr marL="91446" marR="91446" marT="45723" marB="45723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 LEG</a:t>
                      </a:r>
                      <a:r>
                        <a:rPr kumimoji="1" lang="ko-KR" alt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를 </a:t>
                      </a:r>
                      <a:r>
                        <a:rPr kumimoji="1" lang="en-US" altLang="ko-KR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FORK LIFT</a:t>
                      </a:r>
                      <a:r>
                        <a:rPr kumimoji="1" lang="ko-KR" alt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로 들어올려 조립</a:t>
                      </a: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2. </a:t>
                      </a:r>
                      <a:r>
                        <a:rPr kumimoji="1" lang="ko-KR" alt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좌</a:t>
                      </a:r>
                      <a:r>
                        <a:rPr kumimoji="1" lang="en-US" altLang="ko-KR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 </a:t>
                      </a:r>
                      <a:r>
                        <a:rPr kumimoji="1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우 </a:t>
                      </a: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SUPPORT BEAM</a:t>
                      </a:r>
                      <a:r>
                        <a:rPr kumimoji="1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위로 </a:t>
                      </a: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H</a:t>
                      </a:r>
                      <a:r>
                        <a:rPr kumimoji="1" lang="en-US" altLang="ko-KR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_BEAM</a:t>
                      </a:r>
                      <a:r>
                        <a:rPr kumimoji="1" lang="ko-KR" alt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을 </a:t>
                      </a:r>
                      <a:r>
                        <a:rPr kumimoji="1" lang="en-US" altLang="ko-KR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BOLT</a:t>
                      </a:r>
                      <a:r>
                        <a:rPr kumimoji="1" lang="ko-KR" alt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조립</a:t>
                      </a: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3. </a:t>
                      </a:r>
                      <a:r>
                        <a:rPr kumimoji="1" lang="ko-KR" alt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상기 작업 반복</a:t>
                      </a: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4. </a:t>
                      </a: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FRAME </a:t>
                      </a:r>
                      <a:r>
                        <a:rPr kumimoji="1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조립이 완료되면 </a:t>
                      </a:r>
                      <a:r>
                        <a:rPr kumimoji="1" lang="ko-KR" alt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상부 </a:t>
                      </a:r>
                      <a:r>
                        <a:rPr kumimoji="1" lang="en-US" altLang="ko-KR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COVER</a:t>
                      </a:r>
                      <a:r>
                        <a:rPr kumimoji="1" lang="ko-KR" alt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부착</a:t>
                      </a: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5. </a:t>
                      </a: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LEVEL CONTROL </a:t>
                      </a:r>
                      <a:r>
                        <a:rPr kumimoji="1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및 설비 간 상호 </a:t>
                      </a: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JOINTING</a:t>
                      </a: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6. </a:t>
                      </a: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WALK_WAY </a:t>
                      </a:r>
                      <a:r>
                        <a:rPr kumimoji="1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및 점검 사다리 설치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 3" pitchFamily="18" charset="2"/>
                      </a:endParaRPr>
                    </a:p>
                  </a:txBody>
                  <a:tcPr marL="91446" marR="91446"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◑ 유압 </a:t>
                      </a:r>
                      <a:r>
                        <a:rPr kumimoji="1" lang="ko-KR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스태커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 3" pitchFamily="18" charset="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 3" pitchFamily="18" charset="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◑ 수공구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 3" pitchFamily="18" charset="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 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▶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렌치 </a:t>
                      </a: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셋트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 3" pitchFamily="18" charset="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  ▶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스패너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  ▶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안전모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 3" pitchFamily="18" charset="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  ▶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안전 벨트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 3" pitchFamily="18" charset="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  ▶ </a:t>
                      </a: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렌탈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 3" pitchFamily="18" charset="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 3" pitchFamily="18" charset="2"/>
                      </a:endParaRPr>
                    </a:p>
                  </a:txBody>
                  <a:tcPr marL="91446" marR="91446"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 3" pitchFamily="18" charset="2"/>
                      </a:endParaRPr>
                    </a:p>
                  </a:txBody>
                  <a:tcPr marL="91446" marR="91446"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관련 협력사</a:t>
                      </a:r>
                    </a:p>
                  </a:txBody>
                  <a:tcPr marL="91446" marR="91446"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96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▶ </a:t>
                      </a: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에스에프에이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▶ </a:t>
                      </a:r>
                      <a:r>
                        <a:rPr kumimoji="1" lang="ko-KR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세진에프에이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6" marR="91446"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7120" name="Group 80">
            <a:extLst>
              <a:ext uri="{FF2B5EF4-FFF2-40B4-BE49-F238E27FC236}">
                <a16:creationId xmlns:a16="http://schemas.microsoft.com/office/drawing/2014/main" id="{9F733371-0CDB-478E-91C6-0ED40B6A2BD8}"/>
              </a:ext>
            </a:extLst>
          </p:cNvPr>
          <p:cNvGraphicFramePr>
            <a:graphicFrameLocks noGrp="1"/>
          </p:cNvGraphicFramePr>
          <p:nvPr/>
        </p:nvGraphicFramePr>
        <p:xfrm>
          <a:off x="1193838" y="4050363"/>
          <a:ext cx="4960711" cy="2011620"/>
        </p:xfrm>
        <a:graphic>
          <a:graphicData uri="http://schemas.openxmlformats.org/drawingml/2006/table">
            <a:tbl>
              <a:tblPr/>
              <a:tblGrid>
                <a:gridCol w="1777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1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위험요소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5" marR="91435" marT="45715" marB="45715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방 지 대 책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5" marR="91435" marT="45715" marB="45715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 고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5" marR="91435" marT="45715" marB="45715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인양설비에 의한 협착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충돌</a:t>
                      </a: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5" marR="91435" marT="45715" marB="45715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유도인력 배치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작업 구역 내 출입금지</a:t>
                      </a:r>
                      <a:endParaRPr kumimoji="1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5" marR="91435" marT="45715" marB="45715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안전지킴이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작업구역 </a:t>
                      </a:r>
                      <a:endParaRPr kumimoji="1" lang="en-US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라바콘 설치</a:t>
                      </a:r>
                      <a:r>
                        <a:rPr kumimoji="1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5" marR="91435" marT="45715" marB="45715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설비 낙하</a:t>
                      </a:r>
                      <a:endParaRPr kumimoji="1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5" marR="91435" marT="45715" marB="45715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작업 구역 내 출입금지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장비와 설비 </a:t>
                      </a:r>
                      <a:r>
                        <a:rPr kumimoji="1" lang="ko-KR" altLang="en-US" sz="8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깔깔이바로</a:t>
                      </a:r>
                      <a:r>
                        <a:rPr kumimoji="1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고정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5" marR="91435" marT="45715" marB="45715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장비 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크레인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전도에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의한 충돌</a:t>
                      </a: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5" marR="91435" marT="45715" marB="45715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작업구역 출입금지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카고크레인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고정 상태 점검</a:t>
                      </a: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5" marR="91435" marT="45715" marB="45715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렌탈 작업시 추락</a:t>
                      </a:r>
                      <a:r>
                        <a:rPr kumimoji="1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낙하</a:t>
                      </a:r>
                      <a:r>
                        <a:rPr kumimoji="1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전도</a:t>
                      </a:r>
                      <a:endParaRPr kumimoji="1" lang="ko-KR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5" marR="91435" marT="45715" marB="45715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렌탈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탑승시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 안전벨트 착용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 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2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인 초과 탑승 금지</a:t>
                      </a: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 3" pitchFamily="18" charset="2"/>
                      </a:endParaRPr>
                    </a:p>
                  </a:txBody>
                  <a:tcPr marL="91435" marR="91435" marT="45715" marB="45715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WALK-WAY </a:t>
                      </a:r>
                      <a:r>
                        <a:rPr kumimoji="1" lang="ko-KR" alt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작업시</a:t>
                      </a: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추락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낙하</a:t>
                      </a: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5" marR="91435" marT="45715" marB="45715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WALK-WAY </a:t>
                      </a:r>
                      <a:r>
                        <a:rPr kumimoji="1" lang="ko-KR" alt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난간대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 안전벨트 착용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난간대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 설치</a:t>
                      </a: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 3" pitchFamily="18" charset="2"/>
                      </a:endParaRPr>
                    </a:p>
                  </a:txBody>
                  <a:tcPr marL="91435" marR="91435" marT="45715" marB="45715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0892" name="AutoShape 71">
            <a:extLst>
              <a:ext uri="{FF2B5EF4-FFF2-40B4-BE49-F238E27FC236}">
                <a16:creationId xmlns:a16="http://schemas.microsoft.com/office/drawing/2014/main" id="{C1EC49D0-61FC-4026-B635-BD67C799B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5025" y="3434961"/>
            <a:ext cx="83199" cy="203898"/>
          </a:xfrm>
          <a:prstGeom prst="upArrow">
            <a:avLst>
              <a:gd name="adj1" fmla="val 50000"/>
              <a:gd name="adj2" fmla="val 7425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endParaRPr lang="ko-KR" altLang="en-US" sz="1800" b="0">
              <a:solidFill>
                <a:schemeClr val="tx1"/>
              </a:solidFill>
            </a:endParaRPr>
          </a:p>
        </p:txBody>
      </p:sp>
      <p:sp>
        <p:nvSpPr>
          <p:cNvPr id="120893" name="Arc 74">
            <a:extLst>
              <a:ext uri="{FF2B5EF4-FFF2-40B4-BE49-F238E27FC236}">
                <a16:creationId xmlns:a16="http://schemas.microsoft.com/office/drawing/2014/main" id="{79CF4B2F-6FA1-4433-99BB-572863A7D53D}"/>
              </a:ext>
            </a:extLst>
          </p:cNvPr>
          <p:cNvSpPr>
            <a:spLocks/>
          </p:cNvSpPr>
          <p:nvPr/>
        </p:nvSpPr>
        <p:spPr bwMode="auto">
          <a:xfrm flipH="1">
            <a:off x="1622463" y="3410394"/>
            <a:ext cx="255538" cy="371513"/>
          </a:xfrm>
          <a:custGeom>
            <a:avLst/>
            <a:gdLst>
              <a:gd name="T0" fmla="*/ 0 w 21600"/>
              <a:gd name="T1" fmla="*/ 0 h 35420"/>
              <a:gd name="T2" fmla="*/ 0 w 21600"/>
              <a:gd name="T3" fmla="*/ 0 h 35420"/>
              <a:gd name="T4" fmla="*/ 0 w 21600"/>
              <a:gd name="T5" fmla="*/ 0 h 35420"/>
              <a:gd name="T6" fmla="*/ 0 60000 65536"/>
              <a:gd name="T7" fmla="*/ 0 60000 65536"/>
              <a:gd name="T8" fmla="*/ 0 60000 65536"/>
              <a:gd name="T9" fmla="*/ 0 w 21600"/>
              <a:gd name="T10" fmla="*/ 0 h 35420"/>
              <a:gd name="T11" fmla="*/ 21600 w 21600"/>
              <a:gd name="T12" fmla="*/ 35420 h 354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542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6649"/>
                  <a:pt x="19830" y="31539"/>
                  <a:pt x="16600" y="35420"/>
                </a:cubicBezTo>
              </a:path>
              <a:path w="21600" h="3542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6649"/>
                  <a:pt x="19830" y="31539"/>
                  <a:pt x="16600" y="3542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1750">
            <a:solidFill>
              <a:srgbClr val="D2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ko-KR" altLang="en-US"/>
          </a:p>
        </p:txBody>
      </p:sp>
      <p:sp>
        <p:nvSpPr>
          <p:cNvPr id="120894" name="AutoShape 75">
            <a:extLst>
              <a:ext uri="{FF2B5EF4-FFF2-40B4-BE49-F238E27FC236}">
                <a16:creationId xmlns:a16="http://schemas.microsoft.com/office/drawing/2014/main" id="{E6B224BC-13CA-4B1E-85E4-789BFB988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888" y="3015066"/>
            <a:ext cx="641311" cy="312735"/>
          </a:xfrm>
          <a:prstGeom prst="irregularSeal1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ko-KR" altLang="en-US" sz="1000" b="0">
                <a:solidFill>
                  <a:schemeClr val="tx1"/>
                </a:solidFill>
                <a:latin typeface="+mn-ea"/>
                <a:ea typeface="+mn-ea"/>
              </a:rPr>
              <a:t>추락</a:t>
            </a:r>
          </a:p>
        </p:txBody>
      </p:sp>
      <p:sp>
        <p:nvSpPr>
          <p:cNvPr id="120895" name="AutoShape 76">
            <a:extLst>
              <a:ext uri="{FF2B5EF4-FFF2-40B4-BE49-F238E27FC236}">
                <a16:creationId xmlns:a16="http://schemas.microsoft.com/office/drawing/2014/main" id="{14A15B06-92ED-4CE7-9ACD-120D07971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568" y="3650315"/>
            <a:ext cx="641311" cy="312736"/>
          </a:xfrm>
          <a:prstGeom prst="irregularSeal1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ko-KR" altLang="en-US" sz="1000" b="0">
                <a:solidFill>
                  <a:schemeClr val="tx1"/>
                </a:solidFill>
                <a:latin typeface="+mn-ea"/>
                <a:ea typeface="+mn-ea"/>
              </a:rPr>
              <a:t>협착</a:t>
            </a:r>
          </a:p>
        </p:txBody>
      </p:sp>
      <p:sp>
        <p:nvSpPr>
          <p:cNvPr id="120896" name="AutoShape 78">
            <a:extLst>
              <a:ext uri="{FF2B5EF4-FFF2-40B4-BE49-F238E27FC236}">
                <a16:creationId xmlns:a16="http://schemas.microsoft.com/office/drawing/2014/main" id="{47F3D6F8-E970-43D3-8EC6-77D13553C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363" y="3252399"/>
            <a:ext cx="641311" cy="312735"/>
          </a:xfrm>
          <a:prstGeom prst="irregularSeal1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ko-KR" altLang="en-US" sz="1000" b="0">
                <a:solidFill>
                  <a:schemeClr val="tx1"/>
                </a:solidFill>
                <a:latin typeface="+mn-ea"/>
                <a:ea typeface="+mn-ea"/>
              </a:rPr>
              <a:t>전도</a:t>
            </a:r>
          </a:p>
        </p:txBody>
      </p:sp>
      <p:sp>
        <p:nvSpPr>
          <p:cNvPr id="120898" name="Arc 85">
            <a:extLst>
              <a:ext uri="{FF2B5EF4-FFF2-40B4-BE49-F238E27FC236}">
                <a16:creationId xmlns:a16="http://schemas.microsoft.com/office/drawing/2014/main" id="{BF3251D7-9CD6-4B94-8F8B-F71071C4BCFF}"/>
              </a:ext>
            </a:extLst>
          </p:cNvPr>
          <p:cNvSpPr>
            <a:spLocks/>
          </p:cNvSpPr>
          <p:nvPr/>
        </p:nvSpPr>
        <p:spPr bwMode="auto">
          <a:xfrm>
            <a:off x="3840200" y="3307959"/>
            <a:ext cx="237710" cy="3715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1750">
            <a:solidFill>
              <a:srgbClr val="D2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ko-KR" altLang="en-US"/>
          </a:p>
        </p:txBody>
      </p:sp>
      <p:sp>
        <p:nvSpPr>
          <p:cNvPr id="120899" name="AutoShape 89">
            <a:extLst>
              <a:ext uri="{FF2B5EF4-FFF2-40B4-BE49-F238E27FC236}">
                <a16:creationId xmlns:a16="http://schemas.microsoft.com/office/drawing/2014/main" id="{9D23C571-D28C-44D3-A3C9-C9227E415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8763" y="2858699"/>
            <a:ext cx="641311" cy="312735"/>
          </a:xfrm>
          <a:prstGeom prst="irregularSeal1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ko-KR" altLang="en-US" sz="1000" b="0">
                <a:solidFill>
                  <a:schemeClr val="tx1"/>
                </a:solidFill>
                <a:latin typeface="+mn-ea"/>
                <a:ea typeface="+mn-ea"/>
              </a:rPr>
              <a:t>낙하</a:t>
            </a:r>
          </a:p>
        </p:txBody>
      </p:sp>
      <p:sp>
        <p:nvSpPr>
          <p:cNvPr id="120900" name="AutoShape 71">
            <a:extLst>
              <a:ext uri="{FF2B5EF4-FFF2-40B4-BE49-F238E27FC236}">
                <a16:creationId xmlns:a16="http://schemas.microsoft.com/office/drawing/2014/main" id="{AEB54C04-6593-4C96-AE46-4FA7BCC0CDC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33799" y="3434961"/>
            <a:ext cx="75771" cy="203898"/>
          </a:xfrm>
          <a:prstGeom prst="upArrow">
            <a:avLst>
              <a:gd name="adj1" fmla="val 50000"/>
              <a:gd name="adj2" fmla="val 7322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endParaRPr lang="ko-KR" altLang="en-US" sz="1800" b="0">
              <a:solidFill>
                <a:schemeClr val="tx1"/>
              </a:solidFill>
            </a:endParaRPr>
          </a:p>
        </p:txBody>
      </p:sp>
      <p:pic>
        <p:nvPicPr>
          <p:cNvPr id="120901" name="Picture 12" descr="C:\Documents and Settings\060509\Local Settings\Temp\hunclip1\04\huntemp.files\img0001.jpg">
            <a:extLst>
              <a:ext uri="{FF2B5EF4-FFF2-40B4-BE49-F238E27FC236}">
                <a16:creationId xmlns:a16="http://schemas.microsoft.com/office/drawing/2014/main" id="{07F25F49-04BE-4AFC-836F-88400EB3B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351" y="3089829"/>
            <a:ext cx="1078609" cy="87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904" name="AutoShape 89">
            <a:extLst>
              <a:ext uri="{FF2B5EF4-FFF2-40B4-BE49-F238E27FC236}">
                <a16:creationId xmlns:a16="http://schemas.microsoft.com/office/drawing/2014/main" id="{FD6F230D-9641-4070-8A23-21B9484EA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5020" y="3507790"/>
            <a:ext cx="641311" cy="312735"/>
          </a:xfrm>
          <a:prstGeom prst="irregularSeal1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ko-KR" altLang="en-US" sz="1000" b="0">
                <a:solidFill>
                  <a:schemeClr val="tx1"/>
                </a:solidFill>
                <a:latin typeface="+mn-ea"/>
                <a:ea typeface="+mn-ea"/>
              </a:rPr>
              <a:t>낙하</a:t>
            </a:r>
          </a:p>
        </p:txBody>
      </p:sp>
      <p:sp>
        <p:nvSpPr>
          <p:cNvPr id="120905" name="AutoShape 79">
            <a:extLst>
              <a:ext uri="{FF2B5EF4-FFF2-40B4-BE49-F238E27FC236}">
                <a16:creationId xmlns:a16="http://schemas.microsoft.com/office/drawing/2014/main" id="{D453B551-BABB-48B2-81DB-D3351D727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7707" y="2931725"/>
            <a:ext cx="638422" cy="312735"/>
          </a:xfrm>
          <a:prstGeom prst="irregularSeal1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ko-KR" altLang="en-US" sz="1000" b="0">
                <a:solidFill>
                  <a:schemeClr val="tx1"/>
                </a:solidFill>
                <a:latin typeface="+mn-ea"/>
                <a:ea typeface="+mn-ea"/>
              </a:rPr>
              <a:t>협착</a:t>
            </a: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F9999B93-37F3-4778-B5BD-F7A6220AA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67" y="1"/>
            <a:ext cx="336867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noAutofit/>
          </a:bodyPr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en-US" altLang="ko-KR" sz="2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2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안전관리 계획</a:t>
            </a:r>
          </a:p>
        </p:txBody>
      </p:sp>
      <p:sp>
        <p:nvSpPr>
          <p:cNvPr id="25" name="슬라이드 번호 개체 틀 3">
            <a:extLst>
              <a:ext uri="{FF2B5EF4-FFF2-40B4-BE49-F238E27FC236}">
                <a16:creationId xmlns:a16="http://schemas.microsoft.com/office/drawing/2014/main" id="{7EF1C7BA-0903-47BA-AD4E-CD664A2C7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6007" y="6586409"/>
            <a:ext cx="1157018" cy="190257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15</a:t>
            </a:fld>
            <a:endParaRPr lang="en-US" sz="10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FB6D82-1AAC-4835-BCDC-B8FCA99BD50D}"/>
              </a:ext>
            </a:extLst>
          </p:cNvPr>
          <p:cNvSpPr txBox="1"/>
          <p:nvPr/>
        </p:nvSpPr>
        <p:spPr>
          <a:xfrm>
            <a:off x="357188" y="733425"/>
            <a:ext cx="476444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en-US" altLang="ko-KR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-6. </a:t>
            </a:r>
            <a:r>
              <a:rPr lang="ko-KR" altLang="en-US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초기 위험성 평가  </a:t>
            </a:r>
            <a:r>
              <a:rPr lang="en-US" altLang="ko-KR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설비 설치 작업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en-US" altLang="ko-KR" sz="20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3" name="이등변 삼각형 22">
            <a:extLst>
              <a:ext uri="{FF2B5EF4-FFF2-40B4-BE49-F238E27FC236}">
                <a16:creationId xmlns:a16="http://schemas.microsoft.com/office/drawing/2014/main" id="{065E3B05-63A0-4762-A65D-2554A72B5681}"/>
              </a:ext>
            </a:extLst>
          </p:cNvPr>
          <p:cNvSpPr/>
          <p:nvPr/>
        </p:nvSpPr>
        <p:spPr>
          <a:xfrm rot="16200000" flipV="1">
            <a:off x="2687828" y="3362290"/>
            <a:ext cx="444112" cy="262850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이등변 삼각형 26">
            <a:extLst>
              <a:ext uri="{FF2B5EF4-FFF2-40B4-BE49-F238E27FC236}">
                <a16:creationId xmlns:a16="http://schemas.microsoft.com/office/drawing/2014/main" id="{C3433E92-8BA4-429E-BABA-8EC0112C3DA1}"/>
              </a:ext>
            </a:extLst>
          </p:cNvPr>
          <p:cNvSpPr/>
          <p:nvPr/>
        </p:nvSpPr>
        <p:spPr>
          <a:xfrm rot="16200000" flipV="1">
            <a:off x="4584912" y="3376365"/>
            <a:ext cx="444112" cy="262850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71" descr="2013-11-28 10;42;45">
            <a:extLst>
              <a:ext uri="{FF2B5EF4-FFF2-40B4-BE49-F238E27FC236}">
                <a16:creationId xmlns:a16="http://schemas.microsoft.com/office/drawing/2014/main" id="{4C871DC5-7097-4709-8E5B-2CF35EF8C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844" y="2605292"/>
            <a:ext cx="1108995" cy="109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9" name="Picture 68" descr="라바콘">
            <a:extLst>
              <a:ext uri="{FF2B5EF4-FFF2-40B4-BE49-F238E27FC236}">
                <a16:creationId xmlns:a16="http://schemas.microsoft.com/office/drawing/2014/main" id="{E470778A-254E-4FFB-ADF7-4DD00D8A2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506" y="3099004"/>
            <a:ext cx="398689" cy="64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0" name="Picture 67" descr="라바콘">
            <a:extLst>
              <a:ext uri="{FF2B5EF4-FFF2-40B4-BE49-F238E27FC236}">
                <a16:creationId xmlns:a16="http://schemas.microsoft.com/office/drawing/2014/main" id="{7982E1DD-C2E6-4429-8821-92B56F626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19" y="3556203"/>
            <a:ext cx="525474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0174" name="Group 62">
            <a:extLst>
              <a:ext uri="{FF2B5EF4-FFF2-40B4-BE49-F238E27FC236}">
                <a16:creationId xmlns:a16="http://schemas.microsoft.com/office/drawing/2014/main" id="{FEC032F8-65F5-4CFD-BFBB-983AF1E4FBD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76417432"/>
              </p:ext>
            </p:extLst>
          </p:nvPr>
        </p:nvGraphicFramePr>
        <p:xfrm>
          <a:off x="215900" y="1349375"/>
          <a:ext cx="8724899" cy="4711700"/>
        </p:xfrm>
        <a:graphic>
          <a:graphicData uri="http://schemas.openxmlformats.org/drawingml/2006/table">
            <a:tbl>
              <a:tblPr/>
              <a:tblGrid>
                <a:gridCol w="806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8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1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7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 업 명</a:t>
                      </a:r>
                    </a:p>
                  </a:txBody>
                  <a:tcPr marT="45713" marB="45713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작업 순서 및 위험 요소</a:t>
                      </a:r>
                    </a:p>
                  </a:txBody>
                  <a:tcPr marT="45713" marB="45713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작업 공구</a:t>
                      </a:r>
                      <a:r>
                        <a:rPr kumimoji="1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준비물</a:t>
                      </a:r>
                    </a:p>
                  </a:txBody>
                  <a:tcPr marT="45713" marB="45713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  고</a:t>
                      </a:r>
                    </a:p>
                  </a:txBody>
                  <a:tcPr marT="45713" marB="45713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562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설치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( FAB )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 3" pitchFamily="18" charset="2"/>
                      </a:endParaRPr>
                    </a:p>
                  </a:txBody>
                  <a:tcPr marT="45713" marB="45713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95300" marR="0" lvl="0" indent="-4953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1. </a:t>
                      </a:r>
                      <a:r>
                        <a:rPr kumimoji="1" lang="ko-KR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라바콘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 설치구역 확인</a:t>
                      </a: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  <a:p>
                      <a:pPr marL="495300" marR="0" lvl="0" indent="-4953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2. 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설비 </a:t>
                      </a:r>
                      <a:r>
                        <a:rPr kumimoji="1" lang="ko-KR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정위치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SETTING</a:t>
                      </a:r>
                    </a:p>
                    <a:p>
                      <a:pPr marL="495300" marR="0" lvl="0" indent="-4953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→ 유압자키 설치 후 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반입용 </a:t>
                      </a: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캐스터 제거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495300" marR="0" lvl="0" indent="-4953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3. 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레벨 측정기로 </a:t>
                      </a: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측정하면서 설치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 3" pitchFamily="18" charset="2"/>
                      </a:endParaRPr>
                    </a:p>
                    <a:p>
                      <a:pPr marL="495300" marR="0" lvl="0" indent="-4953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4. </a:t>
                      </a: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레벨 </a:t>
                      </a:r>
                      <a:r>
                        <a:rPr kumimoji="1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FOOT</a:t>
                      </a: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으로 안착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 3" pitchFamily="18" charset="2"/>
                      </a:endParaRPr>
                    </a:p>
                  </a:txBody>
                  <a:tcPr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◑ 수공구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 3" pitchFamily="18" charset="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 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▶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렌치 </a:t>
                      </a: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셋트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 3" pitchFamily="18" charset="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  ▶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스패너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  ▶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유압 자키</a:t>
                      </a:r>
                    </a:p>
                  </a:txBody>
                  <a:tcPr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 3" pitchFamily="18" charset="2"/>
                      </a:endParaRPr>
                    </a:p>
                  </a:txBody>
                  <a:tcPr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0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관련 협력사</a:t>
                      </a:r>
                    </a:p>
                  </a:txBody>
                  <a:tcPr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91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▶ </a:t>
                      </a: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에스에프에이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 3" pitchFamily="18" charset="2"/>
                        </a:rPr>
                        <a:t>▶ </a:t>
                      </a:r>
                      <a:r>
                        <a:rPr kumimoji="1" lang="ko-KR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세진에프에이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0173" name="Group 61">
            <a:extLst>
              <a:ext uri="{FF2B5EF4-FFF2-40B4-BE49-F238E27FC236}">
                <a16:creationId xmlns:a16="http://schemas.microsoft.com/office/drawing/2014/main" id="{7ABFCBD9-0B87-4F1E-BEC8-DB98CCD015CC}"/>
              </a:ext>
            </a:extLst>
          </p:cNvPr>
          <p:cNvGraphicFramePr>
            <a:graphicFrameLocks noGrp="1"/>
          </p:cNvGraphicFramePr>
          <p:nvPr/>
        </p:nvGraphicFramePr>
        <p:xfrm>
          <a:off x="1247775" y="4473529"/>
          <a:ext cx="4857750" cy="1370926"/>
        </p:xfrm>
        <a:graphic>
          <a:graphicData uri="http://schemas.openxmlformats.org/drawingml/2006/table">
            <a:tbl>
              <a:tblPr/>
              <a:tblGrid>
                <a:gridCol w="1740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위 험 요 소</a:t>
                      </a:r>
                    </a:p>
                  </a:txBody>
                  <a:tcPr marL="91461" marR="91461" marT="45741" marB="45741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방 지 대 책</a:t>
                      </a:r>
                    </a:p>
                  </a:txBody>
                  <a:tcPr marL="91461" marR="91461" marT="45741" marB="45741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 고</a:t>
                      </a:r>
                    </a:p>
                  </a:txBody>
                  <a:tcPr marL="91461" marR="91461" marT="45741" marB="45741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설비 이동 간 충돌</a:t>
                      </a:r>
                    </a:p>
                  </a:txBody>
                  <a:tcPr marL="91461" marR="91461" marT="45741" marB="45741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보호구 착용</a:t>
                      </a:r>
                    </a:p>
                  </a:txBody>
                  <a:tcPr marL="91461" marR="91461" marT="45741" marB="45741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안전지킴이</a:t>
                      </a:r>
                    </a:p>
                  </a:txBody>
                  <a:tcPr marL="91461" marR="91461" marT="45741" marB="45741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상부 작업물 낙하</a:t>
                      </a:r>
                    </a:p>
                  </a:txBody>
                  <a:tcPr marL="91461" marR="91461" marT="45741" marB="45741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작업구역 출입금지</a:t>
                      </a:r>
                    </a:p>
                  </a:txBody>
                  <a:tcPr marL="91461" marR="91461" marT="45741" marB="45741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작업자 부주의 협착</a:t>
                      </a:r>
                    </a:p>
                  </a:txBody>
                  <a:tcPr marL="91461" marR="91461" marT="45741" marB="45741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보호구 착용</a:t>
                      </a:r>
                    </a:p>
                  </a:txBody>
                  <a:tcPr marL="91461" marR="91461" marT="45741" marB="45741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1911" name="Picture 64" descr="2013-11-28 10;48;06">
            <a:extLst>
              <a:ext uri="{FF2B5EF4-FFF2-40B4-BE49-F238E27FC236}">
                <a16:creationId xmlns:a16="http://schemas.microsoft.com/office/drawing/2014/main" id="{6045D0BB-41B0-41CF-8C89-94F2BFD9C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19" y="2683079"/>
            <a:ext cx="724054" cy="131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912" name="Picture 65" descr="작업자-2">
            <a:extLst>
              <a:ext uri="{FF2B5EF4-FFF2-40B4-BE49-F238E27FC236}">
                <a16:creationId xmlns:a16="http://schemas.microsoft.com/office/drawing/2014/main" id="{AA867FD1-3246-4DD2-88F2-70CFDC5C3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270" y="2486230"/>
            <a:ext cx="551442" cy="100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913" name="Picture 63" descr="2012-06-29 16">
            <a:extLst>
              <a:ext uri="{FF2B5EF4-FFF2-40B4-BE49-F238E27FC236}">
                <a16:creationId xmlns:a16="http://schemas.microsoft.com/office/drawing/2014/main" id="{ACA91406-4D78-4685-B1A1-5CD36E809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4011"/>
          <a:stretch>
            <a:fillRect/>
          </a:stretch>
        </p:blipFill>
        <p:spPr bwMode="auto">
          <a:xfrm rot="-423439">
            <a:off x="2091381" y="2888920"/>
            <a:ext cx="2355469" cy="91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914" name="Group 73">
            <a:extLst>
              <a:ext uri="{FF2B5EF4-FFF2-40B4-BE49-F238E27FC236}">
                <a16:creationId xmlns:a16="http://schemas.microsoft.com/office/drawing/2014/main" id="{60641A2D-82A5-40B3-B53B-E95C50D09CDF}"/>
              </a:ext>
            </a:extLst>
          </p:cNvPr>
          <p:cNvGrpSpPr>
            <a:grpSpLocks/>
          </p:cNvGrpSpPr>
          <p:nvPr/>
        </p:nvGrpSpPr>
        <p:grpSpPr bwMode="auto">
          <a:xfrm rot="-580741">
            <a:off x="1436368" y="3587205"/>
            <a:ext cx="3440207" cy="60442"/>
            <a:chOff x="476" y="346"/>
            <a:chExt cx="5126" cy="46"/>
          </a:xfrm>
        </p:grpSpPr>
        <p:sp>
          <p:nvSpPr>
            <p:cNvPr id="121920" name="Rectangle 74">
              <a:extLst>
                <a:ext uri="{FF2B5EF4-FFF2-40B4-BE49-F238E27FC236}">
                  <a16:creationId xmlns:a16="http://schemas.microsoft.com/office/drawing/2014/main" id="{8C48A5BC-789E-48CD-9A0B-664002728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346"/>
              <a:ext cx="5126" cy="4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1921" name="Rectangle 75">
              <a:extLst>
                <a:ext uri="{FF2B5EF4-FFF2-40B4-BE49-F238E27FC236}">
                  <a16:creationId xmlns:a16="http://schemas.microsoft.com/office/drawing/2014/main" id="{23787B7B-8082-4A9D-AA23-E1D97A836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346"/>
              <a:ext cx="27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1922" name="Rectangle 76">
              <a:extLst>
                <a:ext uri="{FF2B5EF4-FFF2-40B4-BE49-F238E27FC236}">
                  <a16:creationId xmlns:a16="http://schemas.microsoft.com/office/drawing/2014/main" id="{25A8E1FC-A12E-41F9-8E49-AB9031258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346"/>
              <a:ext cx="27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1923" name="Rectangle 77">
              <a:extLst>
                <a:ext uri="{FF2B5EF4-FFF2-40B4-BE49-F238E27FC236}">
                  <a16:creationId xmlns:a16="http://schemas.microsoft.com/office/drawing/2014/main" id="{CC7E9A6E-C5C1-469A-BD4D-67AA58591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346"/>
              <a:ext cx="27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1924" name="Rectangle 78">
              <a:extLst>
                <a:ext uri="{FF2B5EF4-FFF2-40B4-BE49-F238E27FC236}">
                  <a16:creationId xmlns:a16="http://schemas.microsoft.com/office/drawing/2014/main" id="{31239F65-A860-4835-AE8D-0C38FF483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346"/>
              <a:ext cx="27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1925" name="Rectangle 79">
              <a:extLst>
                <a:ext uri="{FF2B5EF4-FFF2-40B4-BE49-F238E27FC236}">
                  <a16:creationId xmlns:a16="http://schemas.microsoft.com/office/drawing/2014/main" id="{B58AFA31-6677-48B9-BE34-2317C289C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46"/>
              <a:ext cx="27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1926" name="Rectangle 80">
              <a:extLst>
                <a:ext uri="{FF2B5EF4-FFF2-40B4-BE49-F238E27FC236}">
                  <a16:creationId xmlns:a16="http://schemas.microsoft.com/office/drawing/2014/main" id="{A300703D-8A29-4412-B5FB-613AE847D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346"/>
              <a:ext cx="27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1927" name="Rectangle 81">
              <a:extLst>
                <a:ext uri="{FF2B5EF4-FFF2-40B4-BE49-F238E27FC236}">
                  <a16:creationId xmlns:a16="http://schemas.microsoft.com/office/drawing/2014/main" id="{C400E76C-0EF0-48EF-8F6C-71AFE759E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346"/>
              <a:ext cx="27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1928" name="Rectangle 82">
              <a:extLst>
                <a:ext uri="{FF2B5EF4-FFF2-40B4-BE49-F238E27FC236}">
                  <a16:creationId xmlns:a16="http://schemas.microsoft.com/office/drawing/2014/main" id="{B465DFC0-EE32-4CC9-955D-D623F5F3E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346"/>
              <a:ext cx="27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1929" name="Rectangle 83">
              <a:extLst>
                <a:ext uri="{FF2B5EF4-FFF2-40B4-BE49-F238E27FC236}">
                  <a16:creationId xmlns:a16="http://schemas.microsoft.com/office/drawing/2014/main" id="{2051E8CF-C8C0-4DD2-AC71-7CF03692E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346"/>
              <a:ext cx="27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121915" name="AutoShape 79">
            <a:extLst>
              <a:ext uri="{FF2B5EF4-FFF2-40B4-BE49-F238E27FC236}">
                <a16:creationId xmlns:a16="http://schemas.microsoft.com/office/drawing/2014/main" id="{0DBD5ABB-441D-4BA8-A94A-1C7F25A25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2905" y="3459367"/>
            <a:ext cx="588715" cy="446357"/>
          </a:xfrm>
          <a:prstGeom prst="irregularSeal1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ko-KR" altLang="en-US" sz="1000">
                <a:solidFill>
                  <a:schemeClr val="tx1"/>
                </a:solidFill>
                <a:latin typeface="+mn-ea"/>
                <a:ea typeface="+mn-ea"/>
              </a:rPr>
              <a:t>협착</a:t>
            </a:r>
          </a:p>
        </p:txBody>
      </p:sp>
      <p:sp>
        <p:nvSpPr>
          <p:cNvPr id="121917" name="AutoShape 79">
            <a:extLst>
              <a:ext uri="{FF2B5EF4-FFF2-40B4-BE49-F238E27FC236}">
                <a16:creationId xmlns:a16="http://schemas.microsoft.com/office/drawing/2014/main" id="{044D1171-08BA-407D-9A23-E775B56C3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8767" y="3013372"/>
            <a:ext cx="573933" cy="467525"/>
          </a:xfrm>
          <a:prstGeom prst="irregularSeal1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ko-KR" altLang="en-US" sz="1000">
                <a:solidFill>
                  <a:schemeClr val="tx1"/>
                </a:solidFill>
                <a:latin typeface="+mn-ea"/>
                <a:ea typeface="+mn-ea"/>
              </a:rPr>
              <a:t>협착</a:t>
            </a:r>
          </a:p>
        </p:txBody>
      </p:sp>
      <p:sp>
        <p:nvSpPr>
          <p:cNvPr id="28" name="TextBox 1">
            <a:extLst>
              <a:ext uri="{FF2B5EF4-FFF2-40B4-BE49-F238E27FC236}">
                <a16:creationId xmlns:a16="http://schemas.microsoft.com/office/drawing/2014/main" id="{E3B4D977-2666-4FE4-AD58-34EA4AFB1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67" y="1"/>
            <a:ext cx="336867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noAutofit/>
          </a:bodyPr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en-US" altLang="ko-KR" sz="2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2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안전관리 계획</a:t>
            </a:r>
          </a:p>
        </p:txBody>
      </p:sp>
      <p:sp>
        <p:nvSpPr>
          <p:cNvPr id="29" name="슬라이드 번호 개체 틀 3">
            <a:extLst>
              <a:ext uri="{FF2B5EF4-FFF2-40B4-BE49-F238E27FC236}">
                <a16:creationId xmlns:a16="http://schemas.microsoft.com/office/drawing/2014/main" id="{BD12220F-3982-4060-BCC9-487BB557D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6007" y="6586409"/>
            <a:ext cx="1157018" cy="190257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16</a:t>
            </a:fld>
            <a:endParaRPr lang="en-US" sz="10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E904ED-209E-4B7F-B5AC-AF7494DEF685}"/>
              </a:ext>
            </a:extLst>
          </p:cNvPr>
          <p:cNvSpPr txBox="1"/>
          <p:nvPr/>
        </p:nvSpPr>
        <p:spPr>
          <a:xfrm>
            <a:off x="357188" y="733425"/>
            <a:ext cx="476444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en-US" altLang="ko-KR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-6. </a:t>
            </a:r>
            <a:r>
              <a:rPr lang="ko-KR" altLang="en-US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초기 위험성 평가  </a:t>
            </a:r>
            <a:r>
              <a:rPr lang="en-US" altLang="ko-KR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설비 설치 작업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en-US" altLang="ko-KR" sz="20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94A5172A-CE93-4BEC-9633-E3C5B1B52C0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163" b="1"/>
          <a:stretch/>
        </p:blipFill>
        <p:spPr>
          <a:xfrm>
            <a:off x="3884706" y="3239819"/>
            <a:ext cx="537754" cy="9698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C:\Documents and Settings\060509\Local Settings\Temp\hunclip1\01\huntemp.files\img0001.jpg">
            <a:extLst>
              <a:ext uri="{FF2B5EF4-FFF2-40B4-BE49-F238E27FC236}">
                <a16:creationId xmlns:a16="http://schemas.microsoft.com/office/drawing/2014/main" id="{045A3622-1C36-45D1-8174-A7C7507FE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52" y="2697670"/>
            <a:ext cx="2895547" cy="18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85" name="Group 65">
            <a:extLst>
              <a:ext uri="{FF2B5EF4-FFF2-40B4-BE49-F238E27FC236}">
                <a16:creationId xmlns:a16="http://schemas.microsoft.com/office/drawing/2014/main" id="{CBC53AB5-6772-4CB8-AC4B-2AE737D98F0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0492983"/>
              </p:ext>
            </p:extLst>
          </p:nvPr>
        </p:nvGraphicFramePr>
        <p:xfrm>
          <a:off x="533400" y="1329245"/>
          <a:ext cx="8077199" cy="4711701"/>
        </p:xfrm>
        <a:graphic>
          <a:graphicData uri="http://schemas.openxmlformats.org/drawingml/2006/table">
            <a:tbl>
              <a:tblPr/>
              <a:tblGrid>
                <a:gridCol w="746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5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작 업 명</a:t>
                      </a:r>
                    </a:p>
                  </a:txBody>
                  <a:tcPr marT="45713" marB="45713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작업 순서 및 위험 요소</a:t>
                      </a:r>
                    </a:p>
                  </a:txBody>
                  <a:tcPr marT="45713" marB="45713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작업 공구</a:t>
                      </a:r>
                      <a:r>
                        <a:rPr kumimoji="1" lang="en-US" altLang="ko-KR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kumimoji="1" lang="ko-KR" alt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준비물</a:t>
                      </a:r>
                    </a:p>
                  </a:txBody>
                  <a:tcPr marT="45713" marB="45713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비  고</a:t>
                      </a:r>
                    </a:p>
                  </a:txBody>
                  <a:tcPr marT="45713" marB="45713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512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Wingdings 3" pitchFamily="18" charset="2"/>
                        </a:rPr>
                        <a:t>설치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Wingdings 3" pitchFamily="18" charset="2"/>
                        </a:rPr>
                        <a:t>( FAB )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sym typeface="Wingdings 3" pitchFamily="18" charset="2"/>
                      </a:endParaRPr>
                    </a:p>
                  </a:txBody>
                  <a:tcPr marT="45713" marB="45713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95300" marR="0" lvl="0" indent="-4953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ea"/>
                          <a:ea typeface="+mj-ea"/>
                        </a:rPr>
                        <a:t>1. 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ea"/>
                          <a:ea typeface="+mj-ea"/>
                        </a:rPr>
                        <a:t>설비 위치 이동작업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ea"/>
                        <a:ea typeface="+mj-ea"/>
                      </a:endParaRPr>
                    </a:p>
                    <a:p>
                      <a:pPr marL="495300" marR="0" lvl="0" indent="-4953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ea"/>
                          <a:ea typeface="+mj-ea"/>
                        </a:rPr>
                        <a:t>   </a:t>
                      </a: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ea"/>
                          <a:ea typeface="+mj-ea"/>
                        </a:rPr>
                        <a:t>→</a:t>
                      </a:r>
                      <a:r>
                        <a:rPr kumimoji="1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ea"/>
                          <a:ea typeface="+mj-ea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ea"/>
                          <a:ea typeface="+mj-ea"/>
                        </a:rPr>
                        <a:t>지게차 사용하여 해당 </a:t>
                      </a: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ea"/>
                          <a:ea typeface="+mj-ea"/>
                        </a:rPr>
                        <a:t>위치까지 이동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ea"/>
                        <a:ea typeface="+mj-ea"/>
                      </a:endParaRPr>
                    </a:p>
                    <a:p>
                      <a:pPr marL="495300" marR="0" lvl="0" indent="-4953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ea"/>
                          <a:ea typeface="+mn-ea"/>
                          <a:cs typeface="+mn-cs"/>
                        </a:rPr>
                        <a:t>   </a:t>
                      </a:r>
                      <a:r>
                        <a:rPr kumimoji="1" lang="ko-KR" altLang="en-US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ea"/>
                          <a:ea typeface="+mn-ea"/>
                          <a:cs typeface="+mn-cs"/>
                        </a:rPr>
                        <a:t>→</a:t>
                      </a:r>
                      <a:r>
                        <a:rPr kumimoji="1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ea"/>
                          <a:ea typeface="+mj-ea"/>
                        </a:rPr>
                        <a:t>위치 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ea"/>
                          <a:ea typeface="+mj-ea"/>
                        </a:rPr>
                        <a:t>도착 후 </a:t>
                      </a: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ea"/>
                          <a:ea typeface="+mj-ea"/>
                        </a:rPr>
                        <a:t>주변 구획</a:t>
                      </a:r>
                      <a:r>
                        <a:rPr kumimoji="1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ea"/>
                          <a:ea typeface="+mj-ea"/>
                        </a:rPr>
                        <a:t> (</a:t>
                      </a: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ea"/>
                          <a:ea typeface="+mj-ea"/>
                        </a:rPr>
                        <a:t>라바콘 설치</a:t>
                      </a:r>
                      <a:r>
                        <a:rPr kumimoji="1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ea"/>
                          <a:ea typeface="+mj-ea"/>
                        </a:rPr>
                        <a:t>)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ea"/>
                        <a:ea typeface="+mj-ea"/>
                      </a:endParaRPr>
                    </a:p>
                    <a:p>
                      <a:pPr marL="495300" marR="0" lvl="0" indent="-4953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ea"/>
                          <a:ea typeface="+mn-ea"/>
                          <a:cs typeface="+mn-cs"/>
                        </a:rPr>
                        <a:t>   </a:t>
                      </a:r>
                      <a:r>
                        <a:rPr kumimoji="1" lang="ko-KR" altLang="en-US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ea"/>
                          <a:ea typeface="+mn-ea"/>
                          <a:cs typeface="+mn-cs"/>
                        </a:rPr>
                        <a:t>→</a:t>
                      </a:r>
                      <a:r>
                        <a:rPr kumimoji="1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ea"/>
                          <a:ea typeface="+mj-ea"/>
                        </a:rPr>
                        <a:t>주변 현황판 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ea"/>
                          <a:ea typeface="+mj-ea"/>
                        </a:rPr>
                        <a:t>설치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ea"/>
                        <a:ea typeface="+mj-ea"/>
                      </a:endParaRPr>
                    </a:p>
                    <a:p>
                      <a:pPr marL="495300" marR="0" lvl="0" indent="-4953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ea"/>
                        <a:ea typeface="+mj-ea"/>
                        <a:sym typeface="Wingdings 3" pitchFamily="18" charset="2"/>
                      </a:endParaRPr>
                    </a:p>
                  </a:txBody>
                  <a:tcPr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sym typeface="Wingdings 3" pitchFamily="18" charset="2"/>
                        </a:rPr>
                        <a:t>◑ </a:t>
                      </a: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sym typeface="Wingdings 3" pitchFamily="18" charset="2"/>
                        </a:rPr>
                        <a:t>안전 보호구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sym typeface="Wingdings 3" pitchFamily="18" charset="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sym typeface="Wingdings 3" pitchFamily="18" charset="2"/>
                        </a:rPr>
                        <a:t>  ▶ </a:t>
                      </a: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sym typeface="Wingdings 3" pitchFamily="18" charset="2"/>
                        </a:rPr>
                        <a:t>유도등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sym typeface="Wingdings 3" pitchFamily="18" charset="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sym typeface="Wingdings 3" pitchFamily="18" charset="2"/>
                        </a:rPr>
                        <a:t>  ▶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sym typeface="Wingdings 3" pitchFamily="18" charset="2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sym typeface="Wingdings 3" pitchFamily="18" charset="2"/>
                        </a:rPr>
                        <a:t>현황판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sym typeface="Wingdings 3" pitchFamily="18" charset="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sym typeface="Wingdings 3" pitchFamily="18" charset="2"/>
                        </a:rPr>
                        <a:t>  ▶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sym typeface="Wingdings 3" pitchFamily="18" charset="2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sym typeface="Wingdings 3" pitchFamily="18" charset="2"/>
                        </a:rPr>
                        <a:t>면바</a:t>
                      </a: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sym typeface="Wingdings 3" pitchFamily="18" charset="2"/>
                      </a:endParaRPr>
                    </a:p>
                  </a:txBody>
                  <a:tcPr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sym typeface="Wingdings 3" pitchFamily="18" charset="2"/>
                      </a:endParaRPr>
                    </a:p>
                  </a:txBody>
                  <a:tcPr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7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관련 협력사</a:t>
                      </a:r>
                    </a:p>
                  </a:txBody>
                  <a:tcPr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98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sym typeface="Wingdings 3" pitchFamily="18" charset="2"/>
                        </a:rPr>
                        <a:t>▶ </a:t>
                      </a: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에스에프에이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sym typeface="Wingdings 3" pitchFamily="18" charset="2"/>
                        </a:rPr>
                        <a:t>▶ </a:t>
                      </a:r>
                      <a:r>
                        <a:rPr kumimoji="1" lang="ko-KR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세진에프에이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T="45713" marB="4571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38696" name="Group 40">
            <a:extLst>
              <a:ext uri="{FF2B5EF4-FFF2-40B4-BE49-F238E27FC236}">
                <a16:creationId xmlns:a16="http://schemas.microsoft.com/office/drawing/2014/main" id="{350E622F-BFB1-4278-ADCF-5B8794E2BE20}"/>
              </a:ext>
            </a:extLst>
          </p:cNvPr>
          <p:cNvGraphicFramePr>
            <a:graphicFrameLocks noGrp="1"/>
          </p:cNvGraphicFramePr>
          <p:nvPr/>
        </p:nvGraphicFramePr>
        <p:xfrm>
          <a:off x="1476375" y="4588151"/>
          <a:ext cx="4525962" cy="1219820"/>
        </p:xfrm>
        <a:graphic>
          <a:graphicData uri="http://schemas.openxmlformats.org/drawingml/2006/table">
            <a:tbl>
              <a:tblPr/>
              <a:tblGrid>
                <a:gridCol w="1621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위 험 요 소</a:t>
                      </a:r>
                    </a:p>
                  </a:txBody>
                  <a:tcPr marL="91458" marR="91458" marT="45776" marB="4577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방 지 대 책</a:t>
                      </a:r>
                    </a:p>
                  </a:txBody>
                  <a:tcPr marL="91458" marR="91458" marT="45776" marB="4577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 고</a:t>
                      </a:r>
                    </a:p>
                  </a:txBody>
                  <a:tcPr marL="91458" marR="91458" marT="45776" marB="4577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설비 이동 간 충돌</a:t>
                      </a:r>
                    </a:p>
                  </a:txBody>
                  <a:tcPr marL="91458" marR="91458" marT="45776" marB="4577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보호구 착용</a:t>
                      </a:r>
                    </a:p>
                  </a:txBody>
                  <a:tcPr marL="91458" marR="91458" marT="45776" marB="4577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58" marR="91458" marT="45776" marB="4577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설비 이동 간 협착</a:t>
                      </a:r>
                    </a:p>
                  </a:txBody>
                  <a:tcPr marL="91458" marR="91458" marT="45776" marB="4577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작업구역 출입금지</a:t>
                      </a:r>
                    </a:p>
                  </a:txBody>
                  <a:tcPr marL="91458" marR="91458" marT="45776" marB="4577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58" marR="91458" marT="45776" marB="4577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비트 추락</a:t>
                      </a:r>
                    </a:p>
                  </a:txBody>
                  <a:tcPr marL="91458" marR="91458" marT="45776" marB="4577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개인보호구 착용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작업 구역 내 출입금지</a:t>
                      </a:r>
                    </a:p>
                  </a:txBody>
                  <a:tcPr marL="91458" marR="91458" marT="45776" marB="4577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58" marR="91458" marT="45776" marB="4577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오른쪽 화살표 9">
            <a:extLst>
              <a:ext uri="{FF2B5EF4-FFF2-40B4-BE49-F238E27FC236}">
                <a16:creationId xmlns:a16="http://schemas.microsoft.com/office/drawing/2014/main" id="{0D4AC395-027F-4483-99BD-98DE96F559C1}"/>
              </a:ext>
            </a:extLst>
          </p:cNvPr>
          <p:cNvSpPr/>
          <p:nvPr/>
        </p:nvSpPr>
        <p:spPr>
          <a:xfrm>
            <a:off x="4214460" y="3610483"/>
            <a:ext cx="252764" cy="247261"/>
          </a:xfrm>
          <a:prstGeom prst="right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1800" b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8EF780CB-68E7-4BF0-8CA1-7C6DF4E17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67" y="1"/>
            <a:ext cx="336867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noAutofit/>
          </a:bodyPr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en-US" altLang="ko-KR" sz="2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2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안전관리 계획</a:t>
            </a:r>
          </a:p>
        </p:txBody>
      </p:sp>
      <p:sp>
        <p:nvSpPr>
          <p:cNvPr id="12" name="슬라이드 번호 개체 틀 3">
            <a:extLst>
              <a:ext uri="{FF2B5EF4-FFF2-40B4-BE49-F238E27FC236}">
                <a16:creationId xmlns:a16="http://schemas.microsoft.com/office/drawing/2014/main" id="{9939D9CE-C5AF-4741-B4AC-8092746CE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6007" y="6586409"/>
            <a:ext cx="1157018" cy="190257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17</a:t>
            </a:fld>
            <a:endParaRPr lang="en-US" sz="1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9B4914-A0A4-4E31-962F-C5AFA5A95BEB}"/>
              </a:ext>
            </a:extLst>
          </p:cNvPr>
          <p:cNvSpPr txBox="1"/>
          <p:nvPr/>
        </p:nvSpPr>
        <p:spPr>
          <a:xfrm>
            <a:off x="357188" y="733425"/>
            <a:ext cx="476444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en-US" altLang="ko-KR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-6. </a:t>
            </a:r>
            <a:r>
              <a:rPr lang="ko-KR" altLang="en-US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초기 위험성 평가  </a:t>
            </a:r>
            <a:r>
              <a:rPr lang="en-US" altLang="ko-KR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설비 설치 작업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en-US" altLang="ko-KR" sz="20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3">
            <a:extLst>
              <a:ext uri="{FF2B5EF4-FFF2-40B4-BE49-F238E27FC236}">
                <a16:creationId xmlns:a16="http://schemas.microsoft.com/office/drawing/2014/main" id="{804FF543-A52B-4C83-9893-6E2E5CEBA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747" y="2532993"/>
            <a:ext cx="3280506" cy="245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9CD97EE-B520-41DC-86E8-4481A155D04C}"/>
              </a:ext>
            </a:extLst>
          </p:cNvPr>
          <p:cNvSpPr txBox="1"/>
          <p:nvPr/>
        </p:nvSpPr>
        <p:spPr>
          <a:xfrm>
            <a:off x="0" y="5209888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TEL : 055) 343-9296      E-mail</a:t>
            </a:r>
            <a:r>
              <a:rPr lang="ko-KR" altLang="en-US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chcc74@hanmail.net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BCC8D7E-5710-42FF-89FD-2B0555C223B0}"/>
              </a:ext>
            </a:extLst>
          </p:cNvPr>
          <p:cNvSpPr/>
          <p:nvPr/>
        </p:nvSpPr>
        <p:spPr>
          <a:xfrm>
            <a:off x="3105150" y="6544003"/>
            <a:ext cx="2495550" cy="313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22CCFF8-F2F6-4157-84AC-FAEDA18B2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537" y="1189968"/>
            <a:ext cx="5248275" cy="1409700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0B3AE12-B6F2-46EC-B6FE-3DB113F31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59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">
            <a:extLst>
              <a:ext uri="{FF2B5EF4-FFF2-40B4-BE49-F238E27FC236}">
                <a16:creationId xmlns:a16="http://schemas.microsoft.com/office/drawing/2014/main" id="{CB9D4E2D-CCEA-4299-82B9-09092993A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67" y="1"/>
            <a:ext cx="336867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noAutofit/>
          </a:bodyPr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en-US" altLang="ko-KR" sz="2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2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안전관리 계획</a:t>
            </a:r>
          </a:p>
        </p:txBody>
      </p:sp>
      <p:sp>
        <p:nvSpPr>
          <p:cNvPr id="26" name="슬라이드 번호 개체 틀 3">
            <a:extLst>
              <a:ext uri="{FF2B5EF4-FFF2-40B4-BE49-F238E27FC236}">
                <a16:creationId xmlns:a16="http://schemas.microsoft.com/office/drawing/2014/main" id="{9635896B-40D9-478F-8803-B5397A10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6007" y="6586409"/>
            <a:ext cx="1157018" cy="190257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sz="10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AF4BEC-5FA6-472D-8E95-471865C93950}"/>
              </a:ext>
            </a:extLst>
          </p:cNvPr>
          <p:cNvSpPr txBox="1"/>
          <p:nvPr/>
        </p:nvSpPr>
        <p:spPr>
          <a:xfrm>
            <a:off x="357188" y="733425"/>
            <a:ext cx="388760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en-US" altLang="ko-KR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-1. 12</a:t>
            </a:r>
            <a:r>
              <a:rPr lang="ko-KR" altLang="en-US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 안전수칙 및 마음가짐</a:t>
            </a:r>
            <a:endParaRPr lang="en-US" altLang="ko-KR" sz="20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53055BA-F1F4-409F-A8F6-64FFE4F6A575}"/>
              </a:ext>
            </a:extLst>
          </p:cNvPr>
          <p:cNvSpPr/>
          <p:nvPr/>
        </p:nvSpPr>
        <p:spPr>
          <a:xfrm>
            <a:off x="532348" y="1204902"/>
            <a:ext cx="8079303" cy="5085613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6B1149B-F63A-4825-AC03-98701DB6ACC1}"/>
              </a:ext>
            </a:extLst>
          </p:cNvPr>
          <p:cNvGrpSpPr/>
          <p:nvPr/>
        </p:nvGrpSpPr>
        <p:grpSpPr>
          <a:xfrm>
            <a:off x="813106" y="1891818"/>
            <a:ext cx="7505061" cy="4232757"/>
            <a:chOff x="810998" y="1564944"/>
            <a:chExt cx="7505061" cy="4232757"/>
          </a:xfrm>
        </p:grpSpPr>
        <p:pic>
          <p:nvPicPr>
            <p:cNvPr id="103" name="그림 102" descr="그리기이(가) 표시된 사진&#10;&#10;자동 생성된 설명">
              <a:extLst>
                <a:ext uri="{FF2B5EF4-FFF2-40B4-BE49-F238E27FC236}">
                  <a16:creationId xmlns:a16="http://schemas.microsoft.com/office/drawing/2014/main" id="{6423FFF7-E599-4370-926F-37FCF66A19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54" t="6758" r="10404" b="42078"/>
            <a:stretch/>
          </p:blipFill>
          <p:spPr>
            <a:xfrm>
              <a:off x="6102350" y="2828204"/>
              <a:ext cx="800918" cy="723812"/>
            </a:xfrm>
            <a:prstGeom prst="rect">
              <a:avLst/>
            </a:prstGeom>
          </p:spPr>
        </p:pic>
        <p:pic>
          <p:nvPicPr>
            <p:cNvPr id="104" name="그림 103" descr="그리기이(가) 표시된 사진&#10;&#10;자동 생성된 설명">
              <a:extLst>
                <a:ext uri="{FF2B5EF4-FFF2-40B4-BE49-F238E27FC236}">
                  <a16:creationId xmlns:a16="http://schemas.microsoft.com/office/drawing/2014/main" id="{8B655E61-77A9-486F-B989-F70326F5D4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59" t="4994" r="7316" b="34590"/>
            <a:stretch/>
          </p:blipFill>
          <p:spPr>
            <a:xfrm>
              <a:off x="3597195" y="3804765"/>
              <a:ext cx="832867" cy="848264"/>
            </a:xfrm>
            <a:prstGeom prst="rect">
              <a:avLst/>
            </a:prstGeom>
          </p:spPr>
        </p:pic>
        <p:sp>
          <p:nvSpPr>
            <p:cNvPr id="105" name="직사각형 104">
              <a:extLst>
                <a:ext uri="{FF2B5EF4-FFF2-40B4-BE49-F238E27FC236}">
                  <a16:creationId xmlns:a16="http://schemas.microsoft.com/office/drawing/2014/main" id="{56886D39-51FC-43E0-96CA-C2658B9A2623}"/>
                </a:ext>
              </a:extLst>
            </p:cNvPr>
            <p:cNvSpPr/>
            <p:nvPr/>
          </p:nvSpPr>
          <p:spPr>
            <a:xfrm>
              <a:off x="834437" y="1624174"/>
              <a:ext cx="2484000" cy="103980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6F6BB5CF-D192-41EB-AC9C-2C02CD78D1F0}"/>
                </a:ext>
              </a:extLst>
            </p:cNvPr>
            <p:cNvSpPr txBox="1"/>
            <p:nvPr/>
          </p:nvSpPr>
          <p:spPr>
            <a:xfrm>
              <a:off x="1954322" y="1570693"/>
              <a:ext cx="1400519" cy="1048598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100" b="1">
                  <a:solidFill>
                    <a:srgbClr val="163083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안전화 착용</a:t>
              </a:r>
            </a:p>
          </p:txBody>
        </p:sp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id="{662924AB-4B32-451C-9D04-ED5112013E92}"/>
                </a:ext>
              </a:extLst>
            </p:cNvPr>
            <p:cNvSpPr/>
            <p:nvPr/>
          </p:nvSpPr>
          <p:spPr>
            <a:xfrm>
              <a:off x="3315343" y="1624173"/>
              <a:ext cx="2484000" cy="103980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직사각형 107">
              <a:extLst>
                <a:ext uri="{FF2B5EF4-FFF2-40B4-BE49-F238E27FC236}">
                  <a16:creationId xmlns:a16="http://schemas.microsoft.com/office/drawing/2014/main" id="{0022F7A6-70A7-44C7-95F1-2C23F127EC51}"/>
                </a:ext>
              </a:extLst>
            </p:cNvPr>
            <p:cNvSpPr/>
            <p:nvPr/>
          </p:nvSpPr>
          <p:spPr>
            <a:xfrm>
              <a:off x="5805774" y="1624173"/>
              <a:ext cx="2484000" cy="103980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직사각형 108">
              <a:extLst>
                <a:ext uri="{FF2B5EF4-FFF2-40B4-BE49-F238E27FC236}">
                  <a16:creationId xmlns:a16="http://schemas.microsoft.com/office/drawing/2014/main" id="{D3758FEC-C21E-4959-BBA4-E6CA9ABCCBEF}"/>
                </a:ext>
              </a:extLst>
            </p:cNvPr>
            <p:cNvSpPr/>
            <p:nvPr/>
          </p:nvSpPr>
          <p:spPr>
            <a:xfrm>
              <a:off x="834437" y="2663980"/>
              <a:ext cx="2484000" cy="103980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직사각형 109">
              <a:extLst>
                <a:ext uri="{FF2B5EF4-FFF2-40B4-BE49-F238E27FC236}">
                  <a16:creationId xmlns:a16="http://schemas.microsoft.com/office/drawing/2014/main" id="{A67619B7-35C1-46AB-AC45-E3384331CA49}"/>
                </a:ext>
              </a:extLst>
            </p:cNvPr>
            <p:cNvSpPr/>
            <p:nvPr/>
          </p:nvSpPr>
          <p:spPr>
            <a:xfrm>
              <a:off x="3315343" y="2663979"/>
              <a:ext cx="2484000" cy="103980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직사각형 110">
              <a:extLst>
                <a:ext uri="{FF2B5EF4-FFF2-40B4-BE49-F238E27FC236}">
                  <a16:creationId xmlns:a16="http://schemas.microsoft.com/office/drawing/2014/main" id="{1F4A6B15-D512-41CA-9B4D-0A876C065031}"/>
                </a:ext>
              </a:extLst>
            </p:cNvPr>
            <p:cNvSpPr/>
            <p:nvPr/>
          </p:nvSpPr>
          <p:spPr>
            <a:xfrm>
              <a:off x="5805774" y="2663979"/>
              <a:ext cx="2484000" cy="103980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직사각형 111">
              <a:extLst>
                <a:ext uri="{FF2B5EF4-FFF2-40B4-BE49-F238E27FC236}">
                  <a16:creationId xmlns:a16="http://schemas.microsoft.com/office/drawing/2014/main" id="{FFFF5292-5761-40A2-AA34-CF36CA84CEF6}"/>
                </a:ext>
              </a:extLst>
            </p:cNvPr>
            <p:cNvSpPr/>
            <p:nvPr/>
          </p:nvSpPr>
          <p:spPr>
            <a:xfrm>
              <a:off x="834437" y="3702827"/>
              <a:ext cx="2484000" cy="103980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직사각형 112">
              <a:extLst>
                <a:ext uri="{FF2B5EF4-FFF2-40B4-BE49-F238E27FC236}">
                  <a16:creationId xmlns:a16="http://schemas.microsoft.com/office/drawing/2014/main" id="{C783B9F9-F3A7-460F-86C8-9FFC86444EE7}"/>
                </a:ext>
              </a:extLst>
            </p:cNvPr>
            <p:cNvSpPr/>
            <p:nvPr/>
          </p:nvSpPr>
          <p:spPr>
            <a:xfrm>
              <a:off x="3315343" y="3702826"/>
              <a:ext cx="2484000" cy="103980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직사각형 113">
              <a:extLst>
                <a:ext uri="{FF2B5EF4-FFF2-40B4-BE49-F238E27FC236}">
                  <a16:creationId xmlns:a16="http://schemas.microsoft.com/office/drawing/2014/main" id="{4F95F61E-1631-4C9E-8E7D-C8EAE2BEBB6C}"/>
                </a:ext>
              </a:extLst>
            </p:cNvPr>
            <p:cNvSpPr/>
            <p:nvPr/>
          </p:nvSpPr>
          <p:spPr>
            <a:xfrm>
              <a:off x="5805774" y="3702826"/>
              <a:ext cx="2484000" cy="103980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직사각형 114">
              <a:extLst>
                <a:ext uri="{FF2B5EF4-FFF2-40B4-BE49-F238E27FC236}">
                  <a16:creationId xmlns:a16="http://schemas.microsoft.com/office/drawing/2014/main" id="{686E43CA-3D25-48A5-98A6-CB64C5E14885}"/>
                </a:ext>
              </a:extLst>
            </p:cNvPr>
            <p:cNvSpPr/>
            <p:nvPr/>
          </p:nvSpPr>
          <p:spPr>
            <a:xfrm>
              <a:off x="834437" y="4745571"/>
              <a:ext cx="2484000" cy="103980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직사각형 115">
              <a:extLst>
                <a:ext uri="{FF2B5EF4-FFF2-40B4-BE49-F238E27FC236}">
                  <a16:creationId xmlns:a16="http://schemas.microsoft.com/office/drawing/2014/main" id="{4128A0A8-0955-41E0-93A6-65ECFFB410EB}"/>
                </a:ext>
              </a:extLst>
            </p:cNvPr>
            <p:cNvSpPr/>
            <p:nvPr/>
          </p:nvSpPr>
          <p:spPr>
            <a:xfrm>
              <a:off x="3315343" y="4745570"/>
              <a:ext cx="2484000" cy="103980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직사각형 116">
              <a:extLst>
                <a:ext uri="{FF2B5EF4-FFF2-40B4-BE49-F238E27FC236}">
                  <a16:creationId xmlns:a16="http://schemas.microsoft.com/office/drawing/2014/main" id="{FE4ED5DE-1C62-4C69-9EAD-00A91B73A75D}"/>
                </a:ext>
              </a:extLst>
            </p:cNvPr>
            <p:cNvSpPr/>
            <p:nvPr/>
          </p:nvSpPr>
          <p:spPr>
            <a:xfrm>
              <a:off x="5805774" y="4745570"/>
              <a:ext cx="2484000" cy="10398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타원 117">
              <a:extLst>
                <a:ext uri="{FF2B5EF4-FFF2-40B4-BE49-F238E27FC236}">
                  <a16:creationId xmlns:a16="http://schemas.microsoft.com/office/drawing/2014/main" id="{F4FEE011-3300-4A5C-A828-E43E1FAFC78D}"/>
                </a:ext>
              </a:extLst>
            </p:cNvPr>
            <p:cNvSpPr/>
            <p:nvPr/>
          </p:nvSpPr>
          <p:spPr>
            <a:xfrm>
              <a:off x="873638" y="3753459"/>
              <a:ext cx="266400" cy="266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87DCC96-237A-4936-A531-41807A102721}"/>
                </a:ext>
              </a:extLst>
            </p:cNvPr>
            <p:cNvSpPr txBox="1"/>
            <p:nvPr/>
          </p:nvSpPr>
          <p:spPr>
            <a:xfrm>
              <a:off x="817951" y="3752388"/>
              <a:ext cx="3863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>
                  <a:solidFill>
                    <a:schemeClr val="bg1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7</a:t>
              </a:r>
              <a:endParaRPr lang="ko-KR" altLang="en-US" sz="110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120" name="타원 119">
              <a:extLst>
                <a:ext uri="{FF2B5EF4-FFF2-40B4-BE49-F238E27FC236}">
                  <a16:creationId xmlns:a16="http://schemas.microsoft.com/office/drawing/2014/main" id="{8EE64DF4-F4F7-44A7-AAAD-46971CC70CD8}"/>
                </a:ext>
              </a:extLst>
            </p:cNvPr>
            <p:cNvSpPr/>
            <p:nvPr/>
          </p:nvSpPr>
          <p:spPr>
            <a:xfrm>
              <a:off x="876276" y="2711942"/>
              <a:ext cx="266400" cy="266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E3CADD2E-4037-4B8E-ABB3-26B194CD70B3}"/>
                </a:ext>
              </a:extLst>
            </p:cNvPr>
            <p:cNvSpPr txBox="1"/>
            <p:nvPr/>
          </p:nvSpPr>
          <p:spPr>
            <a:xfrm>
              <a:off x="820589" y="2710871"/>
              <a:ext cx="3863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>
                  <a:solidFill>
                    <a:schemeClr val="bg1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4</a:t>
              </a:r>
              <a:endParaRPr lang="ko-KR" altLang="en-US" sz="110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122" name="타원 121">
              <a:extLst>
                <a:ext uri="{FF2B5EF4-FFF2-40B4-BE49-F238E27FC236}">
                  <a16:creationId xmlns:a16="http://schemas.microsoft.com/office/drawing/2014/main" id="{19F8894B-B092-4BE8-8BF9-AC9EDD95BF5A}"/>
                </a:ext>
              </a:extLst>
            </p:cNvPr>
            <p:cNvSpPr/>
            <p:nvPr/>
          </p:nvSpPr>
          <p:spPr>
            <a:xfrm>
              <a:off x="5849437" y="1664516"/>
              <a:ext cx="266400" cy="266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0BE133D-31AE-4B10-A609-1056614A4508}"/>
                </a:ext>
              </a:extLst>
            </p:cNvPr>
            <p:cNvSpPr txBox="1"/>
            <p:nvPr/>
          </p:nvSpPr>
          <p:spPr>
            <a:xfrm>
              <a:off x="5793750" y="1663445"/>
              <a:ext cx="3863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>
                  <a:solidFill>
                    <a:schemeClr val="bg1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3</a:t>
              </a:r>
              <a:endParaRPr lang="ko-KR" altLang="en-US" sz="110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124" name="타원 123">
              <a:extLst>
                <a:ext uri="{FF2B5EF4-FFF2-40B4-BE49-F238E27FC236}">
                  <a16:creationId xmlns:a16="http://schemas.microsoft.com/office/drawing/2014/main" id="{08DF9716-B25D-4616-B64C-CA78582FC040}"/>
                </a:ext>
              </a:extLst>
            </p:cNvPr>
            <p:cNvSpPr/>
            <p:nvPr/>
          </p:nvSpPr>
          <p:spPr>
            <a:xfrm>
              <a:off x="3350775" y="1664516"/>
              <a:ext cx="266400" cy="266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9899B9DA-0293-4E42-AB48-F3D97FE6D102}"/>
                </a:ext>
              </a:extLst>
            </p:cNvPr>
            <p:cNvSpPr txBox="1"/>
            <p:nvPr/>
          </p:nvSpPr>
          <p:spPr>
            <a:xfrm>
              <a:off x="3295088" y="1663445"/>
              <a:ext cx="3863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>
                  <a:solidFill>
                    <a:schemeClr val="bg1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2</a:t>
              </a:r>
              <a:endParaRPr lang="ko-KR" altLang="en-US" sz="110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126" name="타원 125">
              <a:extLst>
                <a:ext uri="{FF2B5EF4-FFF2-40B4-BE49-F238E27FC236}">
                  <a16:creationId xmlns:a16="http://schemas.microsoft.com/office/drawing/2014/main" id="{8E0EEDA0-9D2B-4515-8AA2-51FC9CAA3B97}"/>
                </a:ext>
              </a:extLst>
            </p:cNvPr>
            <p:cNvSpPr/>
            <p:nvPr/>
          </p:nvSpPr>
          <p:spPr>
            <a:xfrm>
              <a:off x="879200" y="1664516"/>
              <a:ext cx="266400" cy="266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A5F9E3B7-C618-4940-B4CF-F76229DAF31D}"/>
                </a:ext>
              </a:extLst>
            </p:cNvPr>
            <p:cNvSpPr txBox="1"/>
            <p:nvPr/>
          </p:nvSpPr>
          <p:spPr>
            <a:xfrm>
              <a:off x="823513" y="1663445"/>
              <a:ext cx="3863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>
                  <a:solidFill>
                    <a:schemeClr val="bg1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1</a:t>
              </a:r>
              <a:endParaRPr lang="ko-KR" altLang="en-US" sz="110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128" name="타원 127">
              <a:extLst>
                <a:ext uri="{FF2B5EF4-FFF2-40B4-BE49-F238E27FC236}">
                  <a16:creationId xmlns:a16="http://schemas.microsoft.com/office/drawing/2014/main" id="{7270B22F-EC8E-4ACA-8E37-2A3BDABE8817}"/>
                </a:ext>
              </a:extLst>
            </p:cNvPr>
            <p:cNvSpPr/>
            <p:nvPr/>
          </p:nvSpPr>
          <p:spPr>
            <a:xfrm>
              <a:off x="3357182" y="2709011"/>
              <a:ext cx="266400" cy="266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D022CF5A-7C56-4D2F-8C0C-CEDA3391E9E0}"/>
                </a:ext>
              </a:extLst>
            </p:cNvPr>
            <p:cNvSpPr txBox="1"/>
            <p:nvPr/>
          </p:nvSpPr>
          <p:spPr>
            <a:xfrm>
              <a:off x="3301495" y="2707940"/>
              <a:ext cx="3863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>
                  <a:solidFill>
                    <a:schemeClr val="bg1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5</a:t>
              </a:r>
              <a:endParaRPr lang="ko-KR" altLang="en-US" sz="110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130" name="타원 129">
              <a:extLst>
                <a:ext uri="{FF2B5EF4-FFF2-40B4-BE49-F238E27FC236}">
                  <a16:creationId xmlns:a16="http://schemas.microsoft.com/office/drawing/2014/main" id="{F513805C-1A4B-4ADF-AE4C-94F3B67174B8}"/>
                </a:ext>
              </a:extLst>
            </p:cNvPr>
            <p:cNvSpPr/>
            <p:nvPr/>
          </p:nvSpPr>
          <p:spPr>
            <a:xfrm>
              <a:off x="5849437" y="2704103"/>
              <a:ext cx="266400" cy="266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7FE7979A-D9E2-46A6-B3D3-FB65D9C9ED4A}"/>
                </a:ext>
              </a:extLst>
            </p:cNvPr>
            <p:cNvSpPr txBox="1"/>
            <p:nvPr/>
          </p:nvSpPr>
          <p:spPr>
            <a:xfrm>
              <a:off x="5793750" y="2703032"/>
              <a:ext cx="3863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>
                  <a:solidFill>
                    <a:schemeClr val="bg1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6</a:t>
              </a:r>
              <a:endParaRPr lang="ko-KR" altLang="en-US" sz="110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132" name="타원 131">
              <a:extLst>
                <a:ext uri="{FF2B5EF4-FFF2-40B4-BE49-F238E27FC236}">
                  <a16:creationId xmlns:a16="http://schemas.microsoft.com/office/drawing/2014/main" id="{99183172-86D5-439D-978F-D5B4C18C2AF5}"/>
                </a:ext>
              </a:extLst>
            </p:cNvPr>
            <p:cNvSpPr/>
            <p:nvPr/>
          </p:nvSpPr>
          <p:spPr>
            <a:xfrm>
              <a:off x="3357182" y="3751226"/>
              <a:ext cx="266400" cy="266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타원 132">
              <a:extLst>
                <a:ext uri="{FF2B5EF4-FFF2-40B4-BE49-F238E27FC236}">
                  <a16:creationId xmlns:a16="http://schemas.microsoft.com/office/drawing/2014/main" id="{7A0108E8-F873-44CA-9895-D9DFF68A412F}"/>
                </a:ext>
              </a:extLst>
            </p:cNvPr>
            <p:cNvSpPr/>
            <p:nvPr/>
          </p:nvSpPr>
          <p:spPr>
            <a:xfrm>
              <a:off x="5845256" y="3751226"/>
              <a:ext cx="266400" cy="266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F6F147EB-A5D6-4F99-9F91-3E04CC0781EE}"/>
                </a:ext>
              </a:extLst>
            </p:cNvPr>
            <p:cNvSpPr txBox="1"/>
            <p:nvPr/>
          </p:nvSpPr>
          <p:spPr>
            <a:xfrm>
              <a:off x="5789569" y="3750155"/>
              <a:ext cx="3863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>
                  <a:solidFill>
                    <a:schemeClr val="bg1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9</a:t>
              </a:r>
              <a:endParaRPr lang="ko-KR" altLang="en-US" sz="110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135" name="타원 134">
              <a:extLst>
                <a:ext uri="{FF2B5EF4-FFF2-40B4-BE49-F238E27FC236}">
                  <a16:creationId xmlns:a16="http://schemas.microsoft.com/office/drawing/2014/main" id="{EE4BE53A-4858-4941-83B4-0E72DFAD0449}"/>
                </a:ext>
              </a:extLst>
            </p:cNvPr>
            <p:cNvSpPr/>
            <p:nvPr/>
          </p:nvSpPr>
          <p:spPr>
            <a:xfrm>
              <a:off x="3358174" y="4782975"/>
              <a:ext cx="266400" cy="266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465CCB74-B79F-4F91-B66F-EDF3A39FCCD5}"/>
                </a:ext>
              </a:extLst>
            </p:cNvPr>
            <p:cNvSpPr txBox="1"/>
            <p:nvPr/>
          </p:nvSpPr>
          <p:spPr>
            <a:xfrm>
              <a:off x="3302487" y="4781904"/>
              <a:ext cx="3863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>
                  <a:solidFill>
                    <a:schemeClr val="bg1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11</a:t>
              </a:r>
              <a:endParaRPr lang="ko-KR" altLang="en-US" sz="110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137" name="타원 136">
              <a:extLst>
                <a:ext uri="{FF2B5EF4-FFF2-40B4-BE49-F238E27FC236}">
                  <a16:creationId xmlns:a16="http://schemas.microsoft.com/office/drawing/2014/main" id="{A20F5CFC-19A6-437F-BB9D-60C3A8E00E57}"/>
                </a:ext>
              </a:extLst>
            </p:cNvPr>
            <p:cNvSpPr/>
            <p:nvPr/>
          </p:nvSpPr>
          <p:spPr>
            <a:xfrm>
              <a:off x="874305" y="4782975"/>
              <a:ext cx="266400" cy="266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E2C7E521-4431-46CF-AAA0-73B896EF0AC4}"/>
                </a:ext>
              </a:extLst>
            </p:cNvPr>
            <p:cNvSpPr txBox="1"/>
            <p:nvPr/>
          </p:nvSpPr>
          <p:spPr>
            <a:xfrm>
              <a:off x="810998" y="4781904"/>
              <a:ext cx="3863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>
                  <a:solidFill>
                    <a:schemeClr val="bg1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10</a:t>
              </a:r>
              <a:endParaRPr lang="ko-KR" altLang="en-US" sz="110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139" name="타원 138">
              <a:extLst>
                <a:ext uri="{FF2B5EF4-FFF2-40B4-BE49-F238E27FC236}">
                  <a16:creationId xmlns:a16="http://schemas.microsoft.com/office/drawing/2014/main" id="{C1890B70-CBD8-4631-AA87-7E3AB271BA54}"/>
                </a:ext>
              </a:extLst>
            </p:cNvPr>
            <p:cNvSpPr/>
            <p:nvPr/>
          </p:nvSpPr>
          <p:spPr>
            <a:xfrm>
              <a:off x="5862459" y="4775014"/>
              <a:ext cx="266400" cy="266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AA983BED-5265-4216-B6C6-C0E2C3949FC9}"/>
                </a:ext>
              </a:extLst>
            </p:cNvPr>
            <p:cNvSpPr txBox="1"/>
            <p:nvPr/>
          </p:nvSpPr>
          <p:spPr>
            <a:xfrm>
              <a:off x="5799152" y="4773943"/>
              <a:ext cx="3863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>
                  <a:solidFill>
                    <a:schemeClr val="bg1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12</a:t>
              </a:r>
              <a:endParaRPr lang="ko-KR" altLang="en-US" sz="110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DE2F7FB6-2536-473C-844D-E8EB8F60DA6A}"/>
                </a:ext>
              </a:extLst>
            </p:cNvPr>
            <p:cNvSpPr txBox="1"/>
            <p:nvPr/>
          </p:nvSpPr>
          <p:spPr>
            <a:xfrm>
              <a:off x="1935272" y="2607863"/>
              <a:ext cx="1400519" cy="1048598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100" b="1">
                  <a:solidFill>
                    <a:srgbClr val="163083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지정된 통행로 준수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ABA3C300-D4F3-4AC1-9BDB-D0D7E472A469}"/>
                </a:ext>
              </a:extLst>
            </p:cNvPr>
            <p:cNvSpPr txBox="1"/>
            <p:nvPr/>
          </p:nvSpPr>
          <p:spPr>
            <a:xfrm>
              <a:off x="1957713" y="3668441"/>
              <a:ext cx="1400519" cy="1048598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100" b="1">
                  <a:solidFill>
                    <a:srgbClr val="163083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긴급상황시</a:t>
              </a:r>
              <a:endParaRPr lang="en-US" altLang="ko-KR" sz="1100" b="1">
                <a:solidFill>
                  <a:srgbClr val="16308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100" b="1">
                  <a:solidFill>
                    <a:srgbClr val="163083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주차장에 대피 및 집결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C1831140-B25A-4D94-8328-EF5E33A15A77}"/>
                </a:ext>
              </a:extLst>
            </p:cNvPr>
            <p:cNvSpPr txBox="1"/>
            <p:nvPr/>
          </p:nvSpPr>
          <p:spPr>
            <a:xfrm>
              <a:off x="4423500" y="4749103"/>
              <a:ext cx="1451691" cy="1048598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100" b="1">
                  <a:solidFill>
                    <a:srgbClr val="163083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지정된 장소에 </a:t>
              </a:r>
              <a:endParaRPr lang="en-US" altLang="ko-KR" sz="1100" b="1">
                <a:solidFill>
                  <a:srgbClr val="16308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100" b="1">
                  <a:solidFill>
                    <a:srgbClr val="163083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물건 적치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C4F14D62-4CFD-40ED-BEA1-0551A8E7F9B0}"/>
                </a:ext>
              </a:extLst>
            </p:cNvPr>
            <p:cNvSpPr txBox="1"/>
            <p:nvPr/>
          </p:nvSpPr>
          <p:spPr>
            <a:xfrm>
              <a:off x="4425750" y="1574469"/>
              <a:ext cx="1400519" cy="1048598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100" b="1">
                  <a:solidFill>
                    <a:srgbClr val="163083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작업시 장갑 착용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12A15332-7BA6-403B-BAE2-A6ABF8A59B95}"/>
                </a:ext>
              </a:extLst>
            </p:cNvPr>
            <p:cNvSpPr txBox="1"/>
            <p:nvPr/>
          </p:nvSpPr>
          <p:spPr>
            <a:xfrm>
              <a:off x="1960792" y="4739449"/>
              <a:ext cx="1400519" cy="1048598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100" b="1">
                  <a:solidFill>
                    <a:srgbClr val="163083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사진 촬영 금지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AF054ADD-5FC4-4B45-AD5E-135D93D24528}"/>
                </a:ext>
              </a:extLst>
            </p:cNvPr>
            <p:cNvSpPr txBox="1"/>
            <p:nvPr/>
          </p:nvSpPr>
          <p:spPr>
            <a:xfrm>
              <a:off x="4416225" y="2611639"/>
              <a:ext cx="1400519" cy="1048598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100" b="1">
                  <a:solidFill>
                    <a:srgbClr val="163083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지게차 조심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E1FECE1D-D7DA-425D-B714-1AABDD2D2EA1}"/>
                </a:ext>
              </a:extLst>
            </p:cNvPr>
            <p:cNvSpPr txBox="1"/>
            <p:nvPr/>
          </p:nvSpPr>
          <p:spPr>
            <a:xfrm>
              <a:off x="4429141" y="3672217"/>
              <a:ext cx="1400519" cy="1048598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100" b="1">
                  <a:solidFill>
                    <a:srgbClr val="163083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허용된 장소에서만</a:t>
              </a:r>
              <a:endParaRPr lang="en-US" altLang="ko-KR" sz="1100" b="1">
                <a:solidFill>
                  <a:srgbClr val="16308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100" b="1">
                  <a:solidFill>
                    <a:srgbClr val="163083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흡연</a:t>
              </a:r>
              <a:endParaRPr lang="en-US" altLang="ko-KR" sz="1100" b="1">
                <a:solidFill>
                  <a:srgbClr val="16308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052DA230-E8E7-4E4F-8AF7-18880932E0E1}"/>
                </a:ext>
              </a:extLst>
            </p:cNvPr>
            <p:cNvSpPr txBox="1"/>
            <p:nvPr/>
          </p:nvSpPr>
          <p:spPr>
            <a:xfrm>
              <a:off x="6915122" y="4729918"/>
              <a:ext cx="1400519" cy="1048598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100" b="1">
                  <a:solidFill>
                    <a:srgbClr val="163083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작업전 안전확인</a:t>
              </a:r>
              <a:endParaRPr lang="en-US" altLang="ko-KR" sz="1100" b="1">
                <a:solidFill>
                  <a:srgbClr val="16308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100" b="1">
                  <a:solidFill>
                    <a:srgbClr val="163083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작업후 정리정돈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A9A19A4D-9D31-4B55-9039-6E564314E95F}"/>
                </a:ext>
              </a:extLst>
            </p:cNvPr>
            <p:cNvSpPr txBox="1"/>
            <p:nvPr/>
          </p:nvSpPr>
          <p:spPr>
            <a:xfrm>
              <a:off x="6915540" y="1564944"/>
              <a:ext cx="1400519" cy="1048598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100" b="1">
                  <a:solidFill>
                    <a:srgbClr val="163083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작업복 입기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8322F8EB-2A95-4BA9-8B13-0070FD21F651}"/>
                </a:ext>
              </a:extLst>
            </p:cNvPr>
            <p:cNvSpPr txBox="1"/>
            <p:nvPr/>
          </p:nvSpPr>
          <p:spPr>
            <a:xfrm>
              <a:off x="6906015" y="2602114"/>
              <a:ext cx="1400519" cy="1048598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100" b="1">
                  <a:solidFill>
                    <a:srgbClr val="163083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크레인 사용시 안전</a:t>
              </a:r>
            </a:p>
          </p:txBody>
        </p:sp>
        <p:pic>
          <p:nvPicPr>
            <p:cNvPr id="151" name="그림 150">
              <a:extLst>
                <a:ext uri="{FF2B5EF4-FFF2-40B4-BE49-F238E27FC236}">
                  <a16:creationId xmlns:a16="http://schemas.microsoft.com/office/drawing/2014/main" id="{DA2FCC5F-9345-4F82-A469-4A17CBF37B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6969" r="10078" b="35371"/>
            <a:stretch/>
          </p:blipFill>
          <p:spPr>
            <a:xfrm>
              <a:off x="3626460" y="1765308"/>
              <a:ext cx="745842" cy="747274"/>
            </a:xfrm>
            <a:prstGeom prst="rect">
              <a:avLst/>
            </a:prstGeom>
          </p:spPr>
        </p:pic>
        <p:pic>
          <p:nvPicPr>
            <p:cNvPr id="152" name="그림 151">
              <a:extLst>
                <a:ext uri="{FF2B5EF4-FFF2-40B4-BE49-F238E27FC236}">
                  <a16:creationId xmlns:a16="http://schemas.microsoft.com/office/drawing/2014/main" id="{9B486FB6-822A-4A88-B910-2A24D093E9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0" t="7833" r="9943" b="37343"/>
            <a:stretch/>
          </p:blipFill>
          <p:spPr>
            <a:xfrm>
              <a:off x="1147158" y="1778362"/>
              <a:ext cx="767615" cy="746020"/>
            </a:xfrm>
            <a:prstGeom prst="rect">
              <a:avLst/>
            </a:prstGeom>
          </p:spPr>
        </p:pic>
        <p:pic>
          <p:nvPicPr>
            <p:cNvPr id="153" name="그래픽 152" descr="신발 footprints">
              <a:extLst>
                <a:ext uri="{FF2B5EF4-FFF2-40B4-BE49-F238E27FC236}">
                  <a16:creationId xmlns:a16="http://schemas.microsoft.com/office/drawing/2014/main" id="{06FCD56E-9089-4941-82AE-390C76499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31156" y="2788422"/>
              <a:ext cx="789868" cy="789868"/>
            </a:xfrm>
            <a:prstGeom prst="rect">
              <a:avLst/>
            </a:prstGeom>
          </p:spPr>
        </p:pic>
        <p:grpSp>
          <p:nvGrpSpPr>
            <p:cNvPr id="154" name="그룹 153">
              <a:extLst>
                <a:ext uri="{FF2B5EF4-FFF2-40B4-BE49-F238E27FC236}">
                  <a16:creationId xmlns:a16="http://schemas.microsoft.com/office/drawing/2014/main" id="{751CE509-15F0-4C00-B402-3A2B24B55ED5}"/>
                </a:ext>
              </a:extLst>
            </p:cNvPr>
            <p:cNvGrpSpPr/>
            <p:nvPr/>
          </p:nvGrpSpPr>
          <p:grpSpPr>
            <a:xfrm>
              <a:off x="1156240" y="4895014"/>
              <a:ext cx="770231" cy="777612"/>
              <a:chOff x="3620536" y="4324359"/>
              <a:chExt cx="702520" cy="709252"/>
            </a:xfrm>
          </p:grpSpPr>
          <p:pic>
            <p:nvPicPr>
              <p:cNvPr id="155" name="그림 154" descr="그리기, 표지판, 시계이(가) 표시된 사진&#10;&#10;자동 생성된 설명">
                <a:extLst>
                  <a:ext uri="{FF2B5EF4-FFF2-40B4-BE49-F238E27FC236}">
                    <a16:creationId xmlns:a16="http://schemas.microsoft.com/office/drawing/2014/main" id="{5B21FF0B-A872-4233-8108-3FD2478356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469" b="90313" l="9375" r="91094">
                            <a14:foregroundMark x1="21563" y1="19844" x2="33438" y2="31094"/>
                            <a14:foregroundMark x1="40313" y1="40156" x2="54375" y2="54844"/>
                            <a14:foregroundMark x1="27656" y1="28125" x2="78594" y2="77813"/>
                            <a14:foregroundMark x1="39688" y1="11094" x2="19531" y2="20156"/>
                            <a14:foregroundMark x1="19531" y1="20156" x2="9375" y2="52656"/>
                            <a14:foregroundMark x1="9375" y1="52656" x2="14063" y2="69063"/>
                            <a14:foregroundMark x1="36719" y1="12344" x2="52500" y2="10469"/>
                            <a14:foregroundMark x1="57344" y1="10781" x2="68281" y2="12969"/>
                            <a14:foregroundMark x1="68281" y1="12969" x2="75938" y2="20156"/>
                            <a14:foregroundMark x1="75938" y1="20156" x2="76250" y2="20313"/>
                            <a14:foregroundMark x1="85625" y1="31250" x2="89844" y2="46406"/>
                            <a14:foregroundMark x1="66250" y1="86250" x2="73438" y2="83125"/>
                            <a14:foregroundMark x1="36250" y1="86875" x2="41250" y2="88750"/>
                            <a14:foregroundMark x1="69844" y1="56250" x2="70000" y2="57188"/>
                            <a14:foregroundMark x1="51719" y1="34844" x2="55781" y2="36250"/>
                            <a14:foregroundMark x1="70000" y1="52969" x2="72813" y2="58438"/>
                            <a14:foregroundMark x1="56406" y1="10469" x2="51563" y2="90313"/>
                            <a14:foregroundMark x1="12031" y1="45781" x2="91094" y2="48281"/>
                            <a14:foregroundMark x1="41094" y1="12812" x2="42031" y2="43906"/>
                            <a14:foregroundMark x1="42031" y1="43906" x2="38281" y2="65938"/>
                            <a14:foregroundMark x1="38281" y1="65938" x2="38438" y2="76719"/>
                            <a14:foregroundMark x1="38438" y1="76719" x2="38281" y2="77500"/>
                            <a14:foregroundMark x1="28594" y1="17656" x2="37656" y2="29219"/>
                            <a14:foregroundMark x1="37656" y1="29219" x2="54219" y2="66406"/>
                            <a14:foregroundMark x1="54219" y1="66406" x2="61719" y2="75938"/>
                            <a14:foregroundMark x1="61719" y1="75938" x2="61563" y2="78594"/>
                            <a14:foregroundMark x1="47969" y1="24063" x2="25000" y2="32969"/>
                            <a14:foregroundMark x1="25000" y1="32969" x2="20781" y2="43438"/>
                            <a14:foregroundMark x1="20781" y1="43438" x2="23125" y2="58594"/>
                            <a14:foregroundMark x1="23125" y1="58594" x2="28906" y2="67188"/>
                            <a14:foregroundMark x1="28906" y1="67188" x2="40781" y2="76875"/>
                            <a14:foregroundMark x1="40781" y1="76875" x2="56719" y2="76563"/>
                            <a14:foregroundMark x1="56719" y1="76563" x2="68594" y2="72656"/>
                            <a14:foregroundMark x1="68594" y1="72656" x2="73281" y2="60625"/>
                            <a14:foregroundMark x1="73281" y1="60625" x2="74375" y2="49063"/>
                            <a14:foregroundMark x1="74375" y1="49063" x2="71406" y2="37969"/>
                            <a14:foregroundMark x1="71406" y1="37969" x2="63594" y2="28906"/>
                            <a14:foregroundMark x1="63594" y1="28906" x2="52812" y2="26875"/>
                            <a14:foregroundMark x1="52812" y1="26875" x2="46563" y2="23594"/>
                            <a14:foregroundMark x1="36875" y1="13750" x2="25469" y2="17969"/>
                            <a14:foregroundMark x1="25469" y1="17969" x2="17969" y2="25625"/>
                            <a14:foregroundMark x1="17969" y1="25625" x2="11875" y2="46094"/>
                            <a14:foregroundMark x1="11875" y1="46094" x2="12031" y2="57344"/>
                            <a14:foregroundMark x1="12031" y1="57344" x2="20938" y2="76406"/>
                            <a14:foregroundMark x1="20938" y1="76406" x2="28125" y2="83906"/>
                            <a14:foregroundMark x1="28125" y1="83906" x2="48906" y2="89531"/>
                            <a14:foregroundMark x1="48906" y1="89531" x2="60313" y2="88125"/>
                            <a14:foregroundMark x1="60313" y1="88125" x2="71406" y2="82500"/>
                            <a14:foregroundMark x1="71406" y1="82500" x2="80625" y2="74063"/>
                            <a14:foregroundMark x1="80625" y1="74063" x2="88750" y2="54219"/>
                            <a14:foregroundMark x1="88750" y1="54219" x2="91094" y2="42188"/>
                            <a14:foregroundMark x1="91094" y1="42188" x2="77969" y2="23750"/>
                            <a14:foregroundMark x1="77969" y1="23750" x2="70625" y2="16406"/>
                            <a14:foregroundMark x1="70625" y1="16406" x2="49375" y2="10625"/>
                            <a14:foregroundMark x1="49375" y1="10625" x2="39063" y2="11875"/>
                            <a14:foregroundMark x1="39063" y1="11875" x2="35000" y2="14219"/>
                            <a14:foregroundMark x1="22813" y1="24531" x2="14688" y2="31719"/>
                            <a14:foregroundMark x1="14688" y1="31719" x2="11875" y2="42344"/>
                            <a14:foregroundMark x1="11875" y1="42344" x2="23906" y2="44688"/>
                            <a14:foregroundMark x1="23906" y1="44688" x2="31875" y2="36719"/>
                            <a14:foregroundMark x1="31875" y1="36719" x2="29219" y2="26094"/>
                            <a14:foregroundMark x1="29219" y1="26094" x2="22188" y2="24063"/>
                            <a14:foregroundMark x1="21563" y1="22656" x2="10156" y2="40781"/>
                            <a14:foregroundMark x1="10156" y1="40781" x2="19375" y2="49063"/>
                            <a14:foregroundMark x1="19375" y1="49063" x2="29531" y2="44531"/>
                            <a14:foregroundMark x1="29531" y1="44531" x2="32344" y2="31563"/>
                            <a14:foregroundMark x1="32344" y1="31563" x2="25938" y2="22813"/>
                            <a14:foregroundMark x1="25938" y1="22813" x2="21875" y2="23125"/>
                            <a14:foregroundMark x1="21250" y1="29688" x2="21250" y2="45156"/>
                            <a14:foregroundMark x1="21250" y1="45156" x2="26406" y2="60625"/>
                            <a14:foregroundMark x1="26406" y1="60625" x2="34375" y2="68750"/>
                            <a14:foregroundMark x1="34375" y1="68750" x2="47344" y2="71250"/>
                            <a14:foregroundMark x1="47344" y1="71250" x2="78750" y2="64844"/>
                            <a14:foregroundMark x1="78750" y1="64844" x2="85000" y2="55313"/>
                            <a14:foregroundMark x1="85000" y1="55313" x2="75000" y2="42656"/>
                            <a14:foregroundMark x1="75000" y1="42656" x2="52500" y2="28906"/>
                            <a14:foregroundMark x1="52500" y1="28906" x2="34531" y2="25000"/>
                            <a14:foregroundMark x1="34531" y1="25000" x2="25938" y2="32656"/>
                            <a14:foregroundMark x1="25938" y1="32656" x2="20156" y2="33750"/>
                            <a14:foregroundMark x1="36719" y1="28750" x2="16406" y2="40313"/>
                            <a14:foregroundMark x1="16406" y1="40313" x2="13750" y2="52500"/>
                            <a14:foregroundMark x1="13750" y1="52500" x2="22500" y2="65313"/>
                            <a14:foregroundMark x1="22500" y1="65313" x2="35000" y2="73750"/>
                            <a14:foregroundMark x1="35000" y1="73750" x2="48906" y2="77344"/>
                            <a14:foregroundMark x1="48906" y1="77344" x2="61719" y2="74688"/>
                            <a14:foregroundMark x1="61719" y1="74688" x2="68125" y2="62969"/>
                            <a14:foregroundMark x1="68125" y1="62969" x2="55313" y2="38594"/>
                            <a14:foregroundMark x1="55313" y1="38594" x2="48125" y2="31094"/>
                            <a14:foregroundMark x1="48125" y1="31094" x2="37813" y2="32500"/>
                            <a14:foregroundMark x1="37813" y1="32500" x2="34688" y2="28750"/>
                            <a14:foregroundMark x1="12031" y1="54375" x2="25625" y2="75000"/>
                            <a14:foregroundMark x1="25625" y1="75000" x2="34844" y2="82969"/>
                            <a14:foregroundMark x1="34844" y1="82969" x2="60156" y2="88906"/>
                            <a14:foregroundMark x1="60156" y1="88906" x2="69219" y2="83906"/>
                            <a14:foregroundMark x1="69219" y1="83906" x2="82500" y2="65938"/>
                            <a14:foregroundMark x1="82500" y1="65938" x2="65938" y2="60625"/>
                            <a14:foregroundMark x1="65938" y1="60625" x2="14063" y2="55937"/>
                            <a14:foregroundMark x1="14063" y1="55937" x2="11250" y2="54375"/>
                            <a14:foregroundMark x1="35625" y1="74219" x2="46406" y2="80469"/>
                            <a14:foregroundMark x1="46406" y1="80469" x2="68438" y2="84688"/>
                            <a14:foregroundMark x1="68438" y1="84688" x2="74375" y2="55469"/>
                            <a14:foregroundMark x1="74375" y1="55469" x2="70000" y2="42813"/>
                            <a14:foregroundMark x1="70000" y1="42813" x2="61406" y2="32344"/>
                            <a14:foregroundMark x1="61406" y1="32344" x2="49531" y2="30625"/>
                            <a14:foregroundMark x1="49531" y1="30625" x2="37188" y2="41875"/>
                            <a14:foregroundMark x1="37188" y1="41875" x2="35313" y2="55781"/>
                            <a14:foregroundMark x1="35313" y1="55781" x2="38125" y2="77344"/>
                            <a14:foregroundMark x1="38125" y1="77344" x2="37656" y2="80000"/>
                            <a14:foregroundMark x1="42031" y1="12031" x2="52969" y2="11406"/>
                            <a14:foregroundMark x1="52969" y1="11406" x2="75469" y2="18438"/>
                            <a14:foregroundMark x1="75469" y1="18438" x2="85313" y2="40000"/>
                            <a14:foregroundMark x1="85313" y1="40000" x2="72813" y2="36250"/>
                            <a14:foregroundMark x1="72813" y1="36250" x2="54688" y2="20000"/>
                            <a14:foregroundMark x1="54688" y1="20000" x2="43906" y2="15937"/>
                            <a14:foregroundMark x1="43906" y1="15937" x2="41250" y2="12812"/>
                            <a14:foregroundMark x1="35625" y1="20625" x2="49375" y2="29844"/>
                            <a14:foregroundMark x1="49375" y1="29844" x2="75625" y2="69375"/>
                            <a14:foregroundMark x1="75625" y1="69375" x2="74688" y2="79688"/>
                            <a14:foregroundMark x1="74688" y1="79688" x2="39375" y2="72656"/>
                            <a14:foregroundMark x1="39375" y1="72656" x2="28750" y2="64063"/>
                            <a14:foregroundMark x1="28750" y1="64063" x2="27969" y2="39375"/>
                            <a14:foregroundMark x1="27969" y1="39375" x2="37656" y2="21250"/>
                            <a14:foregroundMark x1="54531" y1="11250" x2="67500" y2="14844"/>
                            <a14:foregroundMark x1="67500" y1="14844" x2="77500" y2="21250"/>
                            <a14:foregroundMark x1="77500" y1="21250" x2="82969" y2="30625"/>
                            <a14:foregroundMark x1="82969" y1="30625" x2="83750" y2="41250"/>
                            <a14:foregroundMark x1="83750" y1="41250" x2="43750" y2="73125"/>
                            <a14:foregroundMark x1="43750" y1="73125" x2="35781" y2="61406"/>
                            <a14:foregroundMark x1="35781" y1="61406" x2="34063" y2="41094"/>
                            <a14:foregroundMark x1="34063" y1="41094" x2="44844" y2="17969"/>
                            <a14:foregroundMark x1="44844" y1="17969" x2="54375" y2="12969"/>
                            <a14:foregroundMark x1="54375" y1="12969" x2="55937" y2="11094"/>
                            <a14:foregroundMark x1="54375" y1="12188" x2="51719" y2="24844"/>
                            <a14:foregroundMark x1="51719" y1="24844" x2="53125" y2="35469"/>
                            <a14:foregroundMark x1="53125" y1="35469" x2="59531" y2="44844"/>
                            <a14:foregroundMark x1="59531" y1="44844" x2="70625" y2="49375"/>
                            <a14:foregroundMark x1="70625" y1="49375" x2="78750" y2="41406"/>
                            <a14:foregroundMark x1="78750" y1="41406" x2="82031" y2="30938"/>
                            <a14:foregroundMark x1="82031" y1="30938" x2="65313" y2="17500"/>
                            <a14:foregroundMark x1="65313" y1="17500" x2="55937" y2="12656"/>
                            <a14:foregroundMark x1="55937" y1="12656" x2="52969" y2="13438"/>
                            <a14:foregroundMark x1="51875" y1="14688" x2="58281" y2="45156"/>
                            <a14:foregroundMark x1="58281" y1="45156" x2="53281" y2="57813"/>
                            <a14:foregroundMark x1="53281" y1="57813" x2="43906" y2="65938"/>
                            <a14:foregroundMark x1="43906" y1="65938" x2="43438" y2="78594"/>
                            <a14:foregroundMark x1="43438" y1="78594" x2="52500" y2="83906"/>
                            <a14:foregroundMark x1="52500" y1="83906" x2="66094" y2="70625"/>
                            <a14:foregroundMark x1="66094" y1="70625" x2="70625" y2="55469"/>
                            <a14:foregroundMark x1="70625" y1="55469" x2="62031" y2="30938"/>
                            <a14:foregroundMark x1="62031" y1="30938" x2="53281" y2="27656"/>
                            <a14:foregroundMark x1="59375" y1="33281" x2="45469" y2="36094"/>
                            <a14:foregroundMark x1="45469" y1="36094" x2="34219" y2="44531"/>
                            <a14:foregroundMark x1="34219" y1="44531" x2="30000" y2="54063"/>
                            <a14:foregroundMark x1="30000" y1="54063" x2="31875" y2="69531"/>
                            <a14:foregroundMark x1="31875" y1="69531" x2="41406" y2="77969"/>
                            <a14:foregroundMark x1="41406" y1="77969" x2="51563" y2="76875"/>
                            <a14:foregroundMark x1="51563" y1="76875" x2="62813" y2="71875"/>
                            <a14:foregroundMark x1="62813" y1="71875" x2="68281" y2="59219"/>
                            <a14:foregroundMark x1="68281" y1="59219" x2="67188" y2="47500"/>
                            <a14:foregroundMark x1="67188" y1="47500" x2="62187" y2="37031"/>
                            <a14:foregroundMark x1="62187" y1="37031" x2="57500" y2="32656"/>
                            <a14:foregroundMark x1="46719" y1="31250" x2="36094" y2="46875"/>
                            <a14:foregroundMark x1="36094" y1="46875" x2="34375" y2="62187"/>
                            <a14:foregroundMark x1="34375" y1="62187" x2="38594" y2="71875"/>
                            <a14:foregroundMark x1="38594" y1="71875" x2="49688" y2="79844"/>
                            <a14:foregroundMark x1="49688" y1="79844" x2="64375" y2="76719"/>
                            <a14:foregroundMark x1="64375" y1="76719" x2="72656" y2="61250"/>
                            <a14:foregroundMark x1="72656" y1="61250" x2="68438" y2="42969"/>
                            <a14:foregroundMark x1="68438" y1="42969" x2="57344" y2="30781"/>
                            <a14:foregroundMark x1="57344" y1="30781" x2="46094" y2="32031"/>
                            <a14:foregroundMark x1="46094" y1="32031" x2="44531" y2="33125"/>
                            <a14:foregroundMark x1="34844" y1="35781" x2="42500" y2="46250"/>
                            <a14:foregroundMark x1="42500" y1="46250" x2="54375" y2="46406"/>
                            <a14:foregroundMark x1="54375" y1="46406" x2="48594" y2="37656"/>
                            <a14:foregroundMark x1="48594" y1="37656" x2="38906" y2="41250"/>
                            <a14:foregroundMark x1="58281" y1="50313" x2="61563" y2="55313"/>
                            <a14:foregroundMark x1="59688" y1="62031" x2="56406" y2="65156"/>
                            <a14:foregroundMark x1="38750" y1="60781" x2="43125" y2="651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66" t="6455" r="6866" b="7258"/>
              <a:stretch/>
            </p:blipFill>
            <p:spPr>
              <a:xfrm>
                <a:off x="3620536" y="4324359"/>
                <a:ext cx="702520" cy="709252"/>
              </a:xfrm>
              <a:prstGeom prst="rect">
                <a:avLst/>
              </a:prstGeom>
            </p:spPr>
          </p:pic>
          <p:sp>
            <p:nvSpPr>
              <p:cNvPr id="156" name="타원 155">
                <a:extLst>
                  <a:ext uri="{FF2B5EF4-FFF2-40B4-BE49-F238E27FC236}">
                    <a16:creationId xmlns:a16="http://schemas.microsoft.com/office/drawing/2014/main" id="{9A0BEDDD-23DD-4A49-9E94-0683D9884EF3}"/>
                  </a:ext>
                </a:extLst>
              </p:cNvPr>
              <p:cNvSpPr/>
              <p:nvPr/>
            </p:nvSpPr>
            <p:spPr>
              <a:xfrm>
                <a:off x="3651759" y="4370388"/>
                <a:ext cx="648000" cy="648000"/>
              </a:xfrm>
              <a:prstGeom prst="ellipse">
                <a:avLst/>
              </a:prstGeom>
              <a:noFill/>
              <a:ln w="76200">
                <a:solidFill>
                  <a:srgbClr val="FF03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57" name="Picture 2">
              <a:extLst>
                <a:ext uri="{FF2B5EF4-FFF2-40B4-BE49-F238E27FC236}">
                  <a16:creationId xmlns:a16="http://schemas.microsoft.com/office/drawing/2014/main" id="{ADDFE693-219E-4B0C-9964-4F9AED2DD0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2" t="-1005" r="2820" b="-1005"/>
            <a:stretch/>
          </p:blipFill>
          <p:spPr bwMode="auto">
            <a:xfrm>
              <a:off x="1160462" y="3861909"/>
              <a:ext cx="730411" cy="727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8">
              <a:extLst>
                <a:ext uri="{FF2B5EF4-FFF2-40B4-BE49-F238E27FC236}">
                  <a16:creationId xmlns:a16="http://schemas.microsoft.com/office/drawing/2014/main" id="{0D0EF244-B333-42C8-AADB-760FD4A8A8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57"/>
            <a:stretch/>
          </p:blipFill>
          <p:spPr bwMode="auto">
            <a:xfrm>
              <a:off x="6132311" y="4038750"/>
              <a:ext cx="772331" cy="659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10">
              <a:extLst>
                <a:ext uri="{FF2B5EF4-FFF2-40B4-BE49-F238E27FC236}">
                  <a16:creationId xmlns:a16="http://schemas.microsoft.com/office/drawing/2014/main" id="{0A5DA4AB-EFFC-419A-BEF8-2BA9B59044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26" t="30576" r="4531" b="9040"/>
            <a:stretch/>
          </p:blipFill>
          <p:spPr bwMode="auto">
            <a:xfrm>
              <a:off x="6284636" y="3835272"/>
              <a:ext cx="436703" cy="390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14">
              <a:extLst>
                <a:ext uri="{FF2B5EF4-FFF2-40B4-BE49-F238E27FC236}">
                  <a16:creationId xmlns:a16="http://schemas.microsoft.com/office/drawing/2014/main" id="{B96060B6-23E2-4A7F-A602-B9A7F3D358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70" t="4626" r="10152" b="26602"/>
            <a:stretch/>
          </p:blipFill>
          <p:spPr bwMode="auto">
            <a:xfrm>
              <a:off x="3638814" y="4937668"/>
              <a:ext cx="747007" cy="749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16" descr="청소 도구 및 장비 스틱 그림 픽토그램 아이콘 클리너 남자 스톡 콘텐츠 - 35527836">
              <a:extLst>
                <a:ext uri="{FF2B5EF4-FFF2-40B4-BE49-F238E27FC236}">
                  <a16:creationId xmlns:a16="http://schemas.microsoft.com/office/drawing/2014/main" id="{3A0A5E62-486C-4A4E-ABCB-574B25F078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699" r="76739" b="67644"/>
            <a:stretch/>
          </p:blipFill>
          <p:spPr bwMode="auto">
            <a:xfrm>
              <a:off x="6186590" y="4901168"/>
              <a:ext cx="614949" cy="783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그림 161">
              <a:extLst>
                <a:ext uri="{FF2B5EF4-FFF2-40B4-BE49-F238E27FC236}">
                  <a16:creationId xmlns:a16="http://schemas.microsoft.com/office/drawing/2014/main" id="{62BB8BF9-5DE1-44B7-80C6-109C92D29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119404" y="1783475"/>
              <a:ext cx="771525" cy="742950"/>
            </a:xfrm>
            <a:prstGeom prst="rect">
              <a:avLst/>
            </a:prstGeom>
          </p:spPr>
        </p:pic>
        <p:pic>
          <p:nvPicPr>
            <p:cNvPr id="163" name="그림 162">
              <a:extLst>
                <a:ext uri="{FF2B5EF4-FFF2-40B4-BE49-F238E27FC236}">
                  <a16:creationId xmlns:a16="http://schemas.microsoft.com/office/drawing/2014/main" id="{F48F81D6-F906-45BA-B04E-4DACEA4E5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48307" y="2851972"/>
              <a:ext cx="714375" cy="676275"/>
            </a:xfrm>
            <a:prstGeom prst="rect">
              <a:avLst/>
            </a:prstGeom>
          </p:spPr>
        </p:pic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1604BAEE-6A92-4513-AB61-33547E396772}"/>
                </a:ext>
              </a:extLst>
            </p:cNvPr>
            <p:cNvSpPr txBox="1"/>
            <p:nvPr/>
          </p:nvSpPr>
          <p:spPr>
            <a:xfrm>
              <a:off x="6906015" y="3698921"/>
              <a:ext cx="1400519" cy="1048598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100" b="1">
                  <a:solidFill>
                    <a:srgbClr val="163083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위험장소의 사고예방</a:t>
              </a:r>
              <a:endParaRPr lang="en-US" altLang="ko-KR" sz="1100" b="1">
                <a:solidFill>
                  <a:srgbClr val="16308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50" b="1">
                  <a:solidFill>
                    <a:srgbClr val="163083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안전테이프나 체인으로 위험표시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AB285FAF-94A0-4FF5-BF72-6588C5275A5B}"/>
                </a:ext>
              </a:extLst>
            </p:cNvPr>
            <p:cNvSpPr txBox="1"/>
            <p:nvPr/>
          </p:nvSpPr>
          <p:spPr>
            <a:xfrm>
              <a:off x="3301495" y="3750155"/>
              <a:ext cx="3863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>
                  <a:solidFill>
                    <a:schemeClr val="bg1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8</a:t>
              </a:r>
              <a:endParaRPr lang="ko-KR" altLang="en-US" sz="110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</p:grpSp>
      <p:grpSp>
        <p:nvGrpSpPr>
          <p:cNvPr id="166" name="그룹 165">
            <a:extLst>
              <a:ext uri="{FF2B5EF4-FFF2-40B4-BE49-F238E27FC236}">
                <a16:creationId xmlns:a16="http://schemas.microsoft.com/office/drawing/2014/main" id="{2A124784-A9DC-4E8E-902E-CC1E850617B1}"/>
              </a:ext>
            </a:extLst>
          </p:cNvPr>
          <p:cNvGrpSpPr/>
          <p:nvPr/>
        </p:nvGrpSpPr>
        <p:grpSpPr>
          <a:xfrm>
            <a:off x="5567823" y="1078683"/>
            <a:ext cx="2887917" cy="1012629"/>
            <a:chOff x="5873372" y="5206604"/>
            <a:chExt cx="2887917" cy="1012629"/>
          </a:xfrm>
        </p:grpSpPr>
        <p:pic>
          <p:nvPicPr>
            <p:cNvPr id="167" name="그래픽 166" descr="열린 인용 부호">
              <a:extLst>
                <a:ext uri="{FF2B5EF4-FFF2-40B4-BE49-F238E27FC236}">
                  <a16:creationId xmlns:a16="http://schemas.microsoft.com/office/drawing/2014/main" id="{4BAF18C4-4E09-4144-ABF4-6FC13117C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873372" y="5206604"/>
              <a:ext cx="828000" cy="828000"/>
            </a:xfrm>
            <a:prstGeom prst="rect">
              <a:avLst/>
            </a:prstGeom>
          </p:spPr>
        </p:pic>
        <p:pic>
          <p:nvPicPr>
            <p:cNvPr id="168" name="그래픽 167" descr="열린 인용 부호">
              <a:extLst>
                <a:ext uri="{FF2B5EF4-FFF2-40B4-BE49-F238E27FC236}">
                  <a16:creationId xmlns:a16="http://schemas.microsoft.com/office/drawing/2014/main" id="{E22F2F16-7066-433D-8C5A-8C72C6628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10800000">
              <a:off x="7933289" y="5391233"/>
              <a:ext cx="828000" cy="828000"/>
            </a:xfrm>
            <a:prstGeom prst="rect">
              <a:avLst/>
            </a:prstGeom>
          </p:spPr>
        </p:pic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6F3C8897-252F-4EDA-A930-CC8B6673E83E}"/>
                </a:ext>
              </a:extLst>
            </p:cNvPr>
            <p:cNvSpPr txBox="1"/>
            <p:nvPr/>
          </p:nvSpPr>
          <p:spPr>
            <a:xfrm>
              <a:off x="6604945" y="5295592"/>
              <a:ext cx="1423275" cy="53809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>
                <a:lnSpc>
                  <a:spcPct val="250000"/>
                </a:lnSpc>
              </a:pPr>
              <a:r>
                <a:rPr lang="en-US" altLang="ko-KR" sz="1700" b="1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SAFETY</a:t>
              </a:r>
              <a:r>
                <a:rPr lang="en-US" altLang="ko-KR" sz="1700" b="1">
                  <a:solidFill>
                    <a:schemeClr val="accent6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1700" b="1">
                  <a:solidFill>
                    <a:srgbClr val="00B0F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FIRST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4132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5BD571F9-FEE3-4D77-96C3-4D5717CD2AF7}"/>
              </a:ext>
            </a:extLst>
          </p:cNvPr>
          <p:cNvSpPr/>
          <p:nvPr/>
        </p:nvSpPr>
        <p:spPr>
          <a:xfrm>
            <a:off x="1020153" y="1463362"/>
            <a:ext cx="7676627" cy="4569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en-US" altLang="ko-KR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1) </a:t>
            </a:r>
            <a:r>
              <a:rPr lang="ko-KR" altLang="en-US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작업 전에 작업계획 및 안전점검을 실시하고</a:t>
            </a:r>
            <a:r>
              <a:rPr lang="en-US" altLang="ko-KR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작업자를 교육시킨다</a:t>
            </a:r>
            <a:r>
              <a:rPr lang="en-US" altLang="ko-KR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ts val="2200"/>
              </a:lnSpc>
              <a:defRPr/>
            </a:pPr>
            <a:r>
              <a:rPr lang="en-US" altLang="ko-KR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12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2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크레인 </a:t>
            </a:r>
            <a:r>
              <a:rPr lang="ko-KR" altLang="en-US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정격하중 이외의 화물은 인양을 금한다</a:t>
            </a:r>
            <a:r>
              <a:rPr lang="en-US" altLang="ko-KR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ts val="2200"/>
              </a:lnSpc>
              <a:defRPr/>
            </a:pPr>
            <a:r>
              <a:rPr lang="en-US" altLang="ko-KR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12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2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우천</a:t>
            </a:r>
            <a:r>
              <a:rPr lang="en-US" altLang="ko-KR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눈</a:t>
            </a:r>
            <a:r>
              <a:rPr lang="en-US" altLang="ko-KR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강풍</a:t>
            </a:r>
            <a:r>
              <a:rPr lang="en-US" altLang="ko-KR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서리 등 악천후 상황에서는 작업조건을 재점검하여 작업 유무를 결정한다</a:t>
            </a:r>
            <a:r>
              <a:rPr lang="en-US" altLang="ko-KR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ts val="2200"/>
              </a:lnSpc>
              <a:defRPr/>
            </a:pPr>
            <a:r>
              <a:rPr lang="en-US" altLang="ko-KR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12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2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작업자는 </a:t>
            </a:r>
            <a:r>
              <a:rPr lang="ko-KR" altLang="en-US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안전장구 착용 및 </a:t>
            </a:r>
            <a:r>
              <a:rPr lang="ko-KR" altLang="en-US" sz="12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사용을 의무화한다</a:t>
            </a:r>
            <a:r>
              <a:rPr lang="en-US" altLang="ko-KR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ts val="2200"/>
              </a:lnSpc>
              <a:defRPr/>
            </a:pPr>
            <a:r>
              <a:rPr lang="en-US" altLang="ko-KR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en-US" altLang="ko-KR" sz="12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2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크레인 </a:t>
            </a:r>
            <a:r>
              <a:rPr lang="ko-KR" altLang="en-US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사용시 와이어 로프</a:t>
            </a:r>
            <a:r>
              <a:rPr lang="en-US" altLang="ko-KR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 </a:t>
            </a:r>
            <a:r>
              <a:rPr lang="ko-KR" altLang="en-US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벨트</a:t>
            </a:r>
            <a:r>
              <a:rPr lang="en-US" altLang="ko-KR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샤클</a:t>
            </a:r>
            <a:r>
              <a:rPr lang="ko-KR" altLang="en-US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등 안전상태를 수시로 체크하고</a:t>
            </a:r>
            <a:r>
              <a:rPr lang="en-US" altLang="ko-KR" sz="12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이상시 </a:t>
            </a:r>
            <a:r>
              <a:rPr lang="ko-KR" altLang="en-US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즉시 교체한다</a:t>
            </a:r>
            <a:r>
              <a:rPr lang="en-US" altLang="ko-KR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28600" indent="-228600">
              <a:lnSpc>
                <a:spcPts val="2200"/>
              </a:lnSpc>
              <a:buFontTx/>
              <a:buAutoNum type="arabicParenR" startAt="6"/>
              <a:defRPr/>
            </a:pPr>
            <a:r>
              <a:rPr lang="en-US" altLang="ko-KR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1.5M </a:t>
            </a:r>
            <a:r>
              <a:rPr lang="ko-KR" altLang="en-US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이상 </a:t>
            </a:r>
            <a:r>
              <a:rPr lang="ko-KR" altLang="en-US" sz="12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고소 작업시 </a:t>
            </a:r>
            <a:r>
              <a:rPr lang="ko-KR" altLang="en-US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안전벨트</a:t>
            </a:r>
            <a:r>
              <a:rPr lang="en-US" altLang="ko-KR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그네식</a:t>
            </a:r>
            <a:r>
              <a:rPr lang="ko-KR" altLang="en-US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이중고리</a:t>
            </a:r>
            <a:r>
              <a:rPr lang="en-US" altLang="ko-KR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를 사용하고</a:t>
            </a:r>
            <a:r>
              <a:rPr lang="en-US" altLang="ko-KR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작업장소 추락위험 </a:t>
            </a:r>
            <a:r>
              <a:rPr lang="ko-KR" altLang="en-US" sz="12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부분에서는                                안전대와 안전발판을 설치하고 </a:t>
            </a:r>
            <a:r>
              <a:rPr lang="ko-KR" altLang="en-US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생명줄 설치 후 작업한다</a:t>
            </a:r>
            <a:r>
              <a:rPr lang="en-US" altLang="ko-KR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28600" indent="-228600">
              <a:lnSpc>
                <a:spcPts val="2200"/>
              </a:lnSpc>
              <a:buFontTx/>
              <a:buAutoNum type="arabicParenR" startAt="6"/>
              <a:defRPr/>
            </a:pPr>
            <a:r>
              <a:rPr lang="ko-KR" altLang="en-US" sz="12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고소작업과 화기작업시 </a:t>
            </a:r>
            <a:r>
              <a:rPr lang="ko-KR" altLang="en-US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안전담당자 </a:t>
            </a:r>
            <a:r>
              <a:rPr lang="ko-KR" altLang="en-US" sz="12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작업허가 승인 득한 </a:t>
            </a:r>
            <a:r>
              <a:rPr lang="ko-KR" altLang="en-US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후 작업한다</a:t>
            </a:r>
            <a:r>
              <a:rPr lang="en-US" altLang="ko-KR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28600" indent="-228600">
              <a:lnSpc>
                <a:spcPts val="2200"/>
              </a:lnSpc>
              <a:buFontTx/>
              <a:buAutoNum type="arabicParenR" startAt="6"/>
              <a:defRPr/>
            </a:pPr>
            <a:r>
              <a:rPr lang="ko-KR" altLang="en-US" sz="12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크레인 </a:t>
            </a:r>
            <a:r>
              <a:rPr lang="ko-KR" altLang="en-US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운전수와 작업자</a:t>
            </a:r>
            <a:r>
              <a:rPr lang="en-US" altLang="ko-KR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신호수는 무전기를 이용하여 통신한다</a:t>
            </a:r>
            <a:r>
              <a:rPr lang="en-US" altLang="ko-KR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  </a:t>
            </a:r>
          </a:p>
          <a:p>
            <a:pPr marL="228600" indent="-228600">
              <a:lnSpc>
                <a:spcPts val="2200"/>
              </a:lnSpc>
              <a:buFontTx/>
              <a:buAutoNum type="arabicParenR" startAt="6"/>
              <a:defRPr/>
            </a:pPr>
            <a:r>
              <a:rPr lang="ko-KR" altLang="en-US" sz="12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크레인 인양시 </a:t>
            </a:r>
            <a:r>
              <a:rPr lang="ko-KR" altLang="en-US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작업반경내에 불필요한 작업자와 타 업체는 통제한다</a:t>
            </a:r>
            <a:r>
              <a:rPr lang="en-US" altLang="ko-KR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28600" indent="-228600">
              <a:lnSpc>
                <a:spcPts val="2200"/>
              </a:lnSpc>
              <a:buFontTx/>
              <a:buAutoNum type="arabicParenR" startAt="6"/>
              <a:defRPr/>
            </a:pPr>
            <a:r>
              <a:rPr lang="en-US" altLang="ko-KR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고소작업 수직</a:t>
            </a:r>
            <a:r>
              <a:rPr lang="en-US" altLang="ko-KR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2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수평 이동시 </a:t>
            </a:r>
            <a:r>
              <a:rPr lang="ko-KR" altLang="en-US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크레인에 의한 </a:t>
            </a:r>
            <a:r>
              <a:rPr lang="en-US" altLang="ko-KR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Cage</a:t>
            </a:r>
            <a:r>
              <a:rPr lang="ko-KR" altLang="en-US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를 이용하고</a:t>
            </a:r>
            <a:r>
              <a:rPr lang="en-US" altLang="ko-KR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짧은 </a:t>
            </a:r>
            <a:r>
              <a:rPr lang="ko-KR" altLang="en-US" sz="12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거리 이동시 </a:t>
            </a:r>
            <a:r>
              <a:rPr lang="ko-KR" altLang="en-US" sz="1200" b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생명줄을</a:t>
            </a:r>
            <a:r>
              <a:rPr lang="ko-KR" altLang="en-US" sz="12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                                 설치하고 </a:t>
            </a:r>
            <a:r>
              <a:rPr lang="ko-KR" altLang="en-US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안전벨트를 걸고 이동한다</a:t>
            </a:r>
            <a:r>
              <a:rPr lang="en-US" altLang="ko-KR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28600" indent="-228600">
              <a:lnSpc>
                <a:spcPts val="2200"/>
              </a:lnSpc>
              <a:buFontTx/>
              <a:buAutoNum type="arabicParenR" startAt="6"/>
              <a:defRPr/>
            </a:pPr>
            <a:r>
              <a:rPr lang="en-US" altLang="ko-KR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현장 내에 폐기물과 </a:t>
            </a:r>
            <a:r>
              <a:rPr lang="ko-KR" altLang="en-US" sz="12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불안전요소는 즉시 </a:t>
            </a:r>
            <a:r>
              <a:rPr lang="ko-KR" altLang="en-US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제거한다</a:t>
            </a:r>
            <a:r>
              <a:rPr lang="en-US" altLang="ko-KR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28600" indent="-228600">
              <a:lnSpc>
                <a:spcPts val="2200"/>
              </a:lnSpc>
              <a:buFontTx/>
              <a:buAutoNum type="arabicParenR" startAt="6"/>
              <a:defRPr/>
            </a:pPr>
            <a:r>
              <a:rPr lang="en-US" altLang="ko-KR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운반중인 화물의 밑에는 절대 들어가거나 손 또는 발을 넣지 않는다</a:t>
            </a:r>
            <a:r>
              <a:rPr lang="en-US" altLang="ko-KR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28600" indent="-228600">
              <a:lnSpc>
                <a:spcPts val="2200"/>
              </a:lnSpc>
              <a:buFontTx/>
              <a:buAutoNum type="arabicParenR" startAt="6"/>
              <a:defRPr/>
            </a:pPr>
            <a:r>
              <a:rPr lang="ko-KR" altLang="en-US" sz="12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주변통로에 임시 자재적재시 </a:t>
            </a:r>
            <a:r>
              <a:rPr lang="ko-KR" altLang="en-US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안전펜스와 잉카호스를 </a:t>
            </a:r>
            <a:r>
              <a:rPr lang="ko-KR" altLang="en-US" sz="12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설치하여 통행에 </a:t>
            </a:r>
            <a:r>
              <a:rPr lang="ko-KR" altLang="en-US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불편이 없도록 한다</a:t>
            </a:r>
            <a:r>
              <a:rPr lang="en-US" altLang="ko-KR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28600" indent="-228600">
              <a:lnSpc>
                <a:spcPts val="2200"/>
              </a:lnSpc>
              <a:buFontTx/>
              <a:buAutoNum type="arabicParenR" startAt="6"/>
              <a:defRPr/>
            </a:pPr>
            <a:r>
              <a:rPr lang="en-US" altLang="ko-KR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작업 중 상호 안전을 위해 협력업체간 </a:t>
            </a:r>
            <a:r>
              <a:rPr lang="ko-KR" altLang="en-US" sz="12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작업 공간을 </a:t>
            </a:r>
            <a:r>
              <a:rPr lang="ko-KR" altLang="en-US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구분하여 작업한다</a:t>
            </a:r>
            <a:r>
              <a:rPr lang="en-US" altLang="ko-KR" sz="12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9" name="슬라이드 번호 개체 틀 3">
            <a:extLst>
              <a:ext uri="{FF2B5EF4-FFF2-40B4-BE49-F238E27FC236}">
                <a16:creationId xmlns:a16="http://schemas.microsoft.com/office/drawing/2014/main" id="{A3016227-4FF8-423C-B99E-A71EFBA9D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6007" y="6586409"/>
            <a:ext cx="1157018" cy="190257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sz="1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3790E2-3EF4-42C3-9AC5-95AE586E38F0}"/>
              </a:ext>
            </a:extLst>
          </p:cNvPr>
          <p:cNvSpPr txBox="1"/>
          <p:nvPr/>
        </p:nvSpPr>
        <p:spPr>
          <a:xfrm>
            <a:off x="357188" y="733425"/>
            <a:ext cx="290656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en-US" altLang="ko-KR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-2. </a:t>
            </a:r>
            <a:r>
              <a:rPr lang="ko-KR" altLang="en-US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안전관리 공통사항</a:t>
            </a:r>
            <a:endParaRPr lang="en-US" altLang="ko-KR" sz="20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AE6941E-66C4-423B-BF11-4D733788C2E9}"/>
              </a:ext>
            </a:extLst>
          </p:cNvPr>
          <p:cNvSpPr/>
          <p:nvPr/>
        </p:nvSpPr>
        <p:spPr>
          <a:xfrm>
            <a:off x="532348" y="1204902"/>
            <a:ext cx="8079303" cy="5085613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9912FB19-5F3F-473A-9D7F-961ED7CB0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67" y="1"/>
            <a:ext cx="336867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noAutofit/>
          </a:bodyPr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en-US" altLang="ko-KR" sz="2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2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안전관리 계획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3" name="TextBox 8">
            <a:extLst>
              <a:ext uri="{FF2B5EF4-FFF2-40B4-BE49-F238E27FC236}">
                <a16:creationId xmlns:a16="http://schemas.microsoft.com/office/drawing/2014/main" id="{F1E07FC1-2B25-4DBE-9B06-715A722F9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497" y="1536700"/>
            <a:ext cx="241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en-US" altLang="ko-KR" sz="1600">
                <a:solidFill>
                  <a:srgbClr val="002060"/>
                </a:solidFill>
                <a:latin typeface="+mn-ea"/>
                <a:ea typeface="+mn-ea"/>
                <a:cs typeface="LG스마트체 Regular" panose="020B0600000101010101"/>
              </a:rPr>
              <a:t>07:50 ~ 08:00  T.B.M.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67677EF-F6F5-45F0-AE5C-23C5629E95FB}"/>
              </a:ext>
            </a:extLst>
          </p:cNvPr>
          <p:cNvSpPr/>
          <p:nvPr/>
        </p:nvSpPr>
        <p:spPr>
          <a:xfrm>
            <a:off x="4361998" y="1536700"/>
            <a:ext cx="3816350" cy="3365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1200" dirty="0">
                <a:solidFill>
                  <a:srgbClr val="002060"/>
                </a:solidFill>
                <a:latin typeface="+mn-ea"/>
              </a:rPr>
              <a:t>안전체조 및 </a:t>
            </a:r>
            <a:r>
              <a:rPr lang="en-US" altLang="ko-KR" sz="1200" dirty="0">
                <a:solidFill>
                  <a:srgbClr val="002060"/>
                </a:solidFill>
                <a:latin typeface="+mn-ea"/>
              </a:rPr>
              <a:t>T.B.M </a:t>
            </a:r>
            <a:r>
              <a:rPr lang="ko-KR" altLang="en-US" sz="1200" dirty="0">
                <a:solidFill>
                  <a:srgbClr val="002060"/>
                </a:solidFill>
                <a:latin typeface="+mn-ea"/>
              </a:rPr>
              <a:t>활동</a:t>
            </a:r>
            <a:endParaRPr lang="en-US" altLang="ko-KR" sz="12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B428085-B88E-4DAF-82A8-93BED8898471}"/>
              </a:ext>
            </a:extLst>
          </p:cNvPr>
          <p:cNvSpPr/>
          <p:nvPr/>
        </p:nvSpPr>
        <p:spPr>
          <a:xfrm>
            <a:off x="3930197" y="1536700"/>
            <a:ext cx="331788" cy="3381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09577" name="TextBox 8">
            <a:extLst>
              <a:ext uri="{FF2B5EF4-FFF2-40B4-BE49-F238E27FC236}">
                <a16:creationId xmlns:a16="http://schemas.microsoft.com/office/drawing/2014/main" id="{0AA56E5D-53AE-43C9-ADEB-5CF0FF46C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497" y="2336800"/>
            <a:ext cx="2481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en-US" altLang="ko-KR" sz="1600">
                <a:solidFill>
                  <a:srgbClr val="002060"/>
                </a:solidFill>
                <a:latin typeface="+mn-ea"/>
                <a:ea typeface="+mn-ea"/>
                <a:cs typeface="LG스마트체 Regular" panose="020B0600000101010101"/>
              </a:rPr>
              <a:t>08:00 ~ 12:00 </a:t>
            </a:r>
            <a:r>
              <a:rPr lang="ko-KR" altLang="en-US" sz="1600">
                <a:solidFill>
                  <a:srgbClr val="002060"/>
                </a:solidFill>
                <a:latin typeface="+mn-ea"/>
                <a:ea typeface="+mn-ea"/>
                <a:cs typeface="LG스마트체 Regular" panose="020B0600000101010101"/>
              </a:rPr>
              <a:t>작업투입</a:t>
            </a:r>
            <a:endParaRPr lang="en-US" altLang="ko-KR" sz="1600">
              <a:solidFill>
                <a:srgbClr val="002060"/>
              </a:solidFill>
              <a:latin typeface="+mn-ea"/>
              <a:ea typeface="+mn-ea"/>
              <a:cs typeface="LG스마트체 Regular" panose="020B0600000101010101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C96A809E-80E6-4FE2-ADD2-08F526DBEB69}"/>
              </a:ext>
            </a:extLst>
          </p:cNvPr>
          <p:cNvSpPr/>
          <p:nvPr/>
        </p:nvSpPr>
        <p:spPr>
          <a:xfrm>
            <a:off x="4361998" y="2327276"/>
            <a:ext cx="3816350" cy="3381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1200" dirty="0">
                <a:solidFill>
                  <a:srgbClr val="002060"/>
                </a:solidFill>
                <a:latin typeface="+mn-ea"/>
              </a:rPr>
              <a:t>08 : 00 ~ 08 : 30 </a:t>
            </a:r>
            <a:r>
              <a:rPr lang="ko-KR" altLang="en-US" sz="1200" dirty="0">
                <a:solidFill>
                  <a:srgbClr val="002060"/>
                </a:solidFill>
                <a:latin typeface="+mn-ea"/>
              </a:rPr>
              <a:t>신규채용자 안전교육 실시</a:t>
            </a:r>
            <a:endParaRPr lang="en-US" altLang="ko-KR" sz="12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AB474FEC-B5B8-48EF-93AF-734C4A27FA33}"/>
              </a:ext>
            </a:extLst>
          </p:cNvPr>
          <p:cNvSpPr/>
          <p:nvPr/>
        </p:nvSpPr>
        <p:spPr>
          <a:xfrm>
            <a:off x="3930197" y="2327275"/>
            <a:ext cx="331788" cy="3397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09581" name="TextBox 8">
            <a:extLst>
              <a:ext uri="{FF2B5EF4-FFF2-40B4-BE49-F238E27FC236}">
                <a16:creationId xmlns:a16="http://schemas.microsoft.com/office/drawing/2014/main" id="{8C8FB958-B112-4C82-AC6A-55CFF7495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497" y="3140075"/>
            <a:ext cx="2520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en-US" altLang="ko-KR" sz="1600">
                <a:solidFill>
                  <a:srgbClr val="002060"/>
                </a:solidFill>
                <a:latin typeface="+mn-ea"/>
                <a:ea typeface="+mn-ea"/>
                <a:cs typeface="LG스마트체 Regular" panose="020B0600000101010101"/>
              </a:rPr>
              <a:t>10:00 ~ 11:00 </a:t>
            </a:r>
            <a:r>
              <a:rPr lang="ko-KR" altLang="en-US" sz="1600">
                <a:solidFill>
                  <a:srgbClr val="002060"/>
                </a:solidFill>
                <a:latin typeface="+mn-ea"/>
                <a:ea typeface="+mn-ea"/>
                <a:cs typeface="LG스마트체 Regular" panose="020B0600000101010101"/>
              </a:rPr>
              <a:t>현장점검</a:t>
            </a:r>
            <a:endParaRPr lang="en-US" altLang="ko-KR" sz="1600">
              <a:solidFill>
                <a:srgbClr val="002060"/>
              </a:solidFill>
              <a:latin typeface="+mn-ea"/>
              <a:ea typeface="+mn-ea"/>
              <a:cs typeface="LG스마트체 Regular" panose="020B0600000101010101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3F24FCF1-8EA2-49E4-9C75-C26CFD0E478D}"/>
              </a:ext>
            </a:extLst>
          </p:cNvPr>
          <p:cNvSpPr/>
          <p:nvPr/>
        </p:nvSpPr>
        <p:spPr>
          <a:xfrm>
            <a:off x="4361998" y="3121025"/>
            <a:ext cx="3816350" cy="3365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1200" dirty="0">
                <a:solidFill>
                  <a:srgbClr val="002060"/>
                </a:solidFill>
                <a:latin typeface="+mn-ea"/>
              </a:rPr>
              <a:t>안전 시설물 점검 및 조치</a:t>
            </a:r>
            <a:endParaRPr lang="en-US" altLang="ko-KR" sz="12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25261212-EB55-4468-B414-64A09C925F3C}"/>
              </a:ext>
            </a:extLst>
          </p:cNvPr>
          <p:cNvSpPr/>
          <p:nvPr/>
        </p:nvSpPr>
        <p:spPr>
          <a:xfrm>
            <a:off x="3930197" y="3121025"/>
            <a:ext cx="331788" cy="3381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09585" name="TextBox 8">
            <a:extLst>
              <a:ext uri="{FF2B5EF4-FFF2-40B4-BE49-F238E27FC236}">
                <a16:creationId xmlns:a16="http://schemas.microsoft.com/office/drawing/2014/main" id="{37CA288D-CFE8-4776-B884-FC52DD98D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497" y="3922713"/>
            <a:ext cx="24812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en-US" altLang="ko-KR" sz="1600">
                <a:solidFill>
                  <a:srgbClr val="002060"/>
                </a:solidFill>
                <a:latin typeface="+mn-ea"/>
                <a:ea typeface="+mn-ea"/>
                <a:cs typeface="LG스마트체 Regular" panose="020B0600000101010101"/>
              </a:rPr>
              <a:t>12:00 ~ 13:00 </a:t>
            </a:r>
            <a:r>
              <a:rPr lang="ko-KR" altLang="en-US" sz="1600">
                <a:solidFill>
                  <a:srgbClr val="002060"/>
                </a:solidFill>
                <a:latin typeface="+mn-ea"/>
                <a:ea typeface="+mn-ea"/>
                <a:cs typeface="LG스마트체 Regular" panose="020B0600000101010101"/>
              </a:rPr>
              <a:t>점심식사</a:t>
            </a:r>
            <a:endParaRPr lang="en-US" altLang="ko-KR" sz="1600">
              <a:solidFill>
                <a:srgbClr val="002060"/>
              </a:solidFill>
              <a:latin typeface="+mn-ea"/>
              <a:ea typeface="+mn-ea"/>
              <a:cs typeface="LG스마트체 Regular" panose="020B0600000101010101"/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34206DD7-493A-4485-9045-34A2C97C4897}"/>
              </a:ext>
            </a:extLst>
          </p:cNvPr>
          <p:cNvSpPr/>
          <p:nvPr/>
        </p:nvSpPr>
        <p:spPr>
          <a:xfrm>
            <a:off x="4361998" y="3913188"/>
            <a:ext cx="3816350" cy="3365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1200" dirty="0">
                <a:solidFill>
                  <a:srgbClr val="002060"/>
                </a:solidFill>
                <a:latin typeface="+mn-ea"/>
              </a:rPr>
              <a:t>오후 일과 시작</a:t>
            </a:r>
            <a:endParaRPr lang="en-US" altLang="ko-KR" sz="12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14CD2294-D8F0-448A-80C2-FAE1DE5FE66F}"/>
              </a:ext>
            </a:extLst>
          </p:cNvPr>
          <p:cNvSpPr/>
          <p:nvPr/>
        </p:nvSpPr>
        <p:spPr>
          <a:xfrm>
            <a:off x="3930197" y="3913188"/>
            <a:ext cx="331788" cy="3381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09589" name="TextBox 8">
            <a:extLst>
              <a:ext uri="{FF2B5EF4-FFF2-40B4-BE49-F238E27FC236}">
                <a16:creationId xmlns:a16="http://schemas.microsoft.com/office/drawing/2014/main" id="{E90F02C9-4360-417E-8771-D66A72B4F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497" y="4705350"/>
            <a:ext cx="24272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en-US" altLang="ko-KR" sz="1600">
                <a:solidFill>
                  <a:srgbClr val="002060"/>
                </a:solidFill>
                <a:latin typeface="+mn-ea"/>
                <a:ea typeface="+mn-ea"/>
                <a:cs typeface="LG스마트체 Regular" panose="020B0600000101010101"/>
              </a:rPr>
              <a:t>15:00 ~ 16:00 </a:t>
            </a:r>
            <a:r>
              <a:rPr lang="ko-KR" altLang="en-US" sz="1600">
                <a:solidFill>
                  <a:srgbClr val="002060"/>
                </a:solidFill>
                <a:latin typeface="+mn-ea"/>
                <a:ea typeface="+mn-ea"/>
                <a:cs typeface="LG스마트체 Regular" panose="020B0600000101010101"/>
              </a:rPr>
              <a:t>현장점검</a:t>
            </a:r>
            <a:endParaRPr lang="en-US" altLang="ko-KR" sz="1600">
              <a:solidFill>
                <a:srgbClr val="002060"/>
              </a:solidFill>
              <a:latin typeface="+mn-ea"/>
              <a:ea typeface="+mn-ea"/>
              <a:cs typeface="LG스마트체 Regular" panose="020B0600000101010101"/>
            </a:endParaRP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A6485C37-47F9-454A-A75A-1121833F8A59}"/>
              </a:ext>
            </a:extLst>
          </p:cNvPr>
          <p:cNvSpPr/>
          <p:nvPr/>
        </p:nvSpPr>
        <p:spPr>
          <a:xfrm>
            <a:off x="4361998" y="4705350"/>
            <a:ext cx="3816350" cy="3365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1200" dirty="0">
                <a:solidFill>
                  <a:srgbClr val="002060"/>
                </a:solidFill>
                <a:latin typeface="+mn-ea"/>
              </a:rPr>
              <a:t>오전 </a:t>
            </a:r>
            <a:r>
              <a:rPr lang="ko-KR" altLang="en-US" sz="1200" dirty="0" err="1">
                <a:solidFill>
                  <a:srgbClr val="002060"/>
                </a:solidFill>
                <a:latin typeface="+mn-ea"/>
              </a:rPr>
              <a:t>지적사항</a:t>
            </a:r>
            <a:r>
              <a:rPr lang="ko-KR" altLang="en-US" sz="1200" dirty="0">
                <a:solidFill>
                  <a:srgbClr val="002060"/>
                </a:solidFill>
                <a:latin typeface="+mn-ea"/>
              </a:rPr>
              <a:t> 조치결과 확인 및 오후 별도 점검</a:t>
            </a:r>
            <a:endParaRPr lang="en-US" altLang="ko-KR" sz="12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F1B27DCD-FAEA-41C6-8DAD-D2B7B52CC2EC}"/>
              </a:ext>
            </a:extLst>
          </p:cNvPr>
          <p:cNvSpPr/>
          <p:nvPr/>
        </p:nvSpPr>
        <p:spPr>
          <a:xfrm>
            <a:off x="3930197" y="4705350"/>
            <a:ext cx="331788" cy="3381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09593" name="TextBox 8">
            <a:extLst>
              <a:ext uri="{FF2B5EF4-FFF2-40B4-BE49-F238E27FC236}">
                <a16:creationId xmlns:a16="http://schemas.microsoft.com/office/drawing/2014/main" id="{7B4E4714-01EF-48CD-9823-2E4CD870B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497" y="5516563"/>
            <a:ext cx="1949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en-US" altLang="ko-KR" sz="1600">
                <a:solidFill>
                  <a:srgbClr val="002060"/>
                </a:solidFill>
                <a:latin typeface="+mn-ea"/>
                <a:ea typeface="+mn-ea"/>
                <a:cs typeface="LG스마트체 Regular" panose="020B0600000101010101"/>
              </a:rPr>
              <a:t>17:00    </a:t>
            </a:r>
            <a:r>
              <a:rPr lang="ko-KR" altLang="en-US" sz="1600">
                <a:solidFill>
                  <a:srgbClr val="002060"/>
                </a:solidFill>
                <a:latin typeface="+mn-ea"/>
                <a:ea typeface="+mn-ea"/>
                <a:cs typeface="LG스마트체 Regular" panose="020B0600000101010101"/>
              </a:rPr>
              <a:t>작업 종료</a:t>
            </a:r>
            <a:endParaRPr lang="en-US" altLang="ko-KR" sz="1600">
              <a:solidFill>
                <a:srgbClr val="002060"/>
              </a:solidFill>
              <a:latin typeface="+mn-ea"/>
              <a:ea typeface="+mn-ea"/>
              <a:cs typeface="LG스마트체 Regular" panose="020B0600000101010101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15707FCC-F218-4F4E-A4C7-56CF52586799}"/>
              </a:ext>
            </a:extLst>
          </p:cNvPr>
          <p:cNvSpPr/>
          <p:nvPr/>
        </p:nvSpPr>
        <p:spPr>
          <a:xfrm>
            <a:off x="4361998" y="5497513"/>
            <a:ext cx="3816350" cy="3365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1200" dirty="0">
                <a:solidFill>
                  <a:srgbClr val="002060"/>
                </a:solidFill>
                <a:latin typeface="+mn-ea"/>
              </a:rPr>
              <a:t>정리정돈 및 동력원 차단</a:t>
            </a:r>
            <a:r>
              <a:rPr lang="en-US" altLang="ko-KR" sz="1200" dirty="0">
                <a:solidFill>
                  <a:srgbClr val="002060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rgbClr val="002060"/>
                </a:solidFill>
                <a:latin typeface="+mn-ea"/>
              </a:rPr>
              <a:t>시건 장치</a:t>
            </a:r>
            <a:endParaRPr lang="en-US" altLang="ko-KR" sz="12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7BF52728-7ECF-48AE-A54F-31C302AC015B}"/>
              </a:ext>
            </a:extLst>
          </p:cNvPr>
          <p:cNvSpPr/>
          <p:nvPr/>
        </p:nvSpPr>
        <p:spPr>
          <a:xfrm>
            <a:off x="3930197" y="5497513"/>
            <a:ext cx="331788" cy="3381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id="{B6F66014-49F8-4C4F-8C96-7EB2AF691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67" y="1"/>
            <a:ext cx="336867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noAutofit/>
          </a:bodyPr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en-US" altLang="ko-KR" sz="2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2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안전관리 계획</a:t>
            </a:r>
          </a:p>
        </p:txBody>
      </p:sp>
      <p:sp>
        <p:nvSpPr>
          <p:cNvPr id="38" name="슬라이드 번호 개체 틀 3">
            <a:extLst>
              <a:ext uri="{FF2B5EF4-FFF2-40B4-BE49-F238E27FC236}">
                <a16:creationId xmlns:a16="http://schemas.microsoft.com/office/drawing/2014/main" id="{9763EE1F-CFCF-44FD-A297-99C0C8C0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6007" y="6586409"/>
            <a:ext cx="1157018" cy="190257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sz="10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7054FCE-8D03-4211-9C32-75AE43C7EE39}"/>
              </a:ext>
            </a:extLst>
          </p:cNvPr>
          <p:cNvSpPr txBox="1"/>
          <p:nvPr/>
        </p:nvSpPr>
        <p:spPr>
          <a:xfrm>
            <a:off x="357188" y="733425"/>
            <a:ext cx="308770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en-US" altLang="ko-KR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-3. </a:t>
            </a:r>
            <a:r>
              <a:rPr lang="ko-KR" altLang="en-US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안전관리 업무 </a:t>
            </a:r>
            <a:r>
              <a:rPr lang="en-US" altLang="ko-KR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FLOW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31352292-DA03-4282-A4EF-55F273739FA5}"/>
              </a:ext>
            </a:extLst>
          </p:cNvPr>
          <p:cNvSpPr/>
          <p:nvPr/>
        </p:nvSpPr>
        <p:spPr>
          <a:xfrm>
            <a:off x="532348" y="1204902"/>
            <a:ext cx="8079303" cy="5085613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이등변 삼각형 1">
            <a:extLst>
              <a:ext uri="{FF2B5EF4-FFF2-40B4-BE49-F238E27FC236}">
                <a16:creationId xmlns:a16="http://schemas.microsoft.com/office/drawing/2014/main" id="{70C7BA09-FF5E-4C08-A666-C74F489E882F}"/>
              </a:ext>
            </a:extLst>
          </p:cNvPr>
          <p:cNvSpPr/>
          <p:nvPr/>
        </p:nvSpPr>
        <p:spPr>
          <a:xfrm flipV="1">
            <a:off x="1560178" y="1937528"/>
            <a:ext cx="780452" cy="3542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이등변 삼각형 35">
            <a:extLst>
              <a:ext uri="{FF2B5EF4-FFF2-40B4-BE49-F238E27FC236}">
                <a16:creationId xmlns:a16="http://schemas.microsoft.com/office/drawing/2014/main" id="{A8C6C998-D642-49D7-9E7F-DDA4205595B5}"/>
              </a:ext>
            </a:extLst>
          </p:cNvPr>
          <p:cNvSpPr/>
          <p:nvPr/>
        </p:nvSpPr>
        <p:spPr>
          <a:xfrm flipV="1">
            <a:off x="1565734" y="2737628"/>
            <a:ext cx="780452" cy="3542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이등변 삼각형 39">
            <a:extLst>
              <a:ext uri="{FF2B5EF4-FFF2-40B4-BE49-F238E27FC236}">
                <a16:creationId xmlns:a16="http://schemas.microsoft.com/office/drawing/2014/main" id="{10805B9D-589E-4B49-A88E-915840BF0538}"/>
              </a:ext>
            </a:extLst>
          </p:cNvPr>
          <p:cNvSpPr/>
          <p:nvPr/>
        </p:nvSpPr>
        <p:spPr>
          <a:xfrm flipV="1">
            <a:off x="1566609" y="3518122"/>
            <a:ext cx="780452" cy="3542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이등변 삼각형 41">
            <a:extLst>
              <a:ext uri="{FF2B5EF4-FFF2-40B4-BE49-F238E27FC236}">
                <a16:creationId xmlns:a16="http://schemas.microsoft.com/office/drawing/2014/main" id="{BA443560-F469-406C-BA32-002F84072D37}"/>
              </a:ext>
            </a:extLst>
          </p:cNvPr>
          <p:cNvSpPr/>
          <p:nvPr/>
        </p:nvSpPr>
        <p:spPr>
          <a:xfrm flipV="1">
            <a:off x="1561053" y="4311725"/>
            <a:ext cx="780452" cy="3542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이등변 삼각형 44">
            <a:extLst>
              <a:ext uri="{FF2B5EF4-FFF2-40B4-BE49-F238E27FC236}">
                <a16:creationId xmlns:a16="http://schemas.microsoft.com/office/drawing/2014/main" id="{347B4026-8313-44AD-96A2-07E3EDB9B4A1}"/>
              </a:ext>
            </a:extLst>
          </p:cNvPr>
          <p:cNvSpPr/>
          <p:nvPr/>
        </p:nvSpPr>
        <p:spPr>
          <a:xfrm flipV="1">
            <a:off x="1565734" y="5108845"/>
            <a:ext cx="780452" cy="3542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Rectangle 783">
            <a:extLst>
              <a:ext uri="{FF2B5EF4-FFF2-40B4-BE49-F238E27FC236}">
                <a16:creationId xmlns:a16="http://schemas.microsoft.com/office/drawing/2014/main" id="{79F15DB7-665C-4B7F-BED9-A59FB35E6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6850" y="5938090"/>
            <a:ext cx="3209925" cy="27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216" tIns="51592" rIns="99216" bIns="51592">
            <a:spAutoFit/>
          </a:bodyPr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※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본 내용은 현장 여건에 따라 변동될 수 있음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DC46E056-9B0D-4038-8531-319C121B1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114961"/>
              </p:ext>
            </p:extLst>
          </p:nvPr>
        </p:nvGraphicFramePr>
        <p:xfrm>
          <a:off x="845229" y="1504589"/>
          <a:ext cx="7453539" cy="4454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0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8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재해 유형</a:t>
                      </a:r>
                    </a:p>
                  </a:txBody>
                  <a:tcPr marL="84403" marR="84403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중 점 안 전 관 리 사 항</a:t>
                      </a:r>
                    </a:p>
                  </a:txBody>
                  <a:tcPr marL="84403" marR="8440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69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추 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락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403" marR="84403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◐</a:t>
                      </a:r>
                      <a:r>
                        <a:rPr lang="ko-KR" altLang="en-US" sz="1200" b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고소 작업시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앵커리지 포인트 설치 및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안전대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착용 관리 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철저 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이중고리 적용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403" marR="8440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16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전도 </a:t>
                      </a:r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 </a:t>
                      </a:r>
                      <a:r>
                        <a:rPr lang="ko-KR" altLang="en-US" sz="1200" b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협착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403" marR="84403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◐</a:t>
                      </a:r>
                      <a:r>
                        <a:rPr lang="ko-KR" altLang="en-US" sz="1200" b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협착 재해예방을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위해 작업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반경 내 출입금지 조치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장비 안전점검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등의 관리 감독</a:t>
                      </a:r>
                      <a:endParaRPr lang="en-US" altLang="ko-KR" sz="12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◐</a:t>
                      </a:r>
                      <a:r>
                        <a:rPr lang="ko-KR" altLang="en-US" sz="1200" b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장비 전도방지를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위해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받침목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등 안전 조치</a:t>
                      </a:r>
                    </a:p>
                  </a:txBody>
                  <a:tcPr marL="84403" marR="8440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69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낙</a:t>
                      </a:r>
                      <a:r>
                        <a:rPr lang="ko-KR" altLang="en-US" sz="1400" b="1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하</a:t>
                      </a:r>
                    </a:p>
                  </a:txBody>
                  <a:tcPr marL="84403" marR="84403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◐</a:t>
                      </a:r>
                      <a:r>
                        <a:rPr lang="ko-KR" altLang="en-US" sz="1200" b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부재 양중시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인양 하중에 적합한 로프 및 기구 사용 관리 철저</a:t>
                      </a:r>
                      <a:endParaRPr lang="en-US" altLang="ko-KR" sz="12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◐</a:t>
                      </a:r>
                      <a:r>
                        <a:rPr lang="ko-KR" altLang="en-US" sz="1200" b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작업 반경내 출입금지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조치</a:t>
                      </a:r>
                    </a:p>
                  </a:txBody>
                  <a:tcPr marL="84403" marR="8440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69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감전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화재</a:t>
                      </a:r>
                    </a:p>
                  </a:txBody>
                  <a:tcPr marL="84403" marR="84403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◐</a:t>
                      </a:r>
                      <a:r>
                        <a:rPr lang="ko-KR" altLang="en-US" sz="1200" b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용접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용단 작업시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감전 및 화재 예방을 위한 안전 조치</a:t>
                      </a:r>
                    </a:p>
                  </a:txBody>
                  <a:tcPr marL="84403" marR="8440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69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밀폐공간</a:t>
                      </a:r>
                    </a:p>
                  </a:txBody>
                  <a:tcPr marL="84403" marR="84403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◐</a:t>
                      </a:r>
                      <a:r>
                        <a:rPr lang="ko-KR" altLang="en-US" sz="1200" b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작업의 사전 승인을 득한 후 작업 실시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403" marR="8440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169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주의사항</a:t>
                      </a:r>
                    </a:p>
                  </a:txBody>
                  <a:tcPr marL="84403" marR="84403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◐</a:t>
                      </a:r>
                      <a:r>
                        <a:rPr lang="ko-KR" altLang="en-US" sz="1200" b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매일 </a:t>
                      </a:r>
                      <a:r>
                        <a:rPr lang="ko-KR" altLang="en-US" sz="1200" b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자체 안전교육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실시 후 결과표 및 </a:t>
                      </a:r>
                      <a:r>
                        <a:rPr lang="ko-KR" altLang="en-US" sz="1200" b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업체 순찰일지에 점검내용 기록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403" marR="8440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04FAE4F2-25C0-471E-917F-D79331E22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67" y="1"/>
            <a:ext cx="336867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noAutofit/>
          </a:bodyPr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en-US" altLang="ko-KR" sz="2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2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안전관리 계획</a:t>
            </a:r>
          </a:p>
        </p:txBody>
      </p:sp>
      <p:sp>
        <p:nvSpPr>
          <p:cNvPr id="11" name="슬라이드 번호 개체 틀 3">
            <a:extLst>
              <a:ext uri="{FF2B5EF4-FFF2-40B4-BE49-F238E27FC236}">
                <a16:creationId xmlns:a16="http://schemas.microsoft.com/office/drawing/2014/main" id="{B347350D-FFA3-4C14-BC7B-876A16C9B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6007" y="6586409"/>
            <a:ext cx="1157018" cy="190257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sz="1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46624B-E21B-48FA-8A63-9B61D2B92557}"/>
              </a:ext>
            </a:extLst>
          </p:cNvPr>
          <p:cNvSpPr txBox="1"/>
          <p:nvPr/>
        </p:nvSpPr>
        <p:spPr>
          <a:xfrm>
            <a:off x="357188" y="733425"/>
            <a:ext cx="299152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en-US" altLang="ko-KR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-4. </a:t>
            </a:r>
            <a:r>
              <a:rPr lang="ko-KR" altLang="en-US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중점 안전관리 사항</a:t>
            </a:r>
            <a:endParaRPr lang="en-US" altLang="ko-KR" sz="20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64E7311-196F-4279-893C-709AA26804CC}"/>
              </a:ext>
            </a:extLst>
          </p:cNvPr>
          <p:cNvSpPr/>
          <p:nvPr/>
        </p:nvSpPr>
        <p:spPr>
          <a:xfrm>
            <a:off x="532348" y="1204902"/>
            <a:ext cx="8079303" cy="5085613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>
            <a:extLst>
              <a:ext uri="{FF2B5EF4-FFF2-40B4-BE49-F238E27FC236}">
                <a16:creationId xmlns:a16="http://schemas.microsoft.com/office/drawing/2014/main" id="{63FCF0A6-F15F-4EF8-B02E-A7009F2FE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67" y="1"/>
            <a:ext cx="336867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noAutofit/>
          </a:bodyPr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en-US" altLang="ko-KR" sz="2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2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안전관리 계획</a:t>
            </a:r>
          </a:p>
        </p:txBody>
      </p:sp>
      <p:sp>
        <p:nvSpPr>
          <p:cNvPr id="19" name="슬라이드 번호 개체 틀 3">
            <a:extLst>
              <a:ext uri="{FF2B5EF4-FFF2-40B4-BE49-F238E27FC236}">
                <a16:creationId xmlns:a16="http://schemas.microsoft.com/office/drawing/2014/main" id="{018D42A0-4CC4-4258-A5D5-3F28F3A2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6007" y="6586409"/>
            <a:ext cx="1157018" cy="190257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sz="10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524712-4844-4070-BDA4-CEE31C3B94A8}"/>
              </a:ext>
            </a:extLst>
          </p:cNvPr>
          <p:cNvSpPr txBox="1"/>
          <p:nvPr/>
        </p:nvSpPr>
        <p:spPr>
          <a:xfrm>
            <a:off x="357188" y="733425"/>
            <a:ext cx="418576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en-US" altLang="ko-KR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-5. </a:t>
            </a:r>
            <a:r>
              <a:rPr lang="ko-KR" altLang="en-US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상세 안전 대책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[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안전 보호구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]</a:t>
            </a:r>
            <a:endParaRPr lang="en-US" altLang="ko-KR" sz="20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891C2F3-4A72-4D61-9482-937DDEA04F58}"/>
              </a:ext>
            </a:extLst>
          </p:cNvPr>
          <p:cNvSpPr/>
          <p:nvPr/>
        </p:nvSpPr>
        <p:spPr>
          <a:xfrm>
            <a:off x="613610" y="1204901"/>
            <a:ext cx="8079303" cy="5085613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80481CD-4051-492F-8147-74AF0D3F8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1228344"/>
            <a:ext cx="6962775" cy="46958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2" name="TextBox 14">
            <a:extLst>
              <a:ext uri="{FF2B5EF4-FFF2-40B4-BE49-F238E27FC236}">
                <a16:creationId xmlns:a16="http://schemas.microsoft.com/office/drawing/2014/main" id="{865ECEBD-73C7-41B7-AE16-DB8936848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447" y="1402477"/>
            <a:ext cx="36671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>
                <a:latin typeface="+mj-ea"/>
                <a:ea typeface="+mj-ea"/>
                <a:cs typeface="LG스마트체 Regular" panose="020B0600000101010101"/>
              </a:rPr>
              <a:t>▶ </a:t>
            </a:r>
            <a:r>
              <a:rPr lang="ko-KR" altLang="en-US">
                <a:latin typeface="+mj-ea"/>
                <a:ea typeface="+mj-ea"/>
                <a:cs typeface="LG스마트체 Regular" panose="020B0600000101010101"/>
              </a:rPr>
              <a:t>위 험 요 인</a:t>
            </a:r>
            <a:endParaRPr lang="en-US" altLang="ko-KR">
              <a:latin typeface="+mj-ea"/>
              <a:ea typeface="+mj-ea"/>
              <a:cs typeface="LG스마트체 Regular" panose="020B0600000101010101"/>
            </a:endParaRPr>
          </a:p>
          <a:p>
            <a:pPr>
              <a:lnSpc>
                <a:spcPct val="150000"/>
              </a:lnSpc>
            </a:pPr>
            <a:r>
              <a:rPr lang="en-US" altLang="ko-KR" sz="1100" b="0">
                <a:solidFill>
                  <a:srgbClr val="000000"/>
                </a:solidFill>
                <a:latin typeface="+mj-ea"/>
                <a:ea typeface="+mj-ea"/>
                <a:cs typeface="LG스마트체 Regular" panose="020B0600000101010101"/>
              </a:rPr>
              <a:t>  - 1</a:t>
            </a:r>
            <a:r>
              <a:rPr lang="ko-KR" altLang="en-US" sz="1100" b="0">
                <a:solidFill>
                  <a:srgbClr val="000000"/>
                </a:solidFill>
                <a:latin typeface="+mj-ea"/>
                <a:ea typeface="+mj-ea"/>
                <a:cs typeface="LG스마트체 Regular" panose="020B0600000101010101"/>
              </a:rPr>
              <a:t>인 단독 작업 시 불안전한 행동으로 추락 위험</a:t>
            </a:r>
            <a:endParaRPr lang="en-US" altLang="ko-KR" sz="1100" b="0">
              <a:solidFill>
                <a:srgbClr val="000000"/>
              </a:solidFill>
              <a:latin typeface="+mj-ea"/>
              <a:ea typeface="+mj-ea"/>
              <a:cs typeface="LG스마트체 Regular" panose="020B0600000101010101"/>
            </a:endParaRPr>
          </a:p>
          <a:p>
            <a:pPr>
              <a:lnSpc>
                <a:spcPct val="150000"/>
              </a:lnSpc>
            </a:pPr>
            <a:r>
              <a:rPr lang="en-US" altLang="ko-KR" sz="1100" b="0">
                <a:solidFill>
                  <a:srgbClr val="000000"/>
                </a:solidFill>
                <a:latin typeface="+mj-ea"/>
                <a:ea typeface="+mj-ea"/>
                <a:cs typeface="LG스마트체 Regular" panose="020B0600000101010101"/>
              </a:rPr>
              <a:t>  - </a:t>
            </a:r>
            <a:r>
              <a:rPr lang="ko-KR" altLang="en-US" sz="1100" b="0">
                <a:solidFill>
                  <a:srgbClr val="000000"/>
                </a:solidFill>
                <a:latin typeface="+mj-ea"/>
                <a:ea typeface="+mj-ea"/>
                <a:cs typeface="LG스마트체 Regular" panose="020B0600000101010101"/>
              </a:rPr>
              <a:t>승</a:t>
            </a:r>
            <a:r>
              <a:rPr lang="en-US" altLang="ko-KR" sz="1100" b="0">
                <a:solidFill>
                  <a:srgbClr val="000000"/>
                </a:solidFill>
                <a:latin typeface="+mj-ea"/>
                <a:ea typeface="+mj-ea"/>
                <a:cs typeface="LG스마트체 Regular" panose="020B0600000101010101"/>
              </a:rPr>
              <a:t>/ </a:t>
            </a:r>
            <a:r>
              <a:rPr lang="ko-KR" altLang="en-US" sz="1100" b="0">
                <a:solidFill>
                  <a:srgbClr val="000000"/>
                </a:solidFill>
                <a:latin typeface="+mj-ea"/>
                <a:ea typeface="+mj-ea"/>
                <a:cs typeface="LG스마트체 Regular" panose="020B0600000101010101"/>
              </a:rPr>
              <a:t>하강 이동 시 발을 헛딛어 하부로 추락 위험</a:t>
            </a:r>
            <a:endParaRPr lang="en-US" altLang="ko-KR" sz="1100" b="0">
              <a:solidFill>
                <a:srgbClr val="000000"/>
              </a:solidFill>
              <a:latin typeface="+mj-ea"/>
              <a:ea typeface="+mj-ea"/>
              <a:cs typeface="LG스마트체 Regular" panose="020B0600000101010101"/>
            </a:endParaRPr>
          </a:p>
          <a:p>
            <a:pPr>
              <a:lnSpc>
                <a:spcPct val="150000"/>
              </a:lnSpc>
            </a:pPr>
            <a:r>
              <a:rPr lang="en-US" altLang="ko-KR" sz="1100" b="0">
                <a:solidFill>
                  <a:srgbClr val="000000"/>
                </a:solidFill>
                <a:latin typeface="+mj-ea"/>
                <a:ea typeface="+mj-ea"/>
                <a:cs typeface="LG스마트체 Regular" panose="020B0600000101010101"/>
              </a:rPr>
              <a:t>  - </a:t>
            </a:r>
            <a:r>
              <a:rPr lang="ko-KR" altLang="en-US" sz="1100" b="0">
                <a:solidFill>
                  <a:srgbClr val="000000"/>
                </a:solidFill>
                <a:latin typeface="+mj-ea"/>
                <a:ea typeface="+mj-ea"/>
                <a:cs typeface="LG스마트체 Regular" panose="020B0600000101010101"/>
              </a:rPr>
              <a:t>바닥면 경사 및 아웃 트리거 미설치시 전도 위험</a:t>
            </a:r>
            <a:endParaRPr lang="en-US" altLang="ko-KR" sz="1100" b="0">
              <a:solidFill>
                <a:srgbClr val="000000"/>
              </a:solidFill>
              <a:latin typeface="+mj-ea"/>
              <a:ea typeface="+mj-ea"/>
              <a:cs typeface="LG스마트체 Regular" panose="020B0600000101010101"/>
            </a:endParaRPr>
          </a:p>
          <a:p>
            <a:pPr>
              <a:lnSpc>
                <a:spcPct val="150000"/>
              </a:lnSpc>
            </a:pPr>
            <a:r>
              <a:rPr lang="en-US" altLang="ko-KR" sz="1100" b="0">
                <a:solidFill>
                  <a:srgbClr val="000000"/>
                </a:solidFill>
                <a:latin typeface="+mj-ea"/>
                <a:ea typeface="+mj-ea"/>
                <a:cs typeface="LG스마트체 Regular" panose="020B0600000101010101"/>
              </a:rPr>
              <a:t>  - </a:t>
            </a:r>
            <a:r>
              <a:rPr lang="ko-KR" altLang="en-US" sz="1100" b="0">
                <a:solidFill>
                  <a:srgbClr val="000000"/>
                </a:solidFill>
                <a:latin typeface="+mj-ea"/>
                <a:ea typeface="+mj-ea"/>
                <a:cs typeface="LG스마트체 Regular" panose="020B0600000101010101"/>
              </a:rPr>
              <a:t>사다리 발판 재료 결함으로 인한 추락 위험</a:t>
            </a:r>
          </a:p>
        </p:txBody>
      </p:sp>
      <p:sp>
        <p:nvSpPr>
          <p:cNvPr id="111623" name="TextBox 15">
            <a:extLst>
              <a:ext uri="{FF2B5EF4-FFF2-40B4-BE49-F238E27FC236}">
                <a16:creationId xmlns:a16="http://schemas.microsoft.com/office/drawing/2014/main" id="{411AADC5-9752-4723-90E5-CFCFA5ACE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0909" y="1435682"/>
            <a:ext cx="4495517" cy="214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ts val="1800"/>
              </a:lnSpc>
            </a:pPr>
            <a:r>
              <a:rPr lang="en-US" altLang="ko-KR">
                <a:latin typeface="+mj-ea"/>
                <a:ea typeface="+mj-ea"/>
                <a:cs typeface="LG스마트체 Regular" panose="020B0600000101010101"/>
              </a:rPr>
              <a:t>▶ </a:t>
            </a:r>
            <a:r>
              <a:rPr lang="ko-KR" altLang="en-US">
                <a:latin typeface="+mj-ea"/>
                <a:ea typeface="+mj-ea"/>
                <a:cs typeface="LG스마트체 Regular" panose="020B0600000101010101"/>
              </a:rPr>
              <a:t>안 전 대 책 방 안</a:t>
            </a:r>
          </a:p>
          <a:p>
            <a:pPr>
              <a:lnSpc>
                <a:spcPts val="1800"/>
              </a:lnSpc>
            </a:pPr>
            <a:r>
              <a:rPr lang="en-US" altLang="ko-KR" sz="1100" b="0">
                <a:solidFill>
                  <a:srgbClr val="000000"/>
                </a:solidFill>
                <a:latin typeface="+mj-ea"/>
                <a:ea typeface="+mj-ea"/>
                <a:cs typeface="LG스마트체 Regular" panose="020B0600000101010101"/>
              </a:rPr>
              <a:t>  - </a:t>
            </a:r>
            <a:r>
              <a:rPr lang="ko-KR" altLang="en-US" sz="1100" b="0">
                <a:solidFill>
                  <a:srgbClr val="000000"/>
                </a:solidFill>
                <a:latin typeface="+mj-ea"/>
                <a:ea typeface="+mj-ea"/>
                <a:cs typeface="LG스마트체 Regular" panose="020B0600000101010101"/>
              </a:rPr>
              <a:t>디딤판의 간격은 </a:t>
            </a:r>
            <a:r>
              <a:rPr lang="en-US" altLang="ko-KR" sz="1100" b="0">
                <a:solidFill>
                  <a:srgbClr val="000000"/>
                </a:solidFill>
                <a:latin typeface="+mj-ea"/>
                <a:ea typeface="+mj-ea"/>
                <a:cs typeface="LG스마트체 Regular" panose="020B0600000101010101"/>
              </a:rPr>
              <a:t>20~30cm </a:t>
            </a:r>
            <a:r>
              <a:rPr lang="ko-KR" altLang="en-US" sz="1100" b="0">
                <a:solidFill>
                  <a:srgbClr val="000000"/>
                </a:solidFill>
                <a:latin typeface="+mj-ea"/>
                <a:ea typeface="+mj-ea"/>
                <a:cs typeface="LG스마트체 Regular" panose="020B0600000101010101"/>
              </a:rPr>
              <a:t>간격으로 설치</a:t>
            </a:r>
            <a:endParaRPr lang="en-US" altLang="ko-KR" sz="1100" b="0">
              <a:solidFill>
                <a:srgbClr val="000000"/>
              </a:solidFill>
              <a:latin typeface="+mj-ea"/>
              <a:ea typeface="+mj-ea"/>
              <a:cs typeface="LG스마트체 Regular" panose="020B0600000101010101"/>
            </a:endParaRPr>
          </a:p>
          <a:p>
            <a:pPr>
              <a:lnSpc>
                <a:spcPts val="1800"/>
              </a:lnSpc>
            </a:pPr>
            <a:r>
              <a:rPr lang="en-US" altLang="ko-KR" sz="1100" b="0">
                <a:solidFill>
                  <a:srgbClr val="000000"/>
                </a:solidFill>
                <a:latin typeface="+mj-ea"/>
                <a:ea typeface="+mj-ea"/>
                <a:cs typeface="LG스마트체 Regular" panose="020B0600000101010101"/>
              </a:rPr>
              <a:t>  - </a:t>
            </a:r>
            <a:r>
              <a:rPr lang="ko-KR" altLang="en-US" sz="1100" b="0">
                <a:solidFill>
                  <a:srgbClr val="000000"/>
                </a:solidFill>
                <a:latin typeface="+mj-ea"/>
                <a:ea typeface="+mj-ea"/>
                <a:cs typeface="LG스마트체 Regular" panose="020B0600000101010101"/>
              </a:rPr>
              <a:t>디딤판의 폭은 </a:t>
            </a:r>
            <a:r>
              <a:rPr lang="en-US" altLang="ko-KR" sz="1100" b="0">
                <a:solidFill>
                  <a:srgbClr val="000000"/>
                </a:solidFill>
                <a:latin typeface="+mj-ea"/>
                <a:ea typeface="+mj-ea"/>
                <a:cs typeface="LG스마트체 Regular" panose="020B0600000101010101"/>
              </a:rPr>
              <a:t>30cm </a:t>
            </a:r>
            <a:r>
              <a:rPr lang="ko-KR" altLang="en-US" sz="1100" b="0">
                <a:solidFill>
                  <a:srgbClr val="000000"/>
                </a:solidFill>
                <a:latin typeface="+mj-ea"/>
                <a:ea typeface="+mj-ea"/>
                <a:cs typeface="LG스마트체 Regular" panose="020B0600000101010101"/>
              </a:rPr>
              <a:t>이상으로 하고 길이는 </a:t>
            </a:r>
            <a:r>
              <a:rPr lang="en-US" altLang="ko-KR" sz="1100" b="0">
                <a:solidFill>
                  <a:srgbClr val="000000"/>
                </a:solidFill>
                <a:latin typeface="+mj-ea"/>
                <a:ea typeface="+mj-ea"/>
                <a:cs typeface="LG스마트체 Regular" panose="020B0600000101010101"/>
              </a:rPr>
              <a:t>6m</a:t>
            </a:r>
            <a:r>
              <a:rPr lang="ko-KR" altLang="en-US" sz="1100" b="0">
                <a:solidFill>
                  <a:srgbClr val="000000"/>
                </a:solidFill>
                <a:latin typeface="+mj-ea"/>
                <a:ea typeface="+mj-ea"/>
                <a:cs typeface="LG스마트체 Regular" panose="020B0600000101010101"/>
              </a:rPr>
              <a:t>를 초과하지 않음</a:t>
            </a:r>
            <a:endParaRPr lang="en-US" altLang="ko-KR" sz="1100" b="0">
              <a:solidFill>
                <a:srgbClr val="000000"/>
              </a:solidFill>
              <a:latin typeface="+mj-ea"/>
              <a:ea typeface="+mj-ea"/>
              <a:cs typeface="LG스마트체 Regular" panose="020B0600000101010101"/>
            </a:endParaRPr>
          </a:p>
          <a:p>
            <a:pPr>
              <a:lnSpc>
                <a:spcPts val="1800"/>
              </a:lnSpc>
            </a:pPr>
            <a:r>
              <a:rPr lang="en-US" altLang="ko-KR" sz="1100" b="0">
                <a:solidFill>
                  <a:srgbClr val="000000"/>
                </a:solidFill>
                <a:latin typeface="+mj-ea"/>
                <a:ea typeface="+mj-ea"/>
                <a:cs typeface="LG스마트체 Regular" panose="020B0600000101010101"/>
              </a:rPr>
              <a:t>  - </a:t>
            </a:r>
            <a:r>
              <a:rPr lang="ko-KR" altLang="en-US" sz="1100" b="0">
                <a:solidFill>
                  <a:srgbClr val="000000"/>
                </a:solidFill>
                <a:latin typeface="+mj-ea"/>
                <a:ea typeface="+mj-ea"/>
                <a:cs typeface="LG스마트체 Regular" panose="020B0600000101010101"/>
              </a:rPr>
              <a:t>사다리를 걸쳐 놓은 부분에서 최소 </a:t>
            </a:r>
            <a:r>
              <a:rPr lang="en-US" altLang="ko-KR" sz="1100" b="0">
                <a:solidFill>
                  <a:srgbClr val="000000"/>
                </a:solidFill>
                <a:latin typeface="+mj-ea"/>
                <a:ea typeface="+mj-ea"/>
                <a:cs typeface="LG스마트체 Regular" panose="020B0600000101010101"/>
              </a:rPr>
              <a:t>1m </a:t>
            </a:r>
            <a:r>
              <a:rPr lang="ko-KR" altLang="en-US" sz="1100" b="0">
                <a:solidFill>
                  <a:srgbClr val="000000"/>
                </a:solidFill>
                <a:latin typeface="+mj-ea"/>
                <a:ea typeface="+mj-ea"/>
                <a:cs typeface="LG스마트체 Regular" panose="020B0600000101010101"/>
              </a:rPr>
              <a:t>이상 연장</a:t>
            </a:r>
            <a:endParaRPr lang="en-US" altLang="ko-KR" sz="1100" b="0">
              <a:solidFill>
                <a:srgbClr val="000000"/>
              </a:solidFill>
              <a:latin typeface="+mj-ea"/>
              <a:ea typeface="+mj-ea"/>
              <a:cs typeface="LG스마트체 Regular" panose="020B0600000101010101"/>
            </a:endParaRPr>
          </a:p>
          <a:p>
            <a:pPr>
              <a:lnSpc>
                <a:spcPts val="1800"/>
              </a:lnSpc>
            </a:pPr>
            <a:r>
              <a:rPr lang="en-US" altLang="ko-KR" sz="1100" b="0">
                <a:solidFill>
                  <a:srgbClr val="000000"/>
                </a:solidFill>
                <a:latin typeface="+mj-ea"/>
                <a:ea typeface="+mj-ea"/>
                <a:cs typeface="LG스마트체 Regular" panose="020B0600000101010101"/>
              </a:rPr>
              <a:t>  - </a:t>
            </a:r>
            <a:r>
              <a:rPr lang="ko-KR" altLang="en-US" sz="1100" b="0">
                <a:solidFill>
                  <a:srgbClr val="000000"/>
                </a:solidFill>
                <a:latin typeface="+mj-ea"/>
                <a:ea typeface="+mj-ea"/>
                <a:cs typeface="LG스마트체 Regular" panose="020B0600000101010101"/>
              </a:rPr>
              <a:t>사다리 전도 방지를 위해 상부 고정 및 하부 전도방지 조치 실시</a:t>
            </a:r>
            <a:endParaRPr lang="en-US" altLang="ko-KR" sz="1100" b="0">
              <a:solidFill>
                <a:srgbClr val="000000"/>
              </a:solidFill>
              <a:latin typeface="+mj-ea"/>
              <a:ea typeface="+mj-ea"/>
              <a:cs typeface="LG스마트체 Regular" panose="020B0600000101010101"/>
            </a:endParaRPr>
          </a:p>
          <a:p>
            <a:pPr>
              <a:lnSpc>
                <a:spcPts val="1800"/>
              </a:lnSpc>
            </a:pPr>
            <a:r>
              <a:rPr lang="en-US" altLang="ko-KR" sz="1100" b="0">
                <a:solidFill>
                  <a:srgbClr val="000000"/>
                </a:solidFill>
                <a:latin typeface="+mj-ea"/>
                <a:ea typeface="+mj-ea"/>
                <a:cs typeface="LG스마트체 Regular" panose="020B0600000101010101"/>
              </a:rPr>
              <a:t>  - </a:t>
            </a:r>
            <a:r>
              <a:rPr lang="ko-KR" altLang="en-US" sz="1100" b="0">
                <a:solidFill>
                  <a:srgbClr val="000000"/>
                </a:solidFill>
                <a:latin typeface="+mj-ea"/>
                <a:ea typeface="+mj-ea"/>
                <a:cs typeface="LG스마트체 Regular" panose="020B0600000101010101"/>
              </a:rPr>
              <a:t>수평면과의 각도를 </a:t>
            </a:r>
            <a:r>
              <a:rPr lang="en-US" altLang="ko-KR" sz="1100" b="0">
                <a:solidFill>
                  <a:srgbClr val="000000"/>
                </a:solidFill>
                <a:latin typeface="+mj-ea"/>
                <a:ea typeface="+mj-ea"/>
                <a:cs typeface="LG스마트체 Regular" panose="020B0600000101010101"/>
              </a:rPr>
              <a:t>75</a:t>
            </a:r>
            <a:r>
              <a:rPr lang="ko-KR" altLang="en-US" sz="1100" b="0">
                <a:solidFill>
                  <a:srgbClr val="000000"/>
                </a:solidFill>
                <a:latin typeface="+mj-ea"/>
                <a:ea typeface="+mj-ea"/>
                <a:cs typeface="LG스마트체 Regular" panose="020B0600000101010101"/>
              </a:rPr>
              <a:t>도 정도로 유지</a:t>
            </a:r>
            <a:endParaRPr lang="en-US" altLang="ko-KR" sz="1100" b="0">
              <a:solidFill>
                <a:srgbClr val="000000"/>
              </a:solidFill>
              <a:latin typeface="+mj-ea"/>
              <a:ea typeface="+mj-ea"/>
              <a:cs typeface="LG스마트체 Regular" panose="020B0600000101010101"/>
            </a:endParaRPr>
          </a:p>
          <a:p>
            <a:pPr>
              <a:lnSpc>
                <a:spcPts val="1800"/>
              </a:lnSpc>
            </a:pPr>
            <a:r>
              <a:rPr lang="en-US" altLang="ko-KR" sz="1100" b="0">
                <a:solidFill>
                  <a:srgbClr val="000000"/>
                </a:solidFill>
                <a:latin typeface="+mj-ea"/>
                <a:ea typeface="+mj-ea"/>
                <a:cs typeface="LG스마트체 Regular" panose="020B0600000101010101"/>
              </a:rPr>
              <a:t>  - </a:t>
            </a:r>
            <a:r>
              <a:rPr lang="ko-KR" altLang="en-US" sz="1100" b="0">
                <a:solidFill>
                  <a:srgbClr val="000000"/>
                </a:solidFill>
                <a:latin typeface="+mj-ea"/>
                <a:ea typeface="+mj-ea"/>
                <a:cs typeface="LG스마트체 Regular" panose="020B0600000101010101"/>
              </a:rPr>
              <a:t>피벗 방지 발판은 인조 고무로 마감한 것을 실내용으로 사용</a:t>
            </a:r>
            <a:endParaRPr lang="en-US" altLang="ko-KR" sz="1100" b="0">
              <a:solidFill>
                <a:srgbClr val="000000"/>
              </a:solidFill>
              <a:latin typeface="+mj-ea"/>
              <a:ea typeface="+mj-ea"/>
              <a:cs typeface="LG스마트체 Regular" panose="020B0600000101010101"/>
            </a:endParaRPr>
          </a:p>
          <a:p>
            <a:pPr>
              <a:lnSpc>
                <a:spcPts val="1800"/>
              </a:lnSpc>
            </a:pPr>
            <a:r>
              <a:rPr lang="en-US" altLang="ko-KR" sz="1100" b="0">
                <a:solidFill>
                  <a:srgbClr val="000000"/>
                </a:solidFill>
                <a:latin typeface="+mj-ea"/>
                <a:ea typeface="+mj-ea"/>
                <a:cs typeface="LG스마트체 Regular" panose="020B0600000101010101"/>
              </a:rPr>
              <a:t>  - </a:t>
            </a:r>
            <a:r>
              <a:rPr lang="ko-KR" altLang="en-US" sz="1100" b="0">
                <a:solidFill>
                  <a:srgbClr val="000000"/>
                </a:solidFill>
                <a:latin typeface="+mj-ea"/>
                <a:ea typeface="+mj-ea"/>
                <a:cs typeface="LG스마트체 Regular" panose="020B0600000101010101"/>
              </a:rPr>
              <a:t>사람이나 설비가 통행하는 장소는 사다리를 설치하지 않음</a:t>
            </a:r>
            <a:endParaRPr lang="en-US" altLang="ko-KR" sz="1100" b="0">
              <a:solidFill>
                <a:srgbClr val="000000"/>
              </a:solidFill>
              <a:latin typeface="+mj-ea"/>
              <a:ea typeface="+mj-ea"/>
              <a:cs typeface="LG스마트체 Regular" panose="020B0600000101010101"/>
            </a:endParaRPr>
          </a:p>
          <a:p>
            <a:pPr>
              <a:lnSpc>
                <a:spcPts val="1800"/>
              </a:lnSpc>
            </a:pPr>
            <a:r>
              <a:rPr lang="en-US" altLang="ko-KR" sz="1100" b="0">
                <a:solidFill>
                  <a:srgbClr val="000000"/>
                </a:solidFill>
                <a:latin typeface="+mj-ea"/>
                <a:ea typeface="+mj-ea"/>
                <a:cs typeface="LG스마트체 Regular" panose="020B0600000101010101"/>
              </a:rPr>
              <a:t>  - </a:t>
            </a:r>
            <a:r>
              <a:rPr lang="ko-KR" altLang="en-US" sz="1100" b="0">
                <a:solidFill>
                  <a:srgbClr val="000000"/>
                </a:solidFill>
                <a:latin typeface="+mj-ea"/>
                <a:ea typeface="+mj-ea"/>
                <a:cs typeface="LG스마트체 Regular" panose="020B0600000101010101"/>
              </a:rPr>
              <a:t>상부가 움직일 수 있을 때에는 작업자 이외의 감시자가 상주</a:t>
            </a:r>
          </a:p>
        </p:txBody>
      </p:sp>
      <p:grpSp>
        <p:nvGrpSpPr>
          <p:cNvPr id="111624" name="그룹 16">
            <a:extLst>
              <a:ext uri="{FF2B5EF4-FFF2-40B4-BE49-F238E27FC236}">
                <a16:creationId xmlns:a16="http://schemas.microsoft.com/office/drawing/2014/main" id="{9C00703B-9301-469B-94D3-2A89FC04157D}"/>
              </a:ext>
            </a:extLst>
          </p:cNvPr>
          <p:cNvGrpSpPr>
            <a:grpSpLocks/>
          </p:cNvGrpSpPr>
          <p:nvPr/>
        </p:nvGrpSpPr>
        <p:grpSpPr bwMode="auto">
          <a:xfrm>
            <a:off x="705757" y="2919186"/>
            <a:ext cx="3394756" cy="3254602"/>
            <a:chOff x="1208904" y="3212976"/>
            <a:chExt cx="3024016" cy="3024336"/>
          </a:xfrm>
        </p:grpSpPr>
        <p:pic>
          <p:nvPicPr>
            <p:cNvPr id="111628" name="Picture 2">
              <a:extLst>
                <a:ext uri="{FF2B5EF4-FFF2-40B4-BE49-F238E27FC236}">
                  <a16:creationId xmlns:a16="http://schemas.microsoft.com/office/drawing/2014/main" id="{FB83B966-F2A6-4B2C-B83F-9131F5B9049A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8904" y="3212976"/>
              <a:ext cx="1440000" cy="14400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629" name="Picture 3">
              <a:extLst>
                <a:ext uri="{FF2B5EF4-FFF2-40B4-BE49-F238E27FC236}">
                  <a16:creationId xmlns:a16="http://schemas.microsoft.com/office/drawing/2014/main" id="{8E557DB2-B439-4787-B1CF-17DDB4669357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2920" y="3212976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30" name="Picture 4">
              <a:extLst>
                <a:ext uri="{FF2B5EF4-FFF2-40B4-BE49-F238E27FC236}">
                  <a16:creationId xmlns:a16="http://schemas.microsoft.com/office/drawing/2014/main" id="{DD40F45D-BF0A-4DA3-8871-00E50D2371B5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8904" y="4797312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31" name="Picture 5">
              <a:extLst>
                <a:ext uri="{FF2B5EF4-FFF2-40B4-BE49-F238E27FC236}">
                  <a16:creationId xmlns:a16="http://schemas.microsoft.com/office/drawing/2014/main" id="{F8787E9A-B7C9-4D1C-919F-BB1AE1DBB5C7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2920" y="4797312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1625" name="Picture 6">
            <a:extLst>
              <a:ext uri="{FF2B5EF4-FFF2-40B4-BE49-F238E27FC236}">
                <a16:creationId xmlns:a16="http://schemas.microsoft.com/office/drawing/2014/main" id="{F6E83CDA-39DC-4F57-ABAA-AC484A5C7AE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866" y="3779220"/>
            <a:ext cx="2094466" cy="224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6" name="Picture 7">
            <a:extLst>
              <a:ext uri="{FF2B5EF4-FFF2-40B4-BE49-F238E27FC236}">
                <a16:creationId xmlns:a16="http://schemas.microsoft.com/office/drawing/2014/main" id="{C5CAD297-623D-4944-92C5-EF93E88C31E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603" y="3779220"/>
            <a:ext cx="1964553" cy="22482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">
            <a:extLst>
              <a:ext uri="{FF2B5EF4-FFF2-40B4-BE49-F238E27FC236}">
                <a16:creationId xmlns:a16="http://schemas.microsoft.com/office/drawing/2014/main" id="{63FCF0A6-F15F-4EF8-B02E-A7009F2FE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67" y="1"/>
            <a:ext cx="336867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noAutofit/>
          </a:bodyPr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en-US" altLang="ko-KR" sz="2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2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안전관리 계획</a:t>
            </a:r>
          </a:p>
        </p:txBody>
      </p:sp>
      <p:sp>
        <p:nvSpPr>
          <p:cNvPr id="19" name="슬라이드 번호 개체 틀 3">
            <a:extLst>
              <a:ext uri="{FF2B5EF4-FFF2-40B4-BE49-F238E27FC236}">
                <a16:creationId xmlns:a16="http://schemas.microsoft.com/office/drawing/2014/main" id="{018D42A0-4CC4-4258-A5D5-3F28F3A2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6007" y="6586409"/>
            <a:ext cx="1157018" cy="190257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sz="10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524712-4844-4070-BDA4-CEE31C3B94A8}"/>
              </a:ext>
            </a:extLst>
          </p:cNvPr>
          <p:cNvSpPr txBox="1"/>
          <p:nvPr/>
        </p:nvSpPr>
        <p:spPr>
          <a:xfrm>
            <a:off x="357188" y="733425"/>
            <a:ext cx="444224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en-US" altLang="ko-KR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-5. </a:t>
            </a:r>
            <a:r>
              <a:rPr lang="ko-KR" altLang="en-US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상세 안전 대책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[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이동식 사다리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]</a:t>
            </a:r>
            <a:endParaRPr lang="en-US" altLang="ko-KR" sz="20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891C2F3-4A72-4D61-9482-937DDEA04F58}"/>
              </a:ext>
            </a:extLst>
          </p:cNvPr>
          <p:cNvSpPr/>
          <p:nvPr/>
        </p:nvSpPr>
        <p:spPr>
          <a:xfrm>
            <a:off x="532348" y="1204902"/>
            <a:ext cx="8079303" cy="5085613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16611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A1412C2-4947-4F9F-8BF5-989E9AC23A7F}"/>
              </a:ext>
            </a:extLst>
          </p:cNvPr>
          <p:cNvSpPr txBox="1"/>
          <p:nvPr/>
        </p:nvSpPr>
        <p:spPr>
          <a:xfrm>
            <a:off x="651155" y="1319582"/>
            <a:ext cx="4203825" cy="2694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▶ </a:t>
            </a:r>
            <a:r>
              <a:rPr lang="ko-KR" altLang="en-US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위 험 요 인</a:t>
            </a:r>
            <a:endParaRPr lang="en-US" altLang="ko-KR" sz="14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sz="10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전원선</a:t>
            </a:r>
            <a:r>
              <a:rPr lang="en-US" altLang="ko-KR" sz="10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용접 케이블 및 용접홀더 손상으로 접촉시 감전 위험</a:t>
            </a:r>
            <a:endParaRPr lang="en-US" altLang="ko-KR" sz="1000" b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sz="10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전기 용접기의 감전 위험성은 용접 중 </a:t>
            </a:r>
            <a:r>
              <a:rPr lang="en-US" altLang="ko-KR" sz="10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0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차 무부하 상태일 때</a:t>
            </a:r>
            <a:endParaRPr lang="en-US" altLang="ko-KR" sz="1000" b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  (</a:t>
            </a:r>
            <a:r>
              <a:rPr lang="ko-KR" altLang="en-US" sz="10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용접봉 교환 등을 하기 위해 용접을 일시 정지할 때</a:t>
            </a:r>
            <a:r>
              <a:rPr lang="en-US" altLang="ko-KR" sz="10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0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  홀더 등 충전부에 접촉 시 감전 위험</a:t>
            </a:r>
            <a:endParaRPr lang="en-US" altLang="ko-KR" sz="1000" b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sz="10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개인 보호구 미착용으로 인한 화상</a:t>
            </a:r>
            <a:r>
              <a:rPr lang="en-US" altLang="ko-KR" sz="10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감전 위험</a:t>
            </a:r>
            <a:endParaRPr lang="en-US" altLang="ko-KR" sz="1000" b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sz="10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작업장 전선 정리 미흡으로 건도 위험</a:t>
            </a:r>
            <a:endParaRPr lang="en-US" altLang="ko-KR" sz="1000" b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sz="10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불티 비산 방지 조치 미흡으로 인한 화재 위험</a:t>
            </a:r>
            <a:endParaRPr lang="en-US" altLang="ko-KR" sz="1000" b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sz="10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홀더 및 절연 조치 미흡으로 인한 감전 위험</a:t>
            </a:r>
            <a:endParaRPr lang="en-US" altLang="ko-KR" sz="1000" b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sz="10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환기 미흡으로 인한 질식</a:t>
            </a:r>
            <a:endParaRPr lang="en-US" altLang="ko-KR" sz="1000" b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ko-KR" sz="1000" b="0">
                <a:latin typeface="맑은 고딕" pitchFamily="50" charset="-127"/>
                <a:ea typeface="맑은 고딕" pitchFamily="50" charset="-127"/>
              </a:rPr>
              <a:t>※</a:t>
            </a:r>
            <a:r>
              <a:rPr lang="en-US" altLang="ko-KR" sz="1000" b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b="0">
                <a:latin typeface="맑은 고딕" pitchFamily="50" charset="-127"/>
                <a:ea typeface="맑은 고딕" pitchFamily="50" charset="-127"/>
              </a:rPr>
              <a:t>습기가 많고 땀을 많이 흘리는 여름철에 감전 위험 높음</a:t>
            </a:r>
            <a:endParaRPr lang="ko-KR" altLang="en-US" sz="10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2A65B2-0B96-4973-AFDA-14A60B2250CA}"/>
              </a:ext>
            </a:extLst>
          </p:cNvPr>
          <p:cNvSpPr txBox="1"/>
          <p:nvPr/>
        </p:nvSpPr>
        <p:spPr>
          <a:xfrm>
            <a:off x="4507938" y="1299038"/>
            <a:ext cx="4403571" cy="2232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▶ </a:t>
            </a:r>
            <a:r>
              <a:rPr lang="ko-KR" altLang="en-US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안 전 대 책 방 안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0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sz="10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용접작업 </a:t>
            </a:r>
            <a:r>
              <a:rPr lang="ko-KR" altLang="en-US" sz="10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중에는 보안경</a:t>
            </a:r>
            <a:r>
              <a:rPr lang="en-US" altLang="ko-KR" sz="10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절연장갑</a:t>
            </a:r>
            <a:r>
              <a:rPr lang="en-US" altLang="ko-KR" sz="10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안전화</a:t>
            </a:r>
            <a:r>
              <a:rPr lang="en-US" altLang="ko-KR" sz="10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방진 마스크 등</a:t>
            </a:r>
            <a:endParaRPr lang="en-US" altLang="ko-KR" sz="1000" b="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10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개인 보호구 착용 및 </a:t>
            </a:r>
            <a:r>
              <a:rPr lang="ko-KR" altLang="en-US" sz="10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고소 작업시 </a:t>
            </a:r>
            <a:r>
              <a:rPr lang="ko-KR" altLang="en-US" sz="1000" b="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안전대</a:t>
            </a:r>
            <a:r>
              <a:rPr lang="ko-KR" altLang="en-US" sz="10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착용</a:t>
            </a:r>
            <a:endParaRPr lang="en-US" altLang="ko-KR" sz="1000" b="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sz="10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밀폐 공간 작업 시 충분한 환기 후 가스</a:t>
            </a:r>
            <a:r>
              <a:rPr lang="en-US" altLang="ko-KR" sz="10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산소농도를 측정</a:t>
            </a:r>
            <a:endParaRPr lang="en-US" altLang="ko-KR" sz="1000" b="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sz="10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용접 </a:t>
            </a:r>
            <a:r>
              <a:rPr lang="ko-KR" altLang="en-US" sz="1000" b="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홀더는</a:t>
            </a:r>
            <a:r>
              <a:rPr lang="ko-KR" altLang="en-US" sz="10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용접봉 고정부위 외에는 절연된 </a:t>
            </a:r>
            <a:r>
              <a:rPr lang="ko-KR" altLang="en-US" sz="1000" b="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홀더를</a:t>
            </a:r>
            <a:r>
              <a:rPr lang="ko-KR" altLang="en-US" sz="10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사용</a:t>
            </a:r>
            <a:endParaRPr lang="en-US" altLang="ko-KR" sz="1000" b="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sz="10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자동 전격 방지 장치를 반드시 부착하여 사용하고 </a:t>
            </a:r>
            <a:r>
              <a:rPr lang="ko-KR" altLang="en-US" sz="1000" b="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외함</a:t>
            </a:r>
            <a:r>
              <a:rPr lang="ko-KR" altLang="en-US" sz="10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접지</a:t>
            </a:r>
            <a:r>
              <a:rPr lang="en-US" altLang="ko-KR" sz="10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실시</a:t>
            </a:r>
            <a:endParaRPr lang="en-US" altLang="ko-KR" sz="1000" b="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  (</a:t>
            </a:r>
            <a:r>
              <a:rPr lang="ko-KR" altLang="en-US" sz="10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무부하 </a:t>
            </a:r>
            <a:r>
              <a:rPr lang="ko-KR" altLang="en-US" sz="10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시의 </a:t>
            </a:r>
            <a:r>
              <a:rPr lang="en-US" altLang="ko-KR" sz="10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0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차 전압은 </a:t>
            </a:r>
            <a:r>
              <a:rPr lang="en-US" altLang="ko-KR" sz="10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25V </a:t>
            </a:r>
            <a:r>
              <a:rPr lang="ko-KR" altLang="en-US" sz="10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이하로 </a:t>
            </a:r>
            <a:r>
              <a:rPr lang="ko-KR" altLang="en-US" sz="10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단속 확인</a:t>
            </a:r>
            <a:r>
              <a:rPr lang="en-US" altLang="ko-KR" sz="10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000" b="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sz="10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용접 작업 주변은 인화 물질을 제거하고 소화기 비치</a:t>
            </a:r>
            <a:endParaRPr lang="en-US" altLang="ko-KR" sz="1000" b="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sz="10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담당 부서 및 관리 책임자를 지정하여 </a:t>
            </a:r>
            <a:r>
              <a:rPr lang="ko-KR" altLang="en-US" sz="1000" b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명찰을 부착</a:t>
            </a:r>
            <a:endParaRPr lang="en-US" altLang="ko-KR" sz="1000" b="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B01A8B1B-37F2-4656-91FC-EA794FD52E7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615" y="4315434"/>
            <a:ext cx="1835776" cy="18581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2494C2C8-103C-4476-B3BB-1F30EBEE1F5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3823" y="4315434"/>
            <a:ext cx="1909208" cy="18581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28D7008D-CE7E-4087-84F3-426FFCA3CDA8}"/>
              </a:ext>
            </a:extLst>
          </p:cNvPr>
          <p:cNvGrpSpPr/>
          <p:nvPr/>
        </p:nvGrpSpPr>
        <p:grpSpPr>
          <a:xfrm>
            <a:off x="4664229" y="3619023"/>
            <a:ext cx="3720287" cy="2554518"/>
            <a:chOff x="5051765" y="3202585"/>
            <a:chExt cx="3953619" cy="3034567"/>
          </a:xfrm>
          <a:solidFill>
            <a:schemeClr val="bg1">
              <a:lumMod val="95000"/>
            </a:schemeClr>
          </a:solidFill>
        </p:grpSpPr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id="{AAAA7EC0-D191-48A1-92E8-F13973D0F1F8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51765" y="3202585"/>
              <a:ext cx="1997075" cy="1440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5">
              <a:extLst>
                <a:ext uri="{FF2B5EF4-FFF2-40B4-BE49-F238E27FC236}">
                  <a16:creationId xmlns:a16="http://schemas.microsoft.com/office/drawing/2014/main" id="{96B4EF63-19F0-431A-AA9C-A4F0A9229FD7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22667" y="3202585"/>
              <a:ext cx="1882717" cy="1440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6">
              <a:extLst>
                <a:ext uri="{FF2B5EF4-FFF2-40B4-BE49-F238E27FC236}">
                  <a16:creationId xmlns:a16="http://schemas.microsoft.com/office/drawing/2014/main" id="{E46390BA-6566-4BE5-8960-BF3FE38B7371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51765" y="4797151"/>
              <a:ext cx="1997075" cy="1440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7">
              <a:extLst>
                <a:ext uri="{FF2B5EF4-FFF2-40B4-BE49-F238E27FC236}">
                  <a16:creationId xmlns:a16="http://schemas.microsoft.com/office/drawing/2014/main" id="{7DEA1D42-798C-4D4C-A289-D6B5D7B3B4AC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22667" y="4797152"/>
              <a:ext cx="1882716" cy="1440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Box 1">
            <a:extLst>
              <a:ext uri="{FF2B5EF4-FFF2-40B4-BE49-F238E27FC236}">
                <a16:creationId xmlns:a16="http://schemas.microsoft.com/office/drawing/2014/main" id="{CB9D4E2D-CCEA-4299-82B9-09092993A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67" y="1"/>
            <a:ext cx="336867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noAutofit/>
          </a:bodyPr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en-US" altLang="ko-KR" sz="2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2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안전관리 계획</a:t>
            </a:r>
          </a:p>
        </p:txBody>
      </p:sp>
      <p:sp>
        <p:nvSpPr>
          <p:cNvPr id="26" name="슬라이드 번호 개체 틀 3">
            <a:extLst>
              <a:ext uri="{FF2B5EF4-FFF2-40B4-BE49-F238E27FC236}">
                <a16:creationId xmlns:a16="http://schemas.microsoft.com/office/drawing/2014/main" id="{9635896B-40D9-478F-8803-B5397A10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6007" y="6586409"/>
            <a:ext cx="1157018" cy="190257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sz="10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AF4BEC-5FA6-472D-8E95-471865C93950}"/>
              </a:ext>
            </a:extLst>
          </p:cNvPr>
          <p:cNvSpPr txBox="1"/>
          <p:nvPr/>
        </p:nvSpPr>
        <p:spPr>
          <a:xfrm>
            <a:off x="357188" y="733425"/>
            <a:ext cx="417614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en-US" altLang="ko-KR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-5. </a:t>
            </a:r>
            <a:r>
              <a:rPr lang="ko-KR" altLang="en-US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상세 안전 대책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[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전기 </a:t>
            </a:r>
            <a:r>
              <a:rPr lang="ko-KR" altLang="en-US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용접기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en-US" altLang="ko-KR" sz="20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53055BA-F1F4-409F-A8F6-64FFE4F6A575}"/>
              </a:ext>
            </a:extLst>
          </p:cNvPr>
          <p:cNvSpPr/>
          <p:nvPr/>
        </p:nvSpPr>
        <p:spPr>
          <a:xfrm>
            <a:off x="532348" y="1204902"/>
            <a:ext cx="8079303" cy="5085613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9FCEF82F-9FF8-4FE6-9864-696A11CA7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096" y="4662128"/>
            <a:ext cx="1207242" cy="1123624"/>
          </a:xfrm>
          <a:prstGeom prst="rect">
            <a:avLst/>
          </a:prstGeom>
        </p:spPr>
      </p:pic>
      <p:sp>
        <p:nvSpPr>
          <p:cNvPr id="113670" name="TextBox 24">
            <a:extLst>
              <a:ext uri="{FF2B5EF4-FFF2-40B4-BE49-F238E27FC236}">
                <a16:creationId xmlns:a16="http://schemas.microsoft.com/office/drawing/2014/main" id="{2A90AA13-7B47-4A50-A11F-C86F310FE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245" y="1405411"/>
            <a:ext cx="3687568" cy="153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▶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위 험 요 인</a:t>
            </a:r>
            <a:endParaRPr lang="en-US" altLang="ko-KR">
              <a:latin typeface="맑은 고딕" panose="020B0503020000020004" pitchFamily="50" charset="-127"/>
              <a:ea typeface="맑은 고딕" panose="020B0503020000020004" pitchFamily="50" charset="-127"/>
              <a:cs typeface="LG스마트체 Regular" panose="020B0600000101010101"/>
            </a:endParaRPr>
          </a:p>
          <a:p>
            <a:pPr>
              <a:lnSpc>
                <a:spcPct val="150000"/>
              </a:lnSpc>
            </a:pPr>
            <a:r>
              <a:rPr lang="en-US" altLang="ko-KR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  - </a:t>
            </a:r>
            <a:r>
              <a:rPr lang="ko-KR" altLang="en-US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전동 공구의 전원 케이블 손상 많음</a:t>
            </a:r>
            <a:endParaRPr lang="en-US" altLang="ko-KR" sz="1000" b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LG스마트체 Regular" panose="020B0600000101010101"/>
            </a:endParaRPr>
          </a:p>
          <a:p>
            <a:pPr>
              <a:lnSpc>
                <a:spcPct val="150000"/>
              </a:lnSpc>
            </a:pPr>
            <a:r>
              <a:rPr lang="en-US" altLang="ko-KR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  - </a:t>
            </a:r>
            <a:r>
              <a:rPr lang="ko-KR" altLang="en-US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작업 장소가 높거나 위험한 곳이 많음</a:t>
            </a:r>
            <a:endParaRPr lang="en-US" altLang="ko-KR" sz="1000" b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LG스마트체 Regular" panose="020B0600000101010101"/>
            </a:endParaRPr>
          </a:p>
          <a:p>
            <a:pPr>
              <a:lnSpc>
                <a:spcPct val="150000"/>
              </a:lnSpc>
            </a:pPr>
            <a:r>
              <a:rPr lang="en-US" altLang="ko-KR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  - </a:t>
            </a:r>
            <a:r>
              <a:rPr lang="ko-KR" altLang="en-US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작업 장소와 분전반 사이의 거리 과다</a:t>
            </a:r>
            <a:endParaRPr lang="en-US" altLang="ko-KR" sz="1000" b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LG스마트체 Regular" panose="020B0600000101010101"/>
            </a:endParaRPr>
          </a:p>
          <a:p>
            <a:pPr>
              <a:lnSpc>
                <a:spcPct val="150000"/>
              </a:lnSpc>
            </a:pPr>
            <a:r>
              <a:rPr lang="en-US" altLang="ko-KR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  - </a:t>
            </a:r>
            <a:r>
              <a:rPr lang="ko-KR" altLang="en-US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작업자가 감전 위험에 대한 상식 부족</a:t>
            </a:r>
            <a:endParaRPr lang="en-US" altLang="ko-KR" sz="1000" b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LG스마트체 Regular" panose="020B0600000101010101"/>
            </a:endParaRPr>
          </a:p>
          <a:p>
            <a:pPr>
              <a:lnSpc>
                <a:spcPct val="150000"/>
              </a:lnSpc>
            </a:pPr>
            <a:r>
              <a:rPr lang="en-US" altLang="ko-KR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  - </a:t>
            </a:r>
            <a:r>
              <a:rPr lang="ko-KR" altLang="en-US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작업시 전동 공구 사용 빈도가 많음</a:t>
            </a:r>
            <a:endParaRPr lang="en-US" altLang="ko-KR" sz="1000" b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LG스마트체 Regular" panose="020B0600000101010101"/>
            </a:endParaRPr>
          </a:p>
        </p:txBody>
      </p:sp>
      <p:sp>
        <p:nvSpPr>
          <p:cNvPr id="113671" name="TextBox 25">
            <a:extLst>
              <a:ext uri="{FF2B5EF4-FFF2-40B4-BE49-F238E27FC236}">
                <a16:creationId xmlns:a16="http://schemas.microsoft.com/office/drawing/2014/main" id="{8681B62E-B70F-4809-B2B4-C915391F7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423" y="1397120"/>
            <a:ext cx="3944464" cy="181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▶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안 전 대 책 방 안</a:t>
            </a:r>
          </a:p>
          <a:p>
            <a:pPr>
              <a:lnSpc>
                <a:spcPct val="150000"/>
              </a:lnSpc>
            </a:pPr>
            <a:r>
              <a:rPr lang="en-US" altLang="ko-KR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  - </a:t>
            </a:r>
            <a:r>
              <a:rPr lang="ko-KR" altLang="en-US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사용 전 안전점검 </a:t>
            </a:r>
            <a:r>
              <a:rPr lang="en-US" altLang="ko-KR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(</a:t>
            </a:r>
            <a:r>
              <a:rPr lang="ko-KR" altLang="en-US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코드손상</a:t>
            </a:r>
            <a:r>
              <a:rPr lang="en-US" altLang="ko-KR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, </a:t>
            </a:r>
            <a:r>
              <a:rPr lang="ko-KR" altLang="en-US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플러그상태</a:t>
            </a:r>
            <a:r>
              <a:rPr lang="en-US" altLang="ko-KR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, </a:t>
            </a:r>
            <a:r>
              <a:rPr lang="ko-KR" altLang="en-US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접지선 유무</a:t>
            </a:r>
            <a:r>
              <a:rPr lang="en-US" altLang="ko-KR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 </a:t>
            </a:r>
            <a:r>
              <a:rPr lang="ko-KR" altLang="en-US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등</a:t>
            </a:r>
            <a:r>
              <a:rPr lang="en-US" altLang="ko-KR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  - </a:t>
            </a:r>
            <a:r>
              <a:rPr lang="ko-KR" altLang="en-US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전동기계</a:t>
            </a:r>
            <a:r>
              <a:rPr lang="en-US" altLang="ko-KR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/</a:t>
            </a:r>
            <a:r>
              <a:rPr lang="ko-KR" altLang="en-US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기구는 접지선을 이용하여 접지 </a:t>
            </a:r>
            <a:r>
              <a:rPr lang="en-US" altLang="ko-KR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(</a:t>
            </a:r>
            <a:r>
              <a:rPr lang="ko-KR" altLang="en-US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이중 절연구조 권장</a:t>
            </a:r>
            <a:r>
              <a:rPr lang="en-US" altLang="ko-KR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  - </a:t>
            </a:r>
            <a:r>
              <a:rPr lang="ko-KR" altLang="en-US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휴대형 전동기계는 접지극이 있는 콘센트 및 플러그 사용</a:t>
            </a:r>
            <a:endParaRPr lang="en-US" altLang="ko-KR" sz="1000" b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LG스마트체 Regular" panose="020B0600000101010101"/>
            </a:endParaRPr>
          </a:p>
          <a:p>
            <a:pPr>
              <a:lnSpc>
                <a:spcPct val="150000"/>
              </a:lnSpc>
            </a:pPr>
            <a:r>
              <a:rPr lang="en-US" altLang="ko-KR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  - </a:t>
            </a:r>
            <a:r>
              <a:rPr lang="ko-KR" altLang="en-US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감전 위험이 높은 곳은 누전차단기 설치 추가</a:t>
            </a:r>
            <a:endParaRPr lang="en-US" altLang="ko-KR" sz="1000" b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LG스마트체 Regular" panose="020B0600000101010101"/>
            </a:endParaRPr>
          </a:p>
          <a:p>
            <a:pPr>
              <a:lnSpc>
                <a:spcPct val="150000"/>
              </a:lnSpc>
            </a:pPr>
            <a:r>
              <a:rPr lang="en-US" altLang="ko-KR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     (</a:t>
            </a:r>
            <a:r>
              <a:rPr lang="ko-KR" altLang="en-US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습한 장소</a:t>
            </a:r>
            <a:r>
              <a:rPr lang="en-US" altLang="ko-KR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, </a:t>
            </a:r>
            <a:r>
              <a:rPr lang="ko-KR" altLang="en-US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도전성이 높은 장소</a:t>
            </a:r>
            <a:r>
              <a:rPr lang="en-US" altLang="ko-KR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, </a:t>
            </a:r>
            <a:r>
              <a:rPr lang="ko-KR" altLang="en-US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임시 배선이 설치된 장소 등</a:t>
            </a:r>
            <a:r>
              <a:rPr lang="en-US" altLang="ko-KR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  - </a:t>
            </a:r>
            <a:r>
              <a:rPr lang="ko-KR" altLang="en-US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작업 종료시는 전원 차단</a:t>
            </a:r>
            <a:endParaRPr lang="en-US" altLang="ko-KR" sz="1000" b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LG스마트체 Regular" panose="020B0600000101010101"/>
            </a:endParaRPr>
          </a:p>
        </p:txBody>
      </p:sp>
      <p:sp>
        <p:nvSpPr>
          <p:cNvPr id="113672" name="Picture 2">
            <a:extLst>
              <a:ext uri="{FF2B5EF4-FFF2-40B4-BE49-F238E27FC236}">
                <a16:creationId xmlns:a16="http://schemas.microsoft.com/office/drawing/2014/main" id="{9D6C9932-6421-4EF8-8696-198DF3AEE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27" y="3197345"/>
            <a:ext cx="3286809" cy="271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endParaRPr lang="ko-KR" altLang="en-US"/>
          </a:p>
        </p:txBody>
      </p:sp>
      <p:sp>
        <p:nvSpPr>
          <p:cNvPr id="113674" name="Picture 6">
            <a:extLst>
              <a:ext uri="{FF2B5EF4-FFF2-40B4-BE49-F238E27FC236}">
                <a16:creationId xmlns:a16="http://schemas.microsoft.com/office/drawing/2014/main" id="{91292013-7692-4D54-A68B-4C146F79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959" y="3428999"/>
            <a:ext cx="3990765" cy="278531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41A842C-EDCD-4709-837B-DFC38FC67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781" y="4760577"/>
            <a:ext cx="1951682" cy="1398320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">
            <a:extLst>
              <a:ext uri="{FF2B5EF4-FFF2-40B4-BE49-F238E27FC236}">
                <a16:creationId xmlns:a16="http://schemas.microsoft.com/office/drawing/2014/main" id="{555BF96C-2033-47BE-8DE8-66B956B39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67" y="1"/>
            <a:ext cx="336867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noAutofit/>
          </a:bodyPr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en-US" altLang="ko-KR" sz="2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2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안전관리 계획</a:t>
            </a:r>
          </a:p>
        </p:txBody>
      </p:sp>
      <p:sp>
        <p:nvSpPr>
          <p:cNvPr id="19" name="슬라이드 번호 개체 틀 3">
            <a:extLst>
              <a:ext uri="{FF2B5EF4-FFF2-40B4-BE49-F238E27FC236}">
                <a16:creationId xmlns:a16="http://schemas.microsoft.com/office/drawing/2014/main" id="{606ED8B0-73D4-4693-8593-889BD27D9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6007" y="6586409"/>
            <a:ext cx="1157018" cy="190257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sz="10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4EDAD7-61DF-461C-AD05-D5D4ED0079A3}"/>
              </a:ext>
            </a:extLst>
          </p:cNvPr>
          <p:cNvSpPr txBox="1"/>
          <p:nvPr/>
        </p:nvSpPr>
        <p:spPr>
          <a:xfrm>
            <a:off x="357188" y="733425"/>
            <a:ext cx="392928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en-US" altLang="ko-KR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-5. </a:t>
            </a:r>
            <a:r>
              <a:rPr lang="ko-KR" altLang="en-US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상세 안전 대책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[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전동 공구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]</a:t>
            </a:r>
            <a:endParaRPr lang="en-US" altLang="ko-KR" sz="20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8AB7508-EBA8-4B85-8C51-71F2B0875CF3}"/>
              </a:ext>
            </a:extLst>
          </p:cNvPr>
          <p:cNvSpPr/>
          <p:nvPr/>
        </p:nvSpPr>
        <p:spPr>
          <a:xfrm>
            <a:off x="532348" y="1204902"/>
            <a:ext cx="8079303" cy="5085613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6EC2AE6-0526-40F3-A371-7C529599D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197" y="3548063"/>
            <a:ext cx="1952089" cy="123329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BE02876-E737-4FC8-9605-CB3B29D120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9507" y="3593796"/>
            <a:ext cx="1857012" cy="119036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4106E16-FFE0-4382-8247-428A79E7F9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0463" y="4906013"/>
            <a:ext cx="1509408" cy="1188917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A35BA0B3-0E10-40E0-9D11-22A4870C43EF}"/>
              </a:ext>
            </a:extLst>
          </p:cNvPr>
          <p:cNvSpPr/>
          <p:nvPr/>
        </p:nvSpPr>
        <p:spPr bwMode="auto">
          <a:xfrm>
            <a:off x="4539820" y="6016350"/>
            <a:ext cx="3588180" cy="16878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B5A54F7C-7E37-499D-B012-6439EFFFDC97}"/>
              </a:ext>
            </a:extLst>
          </p:cNvPr>
          <p:cNvSpPr/>
          <p:nvPr/>
        </p:nvSpPr>
        <p:spPr bwMode="auto">
          <a:xfrm>
            <a:off x="4578781" y="4760577"/>
            <a:ext cx="3792106" cy="1498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53369D25-7597-40EB-B0EB-AD3994EC78EA}"/>
              </a:ext>
            </a:extLst>
          </p:cNvPr>
          <p:cNvSpPr/>
          <p:nvPr/>
        </p:nvSpPr>
        <p:spPr bwMode="auto">
          <a:xfrm>
            <a:off x="4548608" y="4911418"/>
            <a:ext cx="118642" cy="11835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0D723DB8-8C90-4288-8989-F760487435A0}"/>
              </a:ext>
            </a:extLst>
          </p:cNvPr>
          <p:cNvSpPr/>
          <p:nvPr/>
        </p:nvSpPr>
        <p:spPr bwMode="auto">
          <a:xfrm>
            <a:off x="6442334" y="4879774"/>
            <a:ext cx="118302" cy="11835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9" name="TextBox 24">
            <a:extLst>
              <a:ext uri="{FF2B5EF4-FFF2-40B4-BE49-F238E27FC236}">
                <a16:creationId xmlns:a16="http://schemas.microsoft.com/office/drawing/2014/main" id="{312BB94A-DA8B-42F2-B437-FFF63967A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427" y="3375609"/>
            <a:ext cx="3687568" cy="270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00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□ 전동 공구 사용시 필수 점검사항</a:t>
            </a:r>
            <a:endParaRPr lang="en-US" altLang="ko-KR" sz="1000" b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LG스마트체 Regular" panose="020B0600000101010101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95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외관검사</a:t>
            </a:r>
            <a:endParaRPr lang="en-US" altLang="ko-KR" sz="950" b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LG스마트체 Regular" panose="020B0600000101010101"/>
            </a:endParaRPr>
          </a:p>
          <a:p>
            <a:pPr>
              <a:lnSpc>
                <a:spcPct val="150000"/>
              </a:lnSpc>
            </a:pPr>
            <a:r>
              <a:rPr lang="en-US" altLang="ko-KR" sz="95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   </a:t>
            </a:r>
            <a:r>
              <a:rPr lang="ko-KR" altLang="en-US" sz="95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가</a:t>
            </a:r>
            <a:r>
              <a:rPr lang="en-US" altLang="ko-KR" sz="95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. </a:t>
            </a:r>
            <a:r>
              <a:rPr lang="ko-KR" altLang="en-US" sz="95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공구 부착 안전시설물 </a:t>
            </a:r>
            <a:r>
              <a:rPr lang="en-US" altLang="ko-KR" sz="95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(</a:t>
            </a:r>
            <a:r>
              <a:rPr lang="ko-KR" altLang="en-US" sz="95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방호커버 등</a:t>
            </a:r>
            <a:r>
              <a:rPr lang="en-US" altLang="ko-KR" sz="95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95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   </a:t>
            </a:r>
            <a:r>
              <a:rPr lang="ko-KR" altLang="en-US" sz="95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나</a:t>
            </a:r>
            <a:r>
              <a:rPr lang="en-US" altLang="ko-KR" sz="95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. </a:t>
            </a:r>
            <a:r>
              <a:rPr lang="ko-KR" altLang="en-US" sz="95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공구 파손</a:t>
            </a:r>
            <a:r>
              <a:rPr lang="en-US" altLang="ko-KR" sz="95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, </a:t>
            </a:r>
            <a:r>
              <a:rPr lang="ko-KR" altLang="en-US" sz="95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훼손 상태</a:t>
            </a:r>
            <a:endParaRPr lang="en-US" altLang="ko-KR" sz="950" b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LG스마트체 Regular" panose="020B0600000101010101"/>
            </a:endParaRPr>
          </a:p>
          <a:p>
            <a:pPr>
              <a:lnSpc>
                <a:spcPct val="150000"/>
              </a:lnSpc>
            </a:pPr>
            <a:r>
              <a:rPr lang="en-US" altLang="ko-KR" sz="95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   </a:t>
            </a:r>
            <a:r>
              <a:rPr lang="ko-KR" altLang="en-US" sz="95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다</a:t>
            </a:r>
            <a:r>
              <a:rPr lang="en-US" altLang="ko-KR" sz="95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. </a:t>
            </a:r>
            <a:r>
              <a:rPr lang="ko-KR" altLang="en-US" sz="95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플러그 및 전선 벗겨짐</a:t>
            </a:r>
            <a:endParaRPr lang="en-US" altLang="ko-KR" sz="950" b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LG스마트체 Regular" panose="020B0600000101010101"/>
            </a:endParaRPr>
          </a:p>
          <a:p>
            <a:pPr>
              <a:lnSpc>
                <a:spcPct val="150000"/>
              </a:lnSpc>
            </a:pPr>
            <a:r>
              <a:rPr lang="en-US" altLang="ko-KR" sz="95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   </a:t>
            </a:r>
            <a:r>
              <a:rPr lang="ko-KR" altLang="en-US" sz="95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라</a:t>
            </a:r>
            <a:r>
              <a:rPr lang="en-US" altLang="ko-KR" sz="95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. </a:t>
            </a:r>
            <a:r>
              <a:rPr lang="ko-KR" altLang="en-US" sz="95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접지가 필요한 공구의 접지 상태</a:t>
            </a:r>
            <a:endParaRPr lang="en-US" altLang="ko-KR" sz="950" b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LG스마트체 Regular" panose="020B0600000101010101"/>
            </a:endParaRPr>
          </a:p>
          <a:p>
            <a:pPr>
              <a:lnSpc>
                <a:spcPct val="150000"/>
              </a:lnSpc>
            </a:pPr>
            <a:r>
              <a:rPr lang="en-US" altLang="ko-KR" sz="95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   </a:t>
            </a:r>
            <a:r>
              <a:rPr lang="ko-KR" altLang="en-US" sz="95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마</a:t>
            </a:r>
            <a:r>
              <a:rPr lang="en-US" altLang="ko-KR" sz="95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. </a:t>
            </a:r>
            <a:r>
              <a:rPr lang="ko-KR" altLang="en-US" sz="95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방수가 필요한 경우 방수가능 여부 등</a:t>
            </a:r>
            <a:endParaRPr lang="en-US" altLang="ko-KR" sz="950" b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LG스마트체 Regular" panose="020B0600000101010101"/>
            </a:endParaRPr>
          </a:p>
          <a:p>
            <a:pPr>
              <a:lnSpc>
                <a:spcPct val="150000"/>
              </a:lnSpc>
            </a:pPr>
            <a:r>
              <a:rPr lang="en-US" altLang="ko-KR" sz="95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2. </a:t>
            </a:r>
            <a:r>
              <a:rPr lang="ko-KR" altLang="en-US" sz="95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누설전류 측정 </a:t>
            </a:r>
            <a:r>
              <a:rPr lang="en-US" altLang="ko-KR" sz="95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: </a:t>
            </a:r>
            <a:r>
              <a:rPr lang="ko-KR" altLang="en-US" sz="95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전류 누설 여부</a:t>
            </a:r>
            <a:endParaRPr lang="en-US" altLang="ko-KR" sz="950" b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LG스마트체 Regular" panose="020B0600000101010101"/>
            </a:endParaRPr>
          </a:p>
          <a:p>
            <a:pPr>
              <a:lnSpc>
                <a:spcPct val="150000"/>
              </a:lnSpc>
            </a:pPr>
            <a:r>
              <a:rPr lang="en-US" altLang="ko-KR" sz="95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3. </a:t>
            </a:r>
            <a:r>
              <a:rPr lang="ko-KR" altLang="en-US" sz="95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장비의 구동상태 </a:t>
            </a:r>
            <a:r>
              <a:rPr lang="en-US" altLang="ko-KR" sz="95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: </a:t>
            </a:r>
            <a:r>
              <a:rPr lang="ko-KR" altLang="en-US" sz="95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정상작동 여부</a:t>
            </a:r>
            <a:endParaRPr lang="en-US" altLang="ko-KR" sz="950" b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LG스마트체 Regular" panose="020B0600000101010101"/>
            </a:endParaRPr>
          </a:p>
          <a:p>
            <a:pPr>
              <a:lnSpc>
                <a:spcPct val="150000"/>
              </a:lnSpc>
            </a:pPr>
            <a:r>
              <a:rPr lang="en-US" altLang="ko-KR" sz="95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4. </a:t>
            </a:r>
            <a:r>
              <a:rPr lang="ko-KR" altLang="en-US" sz="95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사용설명서 및 장비에 부착된 주의사항</a:t>
            </a:r>
            <a:endParaRPr lang="en-US" altLang="ko-KR" sz="950" b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LG스마트체 Regular" panose="020B0600000101010101"/>
            </a:endParaRPr>
          </a:p>
          <a:p>
            <a:pPr>
              <a:lnSpc>
                <a:spcPct val="150000"/>
              </a:lnSpc>
            </a:pPr>
            <a:r>
              <a:rPr lang="en-US" altLang="ko-KR" sz="95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5. </a:t>
            </a:r>
            <a:r>
              <a:rPr lang="ko-KR" altLang="en-US" sz="950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LG스마트체 Regular" panose="020B0600000101010101"/>
              </a:rPr>
              <a:t>기타 공구 사용시 안전에 필요한 사항</a:t>
            </a:r>
            <a:endParaRPr lang="en-US" altLang="ko-KR" sz="950" b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LG스마트체 Regular" panose="020B0600000101010101"/>
            </a:endParaRPr>
          </a:p>
          <a:p>
            <a:pPr>
              <a:lnSpc>
                <a:spcPct val="150000"/>
              </a:lnSpc>
            </a:pPr>
            <a:endParaRPr lang="en-US" altLang="ko-KR" sz="950" b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LG스마트체 Regular" panose="020B0600000101010101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16C69E7DD63FAC4E8FC589C6DAB5933A" ma:contentTypeVersion="11" ma:contentTypeDescription="새 문서를 만듭니다." ma:contentTypeScope="" ma:versionID="24a2e454f089b5ad34b1c5b1bfeee810">
  <xsd:schema xmlns:xsd="http://www.w3.org/2001/XMLSchema" xmlns:xs="http://www.w3.org/2001/XMLSchema" xmlns:p="http://schemas.microsoft.com/office/2006/metadata/properties" xmlns:ns3="6c8bd2a0-9cb2-49ca-9278-a69cc02bec2c" xmlns:ns4="2bb5825e-6631-49af-abfd-4d551609571f" targetNamespace="http://schemas.microsoft.com/office/2006/metadata/properties" ma:root="true" ma:fieldsID="cdfc07898cf5748c4e263a8f2781895c" ns3:_="" ns4:_="">
    <xsd:import namespace="6c8bd2a0-9cb2-49ca-9278-a69cc02bec2c"/>
    <xsd:import namespace="2bb5825e-6631-49af-abfd-4d551609571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bd2a0-9cb2-49ca-9278-a69cc02bec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5825e-6631-49af-abfd-4d551609571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567195-6357-4797-A802-B75766527A71}">
  <ds:schemaRefs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6c8bd2a0-9cb2-49ca-9278-a69cc02bec2c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2bb5825e-6631-49af-abfd-4d551609571f"/>
  </ds:schemaRefs>
</ds:datastoreItem>
</file>

<file path=customXml/itemProps2.xml><?xml version="1.0" encoding="utf-8"?>
<ds:datastoreItem xmlns:ds="http://schemas.openxmlformats.org/officeDocument/2006/customXml" ds:itemID="{03F93CC9-BD5A-4272-B3CF-A76FF3990F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8bd2a0-9cb2-49ca-9278-a69cc02bec2c"/>
    <ds:schemaRef ds:uri="2bb5825e-6631-49af-abfd-4d55160957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1D215A-B5B6-4193-A4F3-710B48F3B3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28712</TotalTime>
  <Words>2320</Words>
  <Application>Microsoft Office PowerPoint</Application>
  <PresentationFormat>화면 슬라이드 쇼(4:3)</PresentationFormat>
  <Paragraphs>472</Paragraphs>
  <Slides>18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30" baseType="lpstr">
      <vt:lpstr>HY헤드라인M</vt:lpstr>
      <vt:lpstr>굴림</vt:lpstr>
      <vt:lpstr>나눔고딕</vt:lpstr>
      <vt:lpstr>나눔스퀘어 Bold</vt:lpstr>
      <vt:lpstr>맑은 고딕</vt:lpstr>
      <vt:lpstr>휴먼둥근헤드라인</vt:lpstr>
      <vt:lpstr>Arial</vt:lpstr>
      <vt:lpstr>Calibri</vt:lpstr>
      <vt:lpstr>Calibri Light</vt:lpstr>
      <vt:lpstr>Wingdings</vt:lpstr>
      <vt:lpstr>Wingdings 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GUNYANG</dc:creator>
  <cp:lastModifiedBy>사용자</cp:lastModifiedBy>
  <cp:revision>3019</cp:revision>
  <cp:lastPrinted>2023-04-07T01:47:20Z</cp:lastPrinted>
  <dcterms:created xsi:type="dcterms:W3CDTF">2017-05-16T07:01:59Z</dcterms:created>
  <dcterms:modified xsi:type="dcterms:W3CDTF">2024-10-16T07:08:43Z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0x01010016C69E7DD63FAC4E8FC589C6DAB5933A</vt:lpwstr>
  </property>
</Properties>
</file>