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658" r:id="rId2"/>
  </p:sldMasterIdLst>
  <p:notesMasterIdLst>
    <p:notesMasterId r:id="rId4"/>
  </p:notesMasterIdLst>
  <p:sldIdLst>
    <p:sldId id="312" r:id="rId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D78"/>
    <a:srgbClr val="064A7E"/>
    <a:srgbClr val="071E91"/>
    <a:srgbClr val="00CCFF"/>
    <a:srgbClr val="034EA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78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FB0335-4FAA-4DF2-B1CC-7EA788B0EFF4}" type="datetimeFigureOut">
              <a:rPr lang="ko-KR" altLang="en-US" smtClean="0"/>
              <a:t>2023-06-24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7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A7F3A-7FF0-482A-95A6-DFDD398869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7395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직선 연결선 6"/>
          <p:cNvCxnSpPr/>
          <p:nvPr userDrawn="1"/>
        </p:nvCxnSpPr>
        <p:spPr>
          <a:xfrm>
            <a:off x="0" y="6434546"/>
            <a:ext cx="9144000" cy="0"/>
          </a:xfrm>
          <a:prstGeom prst="line">
            <a:avLst/>
          </a:prstGeom>
          <a:ln w="38100">
            <a:solidFill>
              <a:srgbClr val="034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9" y="6467474"/>
            <a:ext cx="14985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35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0328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36179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1216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07390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525566" y="4213076"/>
            <a:ext cx="810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 userDrawn="1"/>
        </p:nvCxnSpPr>
        <p:spPr>
          <a:xfrm>
            <a:off x="0" y="6434546"/>
            <a:ext cx="9144000" cy="0"/>
          </a:xfrm>
          <a:prstGeom prst="line">
            <a:avLst/>
          </a:prstGeom>
          <a:ln w="38100">
            <a:solidFill>
              <a:srgbClr val="034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 userDrawn="1"/>
        </p:nvCxnSpPr>
        <p:spPr>
          <a:xfrm>
            <a:off x="0" y="576671"/>
            <a:ext cx="9144000" cy="0"/>
          </a:xfrm>
          <a:prstGeom prst="line">
            <a:avLst/>
          </a:prstGeom>
          <a:ln w="38100">
            <a:solidFill>
              <a:srgbClr val="034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86600" y="6462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C1257-B943-423C-BDA0-E55D0DA5D2EF}" type="slidenum">
              <a:rPr lang="ko-KR" altLang="en-US" smtClean="0"/>
              <a:t>‹#›</a:t>
            </a:fld>
            <a:endParaRPr lang="ko-KR" altLang="en-US" dirty="0"/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9" y="6467474"/>
            <a:ext cx="14985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3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5871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7710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416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11211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9733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21398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C1257-B943-423C-BDA0-E55D0DA5D2EF}" type="slidenum">
              <a:rPr lang="ko-KR" altLang="en-US" smtClean="0"/>
              <a:t>‹#›</a:t>
            </a:fld>
            <a:endParaRPr lang="ko-KR" altLang="en-US" dirty="0"/>
          </a:p>
        </p:txBody>
      </p:sp>
      <p:cxnSp>
        <p:nvCxnSpPr>
          <p:cNvPr id="5" name="직선 연결선 4"/>
          <p:cNvCxnSpPr/>
          <p:nvPr userDrawn="1"/>
        </p:nvCxnSpPr>
        <p:spPr>
          <a:xfrm>
            <a:off x="525566" y="4213076"/>
            <a:ext cx="81000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0" y="6434546"/>
            <a:ext cx="9144000" cy="0"/>
          </a:xfrm>
          <a:prstGeom prst="line">
            <a:avLst/>
          </a:prstGeom>
          <a:ln w="38100">
            <a:solidFill>
              <a:srgbClr val="034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 userDrawn="1"/>
        </p:nvCxnSpPr>
        <p:spPr>
          <a:xfrm>
            <a:off x="0" y="576671"/>
            <a:ext cx="9144000" cy="0"/>
          </a:xfrm>
          <a:prstGeom prst="line">
            <a:avLst/>
          </a:prstGeom>
          <a:ln w="38100">
            <a:solidFill>
              <a:srgbClr val="034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9" y="6467474"/>
            <a:ext cx="14985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02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879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7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429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8913" y="148054"/>
            <a:ext cx="2036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맑은 고딕" panose="020B0503020000020004" pitchFamily="50" charset="-127"/>
                <a:ea typeface="견고딕" panose="02030600000101010101" pitchFamily="18" charset="-127"/>
              </a:rPr>
              <a:t>안전보건 조직도</a:t>
            </a:r>
            <a:endParaRPr lang="en-US" altLang="ko-KR" sz="2000" b="1" dirty="0">
              <a:latin typeface="맑은 고딕" panose="020B0503020000020004" pitchFamily="50" charset="-127"/>
              <a:ea typeface="견고딕" panose="02030600000101010101" pitchFamily="18" charset="-127"/>
            </a:endParaRPr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924813"/>
              </p:ext>
            </p:extLst>
          </p:nvPr>
        </p:nvGraphicFramePr>
        <p:xfrm>
          <a:off x="-18690" y="5792396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Acrobat Document" showAsIcon="1" r:id="rId3" imgW="914400" imgH="771480" progId="AcroExch.Document.7">
                  <p:embed/>
                </p:oleObj>
              </mc:Choice>
              <mc:Fallback>
                <p:oleObj name="Acrobat Document" showAsIcon="1" r:id="rId3" imgW="914400" imgH="771480" progId="AcroExch.Document.7">
                  <p:embed/>
                  <p:pic>
                    <p:nvPicPr>
                      <p:cNvPr id="5" name="개체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8690" y="5792396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2" name="직선 연결선 121"/>
          <p:cNvCxnSpPr>
            <a:stCxn id="211" idx="1"/>
          </p:cNvCxnSpPr>
          <p:nvPr/>
        </p:nvCxnSpPr>
        <p:spPr>
          <a:xfrm flipH="1">
            <a:off x="4567425" y="2236131"/>
            <a:ext cx="1839778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모서리가 둥근 직사각형 124"/>
          <p:cNvSpPr/>
          <p:nvPr/>
        </p:nvSpPr>
        <p:spPr>
          <a:xfrm>
            <a:off x="3944351" y="982083"/>
            <a:ext cx="1260000" cy="432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CEO</a:t>
            </a:r>
          </a:p>
          <a:p>
            <a:pPr algn="ctr"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  <a:latin typeface="+mn-ea"/>
              </a:rPr>
              <a:t>김영민 대표이사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6" name="모서리가 둥근 직사각형 125"/>
          <p:cNvSpPr/>
          <p:nvPr/>
        </p:nvSpPr>
        <p:spPr>
          <a:xfrm>
            <a:off x="3944351" y="1705815"/>
            <a:ext cx="1260000" cy="432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  <a:latin typeface="+mn-ea"/>
              </a:rPr>
              <a:t>관리책임자</a:t>
            </a:r>
            <a:r>
              <a:rPr lang="en-US" altLang="ko-KR" sz="800" b="1" dirty="0" smtClean="0">
                <a:solidFill>
                  <a:schemeClr val="tx1"/>
                </a:solidFill>
                <a:latin typeface="+mn-ea"/>
              </a:rPr>
              <a:t>(CSO)</a:t>
            </a:r>
          </a:p>
          <a:p>
            <a:pPr algn="ctr">
              <a:lnSpc>
                <a:spcPct val="150000"/>
              </a:lnSpc>
            </a:pPr>
            <a:r>
              <a:rPr lang="ko-KR" altLang="en-US" sz="800" b="1" dirty="0" smtClean="0">
                <a:solidFill>
                  <a:schemeClr val="tx1"/>
                </a:solidFill>
                <a:latin typeface="+mn-ea"/>
              </a:rPr>
              <a:t>원구일 상무</a:t>
            </a:r>
            <a:endParaRPr lang="ko-KR" altLang="en-US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1774867" y="3766561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물류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담당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2" name="모서리가 둥근 직사각형 141"/>
          <p:cNvSpPr/>
          <p:nvPr/>
        </p:nvSpPr>
        <p:spPr>
          <a:xfrm>
            <a:off x="1774867" y="4024935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물류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PM1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1774867" y="4258998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물류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PM2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8" name="모서리가 둥근 직사각형 157"/>
          <p:cNvSpPr/>
          <p:nvPr/>
        </p:nvSpPr>
        <p:spPr>
          <a:xfrm>
            <a:off x="1774867" y="4490331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물류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PM3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9" name="모서리가 둥근 직사각형 158"/>
          <p:cNvSpPr/>
          <p:nvPr/>
        </p:nvSpPr>
        <p:spPr>
          <a:xfrm>
            <a:off x="1774867" y="4721664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물류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PM4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0" name="모서리가 둥근 직사각형 159"/>
          <p:cNvSpPr/>
          <p:nvPr/>
        </p:nvSpPr>
        <p:spPr>
          <a:xfrm>
            <a:off x="1774867" y="4948212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물류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PM5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3" name="모서리가 둥근 직사각형 162"/>
          <p:cNvSpPr/>
          <p:nvPr/>
        </p:nvSpPr>
        <p:spPr>
          <a:xfrm>
            <a:off x="649986" y="4037635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인프라지원팀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4" name="모서리가 둥근 직사각형 163"/>
          <p:cNvSpPr/>
          <p:nvPr/>
        </p:nvSpPr>
        <p:spPr>
          <a:xfrm>
            <a:off x="2894668" y="4030869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공정장비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PM1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5" name="모서리가 둥근 직사각형 164"/>
          <p:cNvSpPr/>
          <p:nvPr/>
        </p:nvSpPr>
        <p:spPr>
          <a:xfrm>
            <a:off x="2894668" y="4267096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>
                <a:solidFill>
                  <a:schemeClr val="tx1"/>
                </a:solidFill>
                <a:latin typeface="+mn-ea"/>
              </a:rPr>
              <a:t>공정장비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PM2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2894668" y="4496681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공정기술담당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2" name="모서리가 둥근 직사각형 171"/>
          <p:cNvSpPr/>
          <p:nvPr/>
        </p:nvSpPr>
        <p:spPr>
          <a:xfrm>
            <a:off x="4033775" y="4030869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제어설계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4033775" y="4265348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제어설계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4" name="모서리가 둥근 직사각형 173"/>
          <p:cNvSpPr/>
          <p:nvPr/>
        </p:nvSpPr>
        <p:spPr>
          <a:xfrm>
            <a:off x="4033775" y="4496681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제어설계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5" name="모서리가 둥근 직사각형 174"/>
          <p:cNvSpPr/>
          <p:nvPr/>
        </p:nvSpPr>
        <p:spPr>
          <a:xfrm>
            <a:off x="4033775" y="4728014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제어설계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6" name="모서리가 둥근 직사각형 175"/>
          <p:cNvSpPr/>
          <p:nvPr/>
        </p:nvSpPr>
        <p:spPr>
          <a:xfrm>
            <a:off x="4033775" y="4959347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제어설계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5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7" name="모서리가 둥근 직사각형 176"/>
          <p:cNvSpPr/>
          <p:nvPr/>
        </p:nvSpPr>
        <p:spPr>
          <a:xfrm>
            <a:off x="4039601" y="5190680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제어설계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6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8" name="모서리가 둥근 직사각형 177"/>
          <p:cNvSpPr/>
          <p:nvPr/>
        </p:nvSpPr>
        <p:spPr>
          <a:xfrm>
            <a:off x="5156440" y="4026106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반도체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PM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9" name="모서리가 둥근 직사각형 178"/>
          <p:cNvSpPr/>
          <p:nvPr/>
        </p:nvSpPr>
        <p:spPr>
          <a:xfrm>
            <a:off x="6281844" y="4022659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연구 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0" name="모서리가 둥근 직사각형 179"/>
          <p:cNvSpPr/>
          <p:nvPr/>
        </p:nvSpPr>
        <p:spPr>
          <a:xfrm>
            <a:off x="6281844" y="4265348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연구 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1" name="모서리가 둥근 직사각형 180"/>
          <p:cNvSpPr/>
          <p:nvPr/>
        </p:nvSpPr>
        <p:spPr>
          <a:xfrm>
            <a:off x="7406417" y="4030869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스마트연구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9" name="모서리가 둥근 직사각형 188"/>
          <p:cNvSpPr/>
          <p:nvPr/>
        </p:nvSpPr>
        <p:spPr>
          <a:xfrm>
            <a:off x="7406417" y="4265348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스마트연구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190" name="직선 연결선 189"/>
          <p:cNvCxnSpPr>
            <a:stCxn id="125" idx="2"/>
            <a:endCxn id="126" idx="0"/>
          </p:cNvCxnSpPr>
          <p:nvPr/>
        </p:nvCxnSpPr>
        <p:spPr>
          <a:xfrm>
            <a:off x="4574351" y="1414083"/>
            <a:ext cx="0" cy="291732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연결선 190"/>
          <p:cNvCxnSpPr>
            <a:stCxn id="138" idx="2"/>
            <a:endCxn id="142" idx="0"/>
          </p:cNvCxnSpPr>
          <p:nvPr/>
        </p:nvCxnSpPr>
        <p:spPr>
          <a:xfrm>
            <a:off x="2314867" y="3946561"/>
            <a:ext cx="0" cy="78374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연결선 191"/>
          <p:cNvCxnSpPr>
            <a:stCxn id="163" idx="0"/>
            <a:endCxn id="218" idx="2"/>
          </p:cNvCxnSpPr>
          <p:nvPr/>
        </p:nvCxnSpPr>
        <p:spPr>
          <a:xfrm flipH="1" flipV="1">
            <a:off x="1189542" y="3685430"/>
            <a:ext cx="444" cy="35220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직선 연결선 192"/>
          <p:cNvCxnSpPr>
            <a:stCxn id="164" idx="0"/>
            <a:endCxn id="219" idx="2"/>
          </p:cNvCxnSpPr>
          <p:nvPr/>
        </p:nvCxnSpPr>
        <p:spPr>
          <a:xfrm flipV="1">
            <a:off x="3434668" y="3685430"/>
            <a:ext cx="0" cy="345439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직선 연결선 193"/>
          <p:cNvCxnSpPr>
            <a:stCxn id="172" idx="0"/>
            <a:endCxn id="213" idx="2"/>
          </p:cNvCxnSpPr>
          <p:nvPr/>
        </p:nvCxnSpPr>
        <p:spPr>
          <a:xfrm flipH="1" flipV="1">
            <a:off x="4573251" y="3685430"/>
            <a:ext cx="524" cy="345439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직선 연결선 194"/>
          <p:cNvCxnSpPr>
            <a:stCxn id="178" idx="0"/>
            <a:endCxn id="215" idx="2"/>
          </p:cNvCxnSpPr>
          <p:nvPr/>
        </p:nvCxnSpPr>
        <p:spPr>
          <a:xfrm flipH="1" flipV="1">
            <a:off x="5695694" y="3680667"/>
            <a:ext cx="746" cy="345439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연결선 195"/>
          <p:cNvCxnSpPr>
            <a:stCxn id="179" idx="0"/>
            <a:endCxn id="214" idx="2"/>
          </p:cNvCxnSpPr>
          <p:nvPr/>
        </p:nvCxnSpPr>
        <p:spPr>
          <a:xfrm flipV="1">
            <a:off x="6821844" y="3685430"/>
            <a:ext cx="0" cy="337229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직선 연결선 196"/>
          <p:cNvCxnSpPr>
            <a:stCxn id="181" idx="0"/>
            <a:endCxn id="216" idx="2"/>
          </p:cNvCxnSpPr>
          <p:nvPr/>
        </p:nvCxnSpPr>
        <p:spPr>
          <a:xfrm flipV="1">
            <a:off x="7946417" y="3685430"/>
            <a:ext cx="0" cy="345439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7045294" y="5074673"/>
            <a:ext cx="1973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800" b="1" dirty="0" smtClean="0">
                <a:solidFill>
                  <a:schemeClr val="tx2"/>
                </a:solidFill>
              </a:rPr>
              <a:t>● </a:t>
            </a:r>
            <a:r>
              <a:rPr lang="ko-KR" altLang="en-US" sz="800" b="1" dirty="0" err="1" smtClean="0">
                <a:solidFill>
                  <a:schemeClr val="tx2"/>
                </a:solidFill>
              </a:rPr>
              <a:t>중처법</a:t>
            </a:r>
            <a:r>
              <a:rPr lang="ko-KR" altLang="en-US" sz="800" b="1" dirty="0" smtClean="0">
                <a:solidFill>
                  <a:schemeClr val="tx2"/>
                </a:solidFill>
              </a:rPr>
              <a:t> 전담조직</a:t>
            </a:r>
            <a:r>
              <a:rPr lang="en-US" altLang="ko-KR" sz="800" b="1" dirty="0" smtClean="0">
                <a:solidFill>
                  <a:schemeClr val="tx2"/>
                </a:solidFill>
              </a:rPr>
              <a:t>(</a:t>
            </a:r>
            <a:r>
              <a:rPr lang="ko-KR" altLang="en-US" sz="800" b="1" dirty="0" smtClean="0">
                <a:solidFill>
                  <a:schemeClr val="tx2"/>
                </a:solidFill>
              </a:rPr>
              <a:t>총 </a:t>
            </a:r>
            <a:r>
              <a:rPr lang="en-US" altLang="ko-KR" sz="800" b="1" dirty="0" smtClean="0">
                <a:solidFill>
                  <a:schemeClr val="tx2"/>
                </a:solidFill>
              </a:rPr>
              <a:t>2</a:t>
            </a:r>
            <a:r>
              <a:rPr lang="ko-KR" altLang="en-US" sz="800" b="1" dirty="0" smtClean="0">
                <a:solidFill>
                  <a:schemeClr val="tx2"/>
                </a:solidFill>
              </a:rPr>
              <a:t>명</a:t>
            </a:r>
            <a:r>
              <a:rPr lang="en-US" altLang="ko-KR" sz="800" b="1" dirty="0" smtClean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ko-KR" altLang="en-US" sz="800" b="1" dirty="0" smtClean="0">
                <a:solidFill>
                  <a:schemeClr val="tx2"/>
                </a:solidFill>
              </a:rPr>
              <a:t>★ 안전</a:t>
            </a:r>
            <a:r>
              <a:rPr lang="en-US" altLang="ko-KR" sz="800" b="1" dirty="0" smtClean="0">
                <a:solidFill>
                  <a:schemeClr val="tx2"/>
                </a:solidFill>
              </a:rPr>
              <a:t>/</a:t>
            </a:r>
            <a:r>
              <a:rPr lang="ko-KR" altLang="en-US" sz="800" b="1" dirty="0" err="1" smtClean="0">
                <a:solidFill>
                  <a:schemeClr val="tx2"/>
                </a:solidFill>
              </a:rPr>
              <a:t>보건관리자</a:t>
            </a:r>
            <a:r>
              <a:rPr lang="ko-KR" altLang="en-US" sz="800" b="1" dirty="0" smtClean="0">
                <a:solidFill>
                  <a:schemeClr val="tx2"/>
                </a:solidFill>
              </a:rPr>
              <a:t> </a:t>
            </a:r>
            <a:r>
              <a:rPr lang="en-US" altLang="ko-KR" sz="800" b="1" dirty="0" smtClean="0">
                <a:solidFill>
                  <a:schemeClr val="tx2"/>
                </a:solidFill>
              </a:rPr>
              <a:t>(</a:t>
            </a:r>
            <a:r>
              <a:rPr lang="ko-KR" altLang="en-US" sz="800" b="1" dirty="0" smtClean="0">
                <a:solidFill>
                  <a:schemeClr val="tx2"/>
                </a:solidFill>
              </a:rPr>
              <a:t>총 </a:t>
            </a:r>
            <a:r>
              <a:rPr lang="en-US" altLang="ko-KR" sz="800" b="1" dirty="0" smtClean="0">
                <a:solidFill>
                  <a:schemeClr val="tx2"/>
                </a:solidFill>
              </a:rPr>
              <a:t>23</a:t>
            </a:r>
            <a:r>
              <a:rPr lang="ko-KR" altLang="en-US" sz="800" b="1" dirty="0" smtClean="0">
                <a:solidFill>
                  <a:schemeClr val="tx2"/>
                </a:solidFill>
              </a:rPr>
              <a:t>명</a:t>
            </a:r>
            <a:r>
              <a:rPr lang="en-US" altLang="ko-KR" sz="800" b="1" dirty="0" smtClean="0">
                <a:solidFill>
                  <a:schemeClr val="tx2"/>
                </a:solidFill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ko-KR" altLang="en-US" sz="800" b="1" dirty="0" smtClean="0">
                <a:solidFill>
                  <a:schemeClr val="tx2"/>
                </a:solidFill>
              </a:rPr>
              <a:t>▲ 대상 부서 전원 </a:t>
            </a:r>
            <a:r>
              <a:rPr lang="ko-KR" altLang="en-US" sz="800" b="1" dirty="0" err="1" smtClean="0">
                <a:solidFill>
                  <a:schemeClr val="tx2"/>
                </a:solidFill>
              </a:rPr>
              <a:t>관리감독자</a:t>
            </a:r>
            <a:r>
              <a:rPr lang="ko-KR" altLang="en-US" sz="800" b="1" dirty="0" smtClean="0">
                <a:solidFill>
                  <a:schemeClr val="tx2"/>
                </a:solidFill>
              </a:rPr>
              <a:t> </a:t>
            </a:r>
            <a:r>
              <a:rPr lang="en-US" altLang="ko-KR" sz="800" b="1" dirty="0" smtClean="0">
                <a:solidFill>
                  <a:schemeClr val="tx2"/>
                </a:solidFill>
              </a:rPr>
              <a:t>(</a:t>
            </a:r>
            <a:r>
              <a:rPr lang="ko-KR" altLang="en-US" sz="800" b="1" dirty="0" smtClean="0">
                <a:solidFill>
                  <a:schemeClr val="tx2"/>
                </a:solidFill>
              </a:rPr>
              <a:t>총 </a:t>
            </a:r>
            <a:r>
              <a:rPr lang="en-US" altLang="ko-KR" sz="800" b="1" dirty="0" smtClean="0">
                <a:solidFill>
                  <a:schemeClr val="tx2"/>
                </a:solidFill>
              </a:rPr>
              <a:t>394</a:t>
            </a:r>
            <a:r>
              <a:rPr lang="ko-KR" altLang="en-US" sz="800" b="1" dirty="0" smtClean="0">
                <a:solidFill>
                  <a:schemeClr val="tx2"/>
                </a:solidFill>
              </a:rPr>
              <a:t>명</a:t>
            </a:r>
            <a:r>
              <a:rPr lang="en-US" altLang="ko-KR" sz="800" b="1" dirty="0" smtClean="0">
                <a:solidFill>
                  <a:schemeClr val="tx2"/>
                </a:solidFill>
              </a:rPr>
              <a:t>)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199" name="모서리가 둥근 직사각형 198"/>
          <p:cNvSpPr/>
          <p:nvPr/>
        </p:nvSpPr>
        <p:spPr>
          <a:xfrm>
            <a:off x="4039601" y="5422013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SW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00" name="직선 연결선 199"/>
          <p:cNvCxnSpPr>
            <a:stCxn id="126" idx="2"/>
            <a:endCxn id="213" idx="0"/>
          </p:cNvCxnSpPr>
          <p:nvPr/>
        </p:nvCxnSpPr>
        <p:spPr>
          <a:xfrm flipH="1">
            <a:off x="4573251" y="2137815"/>
            <a:ext cx="1100" cy="136761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꺾인 연결선 200"/>
          <p:cNvCxnSpPr>
            <a:stCxn id="211" idx="2"/>
            <a:endCxn id="247" idx="0"/>
          </p:cNvCxnSpPr>
          <p:nvPr/>
        </p:nvCxnSpPr>
        <p:spPr>
          <a:xfrm rot="5400000">
            <a:off x="6355212" y="1956916"/>
            <a:ext cx="240776" cy="943207"/>
          </a:xfrm>
          <a:prstGeom prst="bentConnector3">
            <a:avLst>
              <a:gd name="adj1" fmla="val 50000"/>
            </a:avLst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연결선 201"/>
          <p:cNvCxnSpPr/>
          <p:nvPr/>
        </p:nvCxnSpPr>
        <p:spPr>
          <a:xfrm>
            <a:off x="1191899" y="3368165"/>
            <a:ext cx="6754518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직선 연결선 202"/>
          <p:cNvCxnSpPr>
            <a:stCxn id="218" idx="0"/>
          </p:cNvCxnSpPr>
          <p:nvPr/>
        </p:nvCxnSpPr>
        <p:spPr>
          <a:xfrm flipH="1" flipV="1">
            <a:off x="1186811" y="3359539"/>
            <a:ext cx="2731" cy="145891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연결선 203"/>
          <p:cNvCxnSpPr>
            <a:endCxn id="217" idx="0"/>
          </p:cNvCxnSpPr>
          <p:nvPr/>
        </p:nvCxnSpPr>
        <p:spPr>
          <a:xfrm>
            <a:off x="2314867" y="3368165"/>
            <a:ext cx="0" cy="13726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직선 연결선 204"/>
          <p:cNvCxnSpPr>
            <a:endCxn id="219" idx="0"/>
          </p:cNvCxnSpPr>
          <p:nvPr/>
        </p:nvCxnSpPr>
        <p:spPr>
          <a:xfrm>
            <a:off x="3434668" y="3376792"/>
            <a:ext cx="0" cy="128638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endCxn id="215" idx="0"/>
          </p:cNvCxnSpPr>
          <p:nvPr/>
        </p:nvCxnSpPr>
        <p:spPr>
          <a:xfrm>
            <a:off x="5693265" y="3368165"/>
            <a:ext cx="2429" cy="132502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직선 연결선 206"/>
          <p:cNvCxnSpPr>
            <a:endCxn id="214" idx="0"/>
          </p:cNvCxnSpPr>
          <p:nvPr/>
        </p:nvCxnSpPr>
        <p:spPr>
          <a:xfrm>
            <a:off x="6821844" y="3359539"/>
            <a:ext cx="0" cy="145891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연결선 207"/>
          <p:cNvCxnSpPr>
            <a:endCxn id="216" idx="0"/>
          </p:cNvCxnSpPr>
          <p:nvPr/>
        </p:nvCxnSpPr>
        <p:spPr>
          <a:xfrm>
            <a:off x="7946417" y="3368165"/>
            <a:ext cx="0" cy="137265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직선 연결선 208"/>
          <p:cNvCxnSpPr>
            <a:endCxn id="210" idx="3"/>
          </p:cNvCxnSpPr>
          <p:nvPr/>
        </p:nvCxnSpPr>
        <p:spPr>
          <a:xfrm flipH="1" flipV="1">
            <a:off x="3789813" y="1557813"/>
            <a:ext cx="792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모서리가 둥근 직사각형 209"/>
          <p:cNvSpPr/>
          <p:nvPr/>
        </p:nvSpPr>
        <p:spPr>
          <a:xfrm>
            <a:off x="2529813" y="1377813"/>
            <a:ext cx="1260000" cy="36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b="1" dirty="0" smtClean="0">
                <a:solidFill>
                  <a:schemeClr val="tx1"/>
                </a:solidFill>
                <a:latin typeface="+mn-ea"/>
              </a:rPr>
              <a:t>안전보건경영위원회</a:t>
            </a:r>
            <a:endParaRPr lang="ko-KR" altLang="en-US" sz="7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1" name="모서리가 둥근 직사각형 210"/>
          <p:cNvSpPr/>
          <p:nvPr/>
        </p:nvSpPr>
        <p:spPr>
          <a:xfrm>
            <a:off x="6407203" y="2020131"/>
            <a:ext cx="1080000" cy="28800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환경안전팀</a:t>
            </a:r>
            <a:endParaRPr lang="en-US" altLang="ko-KR" sz="700" dirty="0" smtClean="0">
              <a:solidFill>
                <a:schemeClr val="tx1"/>
              </a:solidFill>
              <a:latin typeface="+mn-ea"/>
            </a:endParaRPr>
          </a:p>
          <a:p>
            <a:pPr algn="ctr"/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정재훈 팀장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12" name="꺾인 연결선 211"/>
          <p:cNvCxnSpPr>
            <a:stCxn id="252" idx="0"/>
            <a:endCxn id="211" idx="2"/>
          </p:cNvCxnSpPr>
          <p:nvPr/>
        </p:nvCxnSpPr>
        <p:spPr>
          <a:xfrm rot="16200000" flipV="1">
            <a:off x="7323358" y="1931976"/>
            <a:ext cx="240776" cy="993086"/>
          </a:xfrm>
          <a:prstGeom prst="bentConnector3">
            <a:avLst>
              <a:gd name="adj1" fmla="val 50000"/>
            </a:avLst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모서리가 둥근 직사각형 212"/>
          <p:cNvSpPr/>
          <p:nvPr/>
        </p:nvSpPr>
        <p:spPr>
          <a:xfrm>
            <a:off x="4033251" y="3505430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제어담당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4" name="모서리가 둥근 직사각형 213"/>
          <p:cNvSpPr/>
          <p:nvPr/>
        </p:nvSpPr>
        <p:spPr>
          <a:xfrm>
            <a:off x="6281844" y="3505430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R&amp;D1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센터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5" name="모서리가 둥근 직사각형 214"/>
          <p:cNvSpPr/>
          <p:nvPr/>
        </p:nvSpPr>
        <p:spPr>
          <a:xfrm>
            <a:off x="5155694" y="3500667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반도체사업부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6" name="모서리가 둥근 직사각형 215"/>
          <p:cNvSpPr/>
          <p:nvPr/>
        </p:nvSpPr>
        <p:spPr>
          <a:xfrm>
            <a:off x="7406417" y="3505430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R&amp;D2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센터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7" name="모서리가 둥근 직사각형 216"/>
          <p:cNvSpPr/>
          <p:nvPr/>
        </p:nvSpPr>
        <p:spPr>
          <a:xfrm>
            <a:off x="1774867" y="3505430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spc="-150" dirty="0" smtClean="0">
                <a:solidFill>
                  <a:schemeClr val="tx1"/>
                </a:solidFill>
                <a:latin typeface="+mn-ea"/>
              </a:rPr>
              <a:t>물류시스템사업부</a:t>
            </a:r>
            <a:endParaRPr lang="ko-KR" altLang="en-US" sz="700" spc="-15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8" name="모서리가 둥근 직사각형 217"/>
          <p:cNvSpPr/>
          <p:nvPr/>
        </p:nvSpPr>
        <p:spPr>
          <a:xfrm>
            <a:off x="649542" y="3505430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재무지원담당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19" name="모서리가 둥근 직사각형 218"/>
          <p:cNvSpPr/>
          <p:nvPr/>
        </p:nvSpPr>
        <p:spPr>
          <a:xfrm>
            <a:off x="2894668" y="3505430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공정장비사업부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20" name="직선 연결선 219"/>
          <p:cNvCxnSpPr>
            <a:stCxn id="138" idx="0"/>
            <a:endCxn id="217" idx="2"/>
          </p:cNvCxnSpPr>
          <p:nvPr/>
        </p:nvCxnSpPr>
        <p:spPr>
          <a:xfrm flipV="1">
            <a:off x="2314867" y="3685430"/>
            <a:ext cx="0" cy="81131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7214329" y="205640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●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1468828" y="4019913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716702" y="4012223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2607410" y="4012223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2607410" y="4241276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2607410" y="4478959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2607410" y="4702742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2607410" y="4937108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3716702" y="4247626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716702" y="4484434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826352" y="4012223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954786" y="4012223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7084786" y="4012223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214786" y="4012223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8214786" y="4248316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7084786" y="4248656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4826352" y="4241429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4826352" y="4470635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826352" y="4710292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4826352" y="4954325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4826352" y="5169769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4826352" y="5400116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43" name="모서리가 둥근 직사각형 242"/>
          <p:cNvSpPr/>
          <p:nvPr/>
        </p:nvSpPr>
        <p:spPr>
          <a:xfrm>
            <a:off x="6281844" y="4513832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제어설계파트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7084786" y="4497140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45" name="모서리가 둥근 직사각형 244"/>
          <p:cNvSpPr/>
          <p:nvPr/>
        </p:nvSpPr>
        <p:spPr>
          <a:xfrm>
            <a:off x="4039601" y="5647505"/>
            <a:ext cx="108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품질보증팀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4826352" y="5651486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247" name="모서리가 둥근 직사각형 246"/>
          <p:cNvSpPr/>
          <p:nvPr/>
        </p:nvSpPr>
        <p:spPr>
          <a:xfrm>
            <a:off x="5553996" y="2548907"/>
            <a:ext cx="90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환경안전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파트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48" name="모서리가 둥근 직사각형 247"/>
          <p:cNvSpPr/>
          <p:nvPr/>
        </p:nvSpPr>
        <p:spPr>
          <a:xfrm>
            <a:off x="5192974" y="2950868"/>
            <a:ext cx="72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>
                <a:solidFill>
                  <a:schemeClr val="tx1"/>
                </a:solidFill>
                <a:latin typeface="+mn-ea"/>
              </a:rPr>
              <a:t>사업장</a:t>
            </a:r>
          </a:p>
        </p:txBody>
      </p:sp>
      <p:sp>
        <p:nvSpPr>
          <p:cNvPr id="249" name="모서리가 둥근 직사각형 248"/>
          <p:cNvSpPr/>
          <p:nvPr/>
        </p:nvSpPr>
        <p:spPr>
          <a:xfrm>
            <a:off x="6097044" y="2953107"/>
            <a:ext cx="72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사외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700" dirty="0" err="1" smtClean="0">
                <a:solidFill>
                  <a:schemeClr val="tx1"/>
                </a:solidFill>
                <a:latin typeface="+mn-ea"/>
              </a:rPr>
              <a:t>조립장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50" name="꺾인 연결선 249"/>
          <p:cNvCxnSpPr>
            <a:stCxn id="247" idx="2"/>
            <a:endCxn id="248" idx="0"/>
          </p:cNvCxnSpPr>
          <p:nvPr/>
        </p:nvCxnSpPr>
        <p:spPr>
          <a:xfrm rot="5400000">
            <a:off x="5667505" y="2614376"/>
            <a:ext cx="221961" cy="451022"/>
          </a:xfrm>
          <a:prstGeom prst="bentConnector3">
            <a:avLst>
              <a:gd name="adj1" fmla="val 50000"/>
            </a:avLst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꺾인 연결선 250"/>
          <p:cNvCxnSpPr>
            <a:stCxn id="249" idx="0"/>
            <a:endCxn id="247" idx="2"/>
          </p:cNvCxnSpPr>
          <p:nvPr/>
        </p:nvCxnSpPr>
        <p:spPr>
          <a:xfrm rot="16200000" flipV="1">
            <a:off x="6118420" y="2614483"/>
            <a:ext cx="224200" cy="453048"/>
          </a:xfrm>
          <a:prstGeom prst="bentConnector3">
            <a:avLst>
              <a:gd name="adj1" fmla="val 50000"/>
            </a:avLst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모서리가 둥근 직사각형 251"/>
          <p:cNvSpPr/>
          <p:nvPr/>
        </p:nvSpPr>
        <p:spPr>
          <a:xfrm>
            <a:off x="7490289" y="2548907"/>
            <a:ext cx="90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환경안전</a:t>
            </a:r>
            <a:r>
              <a:rPr lang="en-US" altLang="ko-KR" sz="70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ko-KR" altLang="en-US" sz="700" dirty="0" smtClean="0">
                <a:solidFill>
                  <a:schemeClr val="tx1"/>
                </a:solidFill>
                <a:latin typeface="+mn-ea"/>
              </a:rPr>
              <a:t>파트</a:t>
            </a:r>
            <a:endParaRPr lang="ko-KR" altLang="en-US" sz="7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3" name="모서리가 둥근 직사각형 252"/>
          <p:cNvSpPr/>
          <p:nvPr/>
        </p:nvSpPr>
        <p:spPr>
          <a:xfrm>
            <a:off x="7120641" y="2950868"/>
            <a:ext cx="72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600" dirty="0" smtClean="0">
                <a:solidFill>
                  <a:schemeClr val="tx1"/>
                </a:solidFill>
                <a:latin typeface="+mn-ea"/>
              </a:rPr>
              <a:t>국내 </a:t>
            </a:r>
            <a:r>
              <a:rPr lang="ko-KR" altLang="en-US" sz="600" dirty="0" err="1" smtClean="0">
                <a:solidFill>
                  <a:schemeClr val="tx1"/>
                </a:solidFill>
                <a:latin typeface="+mn-ea"/>
              </a:rPr>
              <a:t>사외현장</a:t>
            </a:r>
            <a:endParaRPr lang="ko-KR" altLang="en-US" sz="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54" name="모서리가 둥근 직사각형 253"/>
          <p:cNvSpPr/>
          <p:nvPr/>
        </p:nvSpPr>
        <p:spPr>
          <a:xfrm>
            <a:off x="8041963" y="2953107"/>
            <a:ext cx="720000" cy="180000"/>
          </a:xfrm>
          <a:prstGeom prst="roundRect">
            <a:avLst/>
          </a:prstGeom>
          <a:noFill/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dirty="0" smtClean="0">
                <a:solidFill>
                  <a:schemeClr val="tx1"/>
                </a:solidFill>
                <a:latin typeface="+mn-ea"/>
              </a:rPr>
              <a:t>해외 </a:t>
            </a:r>
            <a:r>
              <a:rPr lang="ko-KR" altLang="en-US" sz="600" dirty="0" err="1" smtClean="0">
                <a:solidFill>
                  <a:schemeClr val="tx1"/>
                </a:solidFill>
                <a:latin typeface="+mn-ea"/>
              </a:rPr>
              <a:t>사외현장</a:t>
            </a:r>
            <a:endParaRPr lang="ko-KR" altLang="en-US" sz="6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255" name="꺾인 연결선 254"/>
          <p:cNvCxnSpPr>
            <a:stCxn id="252" idx="2"/>
            <a:endCxn id="253" idx="0"/>
          </p:cNvCxnSpPr>
          <p:nvPr/>
        </p:nvCxnSpPr>
        <p:spPr>
          <a:xfrm rot="5400000">
            <a:off x="7599485" y="2610063"/>
            <a:ext cx="221961" cy="459648"/>
          </a:xfrm>
          <a:prstGeom prst="bentConnector3">
            <a:avLst>
              <a:gd name="adj1" fmla="val 50000"/>
            </a:avLst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꺾인 연결선 255"/>
          <p:cNvCxnSpPr>
            <a:stCxn id="254" idx="0"/>
            <a:endCxn id="252" idx="2"/>
          </p:cNvCxnSpPr>
          <p:nvPr/>
        </p:nvCxnSpPr>
        <p:spPr>
          <a:xfrm rot="16200000" flipV="1">
            <a:off x="8059026" y="2610170"/>
            <a:ext cx="224200" cy="461674"/>
          </a:xfrm>
          <a:prstGeom prst="bentConnector3">
            <a:avLst>
              <a:gd name="adj1" fmla="val 50000"/>
            </a:avLst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6225083" y="2530572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dirty="0">
                <a:solidFill>
                  <a:schemeClr val="tx2"/>
                </a:solidFill>
              </a:rPr>
              <a:t>★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8156660" y="252624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b="1" dirty="0">
                <a:solidFill>
                  <a:schemeClr val="tx2"/>
                </a:solidFill>
              </a:rPr>
              <a:t>★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2607410" y="3760493"/>
            <a:ext cx="287258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800" b="1" dirty="0" smtClean="0">
                <a:solidFill>
                  <a:schemeClr val="tx2"/>
                </a:solidFill>
              </a:rPr>
              <a:t>▲</a:t>
            </a:r>
            <a:endParaRPr lang="ko-KR" altLang="en-US" sz="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71744" y="615847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23</a:t>
            </a:r>
            <a:r>
              <a:rPr lang="ko-KR" altLang="en-US" sz="1000" dirty="0" smtClean="0"/>
              <a:t>년 </a:t>
            </a:r>
            <a:r>
              <a:rPr lang="en-US" altLang="ko-KR" sz="1000" dirty="0" smtClean="0"/>
              <a:t>06</a:t>
            </a:r>
            <a:r>
              <a:rPr lang="ko-KR" altLang="en-US" sz="1000" dirty="0" smtClean="0"/>
              <a:t>월 </a:t>
            </a:r>
            <a:r>
              <a:rPr lang="en-US" altLang="ko-KR" sz="1000" dirty="0" smtClean="0"/>
              <a:t>03</a:t>
            </a:r>
            <a:r>
              <a:rPr lang="ko-KR" altLang="en-US" sz="1000" dirty="0" smtClean="0"/>
              <a:t>일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7020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디자인 사용자 지정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10735</TotalTime>
  <Words>160</Words>
  <Application>Microsoft Office PowerPoint</Application>
  <PresentationFormat>화면 슬라이드 쇼(4:3)</PresentationFormat>
  <Paragraphs>76</Paragraphs>
  <Slides>1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견고딕</vt:lpstr>
      <vt:lpstr>맑은 고딕</vt:lpstr>
      <vt:lpstr>Arial</vt:lpstr>
      <vt:lpstr>Calibri</vt:lpstr>
      <vt:lpstr>Calibri Light</vt:lpstr>
      <vt:lpstr>디자인 사용자 지정</vt:lpstr>
      <vt:lpstr>1_디자인 사용자 지정</vt:lpstr>
      <vt:lpstr>Acrobat Document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박평재(환경안전2파트/대리/-)</dc:creator>
  <cp:lastModifiedBy>박평재(환경안전팀/대리/-)</cp:lastModifiedBy>
  <cp:revision>527</cp:revision>
  <cp:lastPrinted>2023-02-02T02:09:06Z</cp:lastPrinted>
  <dcterms:created xsi:type="dcterms:W3CDTF">2022-02-24T02:44:15Z</dcterms:created>
  <dcterms:modified xsi:type="dcterms:W3CDTF">2023-06-24T00:51:07Z</dcterms:modified>
</cp:coreProperties>
</file>