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5" r:id="rId2"/>
    <p:sldId id="261" r:id="rId3"/>
    <p:sldId id="257" r:id="rId4"/>
    <p:sldId id="271" r:id="rId5"/>
    <p:sldId id="277" r:id="rId6"/>
    <p:sldId id="260" r:id="rId7"/>
    <p:sldId id="303" r:id="rId8"/>
    <p:sldId id="288" r:id="rId9"/>
    <p:sldId id="291" r:id="rId10"/>
    <p:sldId id="258" r:id="rId11"/>
    <p:sldId id="275" r:id="rId12"/>
    <p:sldId id="265" r:id="rId13"/>
    <p:sldId id="300" r:id="rId14"/>
    <p:sldId id="279" r:id="rId15"/>
    <p:sldId id="297" r:id="rId16"/>
    <p:sldId id="298" r:id="rId17"/>
    <p:sldId id="299" r:id="rId18"/>
    <p:sldId id="305" r:id="rId19"/>
    <p:sldId id="293" r:id="rId20"/>
    <p:sldId id="301" r:id="rId21"/>
    <p:sldId id="304" r:id="rId22"/>
    <p:sldId id="294" r:id="rId23"/>
  </p:sldIdLst>
  <p:sldSz cx="12192000" cy="6858000"/>
  <p:notesSz cx="6858000" cy="99456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CC3300"/>
    <a:srgbClr val="FF9900"/>
    <a:srgbClr val="333F50"/>
    <a:srgbClr val="FFCC00"/>
    <a:srgbClr val="BF8317"/>
    <a:srgbClr val="CC0000"/>
    <a:srgbClr val="990000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6210" autoAdjust="0"/>
  </p:normalViewPr>
  <p:slideViewPr>
    <p:cSldViewPr snapToGrid="0">
      <p:cViewPr varScale="1">
        <p:scale>
          <a:sx n="87" d="100"/>
          <a:sy n="87" d="100"/>
        </p:scale>
        <p:origin x="56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78A22-A74F-4D5A-BBF6-FCD7B84D9C57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DC4E-889C-4195-9EE0-16D8D595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3610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08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301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245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4664364" y="1"/>
            <a:ext cx="7527636" cy="34960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0" y="6594764"/>
            <a:ext cx="12192000" cy="26323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1B9AB-1EC1-4DBB-92B0-CA9047C583AE}" type="slidenum">
              <a:rPr lang="ko-KR" altLang="en-US" smtClean="0">
                <a:solidFill>
                  <a:schemeClr val="bg1"/>
                </a:solidFill>
              </a:rPr>
              <a:pPr marL="0" marR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399">
            <a:extLst>
              <a:ext uri="{FF2B5EF4-FFF2-40B4-BE49-F238E27FC236}">
                <a16:creationId xmlns:a16="http://schemas.microsoft.com/office/drawing/2014/main" id="{3EEBD106-F15B-4F34-B734-F6EE0F5E5A1D}"/>
              </a:ext>
            </a:extLst>
          </p:cNvPr>
          <p:cNvSpPr/>
          <p:nvPr userDrawn="1"/>
        </p:nvSpPr>
        <p:spPr>
          <a:xfrm>
            <a:off x="10220036" y="29748"/>
            <a:ext cx="2770909" cy="29373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안전관리계획서</a:t>
            </a:r>
            <a:endParaRPr lang="ko-KR" altLang="en-US" sz="280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직각 삼각형 12"/>
          <p:cNvSpPr/>
          <p:nvPr userDrawn="1"/>
        </p:nvSpPr>
        <p:spPr>
          <a:xfrm>
            <a:off x="4664364" y="0"/>
            <a:ext cx="378691" cy="51723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평행 사변형 14"/>
          <p:cNvSpPr/>
          <p:nvPr userDrawn="1"/>
        </p:nvSpPr>
        <p:spPr>
          <a:xfrm flipH="1">
            <a:off x="4815838" y="-8"/>
            <a:ext cx="393009" cy="356797"/>
          </a:xfrm>
          <a:prstGeom prst="parallelogram">
            <a:avLst>
              <a:gd name="adj" fmla="val 805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8" name="평행 사변형 17"/>
          <p:cNvSpPr/>
          <p:nvPr userDrawn="1"/>
        </p:nvSpPr>
        <p:spPr>
          <a:xfrm flipH="1">
            <a:off x="5023721" y="-4015"/>
            <a:ext cx="393009" cy="356797"/>
          </a:xfrm>
          <a:prstGeom prst="parallelogram">
            <a:avLst>
              <a:gd name="adj" fmla="val 805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평행 사변형 18"/>
          <p:cNvSpPr/>
          <p:nvPr userDrawn="1"/>
        </p:nvSpPr>
        <p:spPr>
          <a:xfrm flipH="1">
            <a:off x="4624249" y="-840"/>
            <a:ext cx="393009" cy="356797"/>
          </a:xfrm>
          <a:prstGeom prst="parallelogram">
            <a:avLst>
              <a:gd name="adj" fmla="val 805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495" y="6315581"/>
            <a:ext cx="609600" cy="223114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12149512" y="0"/>
            <a:ext cx="45719" cy="678756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D92C0ED-1377-4BA0-AB1D-8E3E1747C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02778" cy="48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23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705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82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39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49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29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38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A12EB-6A65-4BE6-AA87-2D3E94DE386B}" type="datetimeFigureOut">
              <a:rPr lang="ko-KR" altLang="en-US" smtClean="0"/>
              <a:t>2023-06-28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B9AB-1EC1-4DBB-92B0-CA9047C583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564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79A6D3A-FB43-4268-BC59-160E48AB6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6" r="24535"/>
          <a:stretch/>
        </p:blipFill>
        <p:spPr>
          <a:xfrm>
            <a:off x="5225142" y="9388"/>
            <a:ext cx="6966858" cy="68580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-4015"/>
            <a:ext cx="9263593" cy="6862015"/>
          </a:xfrm>
          <a:custGeom>
            <a:avLst/>
            <a:gdLst>
              <a:gd name="connsiteX0" fmla="*/ 0 w 10534649"/>
              <a:gd name="connsiteY0" fmla="*/ 0 h 6862015"/>
              <a:gd name="connsiteX1" fmla="*/ 10534649 w 10534649"/>
              <a:gd name="connsiteY1" fmla="*/ 0 h 6862015"/>
              <a:gd name="connsiteX2" fmla="*/ 10534649 w 10534649"/>
              <a:gd name="connsiteY2" fmla="*/ 6862015 h 6862015"/>
              <a:gd name="connsiteX3" fmla="*/ 0 w 10534649"/>
              <a:gd name="connsiteY3" fmla="*/ 6862015 h 6862015"/>
              <a:gd name="connsiteX4" fmla="*/ 0 w 10534649"/>
              <a:gd name="connsiteY4" fmla="*/ 0 h 6862015"/>
              <a:gd name="connsiteX0" fmla="*/ 0 w 10534649"/>
              <a:gd name="connsiteY0" fmla="*/ 0 h 6862015"/>
              <a:gd name="connsiteX1" fmla="*/ 10534649 w 10534649"/>
              <a:gd name="connsiteY1" fmla="*/ 0 h 6862015"/>
              <a:gd name="connsiteX2" fmla="*/ 6762749 w 10534649"/>
              <a:gd name="connsiteY2" fmla="*/ 6849315 h 6862015"/>
              <a:gd name="connsiteX3" fmla="*/ 0 w 10534649"/>
              <a:gd name="connsiteY3" fmla="*/ 6862015 h 6862015"/>
              <a:gd name="connsiteX4" fmla="*/ 0 w 10534649"/>
              <a:gd name="connsiteY4" fmla="*/ 0 h 6862015"/>
              <a:gd name="connsiteX0" fmla="*/ 0 w 10534649"/>
              <a:gd name="connsiteY0" fmla="*/ 0 h 6862015"/>
              <a:gd name="connsiteX1" fmla="*/ 10534649 w 10534649"/>
              <a:gd name="connsiteY1" fmla="*/ 0 h 6862015"/>
              <a:gd name="connsiteX2" fmla="*/ 6775449 w 10534649"/>
              <a:gd name="connsiteY2" fmla="*/ 6862015 h 6862015"/>
              <a:gd name="connsiteX3" fmla="*/ 0 w 10534649"/>
              <a:gd name="connsiteY3" fmla="*/ 6862015 h 6862015"/>
              <a:gd name="connsiteX4" fmla="*/ 0 w 10534649"/>
              <a:gd name="connsiteY4" fmla="*/ 0 h 68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4649" h="6862015">
                <a:moveTo>
                  <a:pt x="0" y="0"/>
                </a:moveTo>
                <a:lnTo>
                  <a:pt x="10534649" y="0"/>
                </a:lnTo>
                <a:lnTo>
                  <a:pt x="6775449" y="6862015"/>
                </a:lnTo>
                <a:lnTo>
                  <a:pt x="0" y="68620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이등변 삼각형 7"/>
          <p:cNvSpPr/>
          <p:nvPr/>
        </p:nvSpPr>
        <p:spPr>
          <a:xfrm flipV="1">
            <a:off x="6565900" y="-4015"/>
            <a:ext cx="2438400" cy="3162300"/>
          </a:xfrm>
          <a:prstGeom prst="triangle">
            <a:avLst>
              <a:gd name="adj" fmla="val 39651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08267" y="2275394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>
                <a:solidFill>
                  <a:srgbClr val="FF9900"/>
                </a:solidFill>
                <a:latin typeface="+mj-lt"/>
              </a:rPr>
              <a:t>안전관리 계획</a:t>
            </a:r>
            <a:endParaRPr lang="en-US" altLang="ko-KR" sz="4800" b="1" dirty="0">
              <a:solidFill>
                <a:srgbClr val="FF9900"/>
              </a:solidFill>
              <a:latin typeface="+mj-lt"/>
            </a:endParaRPr>
          </a:p>
          <a:p>
            <a:r>
              <a:rPr lang="ko-KR" altLang="en-US" sz="2400" b="1" dirty="0">
                <a:latin typeface="+mj-lt"/>
              </a:rPr>
              <a:t>이천 삼성 </a:t>
            </a:r>
            <a:r>
              <a:rPr lang="ko-KR" altLang="en-US" sz="2400" b="1" dirty="0" err="1">
                <a:latin typeface="+mj-lt"/>
              </a:rPr>
              <a:t>로지텍</a:t>
            </a:r>
            <a:r>
              <a:rPr lang="ko-KR" altLang="en-US" sz="2400" b="1" dirty="0">
                <a:latin typeface="+mj-lt"/>
              </a:rPr>
              <a:t> 자동화 물류라인</a:t>
            </a:r>
            <a:endParaRPr lang="en-US" altLang="ko-KR" sz="2400" b="1" dirty="0">
              <a:latin typeface="+mj-lt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429375" y="-4015"/>
            <a:ext cx="1015897" cy="3255215"/>
          </a:xfrm>
          <a:prstGeom prst="line">
            <a:avLst/>
          </a:prstGeom>
          <a:ln w="635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이등변 삼각형 21"/>
          <p:cNvSpPr/>
          <p:nvPr/>
        </p:nvSpPr>
        <p:spPr>
          <a:xfrm flipV="1">
            <a:off x="0" y="-4015"/>
            <a:ext cx="1117600" cy="1439115"/>
          </a:xfrm>
          <a:prstGeom prst="triangl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" y="6362700"/>
            <a:ext cx="1079424" cy="3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2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D9750606-1D89-4C34-A9AB-8299E544D955}"/>
              </a:ext>
            </a:extLst>
          </p:cNvPr>
          <p:cNvGrpSpPr/>
          <p:nvPr/>
        </p:nvGrpSpPr>
        <p:grpSpPr>
          <a:xfrm>
            <a:off x="2039710" y="2184815"/>
            <a:ext cx="8556870" cy="3402595"/>
            <a:chOff x="1128501" y="2015629"/>
            <a:chExt cx="10208396" cy="4059315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984F98EF-9EE9-4089-90AE-839B328B2B4F}"/>
                </a:ext>
              </a:extLst>
            </p:cNvPr>
            <p:cNvSpPr/>
            <p:nvPr/>
          </p:nvSpPr>
          <p:spPr>
            <a:xfrm>
              <a:off x="1128502" y="2015629"/>
              <a:ext cx="5038600" cy="19777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AC8F4E8-0871-4ECC-9B39-5D08742E1A1F}"/>
                </a:ext>
              </a:extLst>
            </p:cNvPr>
            <p:cNvSpPr/>
            <p:nvPr/>
          </p:nvSpPr>
          <p:spPr>
            <a:xfrm>
              <a:off x="6269198" y="2015629"/>
              <a:ext cx="5067699" cy="197770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0D48896A-8D1E-4371-B4BF-5446DD9A3F3C}"/>
                </a:ext>
              </a:extLst>
            </p:cNvPr>
            <p:cNvSpPr/>
            <p:nvPr/>
          </p:nvSpPr>
          <p:spPr>
            <a:xfrm>
              <a:off x="1128501" y="4097239"/>
              <a:ext cx="5030764" cy="19777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AEC4AD49-1006-4BDA-8308-99F46C8B22F5}"/>
                </a:ext>
              </a:extLst>
            </p:cNvPr>
            <p:cNvSpPr/>
            <p:nvPr/>
          </p:nvSpPr>
          <p:spPr>
            <a:xfrm>
              <a:off x="6269198" y="4097238"/>
              <a:ext cx="5067699" cy="19599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C008B03C-DDF9-4272-B672-0457BF0EDB7C}"/>
                </a:ext>
              </a:extLst>
            </p:cNvPr>
            <p:cNvGrpSpPr/>
            <p:nvPr/>
          </p:nvGrpSpPr>
          <p:grpSpPr>
            <a:xfrm>
              <a:off x="4806577" y="2633713"/>
              <a:ext cx="2823146" cy="2823146"/>
              <a:chOff x="4806577" y="2633713"/>
              <a:chExt cx="2823146" cy="2823146"/>
            </a:xfrm>
          </p:grpSpPr>
          <p:sp>
            <p:nvSpPr>
              <p:cNvPr id="28" name="다이아몬드 27">
                <a:extLst>
                  <a:ext uri="{FF2B5EF4-FFF2-40B4-BE49-F238E27FC236}">
                    <a16:creationId xmlns:a16="http://schemas.microsoft.com/office/drawing/2014/main" id="{AA7D6DF9-47AF-4543-8168-1EFBB283B875}"/>
                  </a:ext>
                </a:extLst>
              </p:cNvPr>
              <p:cNvSpPr/>
              <p:nvPr/>
            </p:nvSpPr>
            <p:spPr>
              <a:xfrm>
                <a:off x="4806577" y="2633713"/>
                <a:ext cx="2823146" cy="2823146"/>
              </a:xfrm>
              <a:prstGeom prst="diamond">
                <a:avLst/>
              </a:prstGeom>
              <a:solidFill>
                <a:schemeClr val="bg1">
                  <a:lumMod val="65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1F127A-59DA-44CD-8865-9EDDC08EE1E1}"/>
                  </a:ext>
                </a:extLst>
              </p:cNvPr>
              <p:cNvSpPr txBox="1"/>
              <p:nvPr/>
            </p:nvSpPr>
            <p:spPr>
              <a:xfrm>
                <a:off x="5561853" y="3361066"/>
                <a:ext cx="4481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</a:rPr>
                  <a:t>1</a:t>
                </a:r>
                <a:endParaRPr lang="ko-KR" alt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60C5932-7F6B-4D39-B32B-EBD2F611A19E}"/>
                  </a:ext>
                </a:extLst>
              </p:cNvPr>
              <p:cNvSpPr txBox="1"/>
              <p:nvPr/>
            </p:nvSpPr>
            <p:spPr>
              <a:xfrm>
                <a:off x="6382261" y="3361066"/>
                <a:ext cx="4481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</a:rPr>
                  <a:t>2</a:t>
                </a:r>
                <a:endParaRPr lang="ko-KR" alt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3091FA-2614-4DFE-A4B2-8BF951AAB535}"/>
                  </a:ext>
                </a:extLst>
              </p:cNvPr>
              <p:cNvSpPr txBox="1"/>
              <p:nvPr/>
            </p:nvSpPr>
            <p:spPr>
              <a:xfrm>
                <a:off x="5561853" y="4206068"/>
                <a:ext cx="4481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dirty="0">
                    <a:solidFill>
                      <a:schemeClr val="bg1"/>
                    </a:solidFill>
                  </a:rPr>
                  <a:t>3</a:t>
                </a:r>
                <a:endParaRPr lang="ko-KR" alt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3699C4B-4B07-4A0A-9ABE-73B29CB2AA46}"/>
                  </a:ext>
                </a:extLst>
              </p:cNvPr>
              <p:cNvSpPr txBox="1"/>
              <p:nvPr/>
            </p:nvSpPr>
            <p:spPr>
              <a:xfrm>
                <a:off x="6382262" y="4206068"/>
                <a:ext cx="4481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solidFill>
                      <a:schemeClr val="bg1"/>
                    </a:solidFill>
                  </a:rPr>
                  <a:t>4</a:t>
                </a:r>
                <a:endParaRPr lang="ko-KR" altLang="en-US" sz="2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11199C9-218E-49C9-8441-839AA7ED46EF}"/>
              </a:ext>
            </a:extLst>
          </p:cNvPr>
          <p:cNvSpPr txBox="1"/>
          <p:nvPr/>
        </p:nvSpPr>
        <p:spPr>
          <a:xfrm>
            <a:off x="2123756" y="2248906"/>
            <a:ext cx="3139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spc="-150" dirty="0">
                <a:latin typeface="+mj-ea"/>
                <a:ea typeface="+mj-ea"/>
              </a:rPr>
              <a:t>PANEL </a:t>
            </a:r>
            <a:r>
              <a:rPr lang="ko-KR" altLang="en-US" sz="1200" b="1" spc="-150" dirty="0">
                <a:latin typeface="+mj-ea"/>
                <a:ea typeface="+mj-ea"/>
              </a:rPr>
              <a:t>고정</a:t>
            </a:r>
            <a:endParaRPr lang="en-US" altLang="ko-KR" sz="1200" b="1" spc="-150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spc="-150" dirty="0">
                <a:latin typeface="+mj-ea"/>
                <a:ea typeface="+mj-ea"/>
              </a:rPr>
              <a:t>CV</a:t>
            </a:r>
            <a:r>
              <a:rPr lang="ko-KR" altLang="en-US" sz="1200" b="1" spc="-150" dirty="0">
                <a:latin typeface="+mj-ea"/>
                <a:ea typeface="+mj-ea"/>
              </a:rPr>
              <a:t> 하부 </a:t>
            </a:r>
            <a:r>
              <a:rPr lang="en-US" altLang="ko-KR" sz="1200" b="1" spc="-150" dirty="0">
                <a:latin typeface="+mj-ea"/>
                <a:ea typeface="+mj-ea"/>
              </a:rPr>
              <a:t>DUCT</a:t>
            </a:r>
            <a:r>
              <a:rPr lang="ko-KR" altLang="en-US" sz="1200" b="1" spc="-150" dirty="0">
                <a:latin typeface="+mj-ea"/>
                <a:ea typeface="+mj-ea"/>
              </a:rPr>
              <a:t> 설치</a:t>
            </a:r>
            <a:endParaRPr lang="en-US" altLang="ko-KR" sz="1200" b="1" spc="-150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latin typeface="+mj-ea"/>
                <a:ea typeface="+mj-ea"/>
              </a:rPr>
              <a:t>고속 </a:t>
            </a:r>
            <a:r>
              <a:rPr lang="en-US" altLang="ko-KR" sz="1200" b="1" spc="-150" dirty="0">
                <a:latin typeface="+mj-ea"/>
                <a:ea typeface="+mj-ea"/>
              </a:rPr>
              <a:t>LIFTER</a:t>
            </a:r>
            <a:r>
              <a:rPr lang="ko-KR" altLang="en-US" sz="1200" b="1" spc="-150" dirty="0">
                <a:latin typeface="+mj-ea"/>
                <a:ea typeface="+mj-ea"/>
              </a:rPr>
              <a:t> </a:t>
            </a:r>
            <a:r>
              <a:rPr lang="en-US" altLang="ko-KR" sz="1200" b="1" spc="-150" dirty="0">
                <a:latin typeface="+mj-ea"/>
                <a:ea typeface="+mj-ea"/>
              </a:rPr>
              <a:t>DUCT </a:t>
            </a:r>
            <a:r>
              <a:rPr lang="ko-KR" altLang="en-US" sz="1200" b="1" spc="-150" dirty="0">
                <a:latin typeface="+mj-ea"/>
                <a:ea typeface="+mj-ea"/>
              </a:rPr>
              <a:t>설치</a:t>
            </a:r>
            <a:endParaRPr lang="en-US" altLang="ko-KR" sz="1200" b="1" spc="-150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latin typeface="+mj-ea"/>
                <a:ea typeface="+mj-ea"/>
              </a:rPr>
              <a:t>고속 </a:t>
            </a:r>
            <a:r>
              <a:rPr lang="en-US" altLang="ko-KR" sz="1200" b="1" spc="-150" dirty="0">
                <a:latin typeface="+mj-ea"/>
                <a:ea typeface="+mj-ea"/>
              </a:rPr>
              <a:t>LIFTER SET UP</a:t>
            </a:r>
          </a:p>
          <a:p>
            <a:pPr>
              <a:lnSpc>
                <a:spcPct val="150000"/>
              </a:lnSpc>
            </a:pPr>
            <a:endParaRPr lang="en-US" altLang="ko-KR" sz="1200" b="1" spc="-150" dirty="0">
              <a:latin typeface="+mj-ea"/>
              <a:ea typeface="+mj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09BBFB-FF4B-4C8C-95E0-A9087F31767C}"/>
              </a:ext>
            </a:extLst>
          </p:cNvPr>
          <p:cNvSpPr txBox="1"/>
          <p:nvPr/>
        </p:nvSpPr>
        <p:spPr>
          <a:xfrm>
            <a:off x="8628045" y="2259097"/>
            <a:ext cx="3110406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spc="-150" dirty="0">
                <a:solidFill>
                  <a:schemeClr val="bg1"/>
                </a:solidFill>
                <a:latin typeface="+mj-ea"/>
                <a:ea typeface="+mj-ea"/>
              </a:rPr>
              <a:t>CV SENSOR </a:t>
            </a:r>
            <a:r>
              <a:rPr lang="ko-KR" altLang="en-US" sz="1200" b="1" spc="-150" dirty="0">
                <a:solidFill>
                  <a:schemeClr val="bg1"/>
                </a:solidFill>
                <a:latin typeface="+mj-ea"/>
                <a:ea typeface="+mj-ea"/>
              </a:rPr>
              <a:t>취부</a:t>
            </a: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spc="-150" dirty="0">
                <a:solidFill>
                  <a:schemeClr val="bg1"/>
                </a:solidFill>
                <a:latin typeface="+mj-ea"/>
                <a:ea typeface="+mj-ea"/>
              </a:rPr>
              <a:t>PIN BOX </a:t>
            </a:r>
            <a:r>
              <a:rPr lang="ko-KR" altLang="en-US" sz="1200" b="1" spc="-150" dirty="0">
                <a:solidFill>
                  <a:schemeClr val="bg1"/>
                </a:solidFill>
                <a:latin typeface="+mj-ea"/>
                <a:ea typeface="+mj-ea"/>
              </a:rPr>
              <a:t>취부</a:t>
            </a: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spc="-150" dirty="0">
                <a:solidFill>
                  <a:schemeClr val="bg1"/>
                </a:solidFill>
                <a:latin typeface="+mj-ea"/>
                <a:ea typeface="+mj-ea"/>
              </a:rPr>
              <a:t>LOCAL </a:t>
            </a:r>
            <a:r>
              <a:rPr lang="ko-KR" altLang="en-US" sz="1200" b="1" spc="-150" dirty="0" err="1">
                <a:solidFill>
                  <a:schemeClr val="bg1"/>
                </a:solidFill>
                <a:latin typeface="+mj-ea"/>
                <a:ea typeface="+mj-ea"/>
              </a:rPr>
              <a:t>전장품</a:t>
            </a:r>
            <a:r>
              <a:rPr lang="ko-KR" altLang="en-US" sz="1200" b="1" spc="-150" dirty="0">
                <a:solidFill>
                  <a:schemeClr val="bg1"/>
                </a:solidFill>
                <a:latin typeface="+mj-ea"/>
                <a:ea typeface="+mj-ea"/>
              </a:rPr>
              <a:t> 취부</a:t>
            </a: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D8CD26-DF38-43C7-89D6-6D8B0B986ACB}"/>
              </a:ext>
            </a:extLst>
          </p:cNvPr>
          <p:cNvSpPr txBox="1"/>
          <p:nvPr/>
        </p:nvSpPr>
        <p:spPr>
          <a:xfrm>
            <a:off x="2039712" y="4095202"/>
            <a:ext cx="3747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solidFill>
                  <a:schemeClr val="bg1"/>
                </a:solidFill>
                <a:latin typeface="+mj-ea"/>
                <a:ea typeface="+mj-ea"/>
              </a:rPr>
              <a:t>전원 </a:t>
            </a:r>
            <a:r>
              <a:rPr lang="en-US" altLang="ko-KR" sz="1200" b="1" spc="-150" dirty="0">
                <a:solidFill>
                  <a:schemeClr val="bg1"/>
                </a:solidFill>
                <a:latin typeface="+mj-ea"/>
                <a:ea typeface="+mj-ea"/>
              </a:rPr>
              <a:t>CABLE </a:t>
            </a:r>
            <a:r>
              <a:rPr lang="ko-KR" altLang="en-US" sz="1200" b="1" spc="-150" dirty="0" err="1">
                <a:solidFill>
                  <a:schemeClr val="bg1"/>
                </a:solidFill>
                <a:latin typeface="+mj-ea"/>
                <a:ea typeface="+mj-ea"/>
              </a:rPr>
              <a:t>포설</a:t>
            </a: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solidFill>
                  <a:schemeClr val="bg1"/>
                </a:solidFill>
                <a:latin typeface="+mj-ea"/>
                <a:ea typeface="+mj-ea"/>
              </a:rPr>
              <a:t>제어 </a:t>
            </a:r>
            <a:r>
              <a:rPr lang="en-US" altLang="ko-KR" sz="1200" b="1" spc="-150" dirty="0">
                <a:solidFill>
                  <a:schemeClr val="bg1"/>
                </a:solidFill>
                <a:latin typeface="+mj-ea"/>
                <a:ea typeface="+mj-ea"/>
              </a:rPr>
              <a:t>CABLE</a:t>
            </a:r>
            <a:r>
              <a:rPr lang="ko-KR" altLang="en-US" sz="1200" b="1" spc="-15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1200" b="1" spc="-150" dirty="0" err="1">
                <a:solidFill>
                  <a:schemeClr val="bg1"/>
                </a:solidFill>
                <a:latin typeface="+mj-ea"/>
                <a:ea typeface="+mj-ea"/>
              </a:rPr>
              <a:t>포설</a:t>
            </a: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D75952-B152-48BC-9F8C-85AAE90CBDBA}"/>
              </a:ext>
            </a:extLst>
          </p:cNvPr>
          <p:cNvSpPr txBox="1"/>
          <p:nvPr/>
        </p:nvSpPr>
        <p:spPr>
          <a:xfrm>
            <a:off x="8266545" y="4050105"/>
            <a:ext cx="3281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solidFill>
                  <a:srgbClr val="393939"/>
                </a:solidFill>
                <a:latin typeface="+mj-ea"/>
                <a:ea typeface="+mj-ea"/>
              </a:rPr>
              <a:t>자동화 설비 </a:t>
            </a:r>
            <a:r>
              <a:rPr lang="en-US" altLang="ko-KR" sz="1200" b="1" spc="-150" dirty="0">
                <a:solidFill>
                  <a:srgbClr val="393939"/>
                </a:solidFill>
                <a:latin typeface="+mj-ea"/>
                <a:ea typeface="+mj-ea"/>
              </a:rPr>
              <a:t>TURN 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solidFill>
                  <a:srgbClr val="393939"/>
                </a:solidFill>
                <a:latin typeface="+mj-ea"/>
                <a:ea typeface="+mj-ea"/>
              </a:rPr>
              <a:t>자동화 설비 시운전</a:t>
            </a:r>
            <a:endParaRPr lang="en-US" altLang="ko-KR" sz="1200" b="1" spc="-150" dirty="0">
              <a:solidFill>
                <a:srgbClr val="393939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solidFill>
                  <a:srgbClr val="393939"/>
                </a:solidFill>
                <a:latin typeface="+mj-ea"/>
                <a:ea typeface="+mj-ea"/>
              </a:rPr>
              <a:t>자동화 설비 시운전 대응</a:t>
            </a:r>
            <a:endParaRPr lang="en-US" altLang="ko-KR" sz="1200" b="1" spc="-150" dirty="0">
              <a:solidFill>
                <a:srgbClr val="393939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spc="-150" dirty="0">
                <a:solidFill>
                  <a:srgbClr val="393939"/>
                </a:solidFill>
                <a:latin typeface="+mj-ea"/>
                <a:ea typeface="+mj-ea"/>
              </a:rPr>
              <a:t>설비 검수</a:t>
            </a:r>
            <a:endParaRPr lang="en-US" altLang="ko-KR" sz="1200" b="1" spc="-150" dirty="0">
              <a:solidFill>
                <a:srgbClr val="393939"/>
              </a:solidFill>
              <a:latin typeface="+mj-ea"/>
              <a:ea typeface="+mj-ea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5" y="784559"/>
            <a:ext cx="2062444" cy="377492"/>
            <a:chOff x="2225040" y="2453713"/>
            <a:chExt cx="1759263" cy="413702"/>
          </a:xfrm>
        </p:grpSpPr>
        <p:sp>
          <p:nvSpPr>
            <p:cNvPr id="48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7751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주요 공정</a:t>
              </a:r>
            </a:p>
          </p:txBody>
        </p:sp>
        <p:sp>
          <p:nvSpPr>
            <p:cNvPr id="49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3-1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주요 공정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3056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7862" y="1600200"/>
            <a:ext cx="10939605" cy="4961278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오각형 3"/>
          <p:cNvSpPr/>
          <p:nvPr/>
        </p:nvSpPr>
        <p:spPr>
          <a:xfrm>
            <a:off x="707862" y="3822550"/>
            <a:ext cx="10939605" cy="195022"/>
          </a:xfrm>
          <a:prstGeom prst="homePlate">
            <a:avLst/>
          </a:prstGeom>
          <a:gradFill rotWithShape="0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200000" scaled="0"/>
          </a:gradFill>
          <a:ln w="12700" cap="flat" cmpd="sng" algn="ctr">
            <a:noFill/>
            <a:prstDash val="solid"/>
            <a:miter lim="800000"/>
            <a:tailEnd type="arrow" w="sm" len="sm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도넛 5"/>
          <p:cNvSpPr/>
          <p:nvPr/>
        </p:nvSpPr>
        <p:spPr>
          <a:xfrm>
            <a:off x="3333738" y="3167809"/>
            <a:ext cx="283785" cy="283785"/>
          </a:xfrm>
          <a:prstGeom prst="donu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자유형 7"/>
          <p:cNvSpPr/>
          <p:nvPr/>
        </p:nvSpPr>
        <p:spPr>
          <a:xfrm>
            <a:off x="1300656" y="2282716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1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직선 연결선 8"/>
          <p:cNvSpPr/>
          <p:nvPr/>
        </p:nvSpPr>
        <p:spPr>
          <a:xfrm>
            <a:off x="969689" y="2820953"/>
            <a:ext cx="0" cy="109796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타원 9"/>
          <p:cNvSpPr/>
          <p:nvPr/>
        </p:nvSpPr>
        <p:spPr>
          <a:xfrm>
            <a:off x="932777" y="3872476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5" name="직선 연결선 14"/>
          <p:cNvSpPr/>
          <p:nvPr/>
        </p:nvSpPr>
        <p:spPr>
          <a:xfrm>
            <a:off x="2366870" y="3918913"/>
            <a:ext cx="0" cy="831479"/>
          </a:xfrm>
          <a:prstGeom prst="line">
            <a:avLst/>
          </a:prstGeom>
          <a:noFill/>
          <a:ln w="25400" cap="flat" cmpd="sng" algn="ctr">
            <a:solidFill>
              <a:prstClr val="white">
                <a:lumMod val="85000"/>
              </a:prst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포인트가 12개인 별 17"/>
          <p:cNvSpPr/>
          <p:nvPr/>
        </p:nvSpPr>
        <p:spPr>
          <a:xfrm>
            <a:off x="3356267" y="2345771"/>
            <a:ext cx="283785" cy="283785"/>
          </a:xfrm>
          <a:prstGeom prst="star12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8" name="도넛 67"/>
          <p:cNvSpPr/>
          <p:nvPr/>
        </p:nvSpPr>
        <p:spPr>
          <a:xfrm>
            <a:off x="4623354" y="4971906"/>
            <a:ext cx="283785" cy="283785"/>
          </a:xfrm>
          <a:prstGeom prst="donu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1" name="직선 연결선 70"/>
          <p:cNvSpPr/>
          <p:nvPr/>
        </p:nvSpPr>
        <p:spPr>
          <a:xfrm>
            <a:off x="5156186" y="3992479"/>
            <a:ext cx="0" cy="913385"/>
          </a:xfrm>
          <a:prstGeom prst="line">
            <a:avLst/>
          </a:prstGeom>
          <a:noFill/>
          <a:ln w="25400" cap="flat" cmpd="sng" algn="ctr">
            <a:solidFill>
              <a:prstClr val="white">
                <a:lumMod val="85000"/>
              </a:prst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직선 연결선 76"/>
          <p:cNvSpPr/>
          <p:nvPr/>
        </p:nvSpPr>
        <p:spPr>
          <a:xfrm>
            <a:off x="6607485" y="3002958"/>
            <a:ext cx="0" cy="940115"/>
          </a:xfrm>
          <a:prstGeom prst="line">
            <a:avLst/>
          </a:prstGeom>
          <a:noFill/>
          <a:ln w="25400" cap="flat" cmpd="sng" algn="ctr">
            <a:solidFill>
              <a:prstClr val="white">
                <a:lumMod val="85000"/>
              </a:prst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포인트가 12개인 별 79"/>
          <p:cNvSpPr/>
          <p:nvPr/>
        </p:nvSpPr>
        <p:spPr>
          <a:xfrm>
            <a:off x="7523261" y="4970146"/>
            <a:ext cx="283785" cy="283785"/>
          </a:xfrm>
          <a:prstGeom prst="star12">
            <a:avLst/>
          </a:prstGeom>
          <a:solidFill>
            <a:schemeClr val="lt1">
              <a:hueOff val="0"/>
              <a:satOff val="0"/>
              <a:lumOff val="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3" y="2280953"/>
            <a:ext cx="540000" cy="540000"/>
          </a:xfrm>
          <a:prstGeom prst="rect">
            <a:avLst/>
          </a:prstGeom>
        </p:spPr>
      </p:pic>
      <p:pic>
        <p:nvPicPr>
          <p:cNvPr id="86" name="그림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56" y="4878778"/>
            <a:ext cx="540000" cy="540000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93" y="4849770"/>
            <a:ext cx="540000" cy="540000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0161" y="2316345"/>
            <a:ext cx="540000" cy="540000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05" y="2304484"/>
            <a:ext cx="540000" cy="540000"/>
          </a:xfrm>
          <a:prstGeom prst="rect">
            <a:avLst/>
          </a:prstGeom>
        </p:spPr>
      </p:pic>
      <p:pic>
        <p:nvPicPr>
          <p:cNvPr id="90" name="그림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31" y="4828976"/>
            <a:ext cx="540000" cy="540000"/>
          </a:xfrm>
          <a:prstGeom prst="rect">
            <a:avLst/>
          </a:prstGeom>
        </p:spPr>
      </p:pic>
      <p:sp>
        <p:nvSpPr>
          <p:cNvPr id="91" name="직선 연결선 90"/>
          <p:cNvSpPr/>
          <p:nvPr/>
        </p:nvSpPr>
        <p:spPr>
          <a:xfrm>
            <a:off x="3804559" y="2983213"/>
            <a:ext cx="0" cy="980839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3" name="직선 연결선 92"/>
          <p:cNvSpPr/>
          <p:nvPr/>
        </p:nvSpPr>
        <p:spPr>
          <a:xfrm>
            <a:off x="8045763" y="3968184"/>
            <a:ext cx="0" cy="831479"/>
          </a:xfrm>
          <a:prstGeom prst="line">
            <a:avLst/>
          </a:prstGeom>
          <a:noFill/>
          <a:ln w="25400" cap="flat" cmpd="sng" algn="ctr">
            <a:solidFill>
              <a:prstClr val="white">
                <a:lumMod val="85000"/>
              </a:prst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5" name="그림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39" y="4876055"/>
            <a:ext cx="540000" cy="540000"/>
          </a:xfrm>
          <a:prstGeom prst="rect">
            <a:avLst/>
          </a:prstGeom>
        </p:spPr>
      </p:pic>
      <p:sp>
        <p:nvSpPr>
          <p:cNvPr id="96" name="직선 연결선 95"/>
          <p:cNvSpPr/>
          <p:nvPr/>
        </p:nvSpPr>
        <p:spPr>
          <a:xfrm>
            <a:off x="9484205" y="2983213"/>
            <a:ext cx="0" cy="1015169"/>
          </a:xfrm>
          <a:prstGeom prst="line">
            <a:avLst/>
          </a:prstGeom>
          <a:noFill/>
          <a:ln w="25400" cap="flat" cmpd="sng" algn="ctr">
            <a:solidFill>
              <a:prstClr val="white">
                <a:lumMod val="85000"/>
              </a:prst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1" name="직선 연결선 100"/>
          <p:cNvSpPr/>
          <p:nvPr/>
        </p:nvSpPr>
        <p:spPr>
          <a:xfrm>
            <a:off x="10889389" y="3894109"/>
            <a:ext cx="0" cy="949569"/>
          </a:xfrm>
          <a:prstGeom prst="line">
            <a:avLst/>
          </a:prstGeom>
          <a:noFill/>
          <a:ln w="25400" cap="flat" cmpd="sng" algn="ctr">
            <a:solidFill>
              <a:prstClr val="white">
                <a:lumMod val="85000"/>
              </a:prst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자유형 103"/>
          <p:cNvSpPr/>
          <p:nvPr/>
        </p:nvSpPr>
        <p:spPr>
          <a:xfrm>
            <a:off x="2721125" y="5399006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PANEL </a:t>
            </a: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고정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자유형 104"/>
          <p:cNvSpPr/>
          <p:nvPr/>
        </p:nvSpPr>
        <p:spPr>
          <a:xfrm>
            <a:off x="2707108" y="4970146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2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0" name="자유형 109"/>
          <p:cNvSpPr/>
          <p:nvPr/>
        </p:nvSpPr>
        <p:spPr>
          <a:xfrm>
            <a:off x="5619506" y="5378302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CABLE </a:t>
            </a:r>
            <a:r>
              <a:rPr lang="ko-KR" alt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풀링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자유형 110"/>
          <p:cNvSpPr/>
          <p:nvPr/>
        </p:nvSpPr>
        <p:spPr>
          <a:xfrm>
            <a:off x="5605489" y="4949442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4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자유형 111"/>
          <p:cNvSpPr/>
          <p:nvPr/>
        </p:nvSpPr>
        <p:spPr>
          <a:xfrm>
            <a:off x="7031129" y="2785027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MOTOR </a:t>
            </a: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결선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자유형 112"/>
          <p:cNvSpPr/>
          <p:nvPr/>
        </p:nvSpPr>
        <p:spPr>
          <a:xfrm>
            <a:off x="7017112" y="2356167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5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자유형 113"/>
          <p:cNvSpPr/>
          <p:nvPr/>
        </p:nvSpPr>
        <p:spPr>
          <a:xfrm>
            <a:off x="9956813" y="2802054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TURN ON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5" name="자유형 114"/>
          <p:cNvSpPr/>
          <p:nvPr/>
        </p:nvSpPr>
        <p:spPr>
          <a:xfrm>
            <a:off x="9942796" y="2373194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7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자유형 115"/>
          <p:cNvSpPr/>
          <p:nvPr/>
        </p:nvSpPr>
        <p:spPr>
          <a:xfrm>
            <a:off x="8331501" y="5389116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SENSOR </a:t>
            </a: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결선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7" name="자유형 116"/>
          <p:cNvSpPr/>
          <p:nvPr/>
        </p:nvSpPr>
        <p:spPr>
          <a:xfrm>
            <a:off x="8317484" y="4960256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6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8" name="자유형 117"/>
          <p:cNvSpPr/>
          <p:nvPr/>
        </p:nvSpPr>
        <p:spPr>
          <a:xfrm>
            <a:off x="11256969" y="5399006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시운전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9" name="자유형 118"/>
          <p:cNvSpPr/>
          <p:nvPr/>
        </p:nvSpPr>
        <p:spPr>
          <a:xfrm>
            <a:off x="11242952" y="4970146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8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38" y="2303828"/>
            <a:ext cx="540000" cy="540000"/>
          </a:xfrm>
          <a:prstGeom prst="rect">
            <a:avLst/>
          </a:prstGeom>
        </p:spPr>
      </p:pic>
      <p:sp>
        <p:nvSpPr>
          <p:cNvPr id="121" name="자유형 120"/>
          <p:cNvSpPr/>
          <p:nvPr/>
        </p:nvSpPr>
        <p:spPr>
          <a:xfrm>
            <a:off x="4165227" y="2781029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DUCT </a:t>
            </a: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설치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2" name="자유형 121"/>
          <p:cNvSpPr/>
          <p:nvPr/>
        </p:nvSpPr>
        <p:spPr>
          <a:xfrm>
            <a:off x="4151210" y="2352169"/>
            <a:ext cx="2600311" cy="515972"/>
          </a:xfrm>
          <a:custGeom>
            <a:avLst/>
            <a:gdLst>
              <a:gd name="connsiteX0" fmla="*/ 0 w 2600311"/>
              <a:gd name="connsiteY0" fmla="*/ 0 h 515972"/>
              <a:gd name="connsiteX1" fmla="*/ 2600311 w 2600311"/>
              <a:gd name="connsiteY1" fmla="*/ 0 h 515972"/>
              <a:gd name="connsiteX2" fmla="*/ 2600311 w 2600311"/>
              <a:gd name="connsiteY2" fmla="*/ 515972 h 515972"/>
              <a:gd name="connsiteX3" fmla="*/ 0 w 2600311"/>
              <a:gd name="connsiteY3" fmla="*/ 515972 h 515972"/>
              <a:gd name="connsiteX4" fmla="*/ 0 w 2600311"/>
              <a:gd name="connsiteY4" fmla="*/ 0 h 51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515972">
                <a:moveTo>
                  <a:pt x="0" y="0"/>
                </a:moveTo>
                <a:lnTo>
                  <a:pt x="2600311" y="0"/>
                </a:lnTo>
                <a:lnTo>
                  <a:pt x="2600311" y="515972"/>
                </a:lnTo>
                <a:lnTo>
                  <a:pt x="0" y="5159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01600" bIns="0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 3</a:t>
            </a:r>
            <a:endParaRPr lang="en-US" sz="16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5" name="자유형 124"/>
          <p:cNvSpPr/>
          <p:nvPr/>
        </p:nvSpPr>
        <p:spPr>
          <a:xfrm>
            <a:off x="1307071" y="2766387"/>
            <a:ext cx="2600311" cy="343375"/>
          </a:xfrm>
          <a:custGeom>
            <a:avLst/>
            <a:gdLst>
              <a:gd name="connsiteX0" fmla="*/ 0 w 2600311"/>
              <a:gd name="connsiteY0" fmla="*/ 0 h 1468538"/>
              <a:gd name="connsiteX1" fmla="*/ 2600311 w 2600311"/>
              <a:gd name="connsiteY1" fmla="*/ 0 h 1468538"/>
              <a:gd name="connsiteX2" fmla="*/ 2600311 w 2600311"/>
              <a:gd name="connsiteY2" fmla="*/ 1468538 h 1468538"/>
              <a:gd name="connsiteX3" fmla="*/ 0 w 2600311"/>
              <a:gd name="connsiteY3" fmla="*/ 1468538 h 1468538"/>
              <a:gd name="connsiteX4" fmla="*/ 0 w 2600311"/>
              <a:gd name="connsiteY4" fmla="*/ 0 h 14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311" h="1468538">
                <a:moveTo>
                  <a:pt x="0" y="0"/>
                </a:moveTo>
                <a:lnTo>
                  <a:pt x="2600311" y="0"/>
                </a:lnTo>
                <a:lnTo>
                  <a:pt x="2600311" y="1468538"/>
                </a:lnTo>
                <a:lnTo>
                  <a:pt x="0" y="14685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5250" rIns="95250" bIns="142875" numCol="1" spcCol="1270" anchor="t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자재 반입</a:t>
            </a:r>
            <a:endParaRPr lang="en-US" sz="11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3-2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주요 공정 순서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5" y="784559"/>
            <a:ext cx="2062444" cy="377492"/>
            <a:chOff x="2225040" y="2453713"/>
            <a:chExt cx="1759263" cy="413702"/>
          </a:xfrm>
        </p:grpSpPr>
        <p:sp>
          <p:nvSpPr>
            <p:cNvPr id="53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7751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주요 공정</a:t>
              </a:r>
            </a:p>
          </p:txBody>
        </p:sp>
        <p:sp>
          <p:nvSpPr>
            <p:cNvPr id="54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5" name="타원 54"/>
          <p:cNvSpPr/>
          <p:nvPr/>
        </p:nvSpPr>
        <p:spPr>
          <a:xfrm>
            <a:off x="2323885" y="3872476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6" name="타원 55"/>
          <p:cNvSpPr/>
          <p:nvPr/>
        </p:nvSpPr>
        <p:spPr>
          <a:xfrm>
            <a:off x="3767110" y="3866712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7" name="타원 56"/>
          <p:cNvSpPr/>
          <p:nvPr/>
        </p:nvSpPr>
        <p:spPr>
          <a:xfrm>
            <a:off x="5112734" y="3869826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8" name="타원 57"/>
          <p:cNvSpPr/>
          <p:nvPr/>
        </p:nvSpPr>
        <p:spPr>
          <a:xfrm>
            <a:off x="6555959" y="3864062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9" name="타원 58"/>
          <p:cNvSpPr/>
          <p:nvPr/>
        </p:nvSpPr>
        <p:spPr>
          <a:xfrm>
            <a:off x="8000486" y="3867949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0" name="타원 59"/>
          <p:cNvSpPr/>
          <p:nvPr/>
        </p:nvSpPr>
        <p:spPr>
          <a:xfrm>
            <a:off x="9443711" y="3862185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1" name="타원 60"/>
          <p:cNvSpPr/>
          <p:nvPr/>
        </p:nvSpPr>
        <p:spPr>
          <a:xfrm>
            <a:off x="10838937" y="3861391"/>
            <a:ext cx="92875" cy="92875"/>
          </a:xfrm>
          <a:prstGeom prst="ellipse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066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8" t="-3416" r="-1716" b="-9208"/>
          <a:stretch/>
        </p:blipFill>
        <p:spPr>
          <a:xfrm>
            <a:off x="2264888" y="2149682"/>
            <a:ext cx="593737" cy="6103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6" y="3307152"/>
            <a:ext cx="720000" cy="720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34" y="3356369"/>
            <a:ext cx="720000" cy="720000"/>
          </a:xfrm>
          <a:prstGeom prst="rect">
            <a:avLst/>
          </a:prstGeom>
        </p:spPr>
      </p:pic>
      <p:sp>
        <p:nvSpPr>
          <p:cNvPr id="8" name="도넛 7"/>
          <p:cNvSpPr/>
          <p:nvPr/>
        </p:nvSpPr>
        <p:spPr>
          <a:xfrm>
            <a:off x="1940736" y="1883401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177221" y="2288688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안전화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03" y="3299375"/>
            <a:ext cx="720000" cy="72000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7" t="-30377" r="-30377" b="-30377"/>
          <a:stretch/>
        </p:blipFill>
        <p:spPr>
          <a:xfrm>
            <a:off x="2098891" y="4528018"/>
            <a:ext cx="720000" cy="720000"/>
          </a:xfrm>
          <a:prstGeom prst="rect">
            <a:avLst/>
          </a:prstGeom>
        </p:spPr>
      </p:pic>
      <p:grpSp>
        <p:nvGrpSpPr>
          <p:cNvPr id="45" name="그룹 44"/>
          <p:cNvGrpSpPr/>
          <p:nvPr/>
        </p:nvGrpSpPr>
        <p:grpSpPr>
          <a:xfrm>
            <a:off x="5078634" y="2094965"/>
            <a:ext cx="720000" cy="720000"/>
            <a:chOff x="7135774" y="5272943"/>
            <a:chExt cx="694853" cy="694853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774" y="5272943"/>
              <a:ext cx="694853" cy="694853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955" y="5523228"/>
              <a:ext cx="288009" cy="288009"/>
            </a:xfrm>
            <a:prstGeom prst="rect">
              <a:avLst/>
            </a:prstGeom>
          </p:spPr>
        </p:pic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28" y="4533193"/>
            <a:ext cx="720000" cy="720000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03" y="2054672"/>
            <a:ext cx="720000" cy="720000"/>
          </a:xfrm>
          <a:prstGeom prst="rect">
            <a:avLst/>
          </a:prstGeom>
        </p:spPr>
      </p:pic>
      <p:sp>
        <p:nvSpPr>
          <p:cNvPr id="47" name="도넛 46"/>
          <p:cNvSpPr/>
          <p:nvPr/>
        </p:nvSpPr>
        <p:spPr>
          <a:xfrm>
            <a:off x="1940736" y="3097302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177221" y="3502589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보안경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0" name="도넛 49"/>
          <p:cNvSpPr/>
          <p:nvPr/>
        </p:nvSpPr>
        <p:spPr>
          <a:xfrm>
            <a:off x="1940736" y="4311203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177221" y="4716490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소화기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6" name="도넛 55"/>
          <p:cNvSpPr/>
          <p:nvPr/>
        </p:nvSpPr>
        <p:spPr>
          <a:xfrm>
            <a:off x="4857305" y="1887339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6093790" y="2292626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불티방지포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9" name="도넛 58"/>
          <p:cNvSpPr/>
          <p:nvPr/>
        </p:nvSpPr>
        <p:spPr>
          <a:xfrm>
            <a:off x="4857305" y="3101240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6093790" y="3506527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안전모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62" name="도넛 61"/>
          <p:cNvSpPr/>
          <p:nvPr/>
        </p:nvSpPr>
        <p:spPr>
          <a:xfrm>
            <a:off x="4857305" y="4315141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6093790" y="4720428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방진마스크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65" name="도넛 64"/>
          <p:cNvSpPr/>
          <p:nvPr/>
        </p:nvSpPr>
        <p:spPr>
          <a:xfrm>
            <a:off x="7773874" y="1883401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9010359" y="2288688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귀마개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68" name="도넛 67"/>
          <p:cNvSpPr/>
          <p:nvPr/>
        </p:nvSpPr>
        <p:spPr>
          <a:xfrm>
            <a:off x="7773874" y="3097302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9010359" y="3502589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고소작업벨트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561" y="4582018"/>
            <a:ext cx="612000" cy="612000"/>
          </a:xfrm>
          <a:prstGeom prst="rect">
            <a:avLst/>
          </a:prstGeom>
        </p:spPr>
      </p:pic>
      <p:sp>
        <p:nvSpPr>
          <p:cNvPr id="36" name="도넛 35"/>
          <p:cNvSpPr/>
          <p:nvPr/>
        </p:nvSpPr>
        <p:spPr>
          <a:xfrm>
            <a:off x="7773874" y="4315141"/>
            <a:ext cx="1162659" cy="1153631"/>
          </a:xfrm>
          <a:prstGeom prst="donut">
            <a:avLst>
              <a:gd name="adj" fmla="val 573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9010359" y="4720428"/>
            <a:ext cx="26300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장갑</a:t>
            </a: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4" y="784559"/>
            <a:ext cx="2332097" cy="377492"/>
            <a:chOff x="2225040" y="2453713"/>
            <a:chExt cx="1989277" cy="413702"/>
          </a:xfrm>
        </p:grpSpPr>
        <p:sp>
          <p:nvSpPr>
            <p:cNvPr id="42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407528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보호구</a:t>
              </a:r>
            </a:p>
          </p:txBody>
        </p:sp>
        <p:sp>
          <p:nvSpPr>
            <p:cNvPr id="46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4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4-1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안전 보호구의 종류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81040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939121"/>
              </p:ext>
            </p:extLst>
          </p:nvPr>
        </p:nvGraphicFramePr>
        <p:xfrm>
          <a:off x="1543050" y="1623873"/>
          <a:ext cx="9014114" cy="4421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3475">
                  <a:extLst>
                    <a:ext uri="{9D8B030D-6E8A-4147-A177-3AD203B41FA5}">
                      <a16:colId xmlns:a16="http://schemas.microsoft.com/office/drawing/2014/main" val="3786382500"/>
                    </a:ext>
                  </a:extLst>
                </a:gridCol>
                <a:gridCol w="2070389">
                  <a:extLst>
                    <a:ext uri="{9D8B030D-6E8A-4147-A177-3AD203B41FA5}">
                      <a16:colId xmlns:a16="http://schemas.microsoft.com/office/drawing/2014/main" val="2840060054"/>
                    </a:ext>
                  </a:extLst>
                </a:gridCol>
              </a:tblGrid>
              <a:tr h="271602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안전 보호구 지급 계획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kern="1200" dirty="0">
                        <a:ln>
                          <a:solidFill>
                            <a:schemeClr val="tx2">
                              <a:tint val="1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kern="1200" dirty="0">
                        <a:ln>
                          <a:solidFill>
                            <a:schemeClr val="tx2">
                              <a:tint val="1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보 호 구 명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지</a:t>
                      </a:r>
                      <a:r>
                        <a:rPr lang="ko-KR" altLang="en-US" sz="1100" b="1" baseline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급 계 획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필요 수량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안전화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전체 공정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전 인원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68262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안전모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전체 공정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전 인원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05483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각반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전체 공정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전 인원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888187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보안경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안구 부상위험 공정 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[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그라인더 작업 등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]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작업 인원 별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57612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불티 방지 포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화재 위험 공정 시 설치 및 지급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작업공간 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개소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668234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방진마스크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전체 공정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작업 인원 별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25715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귀마개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필요시 지급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작업 인원 별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193256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고소작업벨트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고소 작업 시 지급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고소 작업 인원 별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723886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장갑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전체 공정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전 인원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363715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소화기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화재 위험 공정 시 설치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작업공간 당 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개 이상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586925"/>
                  </a:ext>
                </a:extLst>
              </a:tr>
            </a:tbl>
          </a:graphicData>
        </a:graphic>
      </p:graphicFrame>
      <p:grpSp>
        <p:nvGrpSpPr>
          <p:cNvPr id="27" name="그룹 26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4" y="784559"/>
            <a:ext cx="2332097" cy="377492"/>
            <a:chOff x="2225040" y="2453713"/>
            <a:chExt cx="1989277" cy="413702"/>
          </a:xfrm>
        </p:grpSpPr>
        <p:sp>
          <p:nvSpPr>
            <p:cNvPr id="28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407528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보호구</a:t>
              </a:r>
            </a:p>
          </p:txBody>
        </p:sp>
        <p:sp>
          <p:nvSpPr>
            <p:cNvPr id="29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4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4-2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안전 보호구 지급 계획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0594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0" y="2606075"/>
            <a:ext cx="5370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>
                <a:latin typeface="+mj-ea"/>
              </a:rPr>
              <a:t>- </a:t>
            </a:r>
            <a:r>
              <a:rPr lang="ko-KR" altLang="en-US" sz="1400" b="1" dirty="0">
                <a:latin typeface="+mj-ea"/>
              </a:rPr>
              <a:t>자재 차량 진입 시 충돌 위험</a:t>
            </a:r>
          </a:p>
          <a:p>
            <a:pPr fontAlgn="base"/>
            <a:r>
              <a:rPr lang="en-US" altLang="ko-KR" sz="1400" b="1" dirty="0">
                <a:latin typeface="+mj-ea"/>
              </a:rPr>
              <a:t>- </a:t>
            </a:r>
            <a:r>
              <a:rPr lang="ko-KR" altLang="en-US" sz="1400" b="1" dirty="0">
                <a:latin typeface="+mj-ea"/>
              </a:rPr>
              <a:t>장비 이용 시 작업 반경내 동시 작업으로 인한 충돌 </a:t>
            </a:r>
          </a:p>
          <a:p>
            <a:pPr fontAlgn="base"/>
            <a:r>
              <a:rPr lang="en-US" altLang="ko-KR" sz="1400" b="1" dirty="0">
                <a:latin typeface="+mj-ea"/>
              </a:rPr>
              <a:t>- </a:t>
            </a:r>
            <a:r>
              <a:rPr lang="ko-KR" altLang="en-US" sz="1400" b="1" dirty="0">
                <a:latin typeface="+mj-ea"/>
              </a:rPr>
              <a:t>운반 및 설치 시 낙하</a:t>
            </a:r>
            <a:r>
              <a:rPr lang="en-US" altLang="ko-KR" sz="1400" b="1" dirty="0">
                <a:latin typeface="+mj-ea"/>
              </a:rPr>
              <a:t>·</a:t>
            </a:r>
            <a:r>
              <a:rPr lang="ko-KR" altLang="en-US" sz="1400" b="1" dirty="0">
                <a:latin typeface="+mj-ea"/>
              </a:rPr>
              <a:t>협착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1" y="4426896"/>
            <a:ext cx="8466604" cy="112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>
                <a:latin typeface="+mj-ea"/>
              </a:rPr>
              <a:t>- </a:t>
            </a:r>
            <a:r>
              <a:rPr lang="ko-KR" altLang="en-US" sz="1400" b="1" dirty="0">
                <a:latin typeface="+mj-ea"/>
              </a:rPr>
              <a:t>미리 정해진 작업계획서에 의해 이동</a:t>
            </a:r>
          </a:p>
          <a:p>
            <a:pPr fontAlgn="base"/>
            <a:r>
              <a:rPr lang="en-US" altLang="ko-KR" sz="1400" b="1" dirty="0">
                <a:latin typeface="+mj-ea"/>
              </a:rPr>
              <a:t>- </a:t>
            </a:r>
            <a:r>
              <a:rPr lang="ko-KR" altLang="en-US" sz="1400" b="1" dirty="0">
                <a:latin typeface="+mj-ea"/>
              </a:rPr>
              <a:t>신호수 배치 하에 근로자 안전확보</a:t>
            </a:r>
          </a:p>
          <a:p>
            <a:pPr fontAlgn="base"/>
            <a:r>
              <a:rPr lang="en-US" altLang="ko-KR" sz="1400" b="1" dirty="0">
                <a:latin typeface="+mj-ea"/>
              </a:rPr>
              <a:t>- </a:t>
            </a:r>
            <a:r>
              <a:rPr lang="ko-KR" altLang="en-US" sz="1400" b="1" dirty="0">
                <a:latin typeface="+mj-ea"/>
              </a:rPr>
              <a:t>장비 작업 반경 내 근로자 출입통제</a:t>
            </a:r>
          </a:p>
          <a:p>
            <a:pPr fontAlgn="base"/>
            <a:r>
              <a:rPr lang="en-US" altLang="ko-KR" sz="1400" b="1" dirty="0">
                <a:latin typeface="+mj-ea"/>
              </a:rPr>
              <a:t>- </a:t>
            </a:r>
            <a:r>
              <a:rPr lang="ko-KR" altLang="en-US" sz="1400" b="1" dirty="0">
                <a:latin typeface="+mj-ea"/>
              </a:rPr>
              <a:t>안전 보호구 착용 후 작업</a:t>
            </a:r>
            <a:r>
              <a:rPr lang="en-US" altLang="ko-KR" sz="1400" b="1" dirty="0">
                <a:latin typeface="+mj-ea"/>
              </a:rPr>
              <a:t>(</a:t>
            </a:r>
            <a:r>
              <a:rPr lang="ko-KR" altLang="en-US" sz="1400" b="1" dirty="0">
                <a:latin typeface="+mj-ea"/>
              </a:rPr>
              <a:t>장갑</a:t>
            </a:r>
            <a:r>
              <a:rPr lang="en-US" altLang="ko-KR" sz="1400" b="1" dirty="0">
                <a:latin typeface="+mj-ea"/>
              </a:rPr>
              <a:t>,</a:t>
            </a:r>
            <a:r>
              <a:rPr lang="ko-KR" altLang="en-US" sz="1400" b="1" dirty="0">
                <a:latin typeface="+mj-ea"/>
              </a:rPr>
              <a:t>안전화</a:t>
            </a:r>
            <a:r>
              <a:rPr lang="en-US" altLang="ko-KR" sz="1400" b="1" dirty="0">
                <a:latin typeface="+mj-ea"/>
              </a:rPr>
              <a:t>,</a:t>
            </a:r>
            <a:r>
              <a:rPr lang="ko-KR" altLang="en-US" sz="1400" b="1" dirty="0">
                <a:latin typeface="+mj-ea"/>
              </a:rPr>
              <a:t>안전모</a:t>
            </a:r>
            <a:r>
              <a:rPr lang="en-US" altLang="ko-KR" sz="1400" b="1" dirty="0">
                <a:latin typeface="+mj-ea"/>
              </a:rPr>
              <a:t>,</a:t>
            </a:r>
            <a:r>
              <a:rPr lang="ko-KR" altLang="en-US" sz="1400" b="1" dirty="0">
                <a:latin typeface="+mj-ea"/>
              </a:rPr>
              <a:t>안전벨트</a:t>
            </a:r>
            <a:r>
              <a:rPr lang="en-US" altLang="ko-KR" sz="1400" b="1" dirty="0">
                <a:latin typeface="+mj-ea"/>
              </a:rPr>
              <a:t>)</a:t>
            </a:r>
            <a:endParaRPr lang="ko-KR" altLang="en-US" sz="1400" b="1" dirty="0">
              <a:latin typeface="+mj-ea"/>
            </a:endParaRPr>
          </a:p>
          <a:p>
            <a:pPr>
              <a:lnSpc>
                <a:spcPct val="120000"/>
              </a:lnSpc>
            </a:pPr>
            <a:endParaRPr lang="en-US" altLang="ko-KR" sz="105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2090340"/>
            <a:ext cx="1377142" cy="400110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사고유형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3895945"/>
            <a:ext cx="1377142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안전대책 </a:t>
            </a:r>
          </a:p>
        </p:txBody>
      </p:sp>
      <p:sp>
        <p:nvSpPr>
          <p:cNvPr id="21" name="타원 20"/>
          <p:cNvSpPr/>
          <p:nvPr/>
        </p:nvSpPr>
        <p:spPr>
          <a:xfrm>
            <a:off x="8192559" y="4353761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8181975" y="2487909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9452559" y="2490450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9476269" y="4353760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14" y="4533760"/>
            <a:ext cx="720000" cy="720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69" y="4533760"/>
            <a:ext cx="720000" cy="72000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14" y="2687964"/>
            <a:ext cx="720000" cy="720000"/>
          </a:xfrm>
          <a:prstGeom prst="rect">
            <a:avLst/>
          </a:prstGeom>
          <a:noFill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972" y="2667909"/>
            <a:ext cx="720000" cy="720000"/>
          </a:xfrm>
          <a:prstGeom prst="rect">
            <a:avLst/>
          </a:prstGeom>
          <a:noFill/>
        </p:spPr>
      </p:pic>
      <p:sp>
        <p:nvSpPr>
          <p:cNvPr id="20" name="직사각형 19"/>
          <p:cNvSpPr/>
          <p:nvPr/>
        </p:nvSpPr>
        <p:spPr>
          <a:xfrm>
            <a:off x="2020421" y="2585779"/>
            <a:ext cx="5809129" cy="7589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020420" y="4406599"/>
            <a:ext cx="5809130" cy="984551"/>
          </a:xfrm>
          <a:prstGeom prst="rect">
            <a:avLst/>
          </a:prstGeom>
          <a:noFill/>
          <a:ln w="254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5" y="784559"/>
            <a:ext cx="2008757" cy="377492"/>
            <a:chOff x="2225040" y="2453713"/>
            <a:chExt cx="1713468" cy="413702"/>
          </a:xfrm>
        </p:grpSpPr>
        <p:sp>
          <p:nvSpPr>
            <p:cNvPr id="33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131719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대책</a:t>
              </a:r>
            </a:p>
          </p:txBody>
        </p:sp>
        <p:sp>
          <p:nvSpPr>
            <p:cNvPr id="34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5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5-1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사고 유형 별 안전 대책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76748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0" y="2606075"/>
            <a:ext cx="56281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>
                <a:latin typeface="+mn-ea"/>
              </a:rPr>
              <a:t>- </a:t>
            </a:r>
            <a:r>
              <a:rPr lang="ko-KR" altLang="en-US" sz="1400" b="1" dirty="0">
                <a:latin typeface="+mn-ea"/>
              </a:rPr>
              <a:t>고소 작업 </a:t>
            </a:r>
            <a:r>
              <a:rPr lang="en-US" altLang="ko-KR" sz="1400" b="1" dirty="0">
                <a:latin typeface="+mn-ea"/>
              </a:rPr>
              <a:t>DUC T</a:t>
            </a:r>
            <a:r>
              <a:rPr lang="ko-KR" altLang="en-US" sz="1400" b="1" dirty="0">
                <a:latin typeface="+mn-ea"/>
              </a:rPr>
              <a:t>설치 시 발을 잘못 밟아 몸의 균형을 잃고 추락</a:t>
            </a:r>
          </a:p>
          <a:p>
            <a:pPr fontAlgn="base"/>
            <a:r>
              <a:rPr lang="en-US" altLang="ko-KR" sz="1400" b="1" dirty="0">
                <a:latin typeface="+mn-ea"/>
              </a:rPr>
              <a:t>- </a:t>
            </a:r>
            <a:r>
              <a:rPr lang="ko-KR" altLang="en-US" sz="1400" b="1" dirty="0">
                <a:latin typeface="+mn-ea"/>
              </a:rPr>
              <a:t>고소 작업중 자재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부속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공구 낙하로 인한 사고발생</a:t>
            </a:r>
          </a:p>
          <a:p>
            <a:pPr fontAlgn="base"/>
            <a:r>
              <a:rPr lang="en-US" altLang="ko-KR" sz="1400" b="1" dirty="0">
                <a:latin typeface="+mn-ea"/>
              </a:rPr>
              <a:t>- </a:t>
            </a:r>
            <a:r>
              <a:rPr lang="ko-KR" altLang="en-US" sz="1400" b="1" dirty="0">
                <a:latin typeface="+mn-ea"/>
              </a:rPr>
              <a:t>고소 작업 시 사다리 전도 위험</a:t>
            </a:r>
          </a:p>
          <a:p>
            <a:pPr fontAlgn="base"/>
            <a:r>
              <a:rPr lang="en-US" altLang="ko-KR" sz="1400" b="1" dirty="0">
                <a:latin typeface="+mn-ea"/>
              </a:rPr>
              <a:t>- </a:t>
            </a:r>
            <a:r>
              <a:rPr lang="ko-KR" altLang="en-US" sz="1400" b="1" dirty="0" err="1">
                <a:latin typeface="+mn-ea"/>
              </a:rPr>
              <a:t>렌탈</a:t>
            </a:r>
            <a:r>
              <a:rPr lang="ko-KR" altLang="en-US" sz="1400" b="1" dirty="0">
                <a:latin typeface="+mn-ea"/>
              </a:rPr>
              <a:t> 사용시 상부 머리 </a:t>
            </a:r>
            <a:r>
              <a:rPr lang="ko-KR" altLang="en-US" sz="1400" b="1" dirty="0" err="1">
                <a:latin typeface="+mn-ea"/>
              </a:rPr>
              <a:t>부딛</a:t>
            </a:r>
            <a:r>
              <a:rPr lang="ko-KR" altLang="en-US" sz="1400" b="1" dirty="0">
                <a:latin typeface="+mn-ea"/>
              </a:rPr>
              <a:t> 힘 사고 발생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1" y="4426896"/>
            <a:ext cx="5809129" cy="200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사다리 작업 높이가 </a:t>
            </a:r>
            <a:r>
              <a:rPr lang="en-US" altLang="ko-KR" sz="1400" b="1" dirty="0">
                <a:latin typeface="+mn-ea"/>
              </a:rPr>
              <a:t>1.2m</a:t>
            </a:r>
            <a:r>
              <a:rPr lang="ko-KR" altLang="en-US" sz="1400" b="1" dirty="0">
                <a:latin typeface="+mn-ea"/>
              </a:rPr>
              <a:t>이상 </a:t>
            </a:r>
            <a:r>
              <a:rPr lang="en-US" altLang="ko-KR" sz="1400" b="1" dirty="0">
                <a:latin typeface="+mn-ea"/>
              </a:rPr>
              <a:t>~ 2m </a:t>
            </a:r>
            <a:r>
              <a:rPr lang="ko-KR" altLang="en-US" sz="1400" b="1" dirty="0">
                <a:latin typeface="+mn-ea"/>
              </a:rPr>
              <a:t>미만인 경우 </a:t>
            </a:r>
            <a:r>
              <a:rPr lang="en-US" altLang="ko-KR" sz="1400" b="1" dirty="0">
                <a:latin typeface="+mn-ea"/>
              </a:rPr>
              <a:t>: </a:t>
            </a:r>
          </a:p>
          <a:p>
            <a:pPr fontAlgn="base"/>
            <a:r>
              <a:rPr lang="en-US" altLang="ko-KR" sz="1400" b="1" dirty="0">
                <a:latin typeface="+mn-ea"/>
              </a:rPr>
              <a:t>     2</a:t>
            </a:r>
            <a:r>
              <a:rPr lang="ko-KR" altLang="en-US" sz="1400" b="1" dirty="0">
                <a:latin typeface="+mn-ea"/>
              </a:rPr>
              <a:t>인</a:t>
            </a:r>
            <a:r>
              <a:rPr lang="en-US" altLang="ko-KR" sz="1400" b="1" dirty="0">
                <a:latin typeface="+mn-ea"/>
              </a:rPr>
              <a:t>1</a:t>
            </a:r>
            <a:r>
              <a:rPr lang="ko-KR" altLang="en-US" sz="1400" b="1" dirty="0">
                <a:latin typeface="+mn-ea"/>
              </a:rPr>
              <a:t>조 작업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최상부작업금지</a:t>
            </a: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사다리 작업 높이가 </a:t>
            </a:r>
            <a:r>
              <a:rPr lang="en-US" altLang="ko-KR" sz="1400" b="1" dirty="0">
                <a:latin typeface="+mn-ea"/>
              </a:rPr>
              <a:t>2m</a:t>
            </a:r>
            <a:r>
              <a:rPr lang="ko-KR" altLang="en-US" sz="1400" b="1" dirty="0">
                <a:latin typeface="+mn-ea"/>
              </a:rPr>
              <a:t>이상 </a:t>
            </a:r>
            <a:r>
              <a:rPr lang="en-US" altLang="ko-KR" sz="1400" b="1" dirty="0">
                <a:latin typeface="+mn-ea"/>
              </a:rPr>
              <a:t>~ 3.5m </a:t>
            </a:r>
            <a:r>
              <a:rPr lang="ko-KR" altLang="en-US" sz="1400" b="1" dirty="0">
                <a:latin typeface="+mn-ea"/>
              </a:rPr>
              <a:t>이하인 경우 </a:t>
            </a:r>
            <a:r>
              <a:rPr lang="en-US" altLang="ko-KR" sz="1400" b="1" dirty="0">
                <a:latin typeface="+mn-ea"/>
              </a:rPr>
              <a:t>: 2</a:t>
            </a:r>
            <a:r>
              <a:rPr lang="ko-KR" altLang="en-US" sz="1400" b="1" dirty="0">
                <a:latin typeface="+mn-ea"/>
              </a:rPr>
              <a:t>인</a:t>
            </a:r>
            <a:r>
              <a:rPr lang="en-US" altLang="ko-KR" sz="1400" b="1" dirty="0">
                <a:latin typeface="+mn-ea"/>
              </a:rPr>
              <a:t>1</a:t>
            </a:r>
            <a:r>
              <a:rPr lang="ko-KR" altLang="en-US" sz="1400" b="1" dirty="0">
                <a:latin typeface="+mn-ea"/>
              </a:rPr>
              <a:t>조 작업</a:t>
            </a:r>
            <a:r>
              <a:rPr lang="en-US" altLang="ko-KR" sz="1400" b="1" dirty="0">
                <a:latin typeface="+mn-ea"/>
              </a:rPr>
              <a:t> </a:t>
            </a:r>
          </a:p>
          <a:p>
            <a:pPr fontAlgn="base"/>
            <a:r>
              <a:rPr lang="en-US" altLang="ko-KR" sz="1400" b="1" dirty="0">
                <a:latin typeface="+mn-ea"/>
              </a:rPr>
              <a:t>     </a:t>
            </a:r>
            <a:r>
              <a:rPr lang="ko-KR" altLang="en-US" sz="1400" b="1" dirty="0">
                <a:latin typeface="+mn-ea"/>
              </a:rPr>
              <a:t>최상부 및 그 하단 디딤대 작업 금지</a:t>
            </a: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작업 높이가 </a:t>
            </a:r>
            <a:r>
              <a:rPr lang="en-US" altLang="ko-KR" sz="1400" b="1" dirty="0">
                <a:latin typeface="+mn-ea"/>
              </a:rPr>
              <a:t>3.5m </a:t>
            </a:r>
            <a:r>
              <a:rPr lang="ko-KR" altLang="en-US" sz="1400" b="1" dirty="0">
                <a:latin typeface="+mn-ea"/>
              </a:rPr>
              <a:t>초과한 경우 사다리사용금지 및 </a:t>
            </a:r>
            <a:r>
              <a:rPr lang="ko-KR" altLang="en-US" sz="1400" b="1" dirty="0" err="1">
                <a:latin typeface="+mn-ea"/>
              </a:rPr>
              <a:t>렌탈</a:t>
            </a:r>
            <a:r>
              <a:rPr lang="ko-KR" altLang="en-US" sz="1400" b="1" dirty="0">
                <a:latin typeface="+mn-ea"/>
              </a:rPr>
              <a:t> 이용 작업</a:t>
            </a: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 err="1">
                <a:latin typeface="+mn-ea"/>
              </a:rPr>
              <a:t>렌탈</a:t>
            </a:r>
            <a:r>
              <a:rPr lang="ko-KR" altLang="en-US" sz="1400" b="1" dirty="0">
                <a:latin typeface="+mn-ea"/>
              </a:rPr>
              <a:t> 사용 전 작동 확인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정비 상태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상부 </a:t>
            </a:r>
            <a:r>
              <a:rPr lang="ko-KR" altLang="en-US" sz="1400" b="1" dirty="0" err="1">
                <a:latin typeface="+mn-ea"/>
              </a:rPr>
              <a:t>리미트</a:t>
            </a:r>
            <a:r>
              <a:rPr lang="ko-KR" altLang="en-US" sz="1400" b="1" dirty="0">
                <a:latin typeface="+mn-ea"/>
              </a:rPr>
              <a:t> 동작 확인</a:t>
            </a:r>
            <a:endParaRPr lang="en-US" altLang="ko-KR" sz="1400" b="1" dirty="0">
              <a:latin typeface="+mn-ea"/>
            </a:endParaRP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 err="1">
                <a:latin typeface="+mn-ea"/>
              </a:rPr>
              <a:t>렌탈</a:t>
            </a:r>
            <a:r>
              <a:rPr lang="ko-KR" altLang="en-US" sz="1400" b="1" dirty="0">
                <a:latin typeface="+mn-ea"/>
              </a:rPr>
              <a:t> 사용 중 고소 작업용 벨트 착용 </a:t>
            </a:r>
          </a:p>
          <a:p>
            <a:pPr fontAlgn="base"/>
            <a:endParaRPr lang="ko-KR" altLang="en-US" sz="1400" b="1" dirty="0">
              <a:latin typeface="+mj-ea"/>
            </a:endParaRPr>
          </a:p>
          <a:p>
            <a:pPr>
              <a:lnSpc>
                <a:spcPct val="120000"/>
              </a:lnSpc>
            </a:pPr>
            <a:endParaRPr lang="en-US" altLang="ko-KR" sz="105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2090340"/>
            <a:ext cx="1377142" cy="400110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사고유형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3895945"/>
            <a:ext cx="1377142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안전대책 </a:t>
            </a:r>
          </a:p>
        </p:txBody>
      </p:sp>
      <p:sp>
        <p:nvSpPr>
          <p:cNvPr id="21" name="타원 20"/>
          <p:cNvSpPr/>
          <p:nvPr/>
        </p:nvSpPr>
        <p:spPr>
          <a:xfrm>
            <a:off x="8192559" y="4353761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8181975" y="2487909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9452559" y="2490450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9476269" y="4353760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14" y="4533760"/>
            <a:ext cx="720000" cy="720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69" y="4533760"/>
            <a:ext cx="720000" cy="720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2020421" y="2585778"/>
            <a:ext cx="5809129" cy="9821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020420" y="4406599"/>
            <a:ext cx="5809130" cy="1660826"/>
          </a:xfrm>
          <a:prstGeom prst="rect">
            <a:avLst/>
          </a:prstGeom>
          <a:noFill/>
          <a:ln w="254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69" y="2624739"/>
            <a:ext cx="720000" cy="720000"/>
          </a:xfrm>
          <a:prstGeom prst="rect">
            <a:avLst/>
          </a:prstGeom>
          <a:noFill/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084" y="2804739"/>
            <a:ext cx="540000" cy="540000"/>
          </a:xfrm>
          <a:prstGeom prst="rect">
            <a:avLst/>
          </a:prstGeom>
          <a:noFill/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5" y="784559"/>
            <a:ext cx="2008757" cy="377492"/>
            <a:chOff x="2225040" y="2453713"/>
            <a:chExt cx="1713468" cy="413702"/>
          </a:xfrm>
        </p:grpSpPr>
        <p:sp>
          <p:nvSpPr>
            <p:cNvPr id="36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131719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대책</a:t>
              </a:r>
            </a:p>
          </p:txBody>
        </p:sp>
        <p:sp>
          <p:nvSpPr>
            <p:cNvPr id="42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5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5-1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사고 유형 별 안전 대책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56296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0" y="2606075"/>
            <a:ext cx="5370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>
                <a:latin typeface="+mn-ea"/>
              </a:rPr>
              <a:t>-DUCT </a:t>
            </a:r>
            <a:r>
              <a:rPr lang="ko-KR" altLang="en-US" sz="1400" b="1" dirty="0">
                <a:latin typeface="+mn-ea"/>
              </a:rPr>
              <a:t>절단 가공 시</a:t>
            </a:r>
            <a:r>
              <a:rPr lang="en-US" altLang="ko-KR" sz="1400" b="1" dirty="0">
                <a:latin typeface="+mn-ea"/>
              </a:rPr>
              <a:t> </a:t>
            </a:r>
            <a:r>
              <a:rPr lang="ko-KR" altLang="en-US" sz="1400" b="1" dirty="0">
                <a:latin typeface="+mn-ea"/>
              </a:rPr>
              <a:t>파편으로 인한 안구 부상</a:t>
            </a:r>
            <a:endParaRPr lang="en-US" altLang="ko-KR" sz="1400" b="1" dirty="0">
              <a:latin typeface="+mn-ea"/>
            </a:endParaRP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 err="1">
                <a:latin typeface="+mn-ea"/>
              </a:rPr>
              <a:t>연삭기</a:t>
            </a:r>
            <a:r>
              <a:rPr lang="ko-KR" altLang="en-US" sz="1400" b="1" dirty="0">
                <a:latin typeface="+mn-ea"/>
              </a:rPr>
              <a:t> 사용 중 손 부상</a:t>
            </a:r>
            <a:endParaRPr lang="en-US" altLang="ko-KR" sz="1400" b="1" dirty="0">
              <a:latin typeface="+mn-ea"/>
            </a:endParaRP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 err="1">
                <a:latin typeface="+mn-ea"/>
              </a:rPr>
              <a:t>연삭기</a:t>
            </a:r>
            <a:r>
              <a:rPr lang="ko-KR" altLang="en-US" sz="1400" b="1" dirty="0">
                <a:latin typeface="+mn-ea"/>
              </a:rPr>
              <a:t> 불꽃 튐으로 인해 화재 발생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1" y="4426896"/>
            <a:ext cx="84666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ko-KR" altLang="en-US" sz="1400" b="1" dirty="0" err="1">
                <a:latin typeface="+mn-ea"/>
              </a:rPr>
              <a:t>연삭기</a:t>
            </a:r>
            <a:r>
              <a:rPr lang="ko-KR" altLang="en-US" sz="1400" b="1" dirty="0">
                <a:latin typeface="+mn-ea"/>
              </a:rPr>
              <a:t> 작업 공간 </a:t>
            </a:r>
            <a:r>
              <a:rPr lang="ko-KR" altLang="en-US" sz="1400" b="1" dirty="0" err="1">
                <a:latin typeface="+mn-ea"/>
              </a:rPr>
              <a:t>불티방지포</a:t>
            </a:r>
            <a:r>
              <a:rPr lang="ko-KR" altLang="en-US" sz="1400" b="1" dirty="0">
                <a:latin typeface="+mn-ea"/>
              </a:rPr>
              <a:t> 및 소화기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 err="1">
                <a:latin typeface="+mn-ea"/>
              </a:rPr>
              <a:t>보호덮개</a:t>
            </a:r>
            <a:r>
              <a:rPr lang="ko-KR" altLang="en-US" sz="1400" b="1" dirty="0">
                <a:latin typeface="+mn-ea"/>
              </a:rPr>
              <a:t> 비치</a:t>
            </a:r>
            <a:endParaRPr lang="en-US" altLang="ko-KR" sz="1400" b="1" dirty="0">
              <a:latin typeface="+mn-ea"/>
            </a:endParaRPr>
          </a:p>
          <a:p>
            <a:pPr marL="285750" indent="-285750" fontAlgn="base">
              <a:buFontTx/>
              <a:buChar char="-"/>
            </a:pPr>
            <a:r>
              <a:rPr lang="ko-KR" altLang="en-US" sz="1400" b="1" dirty="0">
                <a:latin typeface="+mn-ea"/>
              </a:rPr>
              <a:t>작업 공간 내 화기 관리자 상주</a:t>
            </a:r>
            <a:endParaRPr lang="en-US" altLang="ko-KR" sz="1400" b="1" dirty="0">
              <a:latin typeface="+mn-ea"/>
            </a:endParaRPr>
          </a:p>
          <a:p>
            <a:pPr marL="285750" indent="-285750" fontAlgn="base">
              <a:buFontTx/>
              <a:buChar char="-"/>
            </a:pPr>
            <a:r>
              <a:rPr lang="ko-KR" altLang="en-US" sz="1400" b="1" dirty="0">
                <a:latin typeface="+mn-ea"/>
              </a:rPr>
              <a:t>작업 중 안전 보호구 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 err="1">
                <a:latin typeface="+mn-ea"/>
              </a:rPr>
              <a:t>안전장갑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보안경</a:t>
            </a:r>
            <a:r>
              <a:rPr lang="en-US" altLang="ko-KR" sz="1400" b="1" dirty="0">
                <a:latin typeface="+mn-ea"/>
              </a:rPr>
              <a:t>) </a:t>
            </a:r>
            <a:r>
              <a:rPr lang="ko-KR" altLang="en-US" sz="1400" b="1" dirty="0">
                <a:latin typeface="+mn-ea"/>
              </a:rPr>
              <a:t>착용 철저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2090340"/>
            <a:ext cx="1377142" cy="400110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사고유형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3895945"/>
            <a:ext cx="1377142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안전대책 </a:t>
            </a:r>
          </a:p>
        </p:txBody>
      </p:sp>
      <p:sp>
        <p:nvSpPr>
          <p:cNvPr id="21" name="타원 20"/>
          <p:cNvSpPr/>
          <p:nvPr/>
        </p:nvSpPr>
        <p:spPr>
          <a:xfrm>
            <a:off x="8192559" y="4353761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8181975" y="2487909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9452559" y="2490450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9476269" y="4353760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14" y="4533760"/>
            <a:ext cx="720000" cy="720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69" y="4533760"/>
            <a:ext cx="720000" cy="720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2020421" y="2585779"/>
            <a:ext cx="5809129" cy="7589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020420" y="4406599"/>
            <a:ext cx="5809130" cy="758961"/>
          </a:xfrm>
          <a:prstGeom prst="rect">
            <a:avLst/>
          </a:prstGeom>
          <a:noFill/>
          <a:ln w="254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69" y="2718550"/>
            <a:ext cx="720000" cy="72000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3" y="2690286"/>
            <a:ext cx="720000" cy="720000"/>
          </a:xfrm>
          <a:prstGeom prst="rect">
            <a:avLst/>
          </a:prstGeom>
          <a:noFill/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5" y="784559"/>
            <a:ext cx="2008757" cy="377492"/>
            <a:chOff x="2225040" y="2453713"/>
            <a:chExt cx="1713468" cy="413702"/>
          </a:xfrm>
        </p:grpSpPr>
        <p:sp>
          <p:nvSpPr>
            <p:cNvPr id="4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131719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대책</a:t>
              </a:r>
            </a:p>
          </p:txBody>
        </p:sp>
        <p:sp>
          <p:nvSpPr>
            <p:cNvPr id="4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5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5-1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사고 유형 별 안전 대책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2077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0" y="2606075"/>
            <a:ext cx="5370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전원 투입 시 감전 위험</a:t>
            </a:r>
            <a:endParaRPr lang="en-US" altLang="ko-KR" sz="1400" b="1" dirty="0">
              <a:latin typeface="+mn-ea"/>
            </a:endParaRPr>
          </a:p>
          <a:p>
            <a:pPr fontAlgn="base"/>
            <a:r>
              <a:rPr lang="en-US" altLang="ko-KR" sz="1400" b="1" dirty="0">
                <a:latin typeface="+mn-ea"/>
              </a:rPr>
              <a:t>-CV</a:t>
            </a:r>
            <a:r>
              <a:rPr lang="ko-KR" altLang="en-US" sz="1400" b="1" dirty="0">
                <a:latin typeface="+mn-ea"/>
              </a:rPr>
              <a:t> 동작 시 작업자 협착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충돌 위험</a:t>
            </a:r>
            <a:endParaRPr lang="en-US" altLang="ko-KR" sz="1400" b="1" dirty="0">
              <a:latin typeface="+mn-ea"/>
            </a:endParaRPr>
          </a:p>
          <a:p>
            <a:pPr fontAlgn="base"/>
            <a:r>
              <a:rPr lang="en-US" altLang="ko-KR" sz="1400" b="1" dirty="0">
                <a:latin typeface="+mn-ea"/>
              </a:rPr>
              <a:t>-LIFTER </a:t>
            </a:r>
            <a:r>
              <a:rPr lang="ko-KR" altLang="en-US" sz="1400" b="1" dirty="0">
                <a:latin typeface="+mn-ea"/>
              </a:rPr>
              <a:t>시운전 시 에러 조치 작업자 추락 위험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020421" y="4426896"/>
            <a:ext cx="84666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>
                <a:latin typeface="+mn-ea"/>
              </a:rPr>
              <a:t>-TURN ON </a:t>
            </a:r>
            <a:r>
              <a:rPr lang="ko-KR" altLang="en-US" sz="1400" b="1" dirty="0">
                <a:latin typeface="+mn-ea"/>
              </a:rPr>
              <a:t>전 안전 보호구 착용</a:t>
            </a:r>
            <a:r>
              <a:rPr lang="en-US" altLang="ko-KR" sz="1400" b="1" dirty="0">
                <a:latin typeface="+mn-ea"/>
              </a:rPr>
              <a:t>, </a:t>
            </a:r>
            <a:r>
              <a:rPr lang="ko-KR" altLang="en-US" sz="1400" b="1" dirty="0">
                <a:latin typeface="+mn-ea"/>
              </a:rPr>
              <a:t>설치 </a:t>
            </a:r>
            <a:r>
              <a:rPr lang="ko-KR" altLang="en-US" sz="1400" b="1" dirty="0" err="1">
                <a:latin typeface="+mn-ea"/>
              </a:rPr>
              <a:t>성적서에</a:t>
            </a:r>
            <a:r>
              <a:rPr lang="ko-KR" altLang="en-US" sz="1400" b="1" dirty="0">
                <a:latin typeface="+mn-ea"/>
              </a:rPr>
              <a:t> 의한 절연 저항</a:t>
            </a:r>
            <a:endParaRPr lang="en-US" altLang="ko-KR" sz="1400" b="1" dirty="0">
              <a:latin typeface="+mn-ea"/>
            </a:endParaRPr>
          </a:p>
          <a:p>
            <a:pPr fontAlgn="base"/>
            <a:r>
              <a:rPr lang="en-US" altLang="ko-KR" sz="1400" b="1" dirty="0">
                <a:latin typeface="+mn-ea"/>
              </a:rPr>
              <a:t> </a:t>
            </a:r>
            <a:r>
              <a:rPr lang="ko-KR" altLang="en-US" sz="1400" b="1" dirty="0">
                <a:latin typeface="+mn-ea"/>
              </a:rPr>
              <a:t>선간 저항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전압 체크</a:t>
            </a: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케이블 단자 결선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결속 상태 육안 및 </a:t>
            </a:r>
            <a:r>
              <a:rPr lang="ko-KR" altLang="en-US" sz="1400" b="1" dirty="0" err="1">
                <a:latin typeface="+mn-ea"/>
              </a:rPr>
              <a:t>테스터기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>
                <a:latin typeface="+mn-ea"/>
              </a:rPr>
              <a:t>메가 테스트</a:t>
            </a: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자동화 설비 시운전시 비상정지 버튼 작동상태 확인</a:t>
            </a: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설비 에러 조치 시 전원 차단 후 진입</a:t>
            </a:r>
          </a:p>
          <a:p>
            <a:pPr fontAlgn="base"/>
            <a:r>
              <a:rPr lang="en-US" altLang="ko-KR" sz="1400" b="1" dirty="0">
                <a:latin typeface="+mn-ea"/>
              </a:rPr>
              <a:t>-</a:t>
            </a:r>
            <a:r>
              <a:rPr lang="ko-KR" altLang="en-US" sz="1400" b="1" dirty="0">
                <a:latin typeface="+mn-ea"/>
              </a:rPr>
              <a:t>시운전시 위급 상태 대처 위해 항시 설비작동상태 및 전방 주시</a:t>
            </a:r>
          </a:p>
          <a:p>
            <a:pPr fontAlgn="base"/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2090340"/>
            <a:ext cx="1377142" cy="400110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사고유형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91FFF-2406-4D88-A105-687CD64C8FC8}"/>
              </a:ext>
            </a:extLst>
          </p:cNvPr>
          <p:cNvSpPr txBox="1"/>
          <p:nvPr/>
        </p:nvSpPr>
        <p:spPr>
          <a:xfrm>
            <a:off x="2020421" y="3895945"/>
            <a:ext cx="1377142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안전대책 </a:t>
            </a:r>
          </a:p>
        </p:txBody>
      </p:sp>
      <p:sp>
        <p:nvSpPr>
          <p:cNvPr id="21" name="타원 20"/>
          <p:cNvSpPr/>
          <p:nvPr/>
        </p:nvSpPr>
        <p:spPr>
          <a:xfrm>
            <a:off x="8192559" y="4353761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8181975" y="2487909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9452559" y="2490450"/>
            <a:ext cx="1080000" cy="10800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9476269" y="4353760"/>
            <a:ext cx="1080000" cy="108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14" y="4533760"/>
            <a:ext cx="720000" cy="720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69" y="4533760"/>
            <a:ext cx="720000" cy="72000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2020421" y="2585779"/>
            <a:ext cx="5809129" cy="7589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020420" y="4406599"/>
            <a:ext cx="5809130" cy="1384601"/>
          </a:xfrm>
          <a:prstGeom prst="rect">
            <a:avLst/>
          </a:prstGeom>
          <a:noFill/>
          <a:ln w="254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4" y="2679897"/>
            <a:ext cx="720000" cy="720000"/>
          </a:xfrm>
          <a:prstGeom prst="rect">
            <a:avLst/>
          </a:prstGeom>
          <a:noFill/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11" y="2679897"/>
            <a:ext cx="720000" cy="720000"/>
          </a:xfrm>
          <a:prstGeom prst="rect">
            <a:avLst/>
          </a:prstGeom>
          <a:noFill/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5" y="784559"/>
            <a:ext cx="2008757" cy="377492"/>
            <a:chOff x="2225040" y="2453713"/>
            <a:chExt cx="1713468" cy="413702"/>
          </a:xfrm>
        </p:grpSpPr>
        <p:sp>
          <p:nvSpPr>
            <p:cNvPr id="4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131719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대책</a:t>
              </a:r>
            </a:p>
          </p:txBody>
        </p:sp>
        <p:sp>
          <p:nvSpPr>
            <p:cNvPr id="4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5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5-1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사고 유형 별 안전 대책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0610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5" y="784559"/>
            <a:ext cx="2493797" cy="377492"/>
            <a:chOff x="2225040" y="2453713"/>
            <a:chExt cx="2127207" cy="413702"/>
          </a:xfrm>
        </p:grpSpPr>
        <p:sp>
          <p:nvSpPr>
            <p:cNvPr id="4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545458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장비사용계획</a:t>
              </a:r>
            </a:p>
          </p:txBody>
        </p:sp>
        <p:sp>
          <p:nvSpPr>
            <p:cNvPr id="4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6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6-1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장비사용계획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[</a:t>
            </a:r>
            <a:r>
              <a:rPr lang="ko-KR" altLang="en-US" sz="14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포크리프트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]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30" y="2630242"/>
            <a:ext cx="1062821" cy="1011114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910113" y="2914388"/>
            <a:ext cx="3413258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-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판넬 및 자재 입고 시 장비사용계획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167151" y="3290491"/>
            <a:ext cx="5590287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현장 반입 자재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[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케이블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,</a:t>
            </a:r>
            <a:r>
              <a:rPr lang="ko-KR" altLang="en-US" sz="14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덕트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 등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]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 입고 및 판넬 정 위치 이동 입고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78863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8305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988973"/>
              </p:ext>
            </p:extLst>
          </p:nvPr>
        </p:nvGraphicFramePr>
        <p:xfrm>
          <a:off x="990785" y="1825625"/>
          <a:ext cx="10061867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3062623507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2483039790"/>
                    </a:ext>
                  </a:extLst>
                </a:gridCol>
                <a:gridCol w="142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257">
                  <a:extLst>
                    <a:ext uri="{9D8B030D-6E8A-4147-A177-3AD203B41FA5}">
                      <a16:colId xmlns:a16="http://schemas.microsoft.com/office/drawing/2014/main" val="3786382500"/>
                    </a:ext>
                  </a:extLst>
                </a:gridCol>
                <a:gridCol w="2765902">
                  <a:extLst>
                    <a:ext uri="{9D8B030D-6E8A-4147-A177-3AD203B41FA5}">
                      <a16:colId xmlns:a16="http://schemas.microsoft.com/office/drawing/2014/main" val="2840060054"/>
                    </a:ext>
                  </a:extLst>
                </a:gridCol>
              </a:tblGrid>
              <a:tr h="30156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교육의 종류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kern="1200" dirty="0">
                        <a:ln>
                          <a:solidFill>
                            <a:schemeClr val="tx2">
                              <a:tint val="1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교육 시기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교육 대상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교육 시간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교육 내용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정기 교육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관리 감독자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매월 첫째 주 월요일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관리감독자의 지위에 있는 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반기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시간이상 년간 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 이상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작업 안전 지도 요령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근로자 안전교육 및 실시 요령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기계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기구 설비의 안전</a:t>
                      </a:r>
                      <a:r>
                        <a:rPr lang="ko-KR" alt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점검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보호구 착용 및 관리</a:t>
                      </a:r>
                      <a:r>
                        <a:rPr lang="ko-KR" alt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요령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현장내</a:t>
                      </a:r>
                    </a:p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전 근로자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매월 셋째 주 월요일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전 근로자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매월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분기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 이상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안전 보호구 취급과 사용법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안전사고 사례 및 재해 예방책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안전장치 및 방호 설비의</a:t>
                      </a:r>
                      <a:r>
                        <a:rPr lang="ko-KR" alt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사용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기타 안전 보건에 관한 사항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68262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수시 교육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채용 시 교육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채용 전</a:t>
                      </a:r>
                    </a:p>
                    <a:p>
                      <a:pPr algn="l" fontAlgn="base" latinLnBrk="0"/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기초교육유무 확인</a:t>
                      </a:r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신규채용</a:t>
                      </a:r>
                      <a:r>
                        <a:rPr lang="ko-KR" alt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근로자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 이상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산업안전보건법 주요내용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안전사고 사례 및 재해예방책책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안전장치 및 방호 설비의 사용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기타 안전 보건에 관한 사항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기초교육 미 이수자 위탁교육 </a:t>
                      </a:r>
                    </a:p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실시 후 채용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</a:t>
                      </a: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0548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작업내용</a:t>
                      </a:r>
                      <a:endParaRPr lang="en-US" altLang="ko-KR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변경 시 교육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작업 변경 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작업 변경 근로자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시간이상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당해 작업과 관련된 안전보건사항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07566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특별교육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안전 담당자 </a:t>
                      </a:r>
                      <a:endParaRPr lang="en-US" altLang="ko-KR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지정 작업 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당해 근로자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시간</a:t>
                      </a:r>
                      <a:r>
                        <a:rPr lang="ko-KR" altLang="en-US" sz="11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이상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당해 작업과 관련된 안전보건 사항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752948"/>
                  </a:ext>
                </a:extLst>
              </a:tr>
              <a:tr h="36576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위탁교육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 latinLnBrk="0"/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교육기관</a:t>
                      </a:r>
                      <a:r>
                        <a:rPr lang="ko-KR" altLang="en-US" sz="11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일정 의거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관리 감독자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위탁교육 필요시 요청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932499"/>
                  </a:ext>
                </a:extLst>
              </a:tr>
            </a:tbl>
          </a:graphicData>
        </a:graphic>
      </p:graphicFrame>
      <p:grpSp>
        <p:nvGrpSpPr>
          <p:cNvPr id="11" name="그룹 10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4" y="784559"/>
            <a:ext cx="2588915" cy="377492"/>
            <a:chOff x="2225040" y="2453713"/>
            <a:chExt cx="2208343" cy="413702"/>
          </a:xfrm>
        </p:grpSpPr>
        <p:sp>
          <p:nvSpPr>
            <p:cNvPr id="12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62659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교육</a:t>
              </a:r>
            </a:p>
          </p:txBody>
        </p:sp>
        <p:sp>
          <p:nvSpPr>
            <p:cNvPr id="13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7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7-1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안전교육 일정 및 내용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7993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2458663" y="1711426"/>
            <a:ext cx="4264660" cy="288244"/>
            <a:chOff x="2225040" y="2453713"/>
            <a:chExt cx="4264660" cy="413702"/>
          </a:xfrm>
        </p:grpSpPr>
        <p:sp>
          <p:nvSpPr>
            <p:cNvPr id="8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공 사 현 황</a:t>
              </a:r>
            </a:p>
          </p:txBody>
        </p:sp>
        <p:sp>
          <p:nvSpPr>
            <p:cNvPr id="9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/>
          <a:stretch/>
        </p:blipFill>
        <p:spPr>
          <a:xfrm>
            <a:off x="240193" y="5341290"/>
            <a:ext cx="1626707" cy="1143944"/>
          </a:xfrm>
          <a:prstGeom prst="rect">
            <a:avLst/>
          </a:prstGeom>
        </p:spPr>
      </p:pic>
      <p:sp>
        <p:nvSpPr>
          <p:cNvPr id="60" name="직사각형 59">
            <a:extLst>
              <a:ext uri="{FF2B5EF4-FFF2-40B4-BE49-F238E27FC236}">
                <a16:creationId xmlns:a16="http://schemas.microsoft.com/office/drawing/2014/main" id="{428E7102-3CA3-4B5D-A51B-D266678A65F0}"/>
              </a:ext>
            </a:extLst>
          </p:cNvPr>
          <p:cNvSpPr/>
          <p:nvPr/>
        </p:nvSpPr>
        <p:spPr>
          <a:xfrm>
            <a:off x="2362200" y="1188206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CONTENTS</a:t>
            </a:r>
            <a:endParaRPr lang="ko-KR" altLang="en-US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052087" y="1999670"/>
            <a:ext cx="288032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공사 개요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1-2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관리 목표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1-3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공정표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1-4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안전보건 조직도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5932407" y="1995682"/>
            <a:ext cx="790916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5932407" y="2182755"/>
            <a:ext cx="7909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4</a:t>
            </a:r>
          </a:p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5</a:t>
            </a:r>
          </a:p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6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2458663" y="2939885"/>
            <a:ext cx="4264660" cy="288244"/>
            <a:chOff x="2225040" y="2453713"/>
            <a:chExt cx="4264660" cy="413702"/>
          </a:xfrm>
        </p:grpSpPr>
        <p:sp>
          <p:nvSpPr>
            <p:cNvPr id="19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점검</a:t>
              </a:r>
            </a:p>
          </p:txBody>
        </p:sp>
        <p:sp>
          <p:nvSpPr>
            <p:cNvPr id="20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052087" y="3228129"/>
            <a:ext cx="288032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점검의 종류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2-2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점검 정기 계획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2-3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점검 특별 계획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5932407" y="3216678"/>
            <a:ext cx="7909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7</a:t>
            </a:r>
          </a:p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8</a:t>
            </a:r>
          </a:p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9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2458663" y="3973808"/>
            <a:ext cx="4264660" cy="288244"/>
            <a:chOff x="2225040" y="2453713"/>
            <a:chExt cx="4264660" cy="413702"/>
          </a:xfrm>
        </p:grpSpPr>
        <p:sp>
          <p:nvSpPr>
            <p:cNvPr id="2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주요 공정</a:t>
              </a:r>
            </a:p>
          </p:txBody>
        </p:sp>
        <p:sp>
          <p:nvSpPr>
            <p:cNvPr id="2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052087" y="4262052"/>
            <a:ext cx="2880320" cy="513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3-1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주요 공정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3-2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주요 공정 순서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5932407" y="4250601"/>
            <a:ext cx="790916" cy="735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10</a:t>
            </a:r>
          </a:p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11</a:t>
            </a:r>
          </a:p>
          <a:p>
            <a:pPr algn="r">
              <a:lnSpc>
                <a:spcPct val="120000"/>
              </a:lnSpc>
            </a:pP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2458663" y="4796554"/>
            <a:ext cx="4264660" cy="288244"/>
            <a:chOff x="2225040" y="2453713"/>
            <a:chExt cx="4264660" cy="413702"/>
          </a:xfrm>
        </p:grpSpPr>
        <p:sp>
          <p:nvSpPr>
            <p:cNvPr id="29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보호구</a:t>
              </a:r>
            </a:p>
          </p:txBody>
        </p:sp>
        <p:sp>
          <p:nvSpPr>
            <p:cNvPr id="30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4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3052087" y="5084798"/>
            <a:ext cx="2880320" cy="513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4-1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보호구의 종류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4-2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보호구 지급 계획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5932407" y="5073347"/>
            <a:ext cx="7909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12</a:t>
            </a:r>
          </a:p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13</a:t>
            </a:r>
          </a:p>
          <a:p>
            <a:pPr algn="r">
              <a:lnSpc>
                <a:spcPct val="120000"/>
              </a:lnSpc>
            </a:pP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7116388" y="1711426"/>
            <a:ext cx="4264660" cy="288244"/>
            <a:chOff x="2225040" y="2453713"/>
            <a:chExt cx="4264660" cy="413702"/>
          </a:xfrm>
        </p:grpSpPr>
        <p:sp>
          <p:nvSpPr>
            <p:cNvPr id="3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대책</a:t>
              </a:r>
              <a:endPara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5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709812" y="1999670"/>
            <a:ext cx="2880320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5-1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사고 유형 별 안전 대책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10590132" y="1995682"/>
            <a:ext cx="790916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14</a:t>
            </a: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7116388" y="2857309"/>
            <a:ext cx="4264660" cy="288244"/>
            <a:chOff x="2225040" y="2453713"/>
            <a:chExt cx="4264660" cy="413702"/>
          </a:xfrm>
        </p:grpSpPr>
        <p:sp>
          <p:nvSpPr>
            <p:cNvPr id="56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교육</a:t>
              </a:r>
            </a:p>
          </p:txBody>
        </p:sp>
        <p:sp>
          <p:nvSpPr>
            <p:cNvPr id="57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7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709812" y="3145553"/>
            <a:ext cx="288032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7-1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교육 일정 및 내용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10590132" y="3141565"/>
            <a:ext cx="790916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19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7116388" y="3494005"/>
            <a:ext cx="4264660" cy="288244"/>
            <a:chOff x="2225040" y="2453713"/>
            <a:chExt cx="4264660" cy="413702"/>
          </a:xfrm>
        </p:grpSpPr>
        <p:sp>
          <p:nvSpPr>
            <p:cNvPr id="69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기타 안전 관리</a:t>
              </a:r>
            </a:p>
          </p:txBody>
        </p:sp>
        <p:sp>
          <p:nvSpPr>
            <p:cNvPr id="70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8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709812" y="3782249"/>
            <a:ext cx="288032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8-1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자재 및 폐기물 정리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10590132" y="3778261"/>
            <a:ext cx="790916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</a:t>
            </a: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7116388" y="4130701"/>
            <a:ext cx="4264660" cy="288244"/>
            <a:chOff x="2225040" y="2453713"/>
            <a:chExt cx="4264660" cy="413702"/>
          </a:xfrm>
        </p:grpSpPr>
        <p:sp>
          <p:nvSpPr>
            <p:cNvPr id="7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비상 시 긴급조치계획</a:t>
              </a:r>
            </a:p>
          </p:txBody>
        </p:sp>
        <p:sp>
          <p:nvSpPr>
            <p:cNvPr id="7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709812" y="4418945"/>
            <a:ext cx="288032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9-1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비상 시 긴급조치 계획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10590132" y="4414957"/>
            <a:ext cx="790916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21</a:t>
            </a:r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7116388" y="4760978"/>
            <a:ext cx="4264660" cy="288244"/>
            <a:chOff x="2225040" y="2453713"/>
            <a:chExt cx="4264660" cy="413702"/>
          </a:xfrm>
        </p:grpSpPr>
        <p:sp>
          <p:nvSpPr>
            <p:cNvPr id="79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첨 부</a:t>
              </a:r>
            </a:p>
          </p:txBody>
        </p:sp>
        <p:sp>
          <p:nvSpPr>
            <p:cNvPr id="80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10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709812" y="5049222"/>
            <a:ext cx="3079018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10-1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신규 채용자 교육 및 안전교육일지</a:t>
            </a:r>
            <a:endParaRPr lang="en-US" altLang="ko-KR" sz="1200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10590132" y="5045234"/>
            <a:ext cx="790916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22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7116388" y="2271401"/>
            <a:ext cx="4264660" cy="288244"/>
            <a:chOff x="2225040" y="2453713"/>
            <a:chExt cx="4264660" cy="413702"/>
          </a:xfrm>
        </p:grpSpPr>
        <p:sp>
          <p:nvSpPr>
            <p:cNvPr id="6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368291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장비 사용계획</a:t>
              </a:r>
            </a:p>
          </p:txBody>
        </p:sp>
        <p:sp>
          <p:nvSpPr>
            <p:cNvPr id="6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6</a:t>
              </a:r>
              <a:endParaRPr lang="ko-KR" altLang="en-US" sz="16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709812" y="2559645"/>
            <a:ext cx="2880320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6-1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장비사용계획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[</a:t>
            </a: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포크리프트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]</a:t>
            </a: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00BF4386-E387-48A4-AA4A-F0A825281BBC}"/>
              </a:ext>
            </a:extLst>
          </p:cNvPr>
          <p:cNvSpPr/>
          <p:nvPr/>
        </p:nvSpPr>
        <p:spPr>
          <a:xfrm>
            <a:off x="10590132" y="2554049"/>
            <a:ext cx="790916" cy="29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29087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8305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4" y="784559"/>
            <a:ext cx="2588915" cy="377492"/>
            <a:chOff x="2225040" y="2453713"/>
            <a:chExt cx="2208343" cy="413702"/>
          </a:xfrm>
        </p:grpSpPr>
        <p:sp>
          <p:nvSpPr>
            <p:cNvPr id="8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162659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기타 안전관리</a:t>
              </a:r>
            </a:p>
          </p:txBody>
        </p:sp>
        <p:sp>
          <p:nvSpPr>
            <p:cNvPr id="9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8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8-1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자재 및 폐기물 정리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02318"/>
              </p:ext>
            </p:extLst>
          </p:nvPr>
        </p:nvGraphicFramePr>
        <p:xfrm>
          <a:off x="1570759" y="1965618"/>
          <a:ext cx="9014114" cy="2031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3475">
                  <a:extLst>
                    <a:ext uri="{9D8B030D-6E8A-4147-A177-3AD203B41FA5}">
                      <a16:colId xmlns:a16="http://schemas.microsoft.com/office/drawing/2014/main" val="3786382500"/>
                    </a:ext>
                  </a:extLst>
                </a:gridCol>
                <a:gridCol w="2070389">
                  <a:extLst>
                    <a:ext uri="{9D8B030D-6E8A-4147-A177-3AD203B41FA5}">
                      <a16:colId xmlns:a16="http://schemas.microsoft.com/office/drawing/2014/main" val="2840060054"/>
                    </a:ext>
                  </a:extLst>
                </a:gridCol>
              </a:tblGrid>
              <a:tr h="49067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+mj-lt"/>
                          <a:ea typeface="+mj-ea"/>
                        </a:rPr>
                        <a:t>항 목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j-lt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j-lt"/>
                          <a:ea typeface="+mn-ea"/>
                        </a:rPr>
                        <a:t>정리 일정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인 </a:t>
                      </a:r>
                      <a:r>
                        <a:rPr lang="ko-KR" altLang="en-US" sz="1400" b="1" dirty="0" err="1">
                          <a:solidFill>
                            <a:schemeClr val="bg1"/>
                          </a:solidFill>
                          <a:latin typeface="+mj-lt"/>
                        </a:rPr>
                        <a:t>력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 배 치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j-ea"/>
                        </a:rPr>
                        <a:t>각종 케이블 및 전기자재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+mj-lt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매일 자재 반출 및 입고 시 정리</a:t>
                      </a:r>
                      <a:endParaRPr lang="en-US" altLang="ko-KR" sz="1100" b="0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  <a:p>
                      <a:pPr algn="l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매주 토요일 중점 정리 실시 및 정돈 대상 선정하여 실시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</a:rPr>
                        <a:t>관리자 및 담당자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68262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j-ea"/>
                        </a:rPr>
                        <a:t>폐</a:t>
                      </a:r>
                      <a:r>
                        <a:rPr lang="ko-KR" altLang="en-US" sz="1100" b="0" baseline="0" dirty="0">
                          <a:solidFill>
                            <a:srgbClr val="000000"/>
                          </a:solidFill>
                          <a:latin typeface="+mj-lt"/>
                          <a:ea typeface="+mj-ea"/>
                        </a:rPr>
                        <a:t> 전선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+mj-lt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매일 작업 종료 후 수거하여 정리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</a:rPr>
                        <a:t>작업 인원 별</a:t>
                      </a:r>
                      <a:endParaRPr lang="en-US" altLang="ko-KR" sz="1100" b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05483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+mj-lt"/>
                          <a:ea typeface="+mj-ea"/>
                        </a:rPr>
                        <a:t>DUCT </a:t>
                      </a: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j-ea"/>
                        </a:rPr>
                        <a:t>절단 폐 금속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+mj-lt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매일 작업 종료 후 수거하여 정리</a:t>
                      </a:r>
                      <a:endParaRPr lang="en-US" altLang="ko-KR" sz="1100" b="0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</a:rPr>
                        <a:t>작업 인원 별</a:t>
                      </a:r>
                      <a:endParaRPr lang="en-US" altLang="ko-KR" sz="1100" b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888187"/>
                  </a:ext>
                </a:extLst>
              </a:tr>
              <a:tr h="37150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j-ea"/>
                        </a:rPr>
                        <a:t>일반 쓰레기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+mj-lt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</a:rPr>
                        <a:t>매일 작업 종료 후 수거하여 폐기</a:t>
                      </a:r>
                      <a:endParaRPr lang="en-US" altLang="ko-KR" sz="1100" b="0" dirty="0">
                        <a:solidFill>
                          <a:srgbClr val="000000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+mj-lt"/>
                        </a:rPr>
                        <a:t>작업 인원 별</a:t>
                      </a:r>
                      <a:endParaRPr lang="en-US" altLang="ko-KR" sz="1100" b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57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82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그룹 9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4" y="784559"/>
            <a:ext cx="3418457" cy="377492"/>
            <a:chOff x="2225040" y="2453713"/>
            <a:chExt cx="2915941" cy="413702"/>
          </a:xfrm>
        </p:grpSpPr>
        <p:sp>
          <p:nvSpPr>
            <p:cNvPr id="9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2334191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비상 시 긴급조치계획</a:t>
              </a:r>
              <a:endParaRPr lang="ko-KR" altLang="en-US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33" name="직선 화살표 연결선 32"/>
          <p:cNvCxnSpPr>
            <a:stCxn id="34" idx="2"/>
            <a:endCxn id="46" idx="0"/>
          </p:cNvCxnSpPr>
          <p:nvPr/>
        </p:nvCxnSpPr>
        <p:spPr>
          <a:xfrm>
            <a:off x="6008332" y="2134984"/>
            <a:ext cx="1" cy="374238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64540" y="1713607"/>
            <a:ext cx="1887583" cy="421377"/>
          </a:xfrm>
          <a:prstGeom prst="roundRect">
            <a:avLst>
              <a:gd name="adj" fmla="val 0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재해 발생</a:t>
            </a:r>
          </a:p>
        </p:txBody>
      </p:sp>
      <p:sp>
        <p:nvSpPr>
          <p:cNvPr id="46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64541" y="2509222"/>
            <a:ext cx="1887583" cy="347026"/>
          </a:xfrm>
          <a:prstGeom prst="roundRect">
            <a:avLst>
              <a:gd name="adj" fmla="val 0"/>
            </a:avLst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긴 급 조 치 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511421" y="2095976"/>
            <a:ext cx="1715705" cy="11079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피해 기계의 정지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피해자의 응급처치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관계자에게 통보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차 재해 방지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현장보존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84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72083" y="3270406"/>
            <a:ext cx="1887583" cy="347026"/>
          </a:xfrm>
          <a:prstGeom prst="roundRect">
            <a:avLst>
              <a:gd name="adj" fmla="val 0"/>
            </a:avLst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재 해 조 사 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521903" y="2994777"/>
            <a:ext cx="1981364" cy="9048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누가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,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언제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,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어디서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무엇을 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(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작업내용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)</a:t>
            </a: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어떠한 상태 및 환경에서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어떻게 발생하였는가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?</a:t>
            </a:r>
          </a:p>
        </p:txBody>
      </p:sp>
      <p:sp>
        <p:nvSpPr>
          <p:cNvPr id="101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79808" y="4018868"/>
            <a:ext cx="1887583" cy="347026"/>
          </a:xfrm>
          <a:prstGeom prst="roundRect">
            <a:avLst>
              <a:gd name="adj" fmla="val 0"/>
            </a:avLst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원 인 분 석  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4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72083" y="4818166"/>
            <a:ext cx="1887583" cy="347026"/>
          </a:xfrm>
          <a:prstGeom prst="roundRect">
            <a:avLst>
              <a:gd name="adj" fmla="val 0"/>
            </a:avLst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대 책 수 립 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7499926" y="3895094"/>
            <a:ext cx="1727199" cy="7017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인적 요인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물적 요인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 marL="228600" indent="-228600">
              <a:lnSpc>
                <a:spcPct val="120000"/>
              </a:lnSpc>
              <a:buAutoNum type="arabicParenR"/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관리적 요인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2521903" y="4800835"/>
            <a:ext cx="1981054" cy="4985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동종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(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유사</a:t>
            </a: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) 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재해 방지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*</a:t>
            </a:r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실천 가능한 대책</a:t>
            </a:r>
            <a:endParaRPr lang="en-US" altLang="ko-KR" sz="11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22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64539" y="5539430"/>
            <a:ext cx="1887583" cy="317398"/>
          </a:xfrm>
          <a:prstGeom prst="roundRect">
            <a:avLst>
              <a:gd name="adj" fmla="val 0"/>
            </a:avLst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평 가</a:t>
            </a:r>
            <a:endParaRPr lang="ko-KR" altLang="en-US" sz="1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7" name="직선 연결선 16"/>
          <p:cNvCxnSpPr>
            <a:stCxn id="46" idx="3"/>
          </p:cNvCxnSpPr>
          <p:nvPr/>
        </p:nvCxnSpPr>
        <p:spPr>
          <a:xfrm>
            <a:off x="6952124" y="2682735"/>
            <a:ext cx="544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>
            <a:off x="4524281" y="3425446"/>
            <a:ext cx="544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>
            <a:off x="4520510" y="5004839"/>
            <a:ext cx="544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/>
          <p:cNvCxnSpPr/>
          <p:nvPr/>
        </p:nvCxnSpPr>
        <p:spPr>
          <a:xfrm>
            <a:off x="6967391" y="4201970"/>
            <a:ext cx="5440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9-1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비상 시 긴급조치 계획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cxnSp>
        <p:nvCxnSpPr>
          <p:cNvPr id="31" name="직선 화살표 연결선 30"/>
          <p:cNvCxnSpPr/>
          <p:nvPr/>
        </p:nvCxnSpPr>
        <p:spPr>
          <a:xfrm>
            <a:off x="6023599" y="2855650"/>
            <a:ext cx="1" cy="374238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6023599" y="3604112"/>
            <a:ext cx="1" cy="374238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6008331" y="4362892"/>
            <a:ext cx="1" cy="374238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>
            <a:off x="6026599" y="5165192"/>
            <a:ext cx="1" cy="374238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309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8305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79" y="1676400"/>
            <a:ext cx="3286539" cy="4648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15" y="1825625"/>
            <a:ext cx="3015046" cy="4264223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4" y="784559"/>
            <a:ext cx="1415897" cy="377492"/>
            <a:chOff x="2225040" y="2453713"/>
            <a:chExt cx="1207759" cy="413702"/>
          </a:xfrm>
        </p:grpSpPr>
        <p:sp>
          <p:nvSpPr>
            <p:cNvPr id="8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89" y="2453713"/>
              <a:ext cx="626010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첨부</a:t>
              </a:r>
            </a:p>
          </p:txBody>
        </p:sp>
        <p:sp>
          <p:nvSpPr>
            <p:cNvPr id="9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10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343277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10-1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신규 채용자 교육 및 안전교육일지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2970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6794" y="1702642"/>
            <a:ext cx="5241238" cy="2017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altLang="ko-KR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공 사 명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: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이천 </a:t>
            </a:r>
            <a:r>
              <a:rPr lang="ko-KR" altLang="en-US" sz="14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삼성로지텍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ko-KR" altLang="en-US" sz="1400" b="1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신창고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자동화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공사 기간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: 2023.07~2023.11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3)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소 재 지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: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경기도 이천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4)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발 주 처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: SFA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 5)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공 사 처 </a:t>
            </a: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: SJ ELEC</a:t>
            </a:r>
          </a:p>
          <a:p>
            <a:pPr>
              <a:lnSpc>
                <a:spcPct val="120000"/>
              </a:lnSpc>
            </a:pPr>
            <a:endParaRPr lang="en-US" altLang="ko-KR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3" y="784559"/>
            <a:ext cx="1997789" cy="377492"/>
            <a:chOff x="2225040" y="2453713"/>
            <a:chExt cx="1704113" cy="413702"/>
          </a:xfrm>
        </p:grpSpPr>
        <p:sp>
          <p:nvSpPr>
            <p:cNvPr id="8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2236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공사 현황</a:t>
              </a:r>
            </a:p>
          </p:txBody>
        </p:sp>
        <p:sp>
          <p:nvSpPr>
            <p:cNvPr id="9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공사 개요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410326" y="350981"/>
            <a:ext cx="5781674" cy="2201719"/>
          </a:xfrm>
          <a:custGeom>
            <a:avLst/>
            <a:gdLst>
              <a:gd name="connsiteX0" fmla="*/ 0 w 5200650"/>
              <a:gd name="connsiteY0" fmla="*/ 0 h 2219325"/>
              <a:gd name="connsiteX1" fmla="*/ 5200650 w 5200650"/>
              <a:gd name="connsiteY1" fmla="*/ 0 h 2219325"/>
              <a:gd name="connsiteX2" fmla="*/ 5200650 w 5200650"/>
              <a:gd name="connsiteY2" fmla="*/ 2219325 h 2219325"/>
              <a:gd name="connsiteX3" fmla="*/ 0 w 5200650"/>
              <a:gd name="connsiteY3" fmla="*/ 2219325 h 2219325"/>
              <a:gd name="connsiteX4" fmla="*/ 0 w 5200650"/>
              <a:gd name="connsiteY4" fmla="*/ 0 h 2219325"/>
              <a:gd name="connsiteX0" fmla="*/ 0 w 5200650"/>
              <a:gd name="connsiteY0" fmla="*/ 0 h 2219325"/>
              <a:gd name="connsiteX1" fmla="*/ 5200650 w 5200650"/>
              <a:gd name="connsiteY1" fmla="*/ 0 h 2219325"/>
              <a:gd name="connsiteX2" fmla="*/ 2914650 w 5200650"/>
              <a:gd name="connsiteY2" fmla="*/ 914400 h 2219325"/>
              <a:gd name="connsiteX3" fmla="*/ 0 w 5200650"/>
              <a:gd name="connsiteY3" fmla="*/ 2219325 h 2219325"/>
              <a:gd name="connsiteX4" fmla="*/ 0 w 5200650"/>
              <a:gd name="connsiteY4" fmla="*/ 0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50" h="2219325">
                <a:moveTo>
                  <a:pt x="0" y="0"/>
                </a:moveTo>
                <a:lnTo>
                  <a:pt x="5200650" y="0"/>
                </a:lnTo>
                <a:lnTo>
                  <a:pt x="2914650" y="914400"/>
                </a:lnTo>
                <a:lnTo>
                  <a:pt x="0" y="22193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90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타원 22">
            <a:extLst>
              <a:ext uri="{FF2B5EF4-FFF2-40B4-BE49-F238E27FC236}">
                <a16:creationId xmlns:a16="http://schemas.microsoft.com/office/drawing/2014/main" id="{3168113B-F2BC-41AF-9419-122DAA30A576}"/>
              </a:ext>
            </a:extLst>
          </p:cNvPr>
          <p:cNvSpPr/>
          <p:nvPr/>
        </p:nvSpPr>
        <p:spPr>
          <a:xfrm>
            <a:off x="3454644" y="3522778"/>
            <a:ext cx="2354435" cy="2354435"/>
          </a:xfrm>
          <a:prstGeom prst="ellipse">
            <a:avLst/>
          </a:prstGeom>
          <a:solidFill>
            <a:srgbClr val="99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28C2A02C-CBF3-47D8-840C-F2A8F580A550}"/>
              </a:ext>
            </a:extLst>
          </p:cNvPr>
          <p:cNvSpPr/>
          <p:nvPr/>
        </p:nvSpPr>
        <p:spPr>
          <a:xfrm>
            <a:off x="1810080" y="3575884"/>
            <a:ext cx="2301329" cy="2301329"/>
          </a:xfrm>
          <a:prstGeom prst="ellipse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2E5CE5BD-4372-4B55-995B-941456A7BD20}"/>
              </a:ext>
            </a:extLst>
          </p:cNvPr>
          <p:cNvSpPr/>
          <p:nvPr/>
        </p:nvSpPr>
        <p:spPr>
          <a:xfrm>
            <a:off x="2582637" y="1927288"/>
            <a:ext cx="2386527" cy="2386527"/>
          </a:xfrm>
          <a:prstGeom prst="ellipse">
            <a:avLst/>
          </a:prstGeom>
          <a:solidFill>
            <a:srgbClr val="FF99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C04C16-EFFD-49A0-A1FB-18516B38D6A9}"/>
              </a:ext>
            </a:extLst>
          </p:cNvPr>
          <p:cNvSpPr txBox="1"/>
          <p:nvPr/>
        </p:nvSpPr>
        <p:spPr>
          <a:xfrm>
            <a:off x="2145423" y="4434439"/>
            <a:ext cx="1544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spc="-300" dirty="0">
                <a:solidFill>
                  <a:schemeClr val="bg1"/>
                </a:solidFill>
                <a:latin typeface="+mj-ea"/>
                <a:ea typeface="+mj-ea"/>
              </a:rPr>
              <a:t>자율적인</a:t>
            </a:r>
            <a:endParaRPr lang="en-US" altLang="ko-KR" sz="2000" b="1" spc="-3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000" b="1" spc="-300" dirty="0">
                <a:solidFill>
                  <a:schemeClr val="bg1"/>
                </a:solidFill>
                <a:latin typeface="+mj-ea"/>
                <a:ea typeface="+mj-ea"/>
              </a:rPr>
              <a:t>안전관리 정착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BF5280-B213-4152-BA38-BB26584AB3BC}"/>
              </a:ext>
            </a:extLst>
          </p:cNvPr>
          <p:cNvSpPr txBox="1"/>
          <p:nvPr/>
        </p:nvSpPr>
        <p:spPr>
          <a:xfrm>
            <a:off x="2582637" y="2867998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spc="-300" dirty="0">
                <a:solidFill>
                  <a:schemeClr val="bg1"/>
                </a:solidFill>
                <a:latin typeface="+mj-ea"/>
                <a:ea typeface="+mj-ea"/>
              </a:rPr>
              <a:t>인간존중을 최우선으로</a:t>
            </a:r>
            <a:endParaRPr lang="en-US" altLang="ko-KR" sz="2000" b="1" spc="-3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000" b="1" spc="-300" dirty="0">
                <a:solidFill>
                  <a:schemeClr val="bg1"/>
                </a:solidFill>
                <a:latin typeface="+mj-ea"/>
                <a:ea typeface="+mj-ea"/>
              </a:rPr>
              <a:t>하는 안전 관리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72B749-0D38-4E80-90B8-D2A1F923E8C6}"/>
              </a:ext>
            </a:extLst>
          </p:cNvPr>
          <p:cNvSpPr txBox="1"/>
          <p:nvPr/>
        </p:nvSpPr>
        <p:spPr>
          <a:xfrm>
            <a:off x="3909308" y="4404394"/>
            <a:ext cx="159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spc="-300" dirty="0">
                <a:solidFill>
                  <a:schemeClr val="bg1"/>
                </a:solidFill>
                <a:latin typeface="+mj-ea"/>
                <a:ea typeface="+mj-ea"/>
              </a:rPr>
              <a:t>현장의 무재해 </a:t>
            </a:r>
            <a:endParaRPr lang="en-US" altLang="ko-KR" sz="2000" b="1" spc="-3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000" b="1" spc="-300" dirty="0">
                <a:solidFill>
                  <a:schemeClr val="bg1"/>
                </a:solidFill>
                <a:latin typeface="+mj-ea"/>
                <a:ea typeface="+mj-ea"/>
              </a:rPr>
              <a:t>목표 달성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6947786" y="2737033"/>
            <a:ext cx="44323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Tx/>
              <a:buChar char="-"/>
            </a:pPr>
            <a:r>
              <a:rPr lang="ko-KR" altLang="en-US" sz="1600" b="1" dirty="0">
                <a:latin typeface="+mj-lt"/>
              </a:rPr>
              <a:t>인간 존중 안전관리</a:t>
            </a:r>
            <a:endParaRPr lang="en-US" altLang="ko-KR" sz="1600" b="1" dirty="0">
              <a:latin typeface="+mj-lt"/>
            </a:endParaRPr>
          </a:p>
          <a:p>
            <a:pPr marL="285750" indent="-285750" fontAlgn="base">
              <a:buFontTx/>
              <a:buChar char="-"/>
            </a:pPr>
            <a:endParaRPr lang="en-US" altLang="ko-KR" sz="1600" b="1" dirty="0">
              <a:latin typeface="+mj-lt"/>
            </a:endParaRPr>
          </a:p>
          <a:p>
            <a:pPr marL="285750" indent="-285750" fontAlgn="base">
              <a:buFontTx/>
              <a:buChar char="-"/>
            </a:pPr>
            <a:r>
              <a:rPr lang="ko-KR" altLang="en-US" sz="1600" b="1" dirty="0">
                <a:latin typeface="+mj-lt"/>
              </a:rPr>
              <a:t>정기적인 안전 교육</a:t>
            </a:r>
            <a:endParaRPr lang="en-US" altLang="ko-KR" sz="1600" b="1" dirty="0">
              <a:latin typeface="+mj-lt"/>
            </a:endParaRPr>
          </a:p>
          <a:p>
            <a:pPr marL="285750" indent="-285750" fontAlgn="base">
              <a:buFontTx/>
              <a:buChar char="-"/>
            </a:pPr>
            <a:endParaRPr lang="en-US" altLang="ko-KR" sz="1600" b="1" dirty="0">
              <a:latin typeface="+mj-lt"/>
            </a:endParaRPr>
          </a:p>
          <a:p>
            <a:pPr marL="285750" indent="-285750" fontAlgn="base">
              <a:buFontTx/>
              <a:buChar char="-"/>
            </a:pPr>
            <a:r>
              <a:rPr lang="ko-KR" altLang="en-US" sz="1600" b="1" dirty="0">
                <a:latin typeface="+mj-lt"/>
              </a:rPr>
              <a:t>자율적이고 체계적인 안전관리 정착</a:t>
            </a:r>
            <a:endParaRPr lang="en-US" altLang="ko-KR" sz="1600" b="1" dirty="0">
              <a:latin typeface="+mj-lt"/>
            </a:endParaRPr>
          </a:p>
          <a:p>
            <a:pPr marL="285750" indent="-285750" fontAlgn="base">
              <a:buFontTx/>
              <a:buChar char="-"/>
            </a:pPr>
            <a:endParaRPr lang="en-US" altLang="ko-KR" sz="1600" b="1" dirty="0">
              <a:latin typeface="+mj-lt"/>
            </a:endParaRPr>
          </a:p>
          <a:p>
            <a:pPr marL="285750" indent="-285750" fontAlgn="base">
              <a:buFontTx/>
              <a:buChar char="-"/>
            </a:pPr>
            <a:r>
              <a:rPr lang="ko-KR" altLang="en-US" sz="1600" b="1" dirty="0">
                <a:latin typeface="+mj-lt"/>
              </a:rPr>
              <a:t>안전 장비 착용 철저</a:t>
            </a:r>
            <a:endParaRPr lang="en-US" altLang="ko-KR" sz="1600" b="1" dirty="0">
              <a:latin typeface="+mj-lt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2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1-2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관리 목표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3" y="784559"/>
            <a:ext cx="1997789" cy="377492"/>
            <a:chOff x="2225040" y="2453713"/>
            <a:chExt cx="1704113" cy="413702"/>
          </a:xfrm>
        </p:grpSpPr>
        <p:sp>
          <p:nvSpPr>
            <p:cNvPr id="14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2236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공사 현황</a:t>
              </a:r>
            </a:p>
          </p:txBody>
        </p:sp>
        <p:sp>
          <p:nvSpPr>
            <p:cNvPr id="15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87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07862" y="1600200"/>
            <a:ext cx="10939605" cy="49612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1-3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공정표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3" y="784559"/>
            <a:ext cx="1997789" cy="377492"/>
            <a:chOff x="2225040" y="2453713"/>
            <a:chExt cx="1704113" cy="413702"/>
          </a:xfrm>
        </p:grpSpPr>
        <p:sp>
          <p:nvSpPr>
            <p:cNvPr id="9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2236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공사 현황</a:t>
              </a:r>
            </a:p>
          </p:txBody>
        </p:sp>
        <p:sp>
          <p:nvSpPr>
            <p:cNvPr id="10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7A9B6BC6-2A24-4308-8D4C-463A1BB3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916724"/>
            <a:ext cx="12049125" cy="33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8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68030" y="2171215"/>
            <a:ext cx="1699554" cy="335001"/>
          </a:xfrm>
          <a:prstGeom prst="roundRect">
            <a:avLst>
              <a:gd name="adj" fmla="val 0"/>
            </a:avLst>
          </a:prstGeom>
          <a:solidFill>
            <a:srgbClr val="4040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현장소장</a:t>
            </a:r>
          </a:p>
        </p:txBody>
      </p:sp>
      <p:sp>
        <p:nvSpPr>
          <p:cNvPr id="14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68029" y="3172093"/>
            <a:ext cx="1699553" cy="316128"/>
          </a:xfrm>
          <a:prstGeom prst="roundRect">
            <a:avLst>
              <a:gd name="adj" fmla="val 0"/>
            </a:avLst>
          </a:prstGeom>
          <a:solidFill>
            <a:srgbClr val="4040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전기 관리 감독자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A50762B-0DD4-4CC2-9E4E-C07E94089D84}"/>
              </a:ext>
            </a:extLst>
          </p:cNvPr>
          <p:cNvSpPr/>
          <p:nvPr/>
        </p:nvSpPr>
        <p:spPr>
          <a:xfrm>
            <a:off x="5068029" y="3452723"/>
            <a:ext cx="1699553" cy="41456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에스제이일렉</a:t>
            </a: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㈜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신성식 부장 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en-US" altLang="ko-KR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010-7753-4221</a:t>
            </a:r>
          </a:p>
        </p:txBody>
      </p:sp>
      <p:sp>
        <p:nvSpPr>
          <p:cNvPr id="58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3300018" y="5814446"/>
            <a:ext cx="5421932" cy="435702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전 근 로 자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4A50762B-0DD4-4CC2-9E4E-C07E94089D84}"/>
              </a:ext>
            </a:extLst>
          </p:cNvPr>
          <p:cNvSpPr/>
          <p:nvPr/>
        </p:nvSpPr>
        <p:spPr>
          <a:xfrm>
            <a:off x="5068030" y="2482098"/>
            <a:ext cx="1699553" cy="41456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en-US" altLang="ko-KR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SFA</a:t>
            </a: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권승범</a:t>
            </a: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 부장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7B4A423D-1268-4FE4-ACBA-BF330F414FF8}"/>
              </a:ext>
            </a:extLst>
          </p:cNvPr>
          <p:cNvCxnSpPr>
            <a:stCxn id="59" idx="2"/>
            <a:endCxn id="14" idx="0"/>
          </p:cNvCxnSpPr>
          <p:nvPr/>
        </p:nvCxnSpPr>
        <p:spPr>
          <a:xfrm flipH="1">
            <a:off x="5917806" y="2896658"/>
            <a:ext cx="1" cy="275435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7983447" y="2854933"/>
            <a:ext cx="1699553" cy="316128"/>
          </a:xfrm>
          <a:prstGeom prst="roundRect">
            <a:avLst>
              <a:gd name="adj" fmla="val 0"/>
            </a:avLst>
          </a:prstGeom>
          <a:solidFill>
            <a:srgbClr val="4040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안전 관리자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F72AD9A3-5ABB-4F1A-8DD4-91A80248A70F}"/>
              </a:ext>
            </a:extLst>
          </p:cNvPr>
          <p:cNvCxnSpPr>
            <a:endCxn id="68" idx="1"/>
          </p:cNvCxnSpPr>
          <p:nvPr/>
        </p:nvCxnSpPr>
        <p:spPr>
          <a:xfrm flipV="1">
            <a:off x="5917805" y="3012997"/>
            <a:ext cx="2065642" cy="1645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꺾인 연결선 219">
            <a:extLst>
              <a:ext uri="{FF2B5EF4-FFF2-40B4-BE49-F238E27FC236}">
                <a16:creationId xmlns:a16="http://schemas.microsoft.com/office/drawing/2014/main" id="{F9C8D0B2-CEAB-49D2-BA98-35C896CDE34B}"/>
              </a:ext>
            </a:extLst>
          </p:cNvPr>
          <p:cNvCxnSpPr>
            <a:stCxn id="77" idx="0"/>
          </p:cNvCxnSpPr>
          <p:nvPr/>
        </p:nvCxnSpPr>
        <p:spPr>
          <a:xfrm rot="5400000" flipH="1" flipV="1">
            <a:off x="4759389" y="3498119"/>
            <a:ext cx="548824" cy="1768012"/>
          </a:xfrm>
          <a:prstGeom prst="bentConnector2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꺾인 연결선 220">
            <a:extLst>
              <a:ext uri="{FF2B5EF4-FFF2-40B4-BE49-F238E27FC236}">
                <a16:creationId xmlns:a16="http://schemas.microsoft.com/office/drawing/2014/main" id="{BBB49999-6451-433B-9F15-46C60A6EE857}"/>
              </a:ext>
            </a:extLst>
          </p:cNvPr>
          <p:cNvCxnSpPr>
            <a:stCxn id="79" idx="0"/>
          </p:cNvCxnSpPr>
          <p:nvPr/>
        </p:nvCxnSpPr>
        <p:spPr>
          <a:xfrm rot="16200000" flipV="1">
            <a:off x="6620579" y="3404941"/>
            <a:ext cx="548823" cy="1954369"/>
          </a:xfrm>
          <a:prstGeom prst="bentConnector2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7B4A423D-1268-4FE4-ACBA-BF330F414FF8}"/>
              </a:ext>
            </a:extLst>
          </p:cNvPr>
          <p:cNvCxnSpPr/>
          <p:nvPr/>
        </p:nvCxnSpPr>
        <p:spPr>
          <a:xfrm flipH="1">
            <a:off x="5917802" y="3873431"/>
            <a:ext cx="3" cy="243278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3300018" y="4656537"/>
            <a:ext cx="1699553" cy="316128"/>
          </a:xfrm>
          <a:prstGeom prst="roundRect">
            <a:avLst>
              <a:gd name="adj" fmla="val 0"/>
            </a:avLst>
          </a:prstGeom>
          <a:solidFill>
            <a:srgbClr val="4040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관리 감독자</a:t>
            </a: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4A50762B-0DD4-4CC2-9E4E-C07E94089D84}"/>
              </a:ext>
            </a:extLst>
          </p:cNvPr>
          <p:cNvSpPr/>
          <p:nvPr/>
        </p:nvSpPr>
        <p:spPr>
          <a:xfrm>
            <a:off x="3300017" y="4964864"/>
            <a:ext cx="1699553" cy="41456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에스제이일렉</a:t>
            </a: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㈜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강명원 차장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en-US" altLang="ko-KR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010-9277-2965</a:t>
            </a:r>
          </a:p>
        </p:txBody>
      </p:sp>
      <p:sp>
        <p:nvSpPr>
          <p:cNvPr id="79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7022397" y="4656537"/>
            <a:ext cx="1699553" cy="316128"/>
          </a:xfrm>
          <a:prstGeom prst="roundRect">
            <a:avLst>
              <a:gd name="adj" fmla="val 0"/>
            </a:avLst>
          </a:prstGeom>
          <a:solidFill>
            <a:srgbClr val="4040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관리 감독자</a:t>
            </a: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4A50762B-0DD4-4CC2-9E4E-C07E94089D84}"/>
              </a:ext>
            </a:extLst>
          </p:cNvPr>
          <p:cNvSpPr/>
          <p:nvPr/>
        </p:nvSpPr>
        <p:spPr>
          <a:xfrm>
            <a:off x="7022397" y="4964864"/>
            <a:ext cx="1699553" cy="41456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에스제이일렉</a:t>
            </a: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㈜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권태완</a:t>
            </a: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 과장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en-US" altLang="ko-KR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010-4119-3045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7B4A423D-1268-4FE4-ACBA-BF330F414FF8}"/>
              </a:ext>
            </a:extLst>
          </p:cNvPr>
          <p:cNvCxnSpPr/>
          <p:nvPr/>
        </p:nvCxnSpPr>
        <p:spPr>
          <a:xfrm flipH="1">
            <a:off x="4149794" y="5377248"/>
            <a:ext cx="1" cy="437198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7B4A423D-1268-4FE4-ACBA-BF330F414FF8}"/>
              </a:ext>
            </a:extLst>
          </p:cNvPr>
          <p:cNvCxnSpPr/>
          <p:nvPr/>
        </p:nvCxnSpPr>
        <p:spPr>
          <a:xfrm flipH="1">
            <a:off x="7872172" y="5385531"/>
            <a:ext cx="1" cy="437198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1-4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안전보건 조직도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3" y="784559"/>
            <a:ext cx="1997789" cy="377492"/>
            <a:chOff x="2225040" y="2453713"/>
            <a:chExt cx="1704113" cy="413702"/>
          </a:xfrm>
        </p:grpSpPr>
        <p:sp>
          <p:nvSpPr>
            <p:cNvPr id="27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2236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공사 현황</a:t>
              </a:r>
            </a:p>
          </p:txBody>
        </p:sp>
        <p:sp>
          <p:nvSpPr>
            <p:cNvPr id="28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4A50762B-0DD4-4CC2-9E4E-C07E94089D84}"/>
              </a:ext>
            </a:extLst>
          </p:cNvPr>
          <p:cNvSpPr/>
          <p:nvPr/>
        </p:nvSpPr>
        <p:spPr>
          <a:xfrm>
            <a:off x="7983447" y="3181292"/>
            <a:ext cx="1699553" cy="41456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en-US" altLang="ko-KR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SFA</a:t>
            </a:r>
            <a:br>
              <a:rPr lang="en-US" altLang="ko-KR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800" b="1" spc="-40" dirty="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이구영 </a:t>
            </a: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대리</a:t>
            </a:r>
            <a:r>
              <a:rPr lang="en-US" altLang="ko-KR" sz="800" b="1" spc="-4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ko-KR" sz="800" b="1" spc="-4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altLang="ko-KR" sz="800" b="1" spc="-40" smtClean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010-2906-2858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0" name="모서리가 둥근 직사각형 46">
            <a:extLst>
              <a:ext uri="{FF2B5EF4-FFF2-40B4-BE49-F238E27FC236}">
                <a16:creationId xmlns:a16="http://schemas.microsoft.com/office/drawing/2014/main" id="{1E05D6F1-6A15-4A13-855A-39595EDC47F6}"/>
              </a:ext>
            </a:extLst>
          </p:cNvPr>
          <p:cNvSpPr/>
          <p:nvPr/>
        </p:nvSpPr>
        <p:spPr>
          <a:xfrm>
            <a:off x="5068029" y="1270826"/>
            <a:ext cx="1699554" cy="335001"/>
          </a:xfrm>
          <a:prstGeom prst="roundRect">
            <a:avLst>
              <a:gd name="adj" fmla="val 0"/>
            </a:avLst>
          </a:prstGeom>
          <a:solidFill>
            <a:srgbClr val="40404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PROJECT MANAGER</a:t>
            </a:r>
            <a:endParaRPr lang="ko-KR" altLang="en-US" sz="11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A50762B-0DD4-4CC2-9E4E-C07E94089D84}"/>
              </a:ext>
            </a:extLst>
          </p:cNvPr>
          <p:cNvSpPr/>
          <p:nvPr/>
        </p:nvSpPr>
        <p:spPr>
          <a:xfrm>
            <a:off x="5068029" y="1581709"/>
            <a:ext cx="1699553" cy="41456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en-US" altLang="ko-KR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SFA</a:t>
            </a:r>
          </a:p>
          <a:p>
            <a:pPr algn="ctr" fontAlgn="base" latinLnBrk="0">
              <a:lnSpc>
                <a:spcPct val="120000"/>
              </a:lnSpc>
              <a:tabLst>
                <a:tab pos="5759450" algn="r"/>
              </a:tabLst>
            </a:pPr>
            <a:r>
              <a:rPr lang="ko-KR" altLang="en-US" sz="800" b="1" spc="-4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임성택</a:t>
            </a:r>
            <a:r>
              <a:rPr lang="ko-KR" altLang="en-US" sz="800" b="1" spc="-4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/>
                </a:solidFill>
                <a:latin typeface="+mj-ea"/>
                <a:ea typeface="+mj-ea"/>
              </a:rPr>
              <a:t> 수석부장</a:t>
            </a:r>
            <a:endParaRPr lang="en-US" altLang="ko-KR" sz="800" b="1" spc="-4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B4A423D-1268-4FE4-ACBA-BF330F414FF8}"/>
              </a:ext>
            </a:extLst>
          </p:cNvPr>
          <p:cNvCxnSpPr>
            <a:stCxn id="31" idx="2"/>
            <a:endCxn id="11" idx="0"/>
          </p:cNvCxnSpPr>
          <p:nvPr/>
        </p:nvCxnSpPr>
        <p:spPr>
          <a:xfrm>
            <a:off x="5917806" y="1996269"/>
            <a:ext cx="1" cy="174946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59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8305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3" y="784559"/>
            <a:ext cx="1997789" cy="377492"/>
            <a:chOff x="2225040" y="2453713"/>
            <a:chExt cx="1704113" cy="413702"/>
          </a:xfrm>
        </p:grpSpPr>
        <p:sp>
          <p:nvSpPr>
            <p:cNvPr id="9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2236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점검</a:t>
              </a:r>
            </a:p>
          </p:txBody>
        </p:sp>
        <p:sp>
          <p:nvSpPr>
            <p:cNvPr id="10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2-1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점검의 종류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868597" y="2007441"/>
            <a:ext cx="2899181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1)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작업 시간 전 점검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1168799" y="2273693"/>
            <a:ext cx="9742729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300" dirty="0"/>
              <a:t>매일 작업 시작 전 안전시설</a:t>
            </a:r>
            <a:r>
              <a:rPr lang="en-US" altLang="ko-KR" sz="1300" dirty="0"/>
              <a:t>,</a:t>
            </a:r>
            <a:r>
              <a:rPr lang="ko-KR" altLang="en-US" sz="1300" dirty="0"/>
              <a:t>기계기구</a:t>
            </a:r>
            <a:r>
              <a:rPr lang="en-US" altLang="ko-KR" sz="1300" dirty="0"/>
              <a:t>,</a:t>
            </a:r>
            <a:r>
              <a:rPr lang="ko-KR" altLang="en-US" sz="1300" dirty="0"/>
              <a:t>설비</a:t>
            </a:r>
            <a:r>
              <a:rPr lang="en-US" altLang="ko-KR" sz="1300" dirty="0"/>
              <a:t>,</a:t>
            </a:r>
            <a:r>
              <a:rPr lang="ko-KR" altLang="en-US" sz="1300" dirty="0"/>
              <a:t>작업 도구 등에 이상이 있는지를 확인하는 점검</a:t>
            </a:r>
            <a:endParaRPr lang="en-US" altLang="ko-KR" sz="13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868598" y="2853877"/>
            <a:ext cx="2899181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2)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작업 종료 후 점검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1168799" y="3120129"/>
            <a:ext cx="9742729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300" dirty="0"/>
              <a:t>작업이 종료된 후에 불안전한 상태나 기계</a:t>
            </a:r>
            <a:r>
              <a:rPr lang="en-US" altLang="ko-KR" sz="1300" dirty="0"/>
              <a:t>,</a:t>
            </a:r>
            <a:r>
              <a:rPr lang="ko-KR" altLang="en-US" sz="1300" dirty="0"/>
              <a:t>기구</a:t>
            </a:r>
            <a:r>
              <a:rPr lang="en-US" altLang="ko-KR" sz="1300" dirty="0"/>
              <a:t>,</a:t>
            </a:r>
            <a:r>
              <a:rPr lang="ko-KR" altLang="en-US" sz="1300" dirty="0"/>
              <a:t>설비</a:t>
            </a:r>
            <a:r>
              <a:rPr lang="en-US" altLang="ko-KR" sz="1300" dirty="0"/>
              <a:t>,</a:t>
            </a:r>
            <a:r>
              <a:rPr lang="ko-KR" altLang="en-US" sz="1300" dirty="0"/>
              <a:t>사용했던 작업 도구 및 정리정돈 상태</a:t>
            </a:r>
            <a:endParaRPr lang="en-US" altLang="ko-KR" sz="1300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868598" y="3695120"/>
            <a:ext cx="2899181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3)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일상 점검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1168799" y="3961372"/>
            <a:ext cx="10009429" cy="30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300" dirty="0"/>
              <a:t>관리 감독자의 당해 작업장 내의 불안전 한 상태</a:t>
            </a:r>
            <a:r>
              <a:rPr lang="en-US" altLang="ko-KR" sz="1300" dirty="0"/>
              <a:t>,</a:t>
            </a:r>
            <a:r>
              <a:rPr lang="ko-KR" altLang="en-US" sz="1300" dirty="0"/>
              <a:t>기계</a:t>
            </a:r>
            <a:r>
              <a:rPr lang="en-US" altLang="ko-KR" sz="1300" dirty="0"/>
              <a:t>,</a:t>
            </a:r>
            <a:r>
              <a:rPr lang="ko-KR" altLang="en-US" sz="1300" dirty="0"/>
              <a:t>기구의 관리상태</a:t>
            </a:r>
            <a:r>
              <a:rPr lang="en-US" altLang="ko-KR" sz="1300" dirty="0"/>
              <a:t>,</a:t>
            </a:r>
            <a:r>
              <a:rPr lang="ko-KR" altLang="en-US" sz="1300" dirty="0"/>
              <a:t>작업방법 및 작업자들의 작업 상태와 보호구 착용 상태 점검</a:t>
            </a:r>
            <a:endParaRPr lang="en-US" altLang="ko-KR" sz="13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868597" y="4536363"/>
            <a:ext cx="2899181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4)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특별점검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1168798" y="4802615"/>
            <a:ext cx="10107246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300" dirty="0"/>
              <a:t>폭풍</a:t>
            </a:r>
            <a:r>
              <a:rPr lang="en-US" altLang="ko-KR" sz="1300" dirty="0"/>
              <a:t>, </a:t>
            </a:r>
            <a:r>
              <a:rPr lang="ko-KR" altLang="en-US" sz="1300" dirty="0"/>
              <a:t>장마</a:t>
            </a:r>
            <a:r>
              <a:rPr lang="en-US" altLang="ko-KR" sz="1300" dirty="0"/>
              <a:t>,</a:t>
            </a:r>
            <a:r>
              <a:rPr lang="ko-KR" altLang="en-US" sz="1300" dirty="0"/>
              <a:t>지진 등이 발생한 후 또는 시설</a:t>
            </a:r>
            <a:r>
              <a:rPr lang="en-US" altLang="ko-KR" sz="1300" dirty="0"/>
              <a:t>,</a:t>
            </a:r>
            <a:r>
              <a:rPr lang="ko-KR" altLang="en-US" sz="1300" dirty="0"/>
              <a:t>기계</a:t>
            </a:r>
            <a:r>
              <a:rPr lang="en-US" altLang="ko-KR" sz="1300" dirty="0"/>
              <a:t>,</a:t>
            </a:r>
            <a:r>
              <a:rPr lang="ko-KR" altLang="en-US" sz="1300" dirty="0"/>
              <a:t>기구</a:t>
            </a:r>
            <a:r>
              <a:rPr lang="en-US" altLang="ko-KR" sz="1300" dirty="0"/>
              <a:t>,</a:t>
            </a:r>
            <a:r>
              <a:rPr lang="ko-KR" altLang="en-US" sz="1300" dirty="0"/>
              <a:t>서리 등을 신설하거나 고장</a:t>
            </a:r>
            <a:r>
              <a:rPr lang="en-US" altLang="ko-KR" sz="1300" dirty="0"/>
              <a:t>,</a:t>
            </a:r>
            <a:r>
              <a:rPr lang="ko-KR" altLang="en-US" sz="1300" dirty="0"/>
              <a:t>수리 후 작업을 재개할 때 실시하는 부정기적인 점검</a:t>
            </a:r>
            <a:endParaRPr lang="en-US" altLang="ko-KR" sz="1300" dirty="0">
              <a:ln>
                <a:solidFill>
                  <a:schemeClr val="accent1">
                    <a:alpha val="0"/>
                  </a:schemeClr>
                </a:solidFill>
              </a:ln>
            </a:endParaRPr>
          </a:p>
          <a:p>
            <a:pPr>
              <a:lnSpc>
                <a:spcPct val="120000"/>
              </a:lnSpc>
            </a:pPr>
            <a:endParaRPr lang="en-US" altLang="ko-KR" sz="1300" dirty="0"/>
          </a:p>
        </p:txBody>
      </p:sp>
    </p:spTree>
    <p:extLst>
      <p:ext uri="{BB962C8B-B14F-4D97-AF65-F5344CB8AC3E}">
        <p14:creationId xmlns:p14="http://schemas.microsoft.com/office/powerpoint/2010/main" val="384025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8305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339535"/>
              </p:ext>
            </p:extLst>
          </p:nvPr>
        </p:nvGraphicFramePr>
        <p:xfrm>
          <a:off x="1543050" y="1623873"/>
          <a:ext cx="9014114" cy="479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3786382500"/>
                    </a:ext>
                  </a:extLst>
                </a:gridCol>
                <a:gridCol w="1184564">
                  <a:extLst>
                    <a:ext uri="{9D8B030D-6E8A-4147-A177-3AD203B41FA5}">
                      <a16:colId xmlns:a16="http://schemas.microsoft.com/office/drawing/2014/main" val="2840060054"/>
                    </a:ext>
                  </a:extLst>
                </a:gridCol>
              </a:tblGrid>
              <a:tr h="2716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점검 계획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점검 주기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점검 내용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 err="1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실시자</a:t>
                      </a:r>
                      <a:endParaRPr lang="ko-KR" altLang="en-US" sz="1600" b="1" kern="1200" dirty="0">
                        <a:ln>
                          <a:solidFill>
                            <a:schemeClr val="tx2">
                              <a:tint val="1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07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정기 점검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매주 월요일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공구 또는 재료의 결함 유무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관리 감독자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안전 보호구의 성능에 관에 외관 점검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68262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안전 장치의 외관 점검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05483"/>
                  </a:ext>
                </a:extLst>
              </a:tr>
              <a:tr h="371507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일상 점검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작업 전</a:t>
                      </a:r>
                      <a:endParaRPr lang="en-US" altLang="ko-KR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작업 종료 전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정리 정돈의 상태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안전 담당자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관리 감독자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2225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작업통로의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확보 상태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29375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안전장치의 작동 상태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745355"/>
                  </a:ext>
                </a:extLst>
              </a:tr>
              <a:tr h="371507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중간 점검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고소 작업 전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안전벨트착용</a:t>
                      </a:r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불량상태</a:t>
                      </a:r>
                      <a:endParaRPr lang="ko-KR" altLang="en-US" sz="1100" b="1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현장 소장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안전 담당자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관리 감독자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3671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사다리 </a:t>
                      </a: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아웃트리거</a:t>
                      </a:r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정비상태</a:t>
                      </a:r>
                      <a:endParaRPr lang="ko-KR" altLang="en-US" sz="1100" b="1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235938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렌탈작동</a:t>
                      </a:r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정비상태</a:t>
                      </a:r>
                      <a:endParaRPr lang="ko-KR" altLang="en-US" sz="1100" b="1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878140"/>
                  </a:ext>
                </a:extLst>
              </a:tr>
              <a:tr h="371507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전기 공사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작업 중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작업중 안전관리 상태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45560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공구 또는 재료의 결함 유무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301134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개인보호구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착용상태</a:t>
                      </a:r>
                      <a:endParaRPr lang="ko-KR" altLang="en-US" sz="1100" b="1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234316"/>
                  </a:ext>
                </a:extLst>
              </a:tr>
            </a:tbl>
          </a:graphicData>
        </a:graphic>
      </p:graphicFrame>
      <p:grpSp>
        <p:nvGrpSpPr>
          <p:cNvPr id="8" name="그룹 7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3" y="784559"/>
            <a:ext cx="1997789" cy="377492"/>
            <a:chOff x="2225040" y="2453713"/>
            <a:chExt cx="1704113" cy="413702"/>
          </a:xfrm>
        </p:grpSpPr>
        <p:sp>
          <p:nvSpPr>
            <p:cNvPr id="9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2236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점검</a:t>
              </a:r>
            </a:p>
          </p:txBody>
        </p:sp>
        <p:sp>
          <p:nvSpPr>
            <p:cNvPr id="10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2-2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안전 점검 정기 계획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8093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8305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06504"/>
              </p:ext>
            </p:extLst>
          </p:nvPr>
        </p:nvGraphicFramePr>
        <p:xfrm>
          <a:off x="1543050" y="1623873"/>
          <a:ext cx="9014114" cy="479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651">
                  <a:extLst>
                    <a:ext uri="{9D8B030D-6E8A-4147-A177-3AD203B41FA5}">
                      <a16:colId xmlns:a16="http://schemas.microsoft.com/office/drawing/2014/main" val="3140441008"/>
                    </a:ext>
                  </a:extLst>
                </a:gridCol>
                <a:gridCol w="164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3786382500"/>
                    </a:ext>
                  </a:extLst>
                </a:gridCol>
                <a:gridCol w="1184564">
                  <a:extLst>
                    <a:ext uri="{9D8B030D-6E8A-4147-A177-3AD203B41FA5}">
                      <a16:colId xmlns:a16="http://schemas.microsoft.com/office/drawing/2014/main" val="2840060054"/>
                    </a:ext>
                  </a:extLst>
                </a:gridCol>
              </a:tblGrid>
              <a:tr h="27160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n-ea"/>
                          <a:cs typeface="+mn-cs"/>
                        </a:rPr>
                        <a:t>점검 계획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점검 주기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점검 내용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dirty="0" err="1">
                          <a:ln>
                            <a:solidFill>
                              <a:schemeClr val="tx2">
                                <a:tint val="1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실시자</a:t>
                      </a:r>
                      <a:endParaRPr lang="ko-KR" altLang="en-US" sz="1600" b="1" kern="1200" dirty="0">
                        <a:ln>
                          <a:solidFill>
                            <a:schemeClr val="tx2">
                              <a:tint val="1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07">
                <a:tc rowSpan="12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특별 점검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장마철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6~7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월 경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누전 및 감전 사고가 우려되는 개소의 안전조치 상태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현장 소장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안전 담당자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관리 감독자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침수 피해 발생 예상 지역 및 현장 내 배수 계획 수립 상태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68262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수방 자재 비치 상태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05483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혹서기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7~8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월 경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기온 높은 시간대 옥외 작업 최소화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2225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작업장 주변 생수 비치</a:t>
                      </a:r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그늘막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</a:t>
                      </a:r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적절한 휴식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29375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현기증 </a:t>
                      </a: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발생자는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그늘에서 휴식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745355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동절기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12~1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월 경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현장 내 결빙 지역 발생 유무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3671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가설 전기 설치 상태 </a:t>
                      </a:r>
                      <a:r>
                        <a:rPr lang="en-US" altLang="ko-KR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–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누전 차단기 사용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235938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소화기 등 비치 여부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878140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해빙기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2~3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월 경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법면</a:t>
                      </a: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붕괴 예상 지역 조치 계획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45560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붕괴 비상시 조치 계획 수립 상태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301134"/>
                  </a:ext>
                </a:extLst>
              </a:tr>
              <a:tr h="371507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비상 자재 비치 상태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234316"/>
                  </a:ext>
                </a:extLst>
              </a:tr>
            </a:tbl>
          </a:graphicData>
        </a:graphic>
      </p:graphicFrame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9AF8CD-80C5-4CB2-8EEB-E73DBE78E98F}"/>
              </a:ext>
            </a:extLst>
          </p:cNvPr>
          <p:cNvSpPr/>
          <p:nvPr/>
        </p:nvSpPr>
        <p:spPr>
          <a:xfrm>
            <a:off x="482005" y="1269641"/>
            <a:ext cx="288032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  <a:ea typeface="+mj-ea"/>
              </a:rPr>
              <a:t>2-3 </a:t>
            </a:r>
            <a:r>
              <a:rPr lang="ko-KR" altLang="en-US" sz="14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ea"/>
              </a:rPr>
              <a:t>안전 점검 특별 계획</a:t>
            </a:r>
            <a:endParaRPr lang="en-US" altLang="ko-KR" sz="1400" b="1" dirty="0">
              <a:ln>
                <a:solidFill>
                  <a:schemeClr val="accent1">
                    <a:alpha val="0"/>
                  </a:schemeClr>
                </a:solidFill>
              </a:ln>
              <a:latin typeface="+mj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7937B43-4221-4AAC-A912-60D8F0C64391}"/>
              </a:ext>
            </a:extLst>
          </p:cNvPr>
          <p:cNvGrpSpPr/>
          <p:nvPr/>
        </p:nvGrpSpPr>
        <p:grpSpPr>
          <a:xfrm>
            <a:off x="486793" y="784559"/>
            <a:ext cx="1997789" cy="377492"/>
            <a:chOff x="2225040" y="2453713"/>
            <a:chExt cx="1704113" cy="413702"/>
          </a:xfrm>
        </p:grpSpPr>
        <p:sp>
          <p:nvSpPr>
            <p:cNvPr id="13" name="모서리가 둥근 직사각형 399">
              <a:extLst>
                <a:ext uri="{FF2B5EF4-FFF2-40B4-BE49-F238E27FC236}">
                  <a16:creationId xmlns:a16="http://schemas.microsoft.com/office/drawing/2014/main" id="{CABA9DAA-9683-4186-95A3-CC00C4615005}"/>
                </a:ext>
              </a:extLst>
            </p:cNvPr>
            <p:cNvSpPr/>
            <p:nvPr/>
          </p:nvSpPr>
          <p:spPr>
            <a:xfrm>
              <a:off x="2806790" y="2453713"/>
              <a:ext cx="1122363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0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안전 점검</a:t>
              </a:r>
            </a:p>
          </p:txBody>
        </p:sp>
        <p:sp>
          <p:nvSpPr>
            <p:cNvPr id="14" name="모서리가 둥근 직사각형 399">
              <a:extLst>
                <a:ext uri="{FF2B5EF4-FFF2-40B4-BE49-F238E27FC236}">
                  <a16:creationId xmlns:a16="http://schemas.microsoft.com/office/drawing/2014/main" id="{3EEBD106-F15B-4F34-B734-F6EE0F5E5A1D}"/>
                </a:ext>
              </a:extLst>
            </p:cNvPr>
            <p:cNvSpPr/>
            <p:nvPr/>
          </p:nvSpPr>
          <p:spPr>
            <a:xfrm>
              <a:off x="2225040" y="2453713"/>
              <a:ext cx="512144" cy="41370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lang="ko-KR" altLang="en-US" sz="2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290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1529</Words>
  <Application>Microsoft Office PowerPoint</Application>
  <PresentationFormat>와이드스크린</PresentationFormat>
  <Paragraphs>432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7" baseType="lpstr">
      <vt:lpstr>나눔고딕</vt:lpstr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이구영(환경안전2파트/선임/-)</cp:lastModifiedBy>
  <cp:revision>121</cp:revision>
  <cp:lastPrinted>2022-10-15T04:52:45Z</cp:lastPrinted>
  <dcterms:created xsi:type="dcterms:W3CDTF">2022-10-13T03:34:04Z</dcterms:created>
  <dcterms:modified xsi:type="dcterms:W3CDTF">2023-06-28T09:18:47Z</dcterms:modified>
</cp:coreProperties>
</file>