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9"/>
  </p:notesMasterIdLst>
  <p:sldIdLst>
    <p:sldId id="1289" r:id="rId2"/>
    <p:sldId id="1268" r:id="rId3"/>
    <p:sldId id="1213" r:id="rId4"/>
    <p:sldId id="1214" r:id="rId5"/>
    <p:sldId id="1216" r:id="rId6"/>
    <p:sldId id="1273" r:id="rId7"/>
    <p:sldId id="1274" r:id="rId8"/>
    <p:sldId id="1249" r:id="rId9"/>
    <p:sldId id="1275" r:id="rId10"/>
    <p:sldId id="1276" r:id="rId11"/>
    <p:sldId id="1277" r:id="rId12"/>
    <p:sldId id="1278" r:id="rId13"/>
    <p:sldId id="1247" r:id="rId14"/>
    <p:sldId id="1248" r:id="rId15"/>
    <p:sldId id="1288" r:id="rId16"/>
    <p:sldId id="1282" r:id="rId17"/>
    <p:sldId id="1283" r:id="rId18"/>
    <p:sldId id="1284" r:id="rId19"/>
    <p:sldId id="1285" r:id="rId20"/>
    <p:sldId id="1286" r:id="rId21"/>
    <p:sldId id="1287" r:id="rId22"/>
    <p:sldId id="1280" r:id="rId23"/>
    <p:sldId id="1281" r:id="rId24"/>
    <p:sldId id="1173" r:id="rId25"/>
    <p:sldId id="1174" r:id="rId26"/>
    <p:sldId id="1182" r:id="rId27"/>
    <p:sldId id="1183" r:id="rId28"/>
  </p:sldIdLst>
  <p:sldSz cx="9906000" cy="6858000" type="A4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  <a:srgbClr val="0000FF"/>
    <a:srgbClr val="17375E"/>
    <a:srgbClr val="FFFF00"/>
    <a:srgbClr val="DCE6F2"/>
    <a:srgbClr val="DDE8F7"/>
    <a:srgbClr val="E8F0F9"/>
    <a:srgbClr val="8EB4E3"/>
    <a:srgbClr val="D9D9FF"/>
    <a:srgbClr val="F0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96" autoAdjust="0"/>
    <p:restoredTop sz="94660"/>
  </p:normalViewPr>
  <p:slideViewPr>
    <p:cSldViewPr snapToGrid="0">
      <p:cViewPr varScale="1">
        <p:scale>
          <a:sx n="84" d="100"/>
          <a:sy n="84" d="100"/>
        </p:scale>
        <p:origin x="1032" y="7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E1E4B1-E402-4B09-9C49-E2C43898AA70}" type="datetimeFigureOut">
              <a:rPr lang="ko-KR" altLang="en-US" smtClean="0"/>
              <a:t>2024-10-31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81075" y="1241425"/>
            <a:ext cx="48355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09E8F8-9FC9-41F9-B0BB-55906671D7C9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7272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5DE547-37B7-4218-889E-744183ABC38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7326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5DE547-37B7-4218-889E-744183ABC38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1372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6415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직선 연결선 8"/>
          <p:cNvCxnSpPr/>
          <p:nvPr userDrawn="1"/>
        </p:nvCxnSpPr>
        <p:spPr>
          <a:xfrm flipV="1">
            <a:off x="276123" y="760095"/>
            <a:ext cx="9360000" cy="422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610290" y="6520259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B1BA7-84C4-4CFF-B44A-B2EECA654EC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2873345" y="6541958"/>
            <a:ext cx="4132604" cy="200055"/>
          </a:xfrm>
          <a:prstGeom prst="rect">
            <a:avLst/>
          </a:prstGeom>
          <a:noFill/>
        </p:spPr>
        <p:txBody>
          <a:bodyPr wrap="square" bIns="0" rtlCol="0">
            <a:spAutoFit/>
          </a:bodyPr>
          <a:lstStyle/>
          <a:p>
            <a:pPr algn="ctr"/>
            <a:r>
              <a:rPr lang="ko-KR" altLang="en-US" sz="1000" b="1" i="1">
                <a:solidFill>
                  <a:schemeClr val="bg1">
                    <a:lumMod val="50000"/>
                  </a:schemeClr>
                </a:solidFill>
              </a:rPr>
              <a:t>실천하는 안전만이 무재해를 달성한다</a:t>
            </a:r>
          </a:p>
        </p:txBody>
      </p:sp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49" y="6591385"/>
            <a:ext cx="900894" cy="186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850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95300" y="274639"/>
            <a:ext cx="89154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18785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3963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272350" y="0"/>
            <a:ext cx="9361300" cy="548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272350" y="1988800"/>
            <a:ext cx="9361300" cy="432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384550" y="6448357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 latinLnBrk="1">
              <a:spcBef>
                <a:spcPts val="0"/>
              </a:spcBef>
              <a:spcAft>
                <a:spcPts val="0"/>
              </a:spcAft>
            </a:pPr>
            <a:endParaRPr lang="ko-KR" altLang="en-US" b="0" i="0" dirty="0">
              <a:solidFill>
                <a:prstClr val="black">
                  <a:tint val="75000"/>
                </a:prstClr>
              </a:solidFill>
              <a:latin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610290" y="6448357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 latinLnBrk="1">
              <a:spcBef>
                <a:spcPts val="0"/>
              </a:spcBef>
              <a:spcAft>
                <a:spcPts val="0"/>
              </a:spcAft>
            </a:pPr>
            <a:fld id="{84D2F7BE-0906-4E5A-BCA4-8C3BAEE5F3BD}" type="slidenum">
              <a:rPr lang="ko-KR" altLang="en-US" b="0" i="0" smtClean="0">
                <a:solidFill>
                  <a:prstClr val="black">
                    <a:tint val="75000"/>
                  </a:prstClr>
                </a:solidFill>
                <a:latin typeface="맑은 고딕"/>
              </a:rPr>
              <a:pPr fontAlgn="auto" latinLnBrk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ko-KR" altLang="en-US" b="0" i="0" dirty="0">
              <a:solidFill>
                <a:prstClr val="black">
                  <a:tint val="75000"/>
                </a:prstClr>
              </a:solidFill>
              <a:latin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449136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94" r:id="rId2"/>
    <p:sldLayoutId id="2147483695" r:id="rId3"/>
    <p:sldLayoutId id="2147483696" r:id="rId4"/>
  </p:sldLayoutIdLst>
  <p:hf hdr="0" ftr="0" dt="0"/>
  <p:txStyles>
    <p:titleStyle>
      <a:lvl1pPr algn="l" defTabSz="844078" rtl="0" eaLnBrk="1" latinLnBrk="0" hangingPunct="1">
        <a:spcBef>
          <a:spcPct val="0"/>
        </a:spcBef>
        <a:buNone/>
        <a:defRPr sz="1846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6529" indent="-316529" algn="l" defTabSz="844078" rtl="0" eaLnBrk="1" latinLnBrk="0" hangingPunct="1">
        <a:spcBef>
          <a:spcPct val="20000"/>
        </a:spcBef>
        <a:buFont typeface="맑은 고딕" pitchFamily="50" charset="-127"/>
        <a:buChar char="○"/>
        <a:defRPr sz="1292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13" indent="-263775" algn="l" defTabSz="844078" rtl="0" eaLnBrk="1" latinLnBrk="0" hangingPunct="1">
        <a:spcBef>
          <a:spcPct val="20000"/>
        </a:spcBef>
        <a:buFont typeface="맑은 고딕" pitchFamily="50" charset="-127"/>
        <a:buChar char="­"/>
        <a:defRPr sz="1108" kern="1200">
          <a:solidFill>
            <a:schemeClr val="tx1"/>
          </a:solidFill>
          <a:latin typeface="+mn-lt"/>
          <a:ea typeface="+mn-ea"/>
          <a:cs typeface="+mn-cs"/>
        </a:defRPr>
      </a:lvl2pPr>
      <a:lvl3pPr marL="1055097" indent="-211020" algn="l" defTabSz="844078" rtl="0" eaLnBrk="1" latinLnBrk="1" hangingPunct="1">
        <a:spcBef>
          <a:spcPct val="20000"/>
        </a:spcBef>
        <a:buFont typeface="Arial" pitchFamily="34" charset="0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477136" indent="-211020" algn="l" defTabSz="844078" rtl="0" eaLnBrk="1" latinLnBrk="1" hangingPunct="1">
        <a:spcBef>
          <a:spcPct val="20000"/>
        </a:spcBef>
        <a:buFont typeface="Arial" pitchFamily="34" charset="0"/>
        <a:buChar char="–"/>
        <a:defRPr sz="1846" kern="1200">
          <a:solidFill>
            <a:schemeClr val="tx1"/>
          </a:solidFill>
          <a:latin typeface="+mn-lt"/>
          <a:ea typeface="+mn-ea"/>
          <a:cs typeface="+mn-cs"/>
        </a:defRPr>
      </a:lvl4pPr>
      <a:lvl5pPr marL="1899175" indent="-211020" algn="l" defTabSz="844078" rtl="0" eaLnBrk="1" latinLnBrk="1" hangingPunct="1">
        <a:spcBef>
          <a:spcPct val="20000"/>
        </a:spcBef>
        <a:buFont typeface="Arial" pitchFamily="34" charset="0"/>
        <a:buChar char="»"/>
        <a:defRPr sz="1846" kern="1200">
          <a:solidFill>
            <a:schemeClr val="tx1"/>
          </a:solidFill>
          <a:latin typeface="+mn-lt"/>
          <a:ea typeface="+mn-ea"/>
          <a:cs typeface="+mn-cs"/>
        </a:defRPr>
      </a:lvl5pPr>
      <a:lvl6pPr marL="2321213" indent="-211020" algn="l" defTabSz="844078" rtl="0" eaLnBrk="1" latinLnBrk="1" hangingPunct="1">
        <a:spcBef>
          <a:spcPct val="20000"/>
        </a:spcBef>
        <a:buFont typeface="Arial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3" indent="-211020" algn="l" defTabSz="844078" rtl="0" eaLnBrk="1" latinLnBrk="1" hangingPunct="1">
        <a:spcBef>
          <a:spcPct val="20000"/>
        </a:spcBef>
        <a:buFont typeface="Arial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7pPr>
      <a:lvl8pPr marL="3165291" indent="-211020" algn="l" defTabSz="844078" rtl="0" eaLnBrk="1" latinLnBrk="1" hangingPunct="1">
        <a:spcBef>
          <a:spcPct val="20000"/>
        </a:spcBef>
        <a:buFont typeface="Arial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8pPr>
      <a:lvl9pPr marL="3587330" indent="-211020" algn="l" defTabSz="844078" rtl="0" eaLnBrk="1" latinLnBrk="1" hangingPunct="1">
        <a:spcBef>
          <a:spcPct val="20000"/>
        </a:spcBef>
        <a:buFont typeface="Arial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844078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39" algn="l" defTabSz="844078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78" algn="l" defTabSz="844078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17" algn="l" defTabSz="844078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55" algn="l" defTabSz="844078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195" algn="l" defTabSz="844078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33" algn="l" defTabSz="844078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72" algn="l" defTabSz="844078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11" algn="l" defTabSz="844078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jpe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5.w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>
          <a:xfrm>
            <a:off x="174567" y="535093"/>
            <a:ext cx="9603353" cy="5188374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30000"/>
              </a:lnSpc>
              <a:spcBef>
                <a:spcPts val="100"/>
              </a:spcBef>
              <a:spcAft>
                <a:spcPts val="100"/>
              </a:spcAft>
            </a:pPr>
            <a:r>
              <a:rPr lang="ko-KR" altLang="en-US" smtClean="0">
                <a:solidFill>
                  <a:prstClr val="black"/>
                </a:solidFill>
                <a:latin typeface="Trebuchet MS" panose="020B0603020202020204" pitchFamily="34" charset="0"/>
              </a:rPr>
              <a:t>웹캠 수신하는 방법</a:t>
            </a:r>
            <a:endParaRPr lang="en-US" altLang="ko-KR" smtClean="0">
              <a:solidFill>
                <a:prstClr val="black"/>
              </a:solidFill>
              <a:latin typeface="Trebuchet MS" panose="020B0603020202020204" pitchFamily="34" charset="0"/>
            </a:endParaRPr>
          </a:p>
          <a:p>
            <a:pPr marL="514350" indent="-514350" algn="just">
              <a:lnSpc>
                <a:spcPct val="130000"/>
              </a:lnSpc>
              <a:spcBef>
                <a:spcPts val="100"/>
              </a:spcBef>
              <a:spcAft>
                <a:spcPts val="100"/>
              </a:spcAft>
              <a:buAutoNum type="arabicParenR"/>
            </a:pPr>
            <a:r>
              <a:rPr lang="ko-KR" altLang="en-US" sz="2400" b="0" smtClean="0">
                <a:solidFill>
                  <a:prstClr val="black"/>
                </a:solidFill>
                <a:latin typeface="Trebuchet MS" panose="020B0603020202020204" pitchFamily="34" charset="0"/>
              </a:rPr>
              <a:t>화면 우측 하단 </a:t>
            </a:r>
            <a:r>
              <a:rPr lang="en-US" altLang="ko-KR" sz="2400" b="0" smtClean="0">
                <a:solidFill>
                  <a:prstClr val="black"/>
                </a:solidFill>
                <a:latin typeface="Trebuchet MS" panose="020B0603020202020204" pitchFamily="34" charset="0"/>
              </a:rPr>
              <a:t>^</a:t>
            </a:r>
            <a:r>
              <a:rPr lang="ko-KR" altLang="en-US" sz="2400" b="0" smtClean="0">
                <a:solidFill>
                  <a:prstClr val="black"/>
                </a:solidFill>
                <a:latin typeface="Trebuchet MS" panose="020B0603020202020204" pitchFamily="34" charset="0"/>
              </a:rPr>
              <a:t>표시 클릭</a:t>
            </a:r>
            <a:endParaRPr lang="en-US" altLang="ko-KR" sz="2400" b="0" smtClean="0">
              <a:solidFill>
                <a:prstClr val="black"/>
              </a:solidFill>
              <a:latin typeface="Trebuchet MS" panose="020B0603020202020204" pitchFamily="34" charset="0"/>
            </a:endParaRPr>
          </a:p>
          <a:p>
            <a:pPr marL="514350" indent="-514350" algn="just">
              <a:lnSpc>
                <a:spcPct val="130000"/>
              </a:lnSpc>
              <a:spcBef>
                <a:spcPts val="100"/>
              </a:spcBef>
              <a:spcAft>
                <a:spcPts val="100"/>
              </a:spcAft>
              <a:buAutoNum type="arabicParenR"/>
            </a:pPr>
            <a:r>
              <a:rPr lang="en-US" altLang="ko-KR" sz="2400" b="0" smtClean="0">
                <a:solidFill>
                  <a:prstClr val="black"/>
                </a:solidFill>
                <a:latin typeface="Trebuchet MS" panose="020B0603020202020204" pitchFamily="34" charset="0"/>
              </a:rPr>
              <a:t>Saferzone(</a:t>
            </a:r>
            <a:r>
              <a:rPr lang="ko-KR" altLang="en-US" sz="2400" b="0" smtClean="0">
                <a:solidFill>
                  <a:prstClr val="black"/>
                </a:solidFill>
                <a:latin typeface="Trebuchet MS" panose="020B0603020202020204" pitchFamily="34" charset="0"/>
              </a:rPr>
              <a:t>파란색 원모양</a:t>
            </a:r>
            <a:r>
              <a:rPr lang="en-US" altLang="ko-KR" sz="2400" b="0" smtClean="0">
                <a:solidFill>
                  <a:prstClr val="black"/>
                </a:solidFill>
                <a:latin typeface="Trebuchet MS" panose="020B0603020202020204" pitchFamily="34" charset="0"/>
              </a:rPr>
              <a:t>) </a:t>
            </a:r>
            <a:r>
              <a:rPr lang="ko-KR" altLang="en-US" sz="2400" b="0" smtClean="0">
                <a:solidFill>
                  <a:prstClr val="black"/>
                </a:solidFill>
                <a:latin typeface="Trebuchet MS" panose="020B0603020202020204" pitchFamily="34" charset="0"/>
              </a:rPr>
              <a:t>아이콘 마우스 우클릭 후 정책 수신</a:t>
            </a:r>
            <a:endParaRPr lang="en-US" altLang="ko-KR" sz="2400" b="0" smtClean="0">
              <a:solidFill>
                <a:prstClr val="black"/>
              </a:solidFill>
              <a:latin typeface="Trebuchet MS" panose="020B0603020202020204" pitchFamily="34" charset="0"/>
            </a:endParaRPr>
          </a:p>
          <a:p>
            <a:pPr marL="514350" indent="-514350" algn="just">
              <a:lnSpc>
                <a:spcPct val="130000"/>
              </a:lnSpc>
              <a:spcBef>
                <a:spcPts val="100"/>
              </a:spcBef>
              <a:spcAft>
                <a:spcPts val="100"/>
              </a:spcAft>
              <a:buAutoNum type="arabicParenR"/>
            </a:pPr>
            <a:r>
              <a:rPr lang="ko-KR" altLang="en-US" sz="2400" b="0" smtClean="0">
                <a:solidFill>
                  <a:prstClr val="black"/>
                </a:solidFill>
                <a:latin typeface="Trebuchet MS" panose="020B0603020202020204" pitchFamily="34" charset="0"/>
              </a:rPr>
              <a:t>팀즈 내 상단 카메라 </a:t>
            </a:r>
            <a:r>
              <a:rPr lang="en-US" altLang="ko-KR" sz="2400" b="0" smtClean="0">
                <a:solidFill>
                  <a:prstClr val="black"/>
                </a:solidFill>
                <a:latin typeface="Trebuchet MS" panose="020B0603020202020204" pitchFamily="34" charset="0"/>
              </a:rPr>
              <a:t>on </a:t>
            </a:r>
            <a:r>
              <a:rPr lang="ko-KR" altLang="en-US" sz="2400" b="0" smtClean="0">
                <a:solidFill>
                  <a:prstClr val="black"/>
                </a:solidFill>
                <a:latin typeface="Trebuchet MS" panose="020B0603020202020204" pitchFamily="34" charset="0"/>
              </a:rPr>
              <a:t>확인</a:t>
            </a:r>
            <a:endParaRPr lang="ko-KR" altLang="en-US" sz="2400" b="0" dirty="0">
              <a:solidFill>
                <a:prstClr val="black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54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Box 5"/>
          <p:cNvSpPr txBox="1">
            <a:spLocks noChangeArrowheads="1"/>
          </p:cNvSpPr>
          <p:nvPr/>
        </p:nvSpPr>
        <p:spPr bwMode="auto">
          <a:xfrm>
            <a:off x="255571" y="240249"/>
            <a:ext cx="6041712" cy="40011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0" defTabSz="914400">
              <a:spcBef>
                <a:spcPct val="30000"/>
              </a:spcBef>
              <a:defRPr/>
            </a:pPr>
            <a:r>
              <a:rPr lang="en-US" altLang="ko-KR" sz="2000" b="1">
                <a:latin typeface="Trebuchet MS" panose="020B0603020202020204" pitchFamily="34" charset="0"/>
                <a:sym typeface="Wingdings" pitchFamily="2" charset="2"/>
              </a:rPr>
              <a:t>2. </a:t>
            </a:r>
            <a:r>
              <a:rPr lang="ko-KR" altLang="en-US" sz="2000" b="1">
                <a:latin typeface="Trebuchet MS" panose="020B0603020202020204" pitchFamily="34" charset="0"/>
                <a:sym typeface="Wingdings" pitchFamily="2" charset="2"/>
              </a:rPr>
              <a:t>당사현황 공유</a:t>
            </a:r>
            <a:endParaRPr lang="ko-KR" altLang="en-US" sz="1200" b="1" dirty="0">
              <a:solidFill>
                <a:schemeClr val="tx1">
                  <a:lumMod val="50000"/>
                  <a:lumOff val="50000"/>
                </a:schemeClr>
              </a:solidFill>
              <a:latin typeface="Trebuchet MS" panose="020B0603020202020204" pitchFamily="34" charset="0"/>
              <a:sym typeface="Wingdings" pitchFamily="2" charset="2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98042" y="866577"/>
            <a:ext cx="9356515" cy="4154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defTabSz="914400" latinLnBrk="1">
              <a:lnSpc>
                <a:spcPct val="150000"/>
              </a:lnSpc>
              <a:defRPr/>
            </a:pPr>
            <a:r>
              <a:rPr lang="en-US" altLang="ko-KR" sz="1400" b="1">
                <a:solidFill>
                  <a:prstClr val="black"/>
                </a:solidFill>
                <a:latin typeface="+mj-ea"/>
                <a:ea typeface="+mj-ea"/>
              </a:rPr>
              <a:t>2-1. PJT </a:t>
            </a:r>
            <a:r>
              <a:rPr lang="ko-KR" altLang="en-US" sz="1400" b="1">
                <a:solidFill>
                  <a:prstClr val="black"/>
                </a:solidFill>
                <a:latin typeface="+mj-ea"/>
                <a:ea typeface="+mj-ea"/>
              </a:rPr>
              <a:t>현장 상황 보고</a:t>
            </a:r>
            <a:r>
              <a:rPr lang="en-US" altLang="ko-KR" sz="1400" b="1">
                <a:solidFill>
                  <a:prstClr val="black"/>
                </a:solidFill>
                <a:latin typeface="+mj-ea"/>
                <a:ea typeface="+mj-ea"/>
              </a:rPr>
              <a:t>(SDC </a:t>
            </a:r>
            <a:r>
              <a:rPr lang="ko-KR" altLang="en-US" sz="1400" b="1">
                <a:solidFill>
                  <a:prstClr val="black"/>
                </a:solidFill>
                <a:latin typeface="+mj-ea"/>
                <a:ea typeface="+mj-ea"/>
              </a:rPr>
              <a:t>아산현장</a:t>
            </a:r>
            <a:r>
              <a:rPr lang="en-US" altLang="ko-KR" sz="1400" b="1">
                <a:solidFill>
                  <a:prstClr val="black"/>
                </a:solidFill>
                <a:latin typeface="+mj-ea"/>
                <a:ea typeface="+mj-ea"/>
              </a:rPr>
              <a:t>)</a:t>
            </a:r>
          </a:p>
        </p:txBody>
      </p:sp>
      <p:graphicFrame>
        <p:nvGraphicFramePr>
          <p:cNvPr id="11" name="표 10"/>
          <p:cNvGraphicFramePr>
            <a:graphicFrameLocks noGrp="1"/>
          </p:cNvGraphicFramePr>
          <p:nvPr/>
        </p:nvGraphicFramePr>
        <p:xfrm>
          <a:off x="553660" y="1237454"/>
          <a:ext cx="8798680" cy="10688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98680">
                  <a:extLst>
                    <a:ext uri="{9D8B030D-6E8A-4147-A177-3AD203B41FA5}">
                      <a16:colId xmlns:a16="http://schemas.microsoft.com/office/drawing/2014/main" val="426582047"/>
                    </a:ext>
                  </a:extLst>
                </a:gridCol>
              </a:tblGrid>
              <a:tr h="327148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>
                          <a:solidFill>
                            <a:schemeClr val="tx1"/>
                          </a:solidFill>
                        </a:rPr>
                        <a:t>10</a:t>
                      </a:r>
                      <a:r>
                        <a:rPr lang="ko-KR" altLang="en-US" sz="1200">
                          <a:solidFill>
                            <a:schemeClr val="tx1"/>
                          </a:solidFill>
                        </a:rPr>
                        <a:t>월 중점 활동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4635498"/>
                  </a:ext>
                </a:extLst>
              </a:tr>
              <a:tr h="741680">
                <a:tc>
                  <a:txBody>
                    <a:bodyPr/>
                    <a:lstStyle/>
                    <a:p>
                      <a:pPr marL="0" indent="0" algn="l" latinLnBrk="1">
                        <a:buNone/>
                      </a:pPr>
                      <a:r>
                        <a:rPr lang="ko-KR" altLang="en-US" sz="1200" b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　</a:t>
                      </a:r>
                      <a:r>
                        <a:rPr lang="en-US" altLang="ko-KR" sz="1200" b="1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2) S-TRA</a:t>
                      </a:r>
                      <a:endParaRPr lang="en-US" altLang="ko-KR" sz="1200" b="1" baseline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  <a:p>
                      <a:pPr marL="0" indent="0" algn="l" latinLnBrk="1">
                        <a:buNone/>
                      </a:pPr>
                      <a:r>
                        <a:rPr lang="ko-KR" altLang="en-US" sz="1200" baseline="0">
                          <a:solidFill>
                            <a:schemeClr val="tx1"/>
                          </a:solidFill>
                        </a:rPr>
                        <a:t>　　</a:t>
                      </a:r>
                      <a:r>
                        <a:rPr lang="en-US" altLang="ko-KR" sz="1200" baseline="0">
                          <a:solidFill>
                            <a:schemeClr val="tx1"/>
                          </a:solidFill>
                        </a:rPr>
                        <a:t>- </a:t>
                      </a:r>
                      <a:r>
                        <a:rPr lang="ko-KR" altLang="en-US" sz="1200" baseline="0">
                          <a:solidFill>
                            <a:schemeClr val="tx1"/>
                          </a:solidFill>
                        </a:rPr>
                        <a:t>작업의 위험성에 대해 </a:t>
                      </a:r>
                      <a:r>
                        <a:rPr lang="en-US" altLang="ko-KR" sz="1200" baseline="0">
                          <a:solidFill>
                            <a:schemeClr val="tx1"/>
                          </a:solidFill>
                        </a:rPr>
                        <a:t>S-TRA</a:t>
                      </a:r>
                      <a:r>
                        <a:rPr lang="ko-KR" altLang="en-US" sz="1200" baseline="0">
                          <a:solidFill>
                            <a:schemeClr val="tx1"/>
                          </a:solidFill>
                        </a:rPr>
                        <a:t>를 통한 사전 위험성평가 실시 및 </a:t>
                      </a:r>
                      <a:r>
                        <a:rPr lang="en-US" altLang="ko-KR" sz="1200" baseline="0">
                          <a:solidFill>
                            <a:schemeClr val="tx1"/>
                          </a:solidFill>
                        </a:rPr>
                        <a:t>SOP </a:t>
                      </a:r>
                      <a:r>
                        <a:rPr lang="ko-KR" altLang="en-US" sz="1200" baseline="0">
                          <a:solidFill>
                            <a:schemeClr val="tx1"/>
                          </a:solidFill>
                        </a:rPr>
                        <a:t>반영 확인 후 작업 실시</a:t>
                      </a:r>
                      <a:endParaRPr lang="en-US" altLang="ko-KR" sz="1200" baseline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0021768"/>
                  </a:ext>
                </a:extLst>
              </a:tr>
            </a:tbl>
          </a:graphicData>
        </a:graphic>
      </p:graphicFrame>
      <p:pic>
        <p:nvPicPr>
          <p:cNvPr id="13" name="그림 1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26"/>
          <a:stretch/>
        </p:blipFill>
        <p:spPr bwMode="auto">
          <a:xfrm>
            <a:off x="553660" y="2183190"/>
            <a:ext cx="8798680" cy="2096239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그림 1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88" b="28184"/>
          <a:stretch/>
        </p:blipFill>
        <p:spPr bwMode="auto">
          <a:xfrm>
            <a:off x="553660" y="4402521"/>
            <a:ext cx="8798680" cy="2159905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직사각형 9"/>
          <p:cNvSpPr/>
          <p:nvPr/>
        </p:nvSpPr>
        <p:spPr>
          <a:xfrm>
            <a:off x="975946" y="3749991"/>
            <a:ext cx="8376394" cy="5294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설명선 1 11"/>
          <p:cNvSpPr/>
          <p:nvPr/>
        </p:nvSpPr>
        <p:spPr>
          <a:xfrm>
            <a:off x="3749743" y="2282602"/>
            <a:ext cx="3457274" cy="288776"/>
          </a:xfrm>
          <a:prstGeom prst="borderCallout1">
            <a:avLst>
              <a:gd name="adj1" fmla="val 102190"/>
              <a:gd name="adj2" fmla="val 40619"/>
              <a:gd name="adj3" fmla="val 511604"/>
              <a:gd name="adj4" fmla="val 77732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spc="-100">
                <a:solidFill>
                  <a:schemeClr val="tx1"/>
                </a:solidFill>
              </a:rPr>
              <a:t>1) </a:t>
            </a:r>
            <a:r>
              <a:rPr lang="ko-KR" altLang="en-US" sz="1200" spc="-100">
                <a:solidFill>
                  <a:schemeClr val="tx1"/>
                </a:solidFill>
              </a:rPr>
              <a:t>작업의 위험성에 대한 사전 위험성평가 실시 확인</a:t>
            </a:r>
          </a:p>
        </p:txBody>
      </p:sp>
      <p:sp>
        <p:nvSpPr>
          <p:cNvPr id="15" name="직사각형 14"/>
          <p:cNvSpPr/>
          <p:nvPr/>
        </p:nvSpPr>
        <p:spPr>
          <a:xfrm>
            <a:off x="5838092" y="5994960"/>
            <a:ext cx="459191" cy="5674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설명선 1 16"/>
          <p:cNvSpPr/>
          <p:nvPr/>
        </p:nvSpPr>
        <p:spPr>
          <a:xfrm>
            <a:off x="6392008" y="4579959"/>
            <a:ext cx="2813794" cy="288776"/>
          </a:xfrm>
          <a:prstGeom prst="borderCallout1">
            <a:avLst>
              <a:gd name="adj1" fmla="val 102190"/>
              <a:gd name="adj2" fmla="val 40619"/>
              <a:gd name="adj3" fmla="val 495497"/>
              <a:gd name="adj4" fmla="val -8498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spc="-100">
                <a:solidFill>
                  <a:schemeClr val="tx1"/>
                </a:solidFill>
              </a:rPr>
              <a:t>2) SOP </a:t>
            </a:r>
            <a:r>
              <a:rPr lang="ko-KR" altLang="en-US" sz="1200" spc="-100">
                <a:solidFill>
                  <a:schemeClr val="tx1"/>
                </a:solidFill>
              </a:rPr>
              <a:t>반영 및 </a:t>
            </a:r>
            <a:r>
              <a:rPr lang="en-US" altLang="ko-KR" sz="1200" spc="-100">
                <a:solidFill>
                  <a:schemeClr val="tx1"/>
                </a:solidFill>
              </a:rPr>
              <a:t>LOTO MAP </a:t>
            </a:r>
            <a:r>
              <a:rPr lang="ko-KR" altLang="en-US" sz="1200" spc="-100">
                <a:solidFill>
                  <a:schemeClr val="tx1"/>
                </a:solidFill>
              </a:rPr>
              <a:t>작성 상태 확인</a:t>
            </a:r>
          </a:p>
        </p:txBody>
      </p:sp>
    </p:spTree>
    <p:extLst>
      <p:ext uri="{BB962C8B-B14F-4D97-AF65-F5344CB8AC3E}">
        <p14:creationId xmlns:p14="http://schemas.microsoft.com/office/powerpoint/2010/main" val="421842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Box 5"/>
          <p:cNvSpPr txBox="1">
            <a:spLocks noChangeArrowheads="1"/>
          </p:cNvSpPr>
          <p:nvPr/>
        </p:nvSpPr>
        <p:spPr bwMode="auto">
          <a:xfrm>
            <a:off x="255571" y="240249"/>
            <a:ext cx="6041712" cy="40011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0" defTabSz="914400">
              <a:spcBef>
                <a:spcPct val="30000"/>
              </a:spcBef>
              <a:defRPr/>
            </a:pPr>
            <a:r>
              <a:rPr lang="en-US" altLang="ko-KR" sz="2000" b="1">
                <a:latin typeface="Trebuchet MS" panose="020B0603020202020204" pitchFamily="34" charset="0"/>
                <a:sym typeface="Wingdings" pitchFamily="2" charset="2"/>
              </a:rPr>
              <a:t>2. </a:t>
            </a:r>
            <a:r>
              <a:rPr lang="ko-KR" altLang="en-US" sz="2000" b="1">
                <a:latin typeface="Trebuchet MS" panose="020B0603020202020204" pitchFamily="34" charset="0"/>
                <a:sym typeface="Wingdings" pitchFamily="2" charset="2"/>
              </a:rPr>
              <a:t>당사현황 공유</a:t>
            </a:r>
            <a:endParaRPr lang="ko-KR" altLang="en-US" sz="1200" b="1" dirty="0">
              <a:solidFill>
                <a:schemeClr val="tx1">
                  <a:lumMod val="50000"/>
                  <a:lumOff val="50000"/>
                </a:schemeClr>
              </a:solidFill>
              <a:latin typeface="Trebuchet MS" panose="020B0603020202020204" pitchFamily="34" charset="0"/>
              <a:sym typeface="Wingdings" pitchFamily="2" charset="2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98042" y="866577"/>
            <a:ext cx="9356515" cy="4154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defTabSz="914400" latinLnBrk="1">
              <a:lnSpc>
                <a:spcPct val="150000"/>
              </a:lnSpc>
              <a:defRPr/>
            </a:pPr>
            <a:r>
              <a:rPr lang="en-US" altLang="ko-KR" sz="1400" b="1">
                <a:solidFill>
                  <a:prstClr val="black"/>
                </a:solidFill>
                <a:latin typeface="+mj-ea"/>
                <a:ea typeface="+mj-ea"/>
              </a:rPr>
              <a:t>2-1. PJT </a:t>
            </a:r>
            <a:r>
              <a:rPr lang="ko-KR" altLang="en-US" sz="1400" b="1">
                <a:solidFill>
                  <a:prstClr val="black"/>
                </a:solidFill>
                <a:latin typeface="+mj-ea"/>
                <a:ea typeface="+mj-ea"/>
              </a:rPr>
              <a:t>현장 상황 보고</a:t>
            </a:r>
            <a:r>
              <a:rPr lang="en-US" altLang="ko-KR" sz="1400" b="1">
                <a:solidFill>
                  <a:prstClr val="black"/>
                </a:solidFill>
                <a:latin typeface="+mj-ea"/>
                <a:ea typeface="+mj-ea"/>
              </a:rPr>
              <a:t>(SDC </a:t>
            </a:r>
            <a:r>
              <a:rPr lang="ko-KR" altLang="en-US" sz="1400" b="1">
                <a:solidFill>
                  <a:prstClr val="black"/>
                </a:solidFill>
                <a:latin typeface="+mj-ea"/>
                <a:ea typeface="+mj-ea"/>
              </a:rPr>
              <a:t>아산현장</a:t>
            </a:r>
            <a:r>
              <a:rPr lang="en-US" altLang="ko-KR" sz="1400" b="1">
                <a:solidFill>
                  <a:prstClr val="black"/>
                </a:solidFill>
                <a:latin typeface="+mj-ea"/>
                <a:ea typeface="+mj-ea"/>
              </a:rPr>
              <a:t>)</a:t>
            </a:r>
          </a:p>
        </p:txBody>
      </p:sp>
      <p:graphicFrame>
        <p:nvGraphicFramePr>
          <p:cNvPr id="12" name="표 11"/>
          <p:cNvGraphicFramePr>
            <a:graphicFrameLocks noGrp="1"/>
          </p:cNvGraphicFramePr>
          <p:nvPr/>
        </p:nvGraphicFramePr>
        <p:xfrm>
          <a:off x="553660" y="1237454"/>
          <a:ext cx="8798680" cy="10688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98680">
                  <a:extLst>
                    <a:ext uri="{9D8B030D-6E8A-4147-A177-3AD203B41FA5}">
                      <a16:colId xmlns:a16="http://schemas.microsoft.com/office/drawing/2014/main" val="426582047"/>
                    </a:ext>
                  </a:extLst>
                </a:gridCol>
              </a:tblGrid>
              <a:tr h="327148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>
                          <a:solidFill>
                            <a:schemeClr val="tx1"/>
                          </a:solidFill>
                        </a:rPr>
                        <a:t>10</a:t>
                      </a:r>
                      <a:r>
                        <a:rPr lang="ko-KR" altLang="en-US" sz="1200">
                          <a:solidFill>
                            <a:schemeClr val="tx1"/>
                          </a:solidFill>
                        </a:rPr>
                        <a:t>월 중점 활동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4635498"/>
                  </a:ext>
                </a:extLst>
              </a:tr>
              <a:tr h="741680">
                <a:tc>
                  <a:txBody>
                    <a:bodyPr/>
                    <a:lstStyle/>
                    <a:p>
                      <a:pPr marL="0" indent="0" algn="l" latinLnBrk="1">
                        <a:buNone/>
                      </a:pPr>
                      <a:r>
                        <a:rPr lang="ko-KR" altLang="en-US" sz="1200" baseline="0">
                          <a:solidFill>
                            <a:schemeClr val="tx1"/>
                          </a:solidFill>
                        </a:rPr>
                        <a:t>　</a:t>
                      </a:r>
                      <a:r>
                        <a:rPr lang="en-US" altLang="ko-KR" sz="1200" b="1" baseline="0">
                          <a:solidFill>
                            <a:srgbClr val="1F497D"/>
                          </a:solidFill>
                        </a:rPr>
                        <a:t>3) LOTO MAP</a:t>
                      </a:r>
                    </a:p>
                    <a:p>
                      <a:pPr marL="0" marR="0" lvl="0" indent="0" algn="l" defTabSz="844078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aseline="0">
                          <a:solidFill>
                            <a:schemeClr val="tx1"/>
                          </a:solidFill>
                        </a:rPr>
                        <a:t>　　</a:t>
                      </a:r>
                      <a:r>
                        <a:rPr lang="en-US" altLang="ko-KR" sz="1200" baseline="0">
                          <a:solidFill>
                            <a:schemeClr val="tx1"/>
                          </a:solidFill>
                        </a:rPr>
                        <a:t>- MCP/CPS </a:t>
                      </a:r>
                      <a:r>
                        <a:rPr lang="ko-KR" altLang="en-US" sz="1200" baseline="0">
                          <a:solidFill>
                            <a:schemeClr val="tx1"/>
                          </a:solidFill>
                        </a:rPr>
                        <a:t>등 </a:t>
                      </a:r>
                      <a:r>
                        <a:rPr lang="en-US" altLang="ko-KR" sz="1200" baseline="0">
                          <a:solidFill>
                            <a:schemeClr val="tx1"/>
                          </a:solidFill>
                        </a:rPr>
                        <a:t>Panel On/Off </a:t>
                      </a:r>
                      <a:r>
                        <a:rPr lang="ko-KR" altLang="en-US" sz="1200" baseline="0">
                          <a:solidFill>
                            <a:schemeClr val="tx1"/>
                          </a:solidFill>
                        </a:rPr>
                        <a:t>시 </a:t>
                      </a:r>
                      <a:r>
                        <a:rPr lang="en-US" altLang="ko-KR" sz="1200" baseline="0">
                          <a:solidFill>
                            <a:schemeClr val="tx1"/>
                          </a:solidFill>
                        </a:rPr>
                        <a:t>LOTO Key </a:t>
                      </a:r>
                      <a:r>
                        <a:rPr lang="ko-KR" altLang="en-US" sz="1200" baseline="0">
                          <a:solidFill>
                            <a:schemeClr val="tx1"/>
                          </a:solidFill>
                        </a:rPr>
                        <a:t>체결 및 </a:t>
                      </a:r>
                      <a:r>
                        <a:rPr lang="en-US" altLang="ko-KR" sz="1200" baseline="0">
                          <a:solidFill>
                            <a:schemeClr val="tx1"/>
                          </a:solidFill>
                        </a:rPr>
                        <a:t>List </a:t>
                      </a:r>
                      <a:r>
                        <a:rPr lang="ko-KR" altLang="en-US" sz="1200" baseline="0">
                          <a:solidFill>
                            <a:schemeClr val="tx1"/>
                          </a:solidFill>
                        </a:rPr>
                        <a:t>관리</a:t>
                      </a:r>
                      <a:endParaRPr lang="en-US" altLang="ko-KR" sz="1200" baseline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0021768"/>
                  </a:ext>
                </a:extLst>
              </a:tr>
            </a:tbl>
          </a:graphicData>
        </a:graphic>
      </p:graphicFrame>
      <p:pic>
        <p:nvPicPr>
          <p:cNvPr id="11" name="그림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60" y="2260442"/>
            <a:ext cx="8798680" cy="451627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553660" y="6248399"/>
            <a:ext cx="8798680" cy="52832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/>
          <p:cNvSpPr/>
          <p:nvPr/>
        </p:nvSpPr>
        <p:spPr>
          <a:xfrm>
            <a:off x="437836" y="2543705"/>
            <a:ext cx="231648" cy="231648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>
                <a:solidFill>
                  <a:srgbClr val="FF0000"/>
                </a:solidFill>
              </a:rPr>
              <a:t>1</a:t>
            </a:r>
            <a:endParaRPr lang="ko-KR" altLang="en-US" sz="1400" b="1">
              <a:solidFill>
                <a:srgbClr val="FF0000"/>
              </a:solidFill>
            </a:endParaRPr>
          </a:p>
        </p:txBody>
      </p:sp>
      <p:sp>
        <p:nvSpPr>
          <p:cNvPr id="15" name="설명선 1 14"/>
          <p:cNvSpPr/>
          <p:nvPr/>
        </p:nvSpPr>
        <p:spPr>
          <a:xfrm>
            <a:off x="3482453" y="2832062"/>
            <a:ext cx="2669540" cy="368301"/>
          </a:xfrm>
          <a:prstGeom prst="borderCallout1">
            <a:avLst>
              <a:gd name="adj1" fmla="val 47386"/>
              <a:gd name="adj2" fmla="val 437"/>
              <a:gd name="adj3" fmla="val 178814"/>
              <a:gd name="adj4" fmla="val -25123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spc="-100">
                <a:solidFill>
                  <a:schemeClr val="tx1"/>
                </a:solidFill>
              </a:rPr>
              <a:t>작업하고자 하는 설비 도면 상에</a:t>
            </a:r>
            <a:endParaRPr lang="en-US" altLang="ko-KR" sz="1200" spc="-100">
              <a:solidFill>
                <a:schemeClr val="tx1"/>
              </a:solidFill>
            </a:endParaRPr>
          </a:p>
          <a:p>
            <a:pPr algn="ctr"/>
            <a:r>
              <a:rPr lang="en-US" altLang="ko-KR" sz="1200" spc="-100">
                <a:solidFill>
                  <a:schemeClr val="tx1"/>
                </a:solidFill>
              </a:rPr>
              <a:t>LOTO </a:t>
            </a:r>
            <a:r>
              <a:rPr lang="ko-KR" altLang="en-US" sz="1200" spc="-100">
                <a:solidFill>
                  <a:schemeClr val="tx1"/>
                </a:solidFill>
              </a:rPr>
              <a:t>설치 위치를 표시하고 번호를 부여</a:t>
            </a:r>
          </a:p>
        </p:txBody>
      </p:sp>
      <p:sp>
        <p:nvSpPr>
          <p:cNvPr id="17" name="타원 16"/>
          <p:cNvSpPr/>
          <p:nvPr/>
        </p:nvSpPr>
        <p:spPr>
          <a:xfrm>
            <a:off x="874716" y="6064249"/>
            <a:ext cx="231648" cy="231648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>
                <a:solidFill>
                  <a:srgbClr val="FF0000"/>
                </a:solidFill>
              </a:rPr>
              <a:t>4</a:t>
            </a:r>
            <a:endParaRPr lang="ko-KR" altLang="en-US" sz="1400" b="1">
              <a:solidFill>
                <a:srgbClr val="FF0000"/>
              </a:solidFill>
            </a:endParaRPr>
          </a:p>
        </p:txBody>
      </p:sp>
      <p:sp>
        <p:nvSpPr>
          <p:cNvPr id="19" name="타원 18"/>
          <p:cNvSpPr/>
          <p:nvPr/>
        </p:nvSpPr>
        <p:spPr>
          <a:xfrm>
            <a:off x="398042" y="6064249"/>
            <a:ext cx="231648" cy="231648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>
                <a:solidFill>
                  <a:srgbClr val="FF0000"/>
                </a:solidFill>
              </a:rPr>
              <a:t>3</a:t>
            </a:r>
            <a:endParaRPr lang="ko-KR" altLang="en-US" sz="1400" b="1">
              <a:solidFill>
                <a:srgbClr val="FF0000"/>
              </a:solidFill>
            </a:endParaRPr>
          </a:p>
        </p:txBody>
      </p:sp>
      <p:sp>
        <p:nvSpPr>
          <p:cNvPr id="20" name="타원 19"/>
          <p:cNvSpPr/>
          <p:nvPr/>
        </p:nvSpPr>
        <p:spPr>
          <a:xfrm>
            <a:off x="2032000" y="6060183"/>
            <a:ext cx="231648" cy="231648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>
                <a:solidFill>
                  <a:srgbClr val="FF0000"/>
                </a:solidFill>
              </a:rPr>
              <a:t>5</a:t>
            </a:r>
            <a:endParaRPr lang="ko-KR" altLang="en-US" sz="1400" b="1">
              <a:solidFill>
                <a:srgbClr val="FF0000"/>
              </a:solidFill>
            </a:endParaRPr>
          </a:p>
        </p:txBody>
      </p:sp>
      <p:sp>
        <p:nvSpPr>
          <p:cNvPr id="16" name="설명선 1 15"/>
          <p:cNvSpPr/>
          <p:nvPr/>
        </p:nvSpPr>
        <p:spPr>
          <a:xfrm>
            <a:off x="2263648" y="5325827"/>
            <a:ext cx="1719753" cy="245151"/>
          </a:xfrm>
          <a:prstGeom prst="borderCallout1">
            <a:avLst>
              <a:gd name="adj1" fmla="val 103335"/>
              <a:gd name="adj2" fmla="val 49177"/>
              <a:gd name="adj3" fmla="val 334998"/>
              <a:gd name="adj4" fmla="val -96184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spc="-100">
                <a:solidFill>
                  <a:schemeClr val="tx1"/>
                </a:solidFill>
              </a:rPr>
              <a:t>LOTO </a:t>
            </a:r>
            <a:r>
              <a:rPr lang="ko-KR" altLang="en-US" sz="1200" spc="-100">
                <a:solidFill>
                  <a:schemeClr val="tx1"/>
                </a:solidFill>
              </a:rPr>
              <a:t>설치한 번호 표기</a:t>
            </a:r>
          </a:p>
        </p:txBody>
      </p:sp>
      <p:sp>
        <p:nvSpPr>
          <p:cNvPr id="22" name="타원 21"/>
          <p:cNvSpPr/>
          <p:nvPr/>
        </p:nvSpPr>
        <p:spPr>
          <a:xfrm>
            <a:off x="2526239" y="6060183"/>
            <a:ext cx="231648" cy="231648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>
                <a:solidFill>
                  <a:srgbClr val="FF0000"/>
                </a:solidFill>
              </a:rPr>
              <a:t>6</a:t>
            </a:r>
            <a:endParaRPr lang="ko-KR" altLang="en-US" sz="1400" b="1">
              <a:solidFill>
                <a:srgbClr val="FF0000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2631440" y="6474460"/>
            <a:ext cx="751840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00">
                <a:solidFill>
                  <a:schemeClr val="tx1"/>
                </a:solidFill>
              </a:rPr>
              <a:t>LOTO</a:t>
            </a:r>
            <a:endParaRPr lang="ko-KR" altLang="en-US" sz="500">
              <a:solidFill>
                <a:schemeClr val="tx1"/>
              </a:solidFill>
            </a:endParaRPr>
          </a:p>
        </p:txBody>
      </p:sp>
      <p:sp>
        <p:nvSpPr>
          <p:cNvPr id="25" name="타원 24"/>
          <p:cNvSpPr/>
          <p:nvPr/>
        </p:nvSpPr>
        <p:spPr>
          <a:xfrm>
            <a:off x="3366629" y="6060183"/>
            <a:ext cx="231648" cy="231648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>
                <a:solidFill>
                  <a:srgbClr val="FF0000"/>
                </a:solidFill>
              </a:rPr>
              <a:t>7</a:t>
            </a:r>
            <a:endParaRPr lang="ko-KR" altLang="en-US" sz="1400" b="1">
              <a:solidFill>
                <a:srgbClr val="FF0000"/>
              </a:solidFill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3458265" y="6473825"/>
            <a:ext cx="751840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500">
                <a:solidFill>
                  <a:schemeClr val="tx1"/>
                </a:solidFill>
              </a:rPr>
              <a:t>홍길동</a:t>
            </a:r>
          </a:p>
        </p:txBody>
      </p:sp>
      <p:sp>
        <p:nvSpPr>
          <p:cNvPr id="29" name="직사각형 28"/>
          <p:cNvSpPr/>
          <p:nvPr/>
        </p:nvSpPr>
        <p:spPr>
          <a:xfrm>
            <a:off x="4265295" y="6476320"/>
            <a:ext cx="575310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500">
                <a:solidFill>
                  <a:schemeClr val="tx1"/>
                </a:solidFill>
              </a:rPr>
              <a:t>08:30 /</a:t>
            </a:r>
            <a:endParaRPr lang="ko-KR" altLang="en-US" sz="500">
              <a:solidFill>
                <a:schemeClr val="tx1"/>
              </a:solidFill>
            </a:endParaRPr>
          </a:p>
        </p:txBody>
      </p:sp>
      <p:sp>
        <p:nvSpPr>
          <p:cNvPr id="30" name="타원 29"/>
          <p:cNvSpPr/>
          <p:nvPr/>
        </p:nvSpPr>
        <p:spPr>
          <a:xfrm>
            <a:off x="4149471" y="6060183"/>
            <a:ext cx="231648" cy="231648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>
                <a:solidFill>
                  <a:srgbClr val="FF0000"/>
                </a:solidFill>
              </a:rPr>
              <a:t>8</a:t>
            </a:r>
            <a:endParaRPr lang="ko-KR" altLang="en-US" sz="1400" b="1">
              <a:solidFill>
                <a:srgbClr val="FF0000"/>
              </a:solidFill>
            </a:endParaRPr>
          </a:p>
        </p:txBody>
      </p:sp>
      <p:sp>
        <p:nvSpPr>
          <p:cNvPr id="14" name="타원 13"/>
          <p:cNvSpPr/>
          <p:nvPr/>
        </p:nvSpPr>
        <p:spPr>
          <a:xfrm>
            <a:off x="3366629" y="2678788"/>
            <a:ext cx="231648" cy="231648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>
                <a:solidFill>
                  <a:srgbClr val="FF0000"/>
                </a:solidFill>
              </a:rPr>
              <a:t>2</a:t>
            </a:r>
            <a:endParaRPr lang="ko-KR" altLang="en-US" sz="1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4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Box 5"/>
          <p:cNvSpPr txBox="1">
            <a:spLocks noChangeArrowheads="1"/>
          </p:cNvSpPr>
          <p:nvPr/>
        </p:nvSpPr>
        <p:spPr bwMode="auto">
          <a:xfrm>
            <a:off x="255571" y="240249"/>
            <a:ext cx="6041712" cy="40011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0" defTabSz="914400">
              <a:spcBef>
                <a:spcPct val="30000"/>
              </a:spcBef>
              <a:defRPr/>
            </a:pPr>
            <a:r>
              <a:rPr lang="en-US" altLang="ko-KR" sz="2000" b="1">
                <a:latin typeface="Trebuchet MS" panose="020B0603020202020204" pitchFamily="34" charset="0"/>
                <a:sym typeface="Wingdings" pitchFamily="2" charset="2"/>
              </a:rPr>
              <a:t>2. </a:t>
            </a:r>
            <a:r>
              <a:rPr lang="ko-KR" altLang="en-US" sz="2000" b="1">
                <a:latin typeface="Trebuchet MS" panose="020B0603020202020204" pitchFamily="34" charset="0"/>
                <a:sym typeface="Wingdings" pitchFamily="2" charset="2"/>
              </a:rPr>
              <a:t>당사현황 공유</a:t>
            </a:r>
            <a:endParaRPr lang="ko-KR" altLang="en-US" sz="1200" b="1" dirty="0">
              <a:solidFill>
                <a:schemeClr val="tx1">
                  <a:lumMod val="50000"/>
                  <a:lumOff val="50000"/>
                </a:schemeClr>
              </a:solidFill>
              <a:latin typeface="Trebuchet MS" panose="020B0603020202020204" pitchFamily="34" charset="0"/>
              <a:sym typeface="Wingdings" pitchFamily="2" charset="2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98042" y="866577"/>
            <a:ext cx="9356515" cy="4154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defTabSz="914400" latinLnBrk="1">
              <a:lnSpc>
                <a:spcPct val="150000"/>
              </a:lnSpc>
              <a:defRPr/>
            </a:pPr>
            <a:r>
              <a:rPr lang="en-US" altLang="ko-KR" sz="1400" b="1">
                <a:solidFill>
                  <a:prstClr val="black"/>
                </a:solidFill>
                <a:latin typeface="+mj-ea"/>
                <a:ea typeface="+mj-ea"/>
              </a:rPr>
              <a:t>2-1. PJT </a:t>
            </a:r>
            <a:r>
              <a:rPr lang="ko-KR" altLang="en-US" sz="1400" b="1">
                <a:solidFill>
                  <a:prstClr val="black"/>
                </a:solidFill>
                <a:latin typeface="+mj-ea"/>
                <a:ea typeface="+mj-ea"/>
              </a:rPr>
              <a:t>현장 상황 보고</a:t>
            </a:r>
            <a:r>
              <a:rPr lang="en-US" altLang="ko-KR" sz="1400" b="1">
                <a:solidFill>
                  <a:prstClr val="black"/>
                </a:solidFill>
                <a:latin typeface="+mj-ea"/>
                <a:ea typeface="+mj-ea"/>
              </a:rPr>
              <a:t>(SDC </a:t>
            </a:r>
            <a:r>
              <a:rPr lang="ko-KR" altLang="en-US" sz="1400" b="1">
                <a:solidFill>
                  <a:prstClr val="black"/>
                </a:solidFill>
                <a:latin typeface="+mj-ea"/>
                <a:ea typeface="+mj-ea"/>
              </a:rPr>
              <a:t>아산현장</a:t>
            </a:r>
            <a:r>
              <a:rPr lang="en-US" altLang="ko-KR" sz="1400" b="1">
                <a:solidFill>
                  <a:prstClr val="black"/>
                </a:solidFill>
                <a:latin typeface="+mj-ea"/>
                <a:ea typeface="+mj-ea"/>
              </a:rPr>
              <a:t>)</a:t>
            </a:r>
          </a:p>
        </p:txBody>
      </p:sp>
      <p:graphicFrame>
        <p:nvGraphicFramePr>
          <p:cNvPr id="12" name="표 11"/>
          <p:cNvGraphicFramePr>
            <a:graphicFrameLocks noGrp="1"/>
          </p:cNvGraphicFramePr>
          <p:nvPr/>
        </p:nvGraphicFramePr>
        <p:xfrm>
          <a:off x="555171" y="1378131"/>
          <a:ext cx="8798680" cy="10688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98680">
                  <a:extLst>
                    <a:ext uri="{9D8B030D-6E8A-4147-A177-3AD203B41FA5}">
                      <a16:colId xmlns:a16="http://schemas.microsoft.com/office/drawing/2014/main" val="426582047"/>
                    </a:ext>
                  </a:extLst>
                </a:gridCol>
              </a:tblGrid>
              <a:tr h="327148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>
                          <a:solidFill>
                            <a:schemeClr val="tx1"/>
                          </a:solidFill>
                        </a:rPr>
                        <a:t>10</a:t>
                      </a:r>
                      <a:r>
                        <a:rPr lang="ko-KR" altLang="en-US" sz="1200">
                          <a:solidFill>
                            <a:schemeClr val="tx1"/>
                          </a:solidFill>
                        </a:rPr>
                        <a:t>월 중점 활동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4635498"/>
                  </a:ext>
                </a:extLst>
              </a:tr>
              <a:tr h="741680"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ct val="150000"/>
                        </a:lnSpc>
                        <a:buNone/>
                      </a:pPr>
                      <a:r>
                        <a:rPr lang="en-US" altLang="ko-KR" sz="120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200" b="1">
                          <a:solidFill>
                            <a:schemeClr val="tx1"/>
                          </a:solidFill>
                        </a:rPr>
                        <a:t>2.</a:t>
                      </a:r>
                      <a:r>
                        <a:rPr lang="en-US" altLang="ko-KR" sz="1200" b="1" baseline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200" b="1" baseline="0">
                          <a:solidFill>
                            <a:schemeClr val="tx1"/>
                          </a:solidFill>
                        </a:rPr>
                        <a:t>안전담당자 역량강화교육 실시</a:t>
                      </a:r>
                      <a:endParaRPr lang="en-US" altLang="ko-KR" sz="1200" b="1" baseline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l" latinLnBrk="1">
                        <a:buNone/>
                      </a:pPr>
                      <a:r>
                        <a:rPr lang="ko-KR" altLang="en-US" sz="1200" b="0" baseline="0">
                          <a:solidFill>
                            <a:schemeClr val="tx1"/>
                          </a:solidFill>
                        </a:rPr>
                        <a:t>　</a:t>
                      </a:r>
                      <a:r>
                        <a:rPr lang="en-US" altLang="ko-KR" sz="1200" b="0" baseline="0">
                          <a:solidFill>
                            <a:schemeClr val="tx1"/>
                          </a:solidFill>
                        </a:rPr>
                        <a:t>- </a:t>
                      </a:r>
                      <a:r>
                        <a:rPr lang="ko-KR" altLang="en-US" sz="1200" b="0" baseline="0">
                          <a:solidFill>
                            <a:schemeClr val="tx1"/>
                          </a:solidFill>
                        </a:rPr>
                        <a:t>매주 토요일 안전담당자 역량강화교육 실시</a:t>
                      </a:r>
                      <a:endParaRPr lang="en-US" altLang="ko-KR" sz="1200" b="0" baseline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l" latinLnBrk="1">
                        <a:buNone/>
                      </a:pPr>
                      <a:r>
                        <a:rPr lang="ko-KR" altLang="en-US" sz="1200" b="0" baseline="0">
                          <a:solidFill>
                            <a:schemeClr val="tx1"/>
                          </a:solidFill>
                        </a:rPr>
                        <a:t>　</a:t>
                      </a:r>
                      <a:r>
                        <a:rPr lang="en-US" altLang="ko-KR" sz="1200" b="0" baseline="0">
                          <a:solidFill>
                            <a:schemeClr val="tx1"/>
                          </a:solidFill>
                        </a:rPr>
                        <a:t>- </a:t>
                      </a:r>
                      <a:r>
                        <a:rPr lang="ko-KR" altLang="en-US" sz="1200" b="0" baseline="0">
                          <a:solidFill>
                            <a:schemeClr val="tx1"/>
                          </a:solidFill>
                        </a:rPr>
                        <a:t>교육 내용 </a:t>
                      </a:r>
                      <a:r>
                        <a:rPr lang="en-US" altLang="ko-KR" sz="1200" b="0" baseline="0">
                          <a:solidFill>
                            <a:schemeClr val="tx1"/>
                          </a:solidFill>
                        </a:rPr>
                        <a:t>: SDC </a:t>
                      </a:r>
                      <a:r>
                        <a:rPr lang="ko-KR" altLang="en-US" sz="1200" b="0" baseline="0">
                          <a:solidFill>
                            <a:schemeClr val="tx1"/>
                          </a:solidFill>
                        </a:rPr>
                        <a:t>환경안전 </a:t>
                      </a:r>
                      <a:r>
                        <a:rPr lang="en-US" altLang="ko-KR" sz="1200" b="0" baseline="0">
                          <a:solidFill>
                            <a:schemeClr val="tx1"/>
                          </a:solidFill>
                        </a:rPr>
                        <a:t>Guide </a:t>
                      </a:r>
                      <a:r>
                        <a:rPr lang="ko-KR" altLang="en-US" sz="1200" b="0" baseline="0">
                          <a:solidFill>
                            <a:schemeClr val="tx1"/>
                          </a:solidFill>
                        </a:rPr>
                        <a:t>및</a:t>
                      </a:r>
                      <a:r>
                        <a:rPr lang="en-US" altLang="ko-KR" sz="1200" b="0" baseline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200" b="0" baseline="0">
                          <a:solidFill>
                            <a:schemeClr val="tx1"/>
                          </a:solidFill>
                        </a:rPr>
                        <a:t>금주의 </a:t>
                      </a:r>
                      <a:r>
                        <a:rPr lang="en-US" altLang="ko-KR" sz="1200" b="0" baseline="0">
                          <a:solidFill>
                            <a:schemeClr val="tx1"/>
                          </a:solidFill>
                        </a:rPr>
                        <a:t>Issue/</a:t>
                      </a:r>
                      <a:r>
                        <a:rPr lang="ko-KR" altLang="en-US" sz="1200" b="0" baseline="0">
                          <a:solidFill>
                            <a:schemeClr val="tx1"/>
                          </a:solidFill>
                        </a:rPr>
                        <a:t>불합리 사항</a:t>
                      </a:r>
                      <a:r>
                        <a:rPr lang="en-US" altLang="ko-KR" sz="1200" b="0" baseline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ko-KR" altLang="en-US" sz="1200" b="0" baseline="0">
                          <a:solidFill>
                            <a:schemeClr val="tx1"/>
                          </a:solidFill>
                        </a:rPr>
                        <a:t>주간 협의체 회의내용 공유</a:t>
                      </a:r>
                      <a:endParaRPr lang="en-US" altLang="ko-KR" sz="1200" b="0" baseline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0021768"/>
                  </a:ext>
                </a:extLst>
              </a:tr>
            </a:tbl>
          </a:graphicData>
        </a:graphic>
      </p:graphicFrame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171" y="2791855"/>
            <a:ext cx="4709181" cy="332498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80326" y="6138384"/>
            <a:ext cx="48588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spc="-100"/>
              <a:t>- </a:t>
            </a:r>
            <a:r>
              <a:rPr lang="ko-KR" altLang="en-US" sz="1200" spc="-100"/>
              <a:t>매주 교육자료 제작 및 </a:t>
            </a:r>
            <a:r>
              <a:rPr lang="en-US" altLang="ko-KR" sz="1200" spc="-100"/>
              <a:t>SDC </a:t>
            </a:r>
            <a:r>
              <a:rPr lang="ko-KR" altLang="en-US" sz="1200" spc="-100"/>
              <a:t>환경안전 </a:t>
            </a:r>
            <a:r>
              <a:rPr lang="en-US" altLang="ko-KR" sz="1200" spc="-100"/>
              <a:t>Groud Rule </a:t>
            </a:r>
            <a:r>
              <a:rPr lang="ko-KR" altLang="en-US" sz="1200" spc="-100"/>
              <a:t>교안 활용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5171" y="2501787"/>
            <a:ext cx="47091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spc="-100"/>
              <a:t>　</a:t>
            </a:r>
            <a:r>
              <a:rPr lang="en-US" altLang="ko-KR" sz="1200" b="1" spc="-100">
                <a:solidFill>
                  <a:schemeClr val="tx2">
                    <a:lumMod val="75000"/>
                  </a:schemeClr>
                </a:solidFill>
              </a:rPr>
              <a:t>1) </a:t>
            </a:r>
            <a:r>
              <a:rPr lang="ko-KR" altLang="en-US" sz="1200" b="1" spc="-100">
                <a:solidFill>
                  <a:schemeClr val="tx2">
                    <a:lumMod val="75000"/>
                  </a:schemeClr>
                </a:solidFill>
              </a:rPr>
              <a:t>교육자료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64352" y="2523329"/>
            <a:ext cx="4089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spc="-100"/>
              <a:t>　</a:t>
            </a:r>
            <a:r>
              <a:rPr lang="en-US" altLang="ko-KR" sz="1200" spc="-100"/>
              <a:t>2</a:t>
            </a:r>
            <a:r>
              <a:rPr lang="en-US" altLang="ko-KR" sz="1200" b="1" spc="-100">
                <a:solidFill>
                  <a:schemeClr val="tx2">
                    <a:lumMod val="75000"/>
                  </a:schemeClr>
                </a:solidFill>
              </a:rPr>
              <a:t>) </a:t>
            </a:r>
            <a:r>
              <a:rPr lang="ko-KR" altLang="en-US" sz="1200" b="1" spc="-100">
                <a:solidFill>
                  <a:schemeClr val="tx2">
                    <a:lumMod val="75000"/>
                  </a:schemeClr>
                </a:solidFill>
              </a:rPr>
              <a:t>사진대지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4353" y="2778787"/>
            <a:ext cx="4089498" cy="333805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011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Box 5"/>
          <p:cNvSpPr txBox="1">
            <a:spLocks noChangeArrowheads="1"/>
          </p:cNvSpPr>
          <p:nvPr/>
        </p:nvSpPr>
        <p:spPr bwMode="auto">
          <a:xfrm>
            <a:off x="0" y="3105836"/>
            <a:ext cx="9906000" cy="646331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600" b="1" noProof="0">
                <a:latin typeface="+mj-ea"/>
                <a:ea typeface="+mj-ea"/>
                <a:sym typeface="Wingdings" pitchFamily="2" charset="2"/>
              </a:rPr>
              <a:t>사업장 전달사항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ea"/>
              <a:ea typeface="+mj-ea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50634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Box 5"/>
          <p:cNvSpPr txBox="1">
            <a:spLocks noChangeArrowheads="1"/>
          </p:cNvSpPr>
          <p:nvPr/>
        </p:nvSpPr>
        <p:spPr bwMode="auto">
          <a:xfrm>
            <a:off x="255571" y="240249"/>
            <a:ext cx="6041712" cy="40011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0" defTabSz="914400">
              <a:spcBef>
                <a:spcPct val="30000"/>
              </a:spcBef>
              <a:defRPr/>
            </a:pPr>
            <a:r>
              <a:rPr lang="en-US" altLang="ko-KR" sz="2000" b="1">
                <a:latin typeface="Trebuchet MS" panose="020B0603020202020204" pitchFamily="34" charset="0"/>
                <a:sym typeface="Wingdings" pitchFamily="2" charset="2"/>
              </a:rPr>
              <a:t>3. </a:t>
            </a:r>
            <a:r>
              <a:rPr lang="ko-KR" altLang="en-US" sz="2000" b="1">
                <a:latin typeface="+mj-ea"/>
                <a:sym typeface="Wingdings" pitchFamily="2" charset="2"/>
              </a:rPr>
              <a:t>사업장 전달사항</a:t>
            </a:r>
            <a:endParaRPr lang="ko-KR" altLang="en-US" sz="1200" b="1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sym typeface="Wingdings" pitchFamily="2" charset="2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98042" y="920438"/>
            <a:ext cx="9356515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defTabSz="914400">
              <a:spcBef>
                <a:spcPct val="30000"/>
              </a:spcBef>
              <a:defRPr/>
            </a:pPr>
            <a:r>
              <a:rPr lang="en-US" altLang="ko-KR" sz="1400" b="1">
                <a:solidFill>
                  <a:prstClr val="black"/>
                </a:solidFill>
                <a:latin typeface="+mj-ea"/>
                <a:ea typeface="+mj-ea"/>
              </a:rPr>
              <a:t>3-1. </a:t>
            </a:r>
            <a:r>
              <a:rPr lang="ko-KR" altLang="en-US" sz="1400" b="1">
                <a:latin typeface="+mj-ea"/>
                <a:sym typeface="Wingdings" pitchFamily="2" charset="2"/>
              </a:rPr>
              <a:t>사외현장 표준문서 </a:t>
            </a:r>
            <a:r>
              <a:rPr lang="en-US" altLang="ko-KR" sz="1400" b="1">
                <a:latin typeface="+mj-ea"/>
                <a:sym typeface="Wingdings" pitchFamily="2" charset="2"/>
              </a:rPr>
              <a:t>Briefing</a:t>
            </a:r>
            <a:endParaRPr lang="ko-KR" altLang="en-US" sz="1000" b="1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sym typeface="Wingdings" pitchFamily="2" charset="2"/>
            </a:endParaRPr>
          </a:p>
        </p:txBody>
      </p:sp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0845687"/>
              </p:ext>
            </p:extLst>
          </p:nvPr>
        </p:nvGraphicFramePr>
        <p:xfrm>
          <a:off x="628226" y="1508292"/>
          <a:ext cx="8861214" cy="213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2601">
                  <a:extLst>
                    <a:ext uri="{9D8B030D-6E8A-4147-A177-3AD203B41FA5}">
                      <a16:colId xmlns:a16="http://schemas.microsoft.com/office/drawing/2014/main" val="754658689"/>
                    </a:ext>
                  </a:extLst>
                </a:gridCol>
                <a:gridCol w="1239520">
                  <a:extLst>
                    <a:ext uri="{9D8B030D-6E8A-4147-A177-3AD203B41FA5}">
                      <a16:colId xmlns:a16="http://schemas.microsoft.com/office/drawing/2014/main" val="2512524833"/>
                    </a:ext>
                  </a:extLst>
                </a:gridCol>
                <a:gridCol w="1293706">
                  <a:extLst>
                    <a:ext uri="{9D8B030D-6E8A-4147-A177-3AD203B41FA5}">
                      <a16:colId xmlns:a16="http://schemas.microsoft.com/office/drawing/2014/main" val="1068347771"/>
                    </a:ext>
                  </a:extLst>
                </a:gridCol>
                <a:gridCol w="2891649">
                  <a:extLst>
                    <a:ext uri="{9D8B030D-6E8A-4147-A177-3AD203B41FA5}">
                      <a16:colId xmlns:a16="http://schemas.microsoft.com/office/drawing/2014/main" val="273738127"/>
                    </a:ext>
                  </a:extLst>
                </a:gridCol>
                <a:gridCol w="1476869">
                  <a:extLst>
                    <a:ext uri="{9D8B030D-6E8A-4147-A177-3AD203B41FA5}">
                      <a16:colId xmlns:a16="http://schemas.microsoft.com/office/drawing/2014/main" val="3756482322"/>
                    </a:ext>
                  </a:extLst>
                </a:gridCol>
                <a:gridCol w="1476869">
                  <a:extLst>
                    <a:ext uri="{9D8B030D-6E8A-4147-A177-3AD203B41FA5}">
                      <a16:colId xmlns:a16="http://schemas.microsoft.com/office/drawing/2014/main" val="3373941251"/>
                    </a:ext>
                  </a:extLst>
                </a:gridCol>
              </a:tblGrid>
              <a:tr h="5339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>
                          <a:solidFill>
                            <a:schemeClr val="tx1"/>
                          </a:solidFill>
                        </a:rPr>
                        <a:t>No</a:t>
                      </a:r>
                      <a:endParaRPr lang="ko-KR" alt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ko-KR" altLang="en-US" sz="1400">
                          <a:solidFill>
                            <a:schemeClr val="tx1"/>
                          </a:solidFill>
                        </a:rPr>
                        <a:t>표준문서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1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1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>
                          <a:solidFill>
                            <a:schemeClr val="tx1"/>
                          </a:solidFill>
                        </a:rPr>
                        <a:t>소속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>
                          <a:solidFill>
                            <a:schemeClr val="tx1"/>
                          </a:solidFill>
                        </a:rPr>
                        <a:t>Owner</a:t>
                      </a:r>
                      <a:endParaRPr lang="ko-KR" alt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0366196"/>
                  </a:ext>
                </a:extLst>
              </a:tr>
              <a:tr h="5339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>
                          <a:solidFill>
                            <a:schemeClr val="tx1"/>
                          </a:solidFill>
                        </a:rPr>
                        <a:t>1</a:t>
                      </a:r>
                      <a:endParaRPr lang="ko-KR" altLang="en-US" sz="14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>
                          <a:solidFill>
                            <a:schemeClr val="tx1"/>
                          </a:solidFill>
                        </a:rPr>
                        <a:t>절차서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>
                          <a:solidFill>
                            <a:schemeClr val="tx1"/>
                          </a:solidFill>
                        </a:rPr>
                        <a:t>SFA-CP-003</a:t>
                      </a:r>
                      <a:endParaRPr lang="ko-KR" altLang="en-US" sz="11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>
                          <a:solidFill>
                            <a:schemeClr val="tx1"/>
                          </a:solidFill>
                        </a:rPr>
                        <a:t>위험성평가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>
                          <a:solidFill>
                            <a:schemeClr val="tx1"/>
                          </a:solidFill>
                        </a:rPr>
                        <a:t>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>
                          <a:solidFill>
                            <a:schemeClr val="tx1"/>
                          </a:solidFill>
                        </a:rPr>
                        <a:t>김지평 선임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8024980"/>
                  </a:ext>
                </a:extLst>
              </a:tr>
              <a:tr h="5339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>
                          <a:solidFill>
                            <a:schemeClr val="tx1"/>
                          </a:solidFill>
                        </a:rPr>
                        <a:t>2</a:t>
                      </a:r>
                      <a:endParaRPr lang="ko-KR" altLang="en-US" sz="14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>
                          <a:solidFill>
                            <a:schemeClr val="tx1"/>
                          </a:solidFill>
                        </a:rPr>
                        <a:t>절차서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>
                          <a:solidFill>
                            <a:schemeClr val="tx1"/>
                          </a:solidFill>
                        </a:rPr>
                        <a:t>SFA-CP-005</a:t>
                      </a:r>
                      <a:endParaRPr lang="ko-KR" altLang="en-US" sz="11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>
                          <a:solidFill>
                            <a:schemeClr val="tx1"/>
                          </a:solidFill>
                        </a:rPr>
                        <a:t>목표 및 추진계획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>
                          <a:solidFill>
                            <a:schemeClr val="tx1"/>
                          </a:solidFill>
                        </a:rPr>
                        <a:t>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>
                          <a:solidFill>
                            <a:schemeClr val="tx1"/>
                          </a:solidFill>
                        </a:rPr>
                        <a:t>신근준 수석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8641600"/>
                  </a:ext>
                </a:extLst>
              </a:tr>
              <a:tr h="5339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>
                          <a:solidFill>
                            <a:schemeClr val="tx1"/>
                          </a:solidFill>
                        </a:rPr>
                        <a:t>3</a:t>
                      </a:r>
                      <a:endParaRPr lang="ko-KR" altLang="en-US" sz="14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>
                          <a:solidFill>
                            <a:schemeClr val="tx1"/>
                          </a:solidFill>
                        </a:rPr>
                        <a:t>지침서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>
                          <a:solidFill>
                            <a:schemeClr val="tx1"/>
                          </a:solidFill>
                        </a:rPr>
                        <a:t>SFA-CI-001</a:t>
                      </a:r>
                      <a:endParaRPr lang="ko-KR" altLang="en-US" sz="11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>
                          <a:solidFill>
                            <a:schemeClr val="tx1"/>
                          </a:solidFill>
                        </a:rPr>
                        <a:t>사외현장 위험 기계</a:t>
                      </a:r>
                      <a:r>
                        <a:rPr lang="en-US" altLang="ko-KR" sz="110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ko-KR" altLang="en-US" sz="1100">
                          <a:solidFill>
                            <a:schemeClr val="tx1"/>
                          </a:solidFill>
                        </a:rPr>
                        <a:t>기구관리 지침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ko-KR" altLang="en-US" sz="1100">
                          <a:solidFill>
                            <a:schemeClr val="tx1"/>
                          </a:solidFill>
                        </a:rPr>
                        <a:t>파트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>
                          <a:solidFill>
                            <a:schemeClr val="tx1"/>
                          </a:solidFill>
                        </a:rPr>
                        <a:t>김동현 수석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41854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578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Box 5"/>
          <p:cNvSpPr txBox="1">
            <a:spLocks noChangeArrowheads="1"/>
          </p:cNvSpPr>
          <p:nvPr/>
        </p:nvSpPr>
        <p:spPr bwMode="auto">
          <a:xfrm>
            <a:off x="255571" y="240249"/>
            <a:ext cx="6041712" cy="40011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0" defTabSz="914400">
              <a:spcBef>
                <a:spcPct val="30000"/>
              </a:spcBef>
              <a:defRPr/>
            </a:pPr>
            <a:r>
              <a:rPr lang="en-US" altLang="ko-KR" sz="2000" b="1">
                <a:latin typeface="Trebuchet MS" panose="020B0603020202020204" pitchFamily="34" charset="0"/>
                <a:sym typeface="Wingdings" pitchFamily="2" charset="2"/>
              </a:rPr>
              <a:t>3. </a:t>
            </a:r>
            <a:r>
              <a:rPr lang="ko-KR" altLang="en-US" sz="2000" b="1">
                <a:latin typeface="+mj-ea"/>
                <a:sym typeface="Wingdings" pitchFamily="2" charset="2"/>
              </a:rPr>
              <a:t>사업장 전달사항</a:t>
            </a:r>
            <a:endParaRPr lang="ko-KR" altLang="en-US" sz="1200" b="1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sym typeface="Wingdings" pitchFamily="2" charset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529466"/>
            <a:ext cx="4954640" cy="5081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endParaRPr lang="en-US" altLang="ko-KR" sz="813" b="1" spc="-92" dirty="0">
              <a:solidFill>
                <a:prstClr val="black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138" b="1" dirty="0">
                <a:solidFill>
                  <a:prstClr val="black"/>
                </a:solidFill>
                <a:latin typeface="+mn-ea"/>
                <a:sym typeface="Wingdings" panose="05000000000000000000" pitchFamily="2" charset="2"/>
              </a:rPr>
              <a:t>     </a:t>
            </a:r>
            <a:r>
              <a:rPr lang="ko-KR" altLang="en-US" sz="1138" b="1" dirty="0">
                <a:solidFill>
                  <a:prstClr val="black"/>
                </a:solidFill>
                <a:latin typeface="+mn-ea"/>
                <a:sym typeface="Wingdings" panose="05000000000000000000" pitchFamily="2" charset="2"/>
              </a:rPr>
              <a:t>재해 개요</a:t>
            </a:r>
            <a:r>
              <a:rPr lang="en-US" altLang="ko-KR" sz="1138" b="1" dirty="0">
                <a:solidFill>
                  <a:prstClr val="black"/>
                </a:solidFill>
                <a:latin typeface="+mn-ea"/>
              </a:rPr>
              <a:t>  </a:t>
            </a:r>
          </a:p>
          <a:p>
            <a:pPr>
              <a:lnSpc>
                <a:spcPct val="150000"/>
              </a:lnSpc>
            </a:pPr>
            <a:r>
              <a:rPr lang="ko-KR" altLang="en-US" sz="975" dirty="0">
                <a:latin typeface="+mn-ea"/>
                <a:cs typeface="Calibri" panose="020F0502020204030204" pitchFamily="34" charset="0"/>
              </a:rPr>
              <a:t>        ▪ 현장 </a:t>
            </a:r>
            <a:r>
              <a:rPr lang="en-US" altLang="ko-KR" sz="975" dirty="0">
                <a:latin typeface="+mn-ea"/>
                <a:cs typeface="Calibri" panose="020F0502020204030204" pitchFamily="34" charset="0"/>
              </a:rPr>
              <a:t>: </a:t>
            </a:r>
            <a:r>
              <a:rPr lang="ko-KR" altLang="en-US" sz="975" dirty="0">
                <a:latin typeface="+mn-ea"/>
                <a:cs typeface="Calibri" panose="020F0502020204030204" pitchFamily="34" charset="0"/>
              </a:rPr>
              <a:t>한국타이어 미국</a:t>
            </a:r>
            <a:r>
              <a:rPr lang="en-US" altLang="ko-KR" sz="975" dirty="0">
                <a:latin typeface="+mn-ea"/>
                <a:cs typeface="Calibri" panose="020F0502020204030204" pitchFamily="34" charset="0"/>
              </a:rPr>
              <a:t>/</a:t>
            </a:r>
            <a:r>
              <a:rPr lang="ko-KR" altLang="en-US" sz="975" dirty="0" err="1">
                <a:latin typeface="+mn-ea"/>
                <a:cs typeface="Calibri" panose="020F0502020204030204" pitchFamily="34" charset="0"/>
              </a:rPr>
              <a:t>테네시</a:t>
            </a:r>
            <a:endParaRPr lang="en-US" altLang="ko-KR" sz="975" dirty="0">
              <a:latin typeface="+mn-ea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ko-KR" altLang="en-US" sz="975" dirty="0">
                <a:latin typeface="+mn-ea"/>
                <a:cs typeface="Calibri" panose="020F0502020204030204" pitchFamily="34" charset="0"/>
              </a:rPr>
              <a:t>        ▪ 일시 </a:t>
            </a:r>
            <a:r>
              <a:rPr lang="en-US" altLang="ko-KR" sz="975" dirty="0">
                <a:latin typeface="+mn-ea"/>
                <a:cs typeface="Calibri" panose="020F0502020204030204" pitchFamily="34" charset="0"/>
              </a:rPr>
              <a:t>: 24</a:t>
            </a:r>
            <a:r>
              <a:rPr lang="ko-KR" altLang="en-US" sz="975" dirty="0">
                <a:latin typeface="+mn-ea"/>
                <a:cs typeface="Calibri" panose="020F0502020204030204" pitchFamily="34" charset="0"/>
              </a:rPr>
              <a:t>년 </a:t>
            </a:r>
            <a:r>
              <a:rPr lang="en-US" altLang="ko-KR" sz="975" dirty="0">
                <a:latin typeface="+mn-ea"/>
                <a:cs typeface="Calibri" panose="020F0502020204030204" pitchFamily="34" charset="0"/>
              </a:rPr>
              <a:t>10</a:t>
            </a:r>
            <a:r>
              <a:rPr lang="ko-KR" altLang="en-US" sz="975" dirty="0">
                <a:latin typeface="+mn-ea"/>
                <a:cs typeface="Calibri" panose="020F0502020204030204" pitchFamily="34" charset="0"/>
              </a:rPr>
              <a:t>월 </a:t>
            </a:r>
            <a:r>
              <a:rPr lang="en-US" altLang="ko-KR" sz="975" dirty="0">
                <a:latin typeface="+mn-ea"/>
                <a:cs typeface="Calibri" panose="020F0502020204030204" pitchFamily="34" charset="0"/>
              </a:rPr>
              <a:t>25</a:t>
            </a:r>
            <a:r>
              <a:rPr lang="ko-KR" altLang="en-US" sz="975" dirty="0">
                <a:latin typeface="+mn-ea"/>
                <a:cs typeface="Calibri" panose="020F0502020204030204" pitchFamily="34" charset="0"/>
              </a:rPr>
              <a:t>일 </a:t>
            </a:r>
            <a:r>
              <a:rPr lang="en-US" altLang="ko-KR" sz="975" dirty="0">
                <a:latin typeface="+mn-ea"/>
                <a:cs typeface="Calibri" panose="020F0502020204030204" pitchFamily="34" charset="0"/>
              </a:rPr>
              <a:t>(</a:t>
            </a:r>
            <a:r>
              <a:rPr lang="ko-KR" altLang="en-US" sz="975" dirty="0">
                <a:latin typeface="+mn-ea"/>
                <a:cs typeface="Calibri" panose="020F0502020204030204" pitchFamily="34" charset="0"/>
              </a:rPr>
              <a:t>금</a:t>
            </a:r>
            <a:r>
              <a:rPr lang="en-US" altLang="ko-KR" sz="975" dirty="0">
                <a:latin typeface="+mn-ea"/>
                <a:cs typeface="Calibri" panose="020F0502020204030204" pitchFamily="34" charset="0"/>
              </a:rPr>
              <a:t>) 10</a:t>
            </a:r>
            <a:r>
              <a:rPr lang="ko-KR" altLang="en-US" sz="975" dirty="0">
                <a:latin typeface="+mn-ea"/>
                <a:cs typeface="Calibri" panose="020F0502020204030204" pitchFamily="34" charset="0"/>
              </a:rPr>
              <a:t>시 </a:t>
            </a:r>
            <a:r>
              <a:rPr lang="en-US" altLang="ko-KR" sz="975" dirty="0">
                <a:latin typeface="+mn-ea"/>
                <a:cs typeface="Calibri" panose="020F0502020204030204" pitchFamily="34" charset="0"/>
              </a:rPr>
              <a:t>30</a:t>
            </a:r>
            <a:r>
              <a:rPr lang="ko-KR" altLang="en-US" sz="975" dirty="0">
                <a:latin typeface="+mn-ea"/>
                <a:cs typeface="Calibri" panose="020F0502020204030204" pitchFamily="34" charset="0"/>
              </a:rPr>
              <a:t>분 경</a:t>
            </a:r>
            <a:endParaRPr lang="en-US" altLang="ko-KR" sz="975" dirty="0">
              <a:latin typeface="+mn-ea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ko-KR" sz="975" dirty="0">
                <a:solidFill>
                  <a:prstClr val="black"/>
                </a:solidFill>
                <a:latin typeface="+mn-ea"/>
              </a:rPr>
              <a:t>        </a:t>
            </a:r>
            <a:r>
              <a:rPr lang="ko-KR" altLang="en-US" sz="975" dirty="0">
                <a:latin typeface="+mn-ea"/>
                <a:cs typeface="Calibri" panose="020F0502020204030204" pitchFamily="34" charset="0"/>
              </a:rPr>
              <a:t>▪ 장소 </a:t>
            </a:r>
            <a:r>
              <a:rPr lang="en-US" altLang="ko-KR" sz="975" dirty="0">
                <a:latin typeface="+mn-ea"/>
                <a:cs typeface="Calibri" panose="020F0502020204030204" pitchFamily="34" charset="0"/>
              </a:rPr>
              <a:t>: Rack Construction Place in HKT Phase 2</a:t>
            </a:r>
          </a:p>
          <a:p>
            <a:pPr>
              <a:lnSpc>
                <a:spcPct val="150000"/>
              </a:lnSpc>
            </a:pPr>
            <a:r>
              <a:rPr lang="en-US" altLang="ko-KR" sz="975" dirty="0">
                <a:solidFill>
                  <a:prstClr val="black"/>
                </a:solidFill>
                <a:latin typeface="+mn-ea"/>
              </a:rPr>
              <a:t>        </a:t>
            </a:r>
            <a:r>
              <a:rPr lang="ko-KR" altLang="en-US" sz="975" dirty="0">
                <a:latin typeface="+mn-ea"/>
                <a:cs typeface="Calibri" panose="020F0502020204030204" pitchFamily="34" charset="0"/>
              </a:rPr>
              <a:t>▪ 재해자 정보 </a:t>
            </a:r>
            <a:endParaRPr lang="en-US" altLang="ko-KR" sz="975" dirty="0">
              <a:latin typeface="+mn-ea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ko-KR" sz="975" dirty="0">
                <a:solidFill>
                  <a:prstClr val="black"/>
                </a:solidFill>
                <a:latin typeface="+mn-ea"/>
              </a:rPr>
              <a:t>           - </a:t>
            </a:r>
            <a:r>
              <a:rPr lang="ko-KR" altLang="en-US" sz="975" dirty="0">
                <a:solidFill>
                  <a:prstClr val="black"/>
                </a:solidFill>
                <a:latin typeface="+mn-ea"/>
              </a:rPr>
              <a:t>소   속 </a:t>
            </a:r>
            <a:r>
              <a:rPr lang="en-US" altLang="ko-KR" sz="975" dirty="0">
                <a:solidFill>
                  <a:prstClr val="black"/>
                </a:solidFill>
                <a:latin typeface="+mn-ea"/>
              </a:rPr>
              <a:t>: Supper Daddy (</a:t>
            </a:r>
            <a:r>
              <a:rPr lang="ko-KR" altLang="en-US" sz="975" dirty="0" err="1">
                <a:solidFill>
                  <a:prstClr val="black"/>
                </a:solidFill>
                <a:latin typeface="+mn-ea"/>
              </a:rPr>
              <a:t>에스렉</a:t>
            </a:r>
            <a:r>
              <a:rPr lang="ko-KR" altLang="en-US" sz="975" dirty="0">
                <a:solidFill>
                  <a:prstClr val="black"/>
                </a:solidFill>
                <a:latin typeface="+mn-ea"/>
              </a:rPr>
              <a:t> </a:t>
            </a:r>
            <a:r>
              <a:rPr lang="ko-KR" altLang="en-US" sz="975" dirty="0" err="1">
                <a:solidFill>
                  <a:prstClr val="black"/>
                </a:solidFill>
                <a:latin typeface="+mn-ea"/>
              </a:rPr>
              <a:t>협력사</a:t>
            </a:r>
            <a:r>
              <a:rPr lang="en-US" altLang="ko-KR" sz="975" dirty="0">
                <a:solidFill>
                  <a:prstClr val="black"/>
                </a:solidFill>
                <a:latin typeface="+mn-ea"/>
              </a:rPr>
              <a:t>) </a:t>
            </a:r>
          </a:p>
          <a:p>
            <a:pPr>
              <a:lnSpc>
                <a:spcPct val="150000"/>
              </a:lnSpc>
            </a:pPr>
            <a:r>
              <a:rPr lang="en-US" altLang="ko-KR" sz="975" dirty="0">
                <a:solidFill>
                  <a:prstClr val="black"/>
                </a:solidFill>
                <a:latin typeface="+mn-ea"/>
              </a:rPr>
              <a:t>           - </a:t>
            </a:r>
            <a:r>
              <a:rPr lang="ko-KR" altLang="en-US" sz="975" dirty="0">
                <a:solidFill>
                  <a:prstClr val="black"/>
                </a:solidFill>
                <a:latin typeface="+mn-ea"/>
              </a:rPr>
              <a:t>성   명 </a:t>
            </a:r>
            <a:r>
              <a:rPr lang="en-US" altLang="ko-KR" sz="975" dirty="0">
                <a:solidFill>
                  <a:prstClr val="black"/>
                </a:solidFill>
                <a:latin typeface="+mn-ea"/>
              </a:rPr>
              <a:t>: </a:t>
            </a:r>
            <a:r>
              <a:rPr lang="en-US" altLang="ko-KR" sz="975" dirty="0">
                <a:latin typeface="+mn-ea"/>
                <a:cs typeface="Calibri" panose="020F0502020204030204" pitchFamily="34" charset="0"/>
              </a:rPr>
              <a:t>JAIME LACALAMITA (69.11.09)</a:t>
            </a:r>
          </a:p>
          <a:p>
            <a:pPr>
              <a:lnSpc>
                <a:spcPct val="150000"/>
              </a:lnSpc>
            </a:pPr>
            <a:r>
              <a:rPr lang="en-US" altLang="ko-KR" sz="975" dirty="0">
                <a:solidFill>
                  <a:prstClr val="black"/>
                </a:solidFill>
                <a:latin typeface="+mn-ea"/>
                <a:cs typeface="Calibri" panose="020F0502020204030204" pitchFamily="34" charset="0"/>
              </a:rPr>
              <a:t>           - </a:t>
            </a:r>
            <a:r>
              <a:rPr lang="ko-KR" altLang="en-US" sz="975" dirty="0">
                <a:solidFill>
                  <a:prstClr val="black"/>
                </a:solidFill>
                <a:latin typeface="+mn-ea"/>
                <a:cs typeface="Calibri" panose="020F0502020204030204" pitchFamily="34" charset="0"/>
              </a:rPr>
              <a:t>국   적 </a:t>
            </a:r>
            <a:r>
              <a:rPr lang="en-US" altLang="ko-KR" sz="975" dirty="0">
                <a:solidFill>
                  <a:prstClr val="black"/>
                </a:solidFill>
                <a:latin typeface="+mn-ea"/>
                <a:cs typeface="Calibri" panose="020F0502020204030204" pitchFamily="34" charset="0"/>
              </a:rPr>
              <a:t>: </a:t>
            </a:r>
            <a:r>
              <a:rPr lang="ko-KR" altLang="en-US" sz="975" dirty="0">
                <a:solidFill>
                  <a:prstClr val="black"/>
                </a:solidFill>
                <a:latin typeface="+mn-ea"/>
                <a:cs typeface="Calibri" panose="020F0502020204030204" pitchFamily="34" charset="0"/>
              </a:rPr>
              <a:t>베네수엘라</a:t>
            </a:r>
            <a:r>
              <a:rPr lang="en-US" altLang="ko-KR" sz="975" dirty="0">
                <a:solidFill>
                  <a:prstClr val="black"/>
                </a:solidFill>
                <a:latin typeface="+mn-ea"/>
              </a:rPr>
              <a:t>  </a:t>
            </a:r>
          </a:p>
          <a:p>
            <a:pPr>
              <a:lnSpc>
                <a:spcPct val="150000"/>
              </a:lnSpc>
            </a:pPr>
            <a:r>
              <a:rPr lang="en-US" altLang="ko-KR" sz="975" dirty="0">
                <a:solidFill>
                  <a:prstClr val="black"/>
                </a:solidFill>
                <a:latin typeface="+mn-ea"/>
              </a:rPr>
              <a:t>           - </a:t>
            </a:r>
            <a:r>
              <a:rPr lang="ko-KR" altLang="en-US" sz="975" dirty="0">
                <a:solidFill>
                  <a:prstClr val="black"/>
                </a:solidFill>
                <a:latin typeface="+mn-ea"/>
              </a:rPr>
              <a:t>입사일 </a:t>
            </a:r>
            <a:r>
              <a:rPr lang="en-US" altLang="ko-KR" sz="975" dirty="0">
                <a:solidFill>
                  <a:prstClr val="black"/>
                </a:solidFill>
                <a:latin typeface="+mn-ea"/>
              </a:rPr>
              <a:t>: 24</a:t>
            </a:r>
            <a:r>
              <a:rPr lang="ko-KR" altLang="en-US" sz="975" dirty="0">
                <a:solidFill>
                  <a:prstClr val="black"/>
                </a:solidFill>
                <a:latin typeface="+mn-ea"/>
              </a:rPr>
              <a:t>년 </a:t>
            </a:r>
            <a:r>
              <a:rPr lang="en-US" altLang="ko-KR" sz="975" dirty="0">
                <a:solidFill>
                  <a:prstClr val="black"/>
                </a:solidFill>
                <a:latin typeface="+mn-ea"/>
              </a:rPr>
              <a:t>10</a:t>
            </a:r>
            <a:r>
              <a:rPr lang="ko-KR" altLang="en-US" sz="975" dirty="0">
                <a:solidFill>
                  <a:prstClr val="black"/>
                </a:solidFill>
                <a:latin typeface="+mn-ea"/>
              </a:rPr>
              <a:t>월 </a:t>
            </a:r>
            <a:r>
              <a:rPr lang="en-US" altLang="ko-KR" sz="975" dirty="0">
                <a:solidFill>
                  <a:prstClr val="black"/>
                </a:solidFill>
                <a:latin typeface="+mn-ea"/>
              </a:rPr>
              <a:t>21</a:t>
            </a:r>
            <a:r>
              <a:rPr lang="ko-KR" altLang="en-US" sz="975" dirty="0">
                <a:solidFill>
                  <a:prstClr val="black"/>
                </a:solidFill>
                <a:latin typeface="+mn-ea"/>
              </a:rPr>
              <a:t>일 </a:t>
            </a:r>
            <a:r>
              <a:rPr lang="en-US" altLang="ko-KR" sz="975" dirty="0">
                <a:solidFill>
                  <a:prstClr val="black"/>
                </a:solidFill>
                <a:latin typeface="+mn-ea"/>
              </a:rPr>
              <a:t>(</a:t>
            </a:r>
            <a:r>
              <a:rPr lang="ko-KR" altLang="en-US" sz="975" dirty="0">
                <a:solidFill>
                  <a:prstClr val="black"/>
                </a:solidFill>
                <a:latin typeface="+mn-ea"/>
              </a:rPr>
              <a:t>월</a:t>
            </a:r>
            <a:r>
              <a:rPr lang="en-US" altLang="ko-KR" sz="975" dirty="0">
                <a:solidFill>
                  <a:prstClr val="black"/>
                </a:solidFill>
                <a:latin typeface="+mn-ea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sz="975" dirty="0">
                <a:solidFill>
                  <a:prstClr val="black"/>
                </a:solidFill>
                <a:latin typeface="+mn-ea"/>
              </a:rPr>
              <a:t>        </a:t>
            </a:r>
            <a:r>
              <a:rPr lang="ko-KR" altLang="en-US" sz="975" dirty="0">
                <a:latin typeface="+mn-ea"/>
                <a:cs typeface="Calibri" panose="020F0502020204030204" pitchFamily="34" charset="0"/>
              </a:rPr>
              <a:t>▪ 재해 내용 </a:t>
            </a:r>
            <a:endParaRPr lang="en-US" altLang="ko-KR" sz="975" dirty="0">
              <a:solidFill>
                <a:prstClr val="black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975" dirty="0">
                <a:solidFill>
                  <a:prstClr val="black"/>
                </a:solidFill>
                <a:latin typeface="+mn-ea"/>
              </a:rPr>
              <a:t>           - 4</a:t>
            </a:r>
            <a:r>
              <a:rPr lang="ko-KR" altLang="en-US" sz="975" dirty="0">
                <a:solidFill>
                  <a:prstClr val="black"/>
                </a:solidFill>
                <a:latin typeface="+mn-ea"/>
              </a:rPr>
              <a:t>인 </a:t>
            </a:r>
            <a:r>
              <a:rPr lang="en-US" altLang="ko-KR" sz="975" dirty="0">
                <a:solidFill>
                  <a:prstClr val="black"/>
                </a:solidFill>
                <a:latin typeface="+mn-ea"/>
              </a:rPr>
              <a:t>1</a:t>
            </a:r>
            <a:r>
              <a:rPr lang="ko-KR" altLang="en-US" sz="975" dirty="0">
                <a:solidFill>
                  <a:prstClr val="black"/>
                </a:solidFill>
                <a:latin typeface="+mn-ea"/>
              </a:rPr>
              <a:t>조로 </a:t>
            </a:r>
            <a:r>
              <a:rPr lang="en-US" altLang="ko-KR" sz="975" dirty="0">
                <a:solidFill>
                  <a:prstClr val="black"/>
                </a:solidFill>
                <a:latin typeface="+mn-ea"/>
              </a:rPr>
              <a:t>Rack Post(120kg) </a:t>
            </a:r>
            <a:r>
              <a:rPr lang="ko-KR" altLang="en-US" sz="975" dirty="0">
                <a:solidFill>
                  <a:prstClr val="black"/>
                </a:solidFill>
                <a:latin typeface="+mn-ea"/>
              </a:rPr>
              <a:t>분류 작업 중 </a:t>
            </a:r>
            <a:r>
              <a:rPr lang="en-US" altLang="ko-KR" sz="975" dirty="0">
                <a:solidFill>
                  <a:prstClr val="black"/>
                </a:solidFill>
                <a:latin typeface="+mn-ea"/>
              </a:rPr>
              <a:t>Plate</a:t>
            </a:r>
            <a:r>
              <a:rPr lang="ko-KR" altLang="en-US" sz="975" dirty="0">
                <a:solidFill>
                  <a:prstClr val="black"/>
                </a:solidFill>
                <a:latin typeface="+mn-ea"/>
              </a:rPr>
              <a:t>를 손으로 잡고</a:t>
            </a:r>
            <a:endParaRPr lang="en-US" altLang="ko-KR" sz="975" dirty="0">
              <a:solidFill>
                <a:prstClr val="black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975" dirty="0">
                <a:solidFill>
                  <a:prstClr val="black"/>
                </a:solidFill>
                <a:latin typeface="+mn-ea"/>
              </a:rPr>
              <a:t>             </a:t>
            </a:r>
            <a:r>
              <a:rPr lang="ko-KR" altLang="en-US" sz="975" dirty="0">
                <a:solidFill>
                  <a:prstClr val="black"/>
                </a:solidFill>
                <a:latin typeface="+mn-ea"/>
              </a:rPr>
              <a:t>지면으로 내려 놓는 과정에서 우측 중지가 지면과 끼임</a:t>
            </a:r>
            <a:r>
              <a:rPr lang="en-US" altLang="ko-KR" sz="975" dirty="0">
                <a:solidFill>
                  <a:prstClr val="black"/>
                </a:solidFill>
                <a:latin typeface="+mn-ea"/>
              </a:rPr>
              <a:t>(</a:t>
            </a:r>
            <a:r>
              <a:rPr lang="ko-KR" altLang="en-US" sz="975" dirty="0">
                <a:solidFill>
                  <a:prstClr val="black"/>
                </a:solidFill>
                <a:latin typeface="+mn-ea"/>
              </a:rPr>
              <a:t>협착</a:t>
            </a:r>
            <a:r>
              <a:rPr lang="en-US" altLang="ko-KR" sz="975" dirty="0">
                <a:solidFill>
                  <a:prstClr val="black"/>
                </a:solidFill>
                <a:latin typeface="+mn-ea"/>
              </a:rPr>
              <a:t>) </a:t>
            </a:r>
          </a:p>
          <a:p>
            <a:pPr>
              <a:lnSpc>
                <a:spcPct val="150000"/>
              </a:lnSpc>
            </a:pPr>
            <a:endParaRPr lang="en-US" altLang="ko-KR" sz="975" dirty="0">
              <a:solidFill>
                <a:prstClr val="black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138" b="1" dirty="0">
                <a:solidFill>
                  <a:prstClr val="black"/>
                </a:solidFill>
                <a:latin typeface="+mn-ea"/>
                <a:sym typeface="Wingdings" panose="05000000000000000000" pitchFamily="2" charset="2"/>
              </a:rPr>
              <a:t>     </a:t>
            </a:r>
            <a:r>
              <a:rPr lang="ko-KR" altLang="en-US" sz="1138" b="1" dirty="0">
                <a:solidFill>
                  <a:prstClr val="black"/>
                </a:solidFill>
                <a:latin typeface="+mn-ea"/>
                <a:sym typeface="Wingdings" panose="05000000000000000000" pitchFamily="2" charset="2"/>
              </a:rPr>
              <a:t>진행 경과  </a:t>
            </a:r>
            <a:endParaRPr lang="en-US" altLang="ko-KR" sz="1138" b="1" dirty="0">
              <a:solidFill>
                <a:prstClr val="black"/>
              </a:solidFill>
              <a:latin typeface="+mn-ea"/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ko-KR" altLang="en-US" sz="975" dirty="0">
                <a:latin typeface="+mn-ea"/>
                <a:cs typeface="Calibri" panose="020F0502020204030204" pitchFamily="34" charset="0"/>
              </a:rPr>
              <a:t>        ▪ </a:t>
            </a:r>
            <a:r>
              <a:rPr lang="en-US" altLang="ko-KR" sz="975" dirty="0">
                <a:latin typeface="+mn-ea"/>
                <a:cs typeface="Calibri" panose="020F0502020204030204" pitchFamily="34" charset="0"/>
              </a:rPr>
              <a:t>24.10.25 10:30 : </a:t>
            </a:r>
            <a:r>
              <a:rPr lang="ko-KR" altLang="en-US" sz="975" dirty="0">
                <a:latin typeface="+mn-ea"/>
                <a:cs typeface="Calibri" panose="020F0502020204030204" pitchFamily="34" charset="0"/>
              </a:rPr>
              <a:t>사고 발생 </a:t>
            </a:r>
            <a:endParaRPr lang="en-US" altLang="ko-KR" sz="975" dirty="0">
              <a:latin typeface="+mn-ea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ko-KR" altLang="en-US" sz="975" dirty="0">
                <a:latin typeface="+mn-ea"/>
                <a:cs typeface="Calibri" panose="020F0502020204030204" pitchFamily="34" charset="0"/>
              </a:rPr>
              <a:t>        ▪</a:t>
            </a:r>
            <a:r>
              <a:rPr lang="en-US" altLang="ko-KR" sz="975" dirty="0">
                <a:latin typeface="+mn-ea"/>
                <a:cs typeface="Calibri" panose="020F0502020204030204" pitchFamily="34" charset="0"/>
                <a:sym typeface="Wingdings" panose="05000000000000000000" pitchFamily="2" charset="2"/>
              </a:rPr>
              <a:t> 24.10.25 11:20 : </a:t>
            </a:r>
            <a:r>
              <a:rPr lang="ko-KR" altLang="en-US" sz="975" dirty="0">
                <a:latin typeface="+mn-ea"/>
                <a:cs typeface="Calibri" panose="020F0502020204030204" pitchFamily="34" charset="0"/>
                <a:sym typeface="Wingdings" panose="05000000000000000000" pitchFamily="2" charset="2"/>
              </a:rPr>
              <a:t>병원 응급실</a:t>
            </a:r>
            <a:r>
              <a:rPr lang="en-US" altLang="ko-KR" sz="975" dirty="0">
                <a:latin typeface="+mn-ea"/>
                <a:cs typeface="Calibri" panose="020F0502020204030204" pitchFamily="34" charset="0"/>
                <a:sym typeface="Wingdings" panose="05000000000000000000" pitchFamily="2" charset="2"/>
              </a:rPr>
              <a:t>(</a:t>
            </a:r>
            <a:r>
              <a:rPr lang="en-US" altLang="ko-KR" sz="975" dirty="0" err="1">
                <a:latin typeface="+mn-ea"/>
                <a:cs typeface="Calibri" panose="020F0502020204030204" pitchFamily="34" charset="0"/>
                <a:sym typeface="Wingdings" panose="05000000000000000000" pitchFamily="2" charset="2"/>
              </a:rPr>
              <a:t>Tennova</a:t>
            </a:r>
            <a:r>
              <a:rPr lang="en-US" altLang="ko-KR" sz="975" dirty="0">
                <a:latin typeface="+mn-ea"/>
                <a:cs typeface="Calibri" panose="020F0502020204030204" pitchFamily="34" charset="0"/>
                <a:sym typeface="Wingdings" panose="05000000000000000000" pitchFamily="2" charset="2"/>
              </a:rPr>
              <a:t>)</a:t>
            </a:r>
            <a:r>
              <a:rPr lang="ko-KR" altLang="en-US" sz="975" dirty="0">
                <a:latin typeface="+mn-ea"/>
                <a:cs typeface="Calibri" panose="020F0502020204030204" pitchFamily="34" charset="0"/>
                <a:sym typeface="Wingdings" panose="05000000000000000000" pitchFamily="2" charset="2"/>
              </a:rPr>
              <a:t> 도착 </a:t>
            </a:r>
            <a:r>
              <a:rPr lang="en-US" altLang="ko-KR" sz="975" dirty="0">
                <a:latin typeface="+mn-ea"/>
                <a:cs typeface="Calibri" panose="020F0502020204030204" pitchFamily="34" charset="0"/>
                <a:sym typeface="Wingdings" panose="05000000000000000000" pitchFamily="2" charset="2"/>
              </a:rPr>
              <a:t>         </a:t>
            </a:r>
          </a:p>
          <a:p>
            <a:pPr>
              <a:lnSpc>
                <a:spcPct val="150000"/>
              </a:lnSpc>
            </a:pPr>
            <a:r>
              <a:rPr lang="ko-KR" altLang="en-US" sz="975" dirty="0">
                <a:latin typeface="+mn-ea"/>
                <a:cs typeface="Calibri" panose="020F0502020204030204" pitchFamily="34" charset="0"/>
              </a:rPr>
              <a:t>        ▪</a:t>
            </a:r>
            <a:r>
              <a:rPr lang="en-US" altLang="ko-KR" sz="975" dirty="0">
                <a:latin typeface="+mn-ea"/>
                <a:cs typeface="Calibri" panose="020F0502020204030204" pitchFamily="34" charset="0"/>
                <a:sym typeface="Wingdings" panose="05000000000000000000" pitchFamily="2" charset="2"/>
              </a:rPr>
              <a:t> 24.10.25 12:30 : </a:t>
            </a:r>
            <a:r>
              <a:rPr lang="ko-KR" altLang="en-US" sz="975" dirty="0">
                <a:latin typeface="+mn-ea"/>
                <a:cs typeface="Calibri" panose="020F0502020204030204" pitchFamily="34" charset="0"/>
                <a:sym typeface="Wingdings" panose="05000000000000000000" pitchFamily="2" charset="2"/>
              </a:rPr>
              <a:t>응급처치</a:t>
            </a:r>
            <a:r>
              <a:rPr lang="en-US" altLang="ko-KR" sz="975" dirty="0">
                <a:latin typeface="+mn-ea"/>
                <a:cs typeface="Calibri" panose="020F0502020204030204" pitchFamily="34" charset="0"/>
                <a:sym typeface="Wingdings" panose="05000000000000000000" pitchFamily="2" charset="2"/>
              </a:rPr>
              <a:t>, X-Ray </a:t>
            </a:r>
            <a:r>
              <a:rPr lang="ko-KR" altLang="en-US" sz="975" dirty="0">
                <a:latin typeface="+mn-ea"/>
                <a:cs typeface="Calibri" panose="020F0502020204030204" pitchFamily="34" charset="0"/>
                <a:sym typeface="Wingdings" panose="05000000000000000000" pitchFamily="2" charset="2"/>
              </a:rPr>
              <a:t>촬영</a:t>
            </a:r>
            <a:r>
              <a:rPr lang="en-US" altLang="ko-KR" sz="975" dirty="0">
                <a:latin typeface="+mn-ea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lang="ko-KR" altLang="en-US" sz="975" dirty="0">
                <a:latin typeface="+mn-ea"/>
                <a:cs typeface="Calibri" panose="020F0502020204030204" pitchFamily="34" charset="0"/>
                <a:sym typeface="Wingdings" panose="05000000000000000000" pitchFamily="2" charset="2"/>
              </a:rPr>
              <a:t>봉합</a:t>
            </a:r>
            <a:endParaRPr lang="en-US" altLang="ko-KR" sz="975" dirty="0">
              <a:latin typeface="+mn-ea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ko-KR" altLang="en-US" sz="975" dirty="0">
                <a:latin typeface="+mn-ea"/>
                <a:cs typeface="Calibri" panose="020F0502020204030204" pitchFamily="34" charset="0"/>
              </a:rPr>
              <a:t>        ▪</a:t>
            </a:r>
            <a:r>
              <a:rPr lang="en-US" altLang="ko-KR" sz="975" dirty="0">
                <a:latin typeface="+mn-ea"/>
                <a:cs typeface="Calibri" panose="020F0502020204030204" pitchFamily="34" charset="0"/>
                <a:sym typeface="Wingdings" panose="05000000000000000000" pitchFamily="2" charset="2"/>
              </a:rPr>
              <a:t> 24.10.25 15:00 : </a:t>
            </a:r>
            <a:r>
              <a:rPr lang="ko-KR" altLang="en-US" sz="975" dirty="0">
                <a:latin typeface="+mn-ea"/>
                <a:cs typeface="Calibri" panose="020F0502020204030204" pitchFamily="34" charset="0"/>
                <a:sym typeface="Wingdings" panose="05000000000000000000" pitchFamily="2" charset="2"/>
              </a:rPr>
              <a:t>퇴원</a:t>
            </a:r>
            <a:endParaRPr lang="en-US" altLang="ko-KR" sz="975" dirty="0">
              <a:latin typeface="+mn-ea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ko-KR" altLang="en-US" sz="975" dirty="0">
                <a:latin typeface="+mn-ea"/>
                <a:cs typeface="Calibri" panose="020F0502020204030204" pitchFamily="34" charset="0"/>
              </a:rPr>
              <a:t>        ▪</a:t>
            </a:r>
            <a:r>
              <a:rPr lang="en-US" altLang="ko-KR" sz="975" dirty="0">
                <a:latin typeface="+mn-ea"/>
                <a:cs typeface="Calibri" panose="020F0502020204030204" pitchFamily="34" charset="0"/>
                <a:sym typeface="Wingdings" panose="05000000000000000000" pitchFamily="2" charset="2"/>
              </a:rPr>
              <a:t> 24.10.28         : </a:t>
            </a:r>
            <a:r>
              <a:rPr lang="ko-KR" altLang="en-US" sz="975" dirty="0">
                <a:latin typeface="+mn-ea"/>
                <a:cs typeface="Calibri" panose="020F0502020204030204" pitchFamily="34" charset="0"/>
                <a:sym typeface="Wingdings" panose="05000000000000000000" pitchFamily="2" charset="2"/>
              </a:rPr>
              <a:t>한국타이어 </a:t>
            </a:r>
            <a:r>
              <a:rPr lang="en-US" altLang="ko-KR" sz="975" dirty="0">
                <a:latin typeface="+mn-ea"/>
                <a:cs typeface="Calibri" panose="020F0502020204030204" pitchFamily="34" charset="0"/>
                <a:sym typeface="Wingdings" panose="05000000000000000000" pitchFamily="2" charset="2"/>
              </a:rPr>
              <a:t>EHS</a:t>
            </a:r>
            <a:r>
              <a:rPr lang="ko-KR" altLang="en-US" sz="975" dirty="0">
                <a:latin typeface="+mn-ea"/>
                <a:cs typeface="Calibri" panose="020F0502020204030204" pitchFamily="34" charset="0"/>
                <a:sym typeface="Wingdings" panose="05000000000000000000" pitchFamily="2" charset="2"/>
              </a:rPr>
              <a:t>팀에서 </a:t>
            </a:r>
            <a:r>
              <a:rPr lang="en-US" altLang="ko-KR" sz="975" dirty="0">
                <a:latin typeface="+mn-ea"/>
                <a:cs typeface="Calibri" panose="020F0502020204030204" pitchFamily="34" charset="0"/>
                <a:sym typeface="Wingdings" panose="05000000000000000000" pitchFamily="2" charset="2"/>
              </a:rPr>
              <a:t>OSHA </a:t>
            </a:r>
            <a:r>
              <a:rPr lang="ko-KR" altLang="en-US" sz="975" dirty="0">
                <a:latin typeface="+mn-ea"/>
                <a:cs typeface="Calibri" panose="020F0502020204030204" pitchFamily="34" charset="0"/>
                <a:sym typeface="Wingdings" panose="05000000000000000000" pitchFamily="2" charset="2"/>
              </a:rPr>
              <a:t>사고 보고 </a:t>
            </a:r>
            <a:endParaRPr lang="en-US" altLang="ko-KR" sz="975" dirty="0">
              <a:latin typeface="+mn-ea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en-US" altLang="ko-KR" sz="975" dirty="0">
                <a:latin typeface="+mn-ea"/>
                <a:cs typeface="Calibri" panose="020F0502020204030204" pitchFamily="34" charset="0"/>
                <a:sym typeface="Wingdings" panose="05000000000000000000" pitchFamily="2" charset="2"/>
              </a:rPr>
              <a:t>        </a:t>
            </a:r>
            <a:r>
              <a:rPr lang="ko-KR" altLang="en-US" sz="975" dirty="0">
                <a:latin typeface="+mn-ea"/>
                <a:cs typeface="Calibri" panose="020F0502020204030204" pitchFamily="34" charset="0"/>
              </a:rPr>
              <a:t>▪</a:t>
            </a:r>
            <a:r>
              <a:rPr lang="en-US" altLang="ko-KR" sz="975" dirty="0">
                <a:latin typeface="+mn-ea"/>
                <a:cs typeface="Calibri" panose="020F0502020204030204" pitchFamily="34" charset="0"/>
                <a:sym typeface="Wingdings" panose="05000000000000000000" pitchFamily="2" charset="2"/>
              </a:rPr>
              <a:t> 24.10.29         : </a:t>
            </a:r>
            <a:r>
              <a:rPr lang="ko-KR" altLang="en-US" sz="975" dirty="0">
                <a:latin typeface="+mn-ea"/>
                <a:cs typeface="Calibri" panose="020F0502020204030204" pitchFamily="34" charset="0"/>
                <a:sym typeface="Wingdings" panose="05000000000000000000" pitchFamily="2" charset="2"/>
              </a:rPr>
              <a:t>재해자 정형외과 방문 </a:t>
            </a:r>
            <a:r>
              <a:rPr lang="en-US" altLang="ko-KR" sz="975" dirty="0">
                <a:latin typeface="+mn-ea"/>
                <a:cs typeface="Calibri" panose="020F0502020204030204" pitchFamily="34" charset="0"/>
                <a:sym typeface="Wingdings" panose="05000000000000000000" pitchFamily="2" charset="2"/>
              </a:rPr>
              <a:t>(</a:t>
            </a:r>
            <a:r>
              <a:rPr lang="ko-KR" altLang="en-US" sz="975" dirty="0" err="1">
                <a:latin typeface="+mn-ea"/>
                <a:cs typeface="Calibri" panose="020F0502020204030204" pitchFamily="34" charset="0"/>
                <a:sym typeface="Wingdings" panose="05000000000000000000" pitchFamily="2" charset="2"/>
              </a:rPr>
              <a:t>재진단</a:t>
            </a:r>
            <a:r>
              <a:rPr lang="en-US" altLang="ko-KR" sz="975" dirty="0">
                <a:latin typeface="+mn-ea"/>
                <a:cs typeface="Calibri" panose="020F0502020204030204" pitchFamily="34" charset="0"/>
                <a:sym typeface="Wingdings" panose="05000000000000000000" pitchFamily="2" charset="2"/>
              </a:rPr>
              <a:t>)                       </a:t>
            </a:r>
            <a:endParaRPr lang="en-US" altLang="ko-KR" sz="975" dirty="0">
              <a:solidFill>
                <a:prstClr val="black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975" dirty="0">
              <a:solidFill>
                <a:prstClr val="black"/>
              </a:solidFill>
              <a:latin typeface="+mn-e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4017" y="1310957"/>
            <a:ext cx="5843266" cy="3424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25" b="1" dirty="0">
                <a:latin typeface="+mn-ea"/>
              </a:rPr>
              <a:t>Rack </a:t>
            </a:r>
            <a:r>
              <a:rPr lang="ko-KR" altLang="en-US" sz="1625" b="1" dirty="0">
                <a:latin typeface="+mn-ea"/>
              </a:rPr>
              <a:t>자재 분류 작업 중 손가락 끼임 </a:t>
            </a:r>
            <a:r>
              <a:rPr lang="en-US" altLang="ko-KR" sz="1219" b="1" dirty="0">
                <a:latin typeface="+mn-ea"/>
              </a:rPr>
              <a:t>(</a:t>
            </a:r>
            <a:r>
              <a:rPr lang="ko-KR" altLang="en-US" sz="1219" b="1" dirty="0">
                <a:latin typeface="+mn-ea"/>
              </a:rPr>
              <a:t>한국타이어</a:t>
            </a:r>
            <a:r>
              <a:rPr lang="en-US" altLang="ko-KR" sz="1219" b="1" dirty="0">
                <a:latin typeface="+mn-ea"/>
              </a:rPr>
              <a:t> </a:t>
            </a:r>
            <a:r>
              <a:rPr lang="ko-KR" altLang="en-US" sz="1219" b="1" dirty="0">
                <a:latin typeface="+mn-ea"/>
              </a:rPr>
              <a:t>미국</a:t>
            </a:r>
            <a:r>
              <a:rPr lang="en-US" altLang="ko-KR" sz="1219" b="1" dirty="0">
                <a:latin typeface="+mn-ea"/>
              </a:rPr>
              <a:t>/</a:t>
            </a:r>
            <a:r>
              <a:rPr lang="ko-KR" altLang="en-US" sz="1219" b="1" dirty="0" err="1">
                <a:latin typeface="+mn-ea"/>
              </a:rPr>
              <a:t>테네시</a:t>
            </a:r>
            <a:r>
              <a:rPr lang="ko-KR" altLang="en-US" sz="1219" b="1" dirty="0">
                <a:latin typeface="+mn-ea"/>
              </a:rPr>
              <a:t> 현장</a:t>
            </a:r>
            <a:r>
              <a:rPr lang="en-US" altLang="ko-KR" sz="1219" b="1" dirty="0">
                <a:latin typeface="+mn-ea"/>
              </a:rPr>
              <a:t>)</a:t>
            </a:r>
            <a:endParaRPr lang="ko-KR" altLang="en-US" sz="1219" b="1" dirty="0">
              <a:latin typeface="+mn-e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54640" y="1529467"/>
            <a:ext cx="4951360" cy="2455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altLang="ko-KR" sz="813" dirty="0">
              <a:latin typeface="+mn-ea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en-US" altLang="ko-KR" sz="1138" b="1" dirty="0">
                <a:solidFill>
                  <a:prstClr val="black"/>
                </a:solidFill>
                <a:latin typeface="+mn-ea"/>
                <a:sym typeface="Wingdings" panose="05000000000000000000" pitchFamily="2" charset="2"/>
              </a:rPr>
              <a:t>     </a:t>
            </a:r>
            <a:r>
              <a:rPr lang="ko-KR" altLang="en-US" sz="1138" b="1" dirty="0">
                <a:solidFill>
                  <a:prstClr val="black"/>
                </a:solidFill>
                <a:latin typeface="+mn-ea"/>
                <a:sym typeface="Wingdings" panose="05000000000000000000" pitchFamily="2" charset="2"/>
              </a:rPr>
              <a:t>재해 발생 원인 </a:t>
            </a:r>
            <a:endParaRPr lang="en-US" altLang="ko-KR" sz="1138" b="1" dirty="0">
              <a:solidFill>
                <a:prstClr val="black"/>
              </a:solidFill>
              <a:latin typeface="+mn-ea"/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ko-KR" altLang="en-US" sz="975" dirty="0">
                <a:latin typeface="+mn-ea"/>
                <a:cs typeface="Calibri" panose="020F0502020204030204" pitchFamily="34" charset="0"/>
              </a:rPr>
              <a:t>        ▪ </a:t>
            </a:r>
            <a:r>
              <a:rPr lang="en-US" altLang="ko-KR" sz="975" dirty="0">
                <a:latin typeface="+mn-ea"/>
                <a:cs typeface="Calibri" panose="020F0502020204030204" pitchFamily="34" charset="0"/>
              </a:rPr>
              <a:t>Rack Post </a:t>
            </a:r>
            <a:r>
              <a:rPr lang="ko-KR" altLang="en-US" sz="975" dirty="0">
                <a:latin typeface="+mn-ea"/>
                <a:cs typeface="Calibri" panose="020F0502020204030204" pitchFamily="34" charset="0"/>
              </a:rPr>
              <a:t>파지 방법 불량</a:t>
            </a:r>
            <a:endParaRPr lang="en-US" altLang="ko-KR" sz="975" dirty="0">
              <a:latin typeface="+mn-ea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ko-KR" altLang="en-US" sz="975" dirty="0">
                <a:latin typeface="+mn-ea"/>
                <a:cs typeface="Calibri" panose="020F0502020204030204" pitchFamily="34" charset="0"/>
              </a:rPr>
              <a:t>        ▪ </a:t>
            </a:r>
            <a:r>
              <a:rPr lang="en-US" altLang="ko-KR" sz="975" dirty="0">
                <a:latin typeface="+mn-ea"/>
                <a:cs typeface="Calibri" panose="020F0502020204030204" pitchFamily="34" charset="0"/>
              </a:rPr>
              <a:t>Rack Post </a:t>
            </a:r>
            <a:r>
              <a:rPr lang="ko-KR" altLang="en-US" sz="975" dirty="0">
                <a:latin typeface="+mn-ea"/>
                <a:cs typeface="Calibri" panose="020F0502020204030204" pitchFamily="34" charset="0"/>
              </a:rPr>
              <a:t>분류 작업 시 고임목 미사용 </a:t>
            </a:r>
            <a:endParaRPr lang="en-US" altLang="ko-KR" sz="975" dirty="0">
              <a:latin typeface="+mn-ea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ko-KR" altLang="en-US" sz="975" dirty="0">
                <a:latin typeface="+mn-ea"/>
                <a:cs typeface="Calibri" panose="020F0502020204030204" pitchFamily="34" charset="0"/>
              </a:rPr>
              <a:t>        ▪ </a:t>
            </a:r>
            <a:r>
              <a:rPr lang="ko-KR" altLang="en-US" sz="975" dirty="0" err="1">
                <a:latin typeface="+mn-ea"/>
                <a:cs typeface="Calibri" panose="020F0502020204030204" pitchFamily="34" charset="0"/>
              </a:rPr>
              <a:t>중량물</a:t>
            </a:r>
            <a:r>
              <a:rPr lang="ko-KR" altLang="en-US" sz="975" dirty="0">
                <a:latin typeface="+mn-ea"/>
                <a:cs typeface="Calibri" panose="020F0502020204030204" pitchFamily="34" charset="0"/>
              </a:rPr>
              <a:t> 취급 작업 시 </a:t>
            </a:r>
            <a:r>
              <a:rPr lang="ko-KR" altLang="en-US" sz="975" dirty="0" err="1">
                <a:latin typeface="+mn-ea"/>
                <a:cs typeface="Calibri" panose="020F0502020204030204" pitchFamily="34" charset="0"/>
              </a:rPr>
              <a:t>작업자간</a:t>
            </a:r>
            <a:r>
              <a:rPr lang="ko-KR" altLang="en-US" sz="975" dirty="0">
                <a:latin typeface="+mn-ea"/>
                <a:cs typeface="Calibri" panose="020F0502020204030204" pitchFamily="34" charset="0"/>
              </a:rPr>
              <a:t> 의사소통 부족 및 미숙련 근로자 투입 </a:t>
            </a:r>
            <a:endParaRPr lang="en-US" altLang="ko-KR" sz="975" dirty="0">
              <a:latin typeface="+mn-ea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en-US" altLang="ko-KR" sz="1300" dirty="0">
              <a:solidFill>
                <a:prstClr val="black"/>
              </a:solidFill>
              <a:latin typeface="+mn-ea"/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en-US" altLang="ko-KR" sz="1138" b="1" dirty="0">
                <a:solidFill>
                  <a:prstClr val="black"/>
                </a:solidFill>
                <a:latin typeface="+mn-ea"/>
                <a:sym typeface="Wingdings" panose="05000000000000000000" pitchFamily="2" charset="2"/>
              </a:rPr>
              <a:t>     </a:t>
            </a:r>
            <a:r>
              <a:rPr lang="ko-KR" altLang="en-US" sz="1138" b="1" dirty="0">
                <a:solidFill>
                  <a:prstClr val="black"/>
                </a:solidFill>
                <a:latin typeface="+mn-ea"/>
                <a:sym typeface="Wingdings" panose="05000000000000000000" pitchFamily="2" charset="2"/>
              </a:rPr>
              <a:t>재발 방지 대책  </a:t>
            </a:r>
            <a:endParaRPr lang="en-US" altLang="ko-KR" sz="1138" b="1" dirty="0">
              <a:solidFill>
                <a:prstClr val="black"/>
              </a:solidFill>
              <a:latin typeface="+mn-ea"/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ko-KR" altLang="en-US" sz="975" dirty="0">
                <a:latin typeface="+mn-ea"/>
                <a:cs typeface="Calibri" panose="020F0502020204030204" pitchFamily="34" charset="0"/>
              </a:rPr>
              <a:t>        ▪ </a:t>
            </a:r>
            <a:r>
              <a:rPr lang="en-US" altLang="ko-KR" sz="975" dirty="0">
                <a:latin typeface="+mn-ea"/>
                <a:cs typeface="Calibri" panose="020F0502020204030204" pitchFamily="34" charset="0"/>
              </a:rPr>
              <a:t>Rack Post </a:t>
            </a:r>
            <a:r>
              <a:rPr lang="ko-KR" altLang="en-US" sz="975" dirty="0">
                <a:latin typeface="+mn-ea"/>
                <a:cs typeface="Calibri" panose="020F0502020204030204" pitchFamily="34" charset="0"/>
              </a:rPr>
              <a:t>파지 방법 변경 </a:t>
            </a:r>
            <a:r>
              <a:rPr lang="en-US" altLang="ko-KR" sz="975" dirty="0">
                <a:latin typeface="+mn-ea"/>
                <a:cs typeface="Calibri" panose="020F0502020204030204" pitchFamily="34" charset="0"/>
              </a:rPr>
              <a:t>(Post Frame </a:t>
            </a:r>
            <a:r>
              <a:rPr lang="ko-KR" altLang="en-US" sz="975" dirty="0">
                <a:latin typeface="+mn-ea"/>
                <a:cs typeface="Calibri" panose="020F0502020204030204" pitchFamily="34" charset="0"/>
              </a:rPr>
              <a:t>파지</a:t>
            </a:r>
            <a:r>
              <a:rPr lang="en-US" altLang="ko-KR" sz="975" dirty="0">
                <a:latin typeface="+mn-ea"/>
                <a:cs typeface="Calibri" panose="020F0502020204030204" pitchFamily="34" charset="0"/>
              </a:rPr>
              <a:t>) </a:t>
            </a:r>
          </a:p>
          <a:p>
            <a:pPr>
              <a:lnSpc>
                <a:spcPct val="150000"/>
              </a:lnSpc>
            </a:pPr>
            <a:r>
              <a:rPr lang="ko-KR" altLang="en-US" sz="975" dirty="0">
                <a:latin typeface="+mn-ea"/>
                <a:cs typeface="Calibri" panose="020F0502020204030204" pitchFamily="34" charset="0"/>
              </a:rPr>
              <a:t>        ▪ </a:t>
            </a:r>
            <a:r>
              <a:rPr lang="en-US" altLang="ko-KR" sz="975" dirty="0">
                <a:latin typeface="+mn-ea"/>
                <a:cs typeface="Calibri" panose="020F0502020204030204" pitchFamily="34" charset="0"/>
              </a:rPr>
              <a:t>Rack Post </a:t>
            </a:r>
            <a:r>
              <a:rPr lang="ko-KR" altLang="en-US" sz="975" dirty="0">
                <a:latin typeface="+mn-ea"/>
                <a:cs typeface="Calibri" panose="020F0502020204030204" pitchFamily="34" charset="0"/>
              </a:rPr>
              <a:t>분류 작업 시 하부 고임목 설치 </a:t>
            </a:r>
            <a:endParaRPr lang="en-US" altLang="ko-KR" sz="975" dirty="0">
              <a:latin typeface="+mn-ea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ko-KR" altLang="en-US" sz="975" dirty="0">
                <a:latin typeface="+mn-ea"/>
                <a:cs typeface="Calibri" panose="020F0502020204030204" pitchFamily="34" charset="0"/>
              </a:rPr>
              <a:t>        ▪ </a:t>
            </a:r>
            <a:r>
              <a:rPr lang="ko-KR" altLang="en-US" sz="975" dirty="0" err="1">
                <a:latin typeface="+mn-ea"/>
                <a:cs typeface="Calibri" panose="020F0502020204030204" pitchFamily="34" charset="0"/>
              </a:rPr>
              <a:t>중량물</a:t>
            </a:r>
            <a:r>
              <a:rPr lang="ko-KR" altLang="en-US" sz="975" dirty="0">
                <a:latin typeface="+mn-ea"/>
                <a:cs typeface="Calibri" panose="020F0502020204030204" pitchFamily="34" charset="0"/>
              </a:rPr>
              <a:t> 취급 시 작업지휘자에 따라 </a:t>
            </a:r>
            <a:r>
              <a:rPr lang="ko-KR" altLang="en-US" sz="975" dirty="0" err="1">
                <a:latin typeface="+mn-ea"/>
                <a:cs typeface="Calibri" panose="020F0502020204030204" pitchFamily="34" charset="0"/>
              </a:rPr>
              <a:t>복명복창</a:t>
            </a:r>
            <a:r>
              <a:rPr lang="ko-KR" altLang="en-US" sz="975" dirty="0">
                <a:latin typeface="+mn-ea"/>
                <a:cs typeface="Calibri" panose="020F0502020204030204" pitchFamily="34" charset="0"/>
              </a:rPr>
              <a:t> 실시 및</a:t>
            </a:r>
            <a:r>
              <a:rPr lang="en-US" altLang="ko-KR" sz="975" dirty="0">
                <a:latin typeface="+mn-ea"/>
                <a:cs typeface="Calibri" panose="020F0502020204030204" pitchFamily="34" charset="0"/>
              </a:rPr>
              <a:t> </a:t>
            </a:r>
            <a:r>
              <a:rPr lang="ko-KR" altLang="en-US" sz="975" dirty="0">
                <a:latin typeface="+mn-ea"/>
                <a:cs typeface="Calibri" panose="020F0502020204030204" pitchFamily="34" charset="0"/>
              </a:rPr>
              <a:t>미숙련 근로자 사전 교육 </a:t>
            </a:r>
            <a:endParaRPr lang="en-US" altLang="ko-KR" sz="975" dirty="0">
              <a:latin typeface="+mn-ea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  <p:pic>
        <p:nvPicPr>
          <p:cNvPr id="8" name="그림 7"/>
          <p:cNvPicPr preferRelativeResize="0">
            <a:picLocks/>
          </p:cNvPicPr>
          <p:nvPr/>
        </p:nvPicPr>
        <p:blipFill rotWithShape="1">
          <a:blip r:embed="rId2"/>
          <a:srcRect l="3215" t="32108" r="30440"/>
          <a:stretch/>
        </p:blipFill>
        <p:spPr>
          <a:xfrm>
            <a:off x="5092137" y="4554734"/>
            <a:ext cx="1462500" cy="1462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cxnSp>
        <p:nvCxnSpPr>
          <p:cNvPr id="9" name="직선 연결선 8"/>
          <p:cNvCxnSpPr/>
          <p:nvPr/>
        </p:nvCxnSpPr>
        <p:spPr>
          <a:xfrm>
            <a:off x="4954640" y="1725892"/>
            <a:ext cx="0" cy="450450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그림 9"/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001" y="4551614"/>
            <a:ext cx="1462500" cy="1462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11" name="그림 10"/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069" y="4554734"/>
            <a:ext cx="1462500" cy="1462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sp>
        <p:nvSpPr>
          <p:cNvPr id="12" name="TextBox 11"/>
          <p:cNvSpPr txBox="1"/>
          <p:nvPr/>
        </p:nvSpPr>
        <p:spPr>
          <a:xfrm>
            <a:off x="5490483" y="6069380"/>
            <a:ext cx="702436" cy="217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13" dirty="0">
                <a:latin typeface="+mn-ea"/>
              </a:rPr>
              <a:t>[</a:t>
            </a:r>
            <a:r>
              <a:rPr lang="ko-KR" altLang="en-US" sz="813" dirty="0">
                <a:latin typeface="+mn-ea"/>
              </a:rPr>
              <a:t>재해 사진</a:t>
            </a:r>
            <a:r>
              <a:rPr lang="en-US" altLang="ko-KR" sz="813" dirty="0">
                <a:latin typeface="+mn-ea"/>
              </a:rPr>
              <a:t>]</a:t>
            </a:r>
            <a:endParaRPr lang="ko-KR" altLang="en-US" sz="813" dirty="0">
              <a:latin typeface="+mn-e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56752" y="6069380"/>
            <a:ext cx="982961" cy="217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13" dirty="0">
                <a:latin typeface="+mn-ea"/>
              </a:rPr>
              <a:t>[Rack Plate </a:t>
            </a:r>
            <a:r>
              <a:rPr lang="ko-KR" altLang="en-US" sz="813" dirty="0">
                <a:latin typeface="+mn-ea"/>
              </a:rPr>
              <a:t>파지</a:t>
            </a:r>
            <a:r>
              <a:rPr lang="en-US" altLang="ko-KR" sz="813" dirty="0">
                <a:latin typeface="+mn-ea"/>
              </a:rPr>
              <a:t>]</a:t>
            </a:r>
            <a:endParaRPr lang="ko-KR" altLang="en-US" sz="813" dirty="0">
              <a:latin typeface="+mn-e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78011" y="6069380"/>
            <a:ext cx="954107" cy="217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13" dirty="0">
                <a:latin typeface="+mn-ea"/>
              </a:rPr>
              <a:t>[Rack Post </a:t>
            </a:r>
            <a:r>
              <a:rPr lang="ko-KR" altLang="en-US" sz="813" dirty="0">
                <a:latin typeface="+mn-ea"/>
              </a:rPr>
              <a:t>파지</a:t>
            </a:r>
            <a:r>
              <a:rPr lang="en-US" altLang="ko-KR" sz="813" dirty="0">
                <a:latin typeface="+mn-ea"/>
              </a:rPr>
              <a:t>]</a:t>
            </a:r>
            <a:endParaRPr lang="ko-KR" altLang="en-US" sz="813" dirty="0">
              <a:latin typeface="+mn-e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8042" y="920438"/>
            <a:ext cx="9356515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defTabSz="914400">
              <a:spcBef>
                <a:spcPct val="30000"/>
              </a:spcBef>
              <a:defRPr/>
            </a:pPr>
            <a:r>
              <a:rPr lang="en-US" altLang="ko-KR" sz="1400" b="1">
                <a:solidFill>
                  <a:prstClr val="black"/>
                </a:solidFill>
                <a:latin typeface="+mj-ea"/>
                <a:ea typeface="+mj-ea"/>
              </a:rPr>
              <a:t>3-2. </a:t>
            </a:r>
            <a:r>
              <a:rPr lang="ko-KR" altLang="en-US" sz="1400" b="1">
                <a:latin typeface="+mj-ea"/>
                <a:sym typeface="Wingdings" pitchFamily="2" charset="2"/>
              </a:rPr>
              <a:t>재해사례</a:t>
            </a:r>
            <a:endParaRPr lang="ko-KR" altLang="en-US" sz="1000" b="1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46010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381000" y="905256"/>
            <a:ext cx="9144000" cy="1587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9pPr>
          </a:lstStyle>
          <a:p>
            <a:pPr algn="ctr" eaLnBrk="1" latin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endParaRPr kumimoji="1" lang="ko-KR" altLang="ko-KR" sz="900" b="1">
              <a:latin typeface="바탕" panose="02030600000101010101" pitchFamily="18" charset="-127"/>
              <a:ea typeface="바탕" panose="02030600000101010101" pitchFamily="18" charset="-127"/>
            </a:endParaRPr>
          </a:p>
        </p:txBody>
      </p:sp>
      <p:graphicFrame>
        <p:nvGraphicFramePr>
          <p:cNvPr id="102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388231"/>
              </p:ext>
            </p:extLst>
          </p:nvPr>
        </p:nvGraphicFramePr>
        <p:xfrm>
          <a:off x="381000" y="905256"/>
          <a:ext cx="9144000" cy="2408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훈민정음" r:id="rId3" imgW="9915480" imgH="4105440" progId="hunmin.doc">
                  <p:embed/>
                </p:oleObj>
              </mc:Choice>
              <mc:Fallback>
                <p:oleObj name="훈민정음" r:id="rId3" imgW="9915480" imgH="4105440" progId="hunmin.doc">
                  <p:embed/>
                  <p:pic>
                    <p:nvPicPr>
                      <p:cNvPr id="102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40350"/>
                      <a:stretch>
                        <a:fillRect/>
                      </a:stretch>
                    </p:blipFill>
                    <p:spPr bwMode="auto">
                      <a:xfrm>
                        <a:off x="381000" y="905256"/>
                        <a:ext cx="9144000" cy="2408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CCCCCC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646763"/>
              </p:ext>
            </p:extLst>
          </p:nvPr>
        </p:nvGraphicFramePr>
        <p:xfrm>
          <a:off x="381000" y="2462594"/>
          <a:ext cx="9144000" cy="1624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정음 Global" r:id="rId5" imgW="9915480" imgH="4105440" progId="hunmin.doc">
                  <p:embed/>
                </p:oleObj>
              </mc:Choice>
              <mc:Fallback>
                <p:oleObj name="정음 Global" r:id="rId5" imgW="9915480" imgH="4105440" progId="hunmin.doc">
                  <p:embed/>
                  <p:pic>
                    <p:nvPicPr>
                      <p:cNvPr id="102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59799"/>
                      <a:stretch>
                        <a:fillRect/>
                      </a:stretch>
                    </p:blipFill>
                    <p:spPr bwMode="auto">
                      <a:xfrm>
                        <a:off x="381000" y="2462594"/>
                        <a:ext cx="9144000" cy="1624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CCCCCC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Rectangle 7"/>
          <p:cNvSpPr>
            <a:spLocks noChangeArrowheads="1"/>
          </p:cNvSpPr>
          <p:nvPr/>
        </p:nvSpPr>
        <p:spPr bwMode="auto">
          <a:xfrm>
            <a:off x="381000" y="4046919"/>
            <a:ext cx="9144000" cy="1295400"/>
          </a:xfrm>
          <a:prstGeom prst="rect">
            <a:avLst/>
          </a:prstGeom>
          <a:solidFill>
            <a:srgbClr val="D1D8D9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462" tIns="43731" rIns="87462" bIns="43731" anchor="ctr"/>
          <a:lstStyle>
            <a:lvl1pPr defTabSz="874713"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1pPr>
            <a:lvl2pPr marL="742950" indent="-285750" defTabSz="874713"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2pPr>
            <a:lvl3pPr marL="1143000" indent="-228600" defTabSz="874713"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3pPr>
            <a:lvl4pPr marL="1600200" indent="-228600" defTabSz="874713"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4pPr>
            <a:lvl5pPr marL="2057400" indent="-228600" defTabSz="874713"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5pPr>
            <a:lvl6pPr marL="2514600" indent="-228600" defTabSz="874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6pPr>
            <a:lvl7pPr marL="2971800" indent="-228600" defTabSz="874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7pPr>
            <a:lvl8pPr marL="3429000" indent="-228600" defTabSz="874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8pPr>
            <a:lvl9pPr marL="3886200" indent="-228600" defTabSz="874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9pPr>
          </a:lstStyle>
          <a:p>
            <a:pPr algn="ctr" eaLnBrk="1" latinLnBrk="1" hangingPunct="1"/>
            <a:r>
              <a:rPr kumimoji="1" lang="en-US" altLang="ko-KR" sz="3600">
                <a:latin typeface="HY헤드라인M" panose="02030600000101010101" pitchFamily="18" charset="-127"/>
                <a:ea typeface="HY헤드라인M" panose="02030600000101010101" pitchFamily="18" charset="-127"/>
              </a:rPr>
              <a:t>2F </a:t>
            </a:r>
            <a:r>
              <a:rPr kumimoji="1" lang="ko-KR" altLang="en-US" sz="3600">
                <a:latin typeface="HY헤드라인M" panose="02030600000101010101" pitchFamily="18" charset="-127"/>
                <a:ea typeface="HY헤드라인M" panose="02030600000101010101" pitchFamily="18" charset="-127"/>
              </a:rPr>
              <a:t>고속셔틀 릴선 발화사고</a:t>
            </a:r>
            <a:r>
              <a:rPr kumimoji="1" lang="en-US" altLang="ko-KR" sz="3600">
                <a:latin typeface="HY헤드라인M" panose="02030600000101010101" pitchFamily="18" charset="-127"/>
                <a:ea typeface="HY헤드라인M" panose="02030600000101010101" pitchFamily="18" charset="-127"/>
              </a:rPr>
              <a:t>  </a:t>
            </a:r>
          </a:p>
          <a:p>
            <a:pPr algn="ctr" eaLnBrk="1" latinLnBrk="1" hangingPunct="1"/>
            <a:r>
              <a:rPr kumimoji="1" lang="ko-KR" altLang="en-US" sz="3600">
                <a:latin typeface="HY헤드라인M" panose="02030600000101010101" pitchFamily="18" charset="-127"/>
                <a:ea typeface="HY헤드라인M" panose="02030600000101010101" pitchFamily="18" charset="-127"/>
              </a:rPr>
              <a:t>재발방지대책</a:t>
            </a:r>
          </a:p>
        </p:txBody>
      </p:sp>
      <p:pic>
        <p:nvPicPr>
          <p:cNvPr id="1030" name="Picture 9" descr="SFA_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388" y="5735638"/>
            <a:ext cx="2233612" cy="112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Rectangle 10"/>
          <p:cNvSpPr>
            <a:spLocks noChangeArrowheads="1"/>
          </p:cNvSpPr>
          <p:nvPr/>
        </p:nvSpPr>
        <p:spPr bwMode="auto">
          <a:xfrm>
            <a:off x="3584576" y="5748719"/>
            <a:ext cx="2505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9pPr>
          </a:lstStyle>
          <a:p>
            <a:pPr algn="ctr" eaLnBrk="1" latinLnBrk="1" hangingPunct="1"/>
            <a:r>
              <a:rPr kumimoji="1" lang="en-US" altLang="ko-KR" sz="2400" b="1">
                <a:latin typeface="HY견고딕" panose="02030600000101010101" pitchFamily="18" charset="-127"/>
                <a:ea typeface="HY견고딕" panose="02030600000101010101" pitchFamily="18" charset="-127"/>
              </a:rPr>
              <a:t>2013. 07. 04</a:t>
            </a:r>
          </a:p>
        </p:txBody>
      </p:sp>
    </p:spTree>
    <p:extLst>
      <p:ext uri="{BB962C8B-B14F-4D97-AF65-F5344CB8AC3E}">
        <p14:creationId xmlns:p14="http://schemas.microsoft.com/office/powerpoint/2010/main" val="1683146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73"/>
          <p:cNvSpPr>
            <a:spLocks noChangeArrowheads="1"/>
          </p:cNvSpPr>
          <p:nvPr/>
        </p:nvSpPr>
        <p:spPr bwMode="auto">
          <a:xfrm>
            <a:off x="381001" y="1214439"/>
            <a:ext cx="8912225" cy="5400675"/>
          </a:xfrm>
          <a:prstGeom prst="roundRect">
            <a:avLst>
              <a:gd name="adj" fmla="val 4861"/>
            </a:avLst>
          </a:prstGeom>
          <a:solidFill>
            <a:schemeClr val="bg1"/>
          </a:solidFill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lIns="101029" tIns="52535" rIns="101029" bIns="52535" anchor="ctr"/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1pPr>
            <a:lvl2pPr marL="742950" indent="-285750" defTabSz="1025525"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2pPr>
            <a:lvl3pPr marL="1143000" indent="-228600" defTabSz="1025525"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3pPr>
            <a:lvl4pPr marL="1600200" indent="-228600" defTabSz="1025525"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4pPr>
            <a:lvl5pPr marL="2057400" indent="-228600" defTabSz="1025525"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5pPr>
            <a:lvl6pPr marL="2514600" indent="-228600" defTabSz="1025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6pPr>
            <a:lvl7pPr marL="2971800" indent="-228600" defTabSz="1025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7pPr>
            <a:lvl8pPr marL="3429000" indent="-228600" defTabSz="1025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8pPr>
            <a:lvl9pPr marL="3886200" indent="-228600" defTabSz="1025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9pPr>
          </a:lstStyle>
          <a:p>
            <a:pPr eaLnBrk="1" latinLnBrk="1" hangingPunct="1"/>
            <a:endParaRPr kumimoji="1" lang="en-US" altLang="ko-KR" sz="2600">
              <a:latin typeface="굴림" panose="020B0600000101010101" pitchFamily="50" charset="-127"/>
            </a:endParaRPr>
          </a:p>
          <a:p>
            <a:pPr eaLnBrk="1" latinLnBrk="1" hangingPunct="1"/>
            <a:endParaRPr kumimoji="1" lang="en-US" altLang="ko-KR" sz="2600">
              <a:latin typeface="굴림" panose="020B0600000101010101" pitchFamily="50" charset="-127"/>
            </a:endParaRPr>
          </a:p>
          <a:p>
            <a:pPr eaLnBrk="1" latinLnBrk="1" hangingPunct="1"/>
            <a:endParaRPr kumimoji="1" lang="en-US" altLang="ko-KR" sz="2600">
              <a:latin typeface="굴림" panose="020B0600000101010101" pitchFamily="50" charset="-127"/>
            </a:endParaRPr>
          </a:p>
          <a:p>
            <a:pPr eaLnBrk="1" latinLnBrk="1" hangingPunct="1"/>
            <a:endParaRPr kumimoji="1" lang="en-US" altLang="ko-KR" sz="2600">
              <a:latin typeface="굴림" panose="020B0600000101010101" pitchFamily="50" charset="-127"/>
            </a:endParaRPr>
          </a:p>
          <a:p>
            <a:pPr eaLnBrk="1" latinLnBrk="1" hangingPunct="1"/>
            <a:endParaRPr kumimoji="1" lang="en-US" altLang="ko-KR" sz="2600">
              <a:latin typeface="굴림" panose="020B0600000101010101" pitchFamily="50" charset="-127"/>
            </a:endParaRPr>
          </a:p>
          <a:p>
            <a:pPr eaLnBrk="1" latinLnBrk="1" hangingPunct="1"/>
            <a:endParaRPr kumimoji="1" lang="en-US" altLang="ko-KR" sz="2600">
              <a:latin typeface="굴림" panose="020B0600000101010101" pitchFamily="50" charset="-127"/>
            </a:endParaRPr>
          </a:p>
        </p:txBody>
      </p:sp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457201" y="44451"/>
            <a:ext cx="69437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9pPr>
          </a:lstStyle>
          <a:p>
            <a:pPr eaLnBrk="1" latinLnBrk="1" hangingPunct="1"/>
            <a:r>
              <a:rPr kumimoji="1" lang="en-US" altLang="ko-KR" sz="2800">
                <a:solidFill>
                  <a:srgbClr val="000066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&gt; Contents</a:t>
            </a:r>
          </a:p>
        </p:txBody>
      </p:sp>
      <p:pic>
        <p:nvPicPr>
          <p:cNvPr id="3076" name="Picture 4" descr="354-Color Overlay blu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9" y="1844675"/>
            <a:ext cx="536575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AutoShape 5"/>
          <p:cNvSpPr>
            <a:spLocks noChangeArrowheads="1"/>
          </p:cNvSpPr>
          <p:nvPr/>
        </p:nvSpPr>
        <p:spPr bwMode="auto">
          <a:xfrm>
            <a:off x="1395414" y="1855789"/>
            <a:ext cx="3767137" cy="409575"/>
          </a:xfrm>
          <a:prstGeom prst="roundRect">
            <a:avLst>
              <a:gd name="adj" fmla="val 13745"/>
            </a:avLst>
          </a:prstGeom>
          <a:solidFill>
            <a:schemeClr val="bg1"/>
          </a:solidFill>
          <a:ln w="38100">
            <a:solidFill>
              <a:srgbClr val="99CC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1516063" y="1846540"/>
            <a:ext cx="35115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9pPr>
          </a:lstStyle>
          <a:p>
            <a:pPr eaLnBrk="1" latinLnBrk="1" hangingPunct="1">
              <a:spcBef>
                <a:spcPct val="50000"/>
              </a:spcBef>
            </a:pPr>
            <a:r>
              <a:rPr kumimoji="1" lang="ko-KR" altLang="en-US">
                <a:latin typeface="HY헤드라인M" panose="02030600000101010101" pitchFamily="18" charset="-127"/>
                <a:ea typeface="HY헤드라인M" panose="02030600000101010101" pitchFamily="18" charset="-127"/>
              </a:rPr>
              <a:t>사고 경위</a:t>
            </a:r>
            <a:endParaRPr kumimoji="1" lang="ko-KR" altLang="en-US" sz="24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863601" y="1973799"/>
            <a:ext cx="37941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9pPr>
          </a:lstStyle>
          <a:p>
            <a:pPr algn="ctr" eaLnBrk="1" latinLnBrk="1" hangingPunct="1">
              <a:spcBef>
                <a:spcPct val="50000"/>
              </a:spcBef>
            </a:pPr>
            <a:r>
              <a:rPr kumimoji="1" lang="en-US" altLang="ko-KR" sz="1200" b="1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</a:p>
        </p:txBody>
      </p:sp>
      <p:pic>
        <p:nvPicPr>
          <p:cNvPr id="3080" name="Picture 9" descr="354-Color Overlay blu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9" y="3171825"/>
            <a:ext cx="536575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1" name="AutoShape 10"/>
          <p:cNvSpPr>
            <a:spLocks noChangeArrowheads="1"/>
          </p:cNvSpPr>
          <p:nvPr/>
        </p:nvSpPr>
        <p:spPr bwMode="auto">
          <a:xfrm>
            <a:off x="1395414" y="3192464"/>
            <a:ext cx="3767137" cy="409575"/>
          </a:xfrm>
          <a:prstGeom prst="roundRect">
            <a:avLst>
              <a:gd name="adj" fmla="val 13745"/>
            </a:avLst>
          </a:prstGeom>
          <a:solidFill>
            <a:schemeClr val="bg1"/>
          </a:solidFill>
          <a:ln w="38100">
            <a:solidFill>
              <a:srgbClr val="99CC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3082" name="Text Box 11"/>
          <p:cNvSpPr txBox="1">
            <a:spLocks noChangeArrowheads="1"/>
          </p:cNvSpPr>
          <p:nvPr/>
        </p:nvSpPr>
        <p:spPr bwMode="auto">
          <a:xfrm>
            <a:off x="1516063" y="3128963"/>
            <a:ext cx="3511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9pPr>
          </a:lstStyle>
          <a:p>
            <a:pPr eaLnBrk="1" latinLnBrk="1" hangingPunct="1">
              <a:spcBef>
                <a:spcPct val="50000"/>
              </a:spcBef>
            </a:pPr>
            <a:r>
              <a:rPr kumimoji="1" lang="ko-KR" altLang="en-US">
                <a:latin typeface="HY헤드라인M" panose="02030600000101010101" pitchFamily="18" charset="-127"/>
                <a:ea typeface="HY헤드라인M" panose="02030600000101010101" pitchFamily="18" charset="-127"/>
              </a:rPr>
              <a:t>사고발생 원인</a:t>
            </a:r>
            <a:endParaRPr kumimoji="1" lang="ko-KR" altLang="en-US" sz="24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083" name="Text Box 12"/>
          <p:cNvSpPr txBox="1">
            <a:spLocks noChangeArrowheads="1"/>
          </p:cNvSpPr>
          <p:nvPr/>
        </p:nvSpPr>
        <p:spPr bwMode="auto">
          <a:xfrm>
            <a:off x="863601" y="3300949"/>
            <a:ext cx="37941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9pPr>
          </a:lstStyle>
          <a:p>
            <a:pPr algn="ctr" eaLnBrk="1" latinLnBrk="1" hangingPunct="1">
              <a:spcBef>
                <a:spcPct val="50000"/>
              </a:spcBef>
            </a:pPr>
            <a:r>
              <a:rPr kumimoji="1" lang="en-US" altLang="ko-KR" sz="1200" b="1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</a:p>
        </p:txBody>
      </p:sp>
      <p:pic>
        <p:nvPicPr>
          <p:cNvPr id="3084" name="Picture 14" descr="354-Color Overlay blu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1" y="4500564"/>
            <a:ext cx="536575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5" name="AutoShape 15"/>
          <p:cNvSpPr>
            <a:spLocks noChangeArrowheads="1"/>
          </p:cNvSpPr>
          <p:nvPr/>
        </p:nvSpPr>
        <p:spPr bwMode="auto">
          <a:xfrm>
            <a:off x="1400175" y="4511676"/>
            <a:ext cx="3767138" cy="409575"/>
          </a:xfrm>
          <a:prstGeom prst="roundRect">
            <a:avLst>
              <a:gd name="adj" fmla="val 13745"/>
            </a:avLst>
          </a:prstGeom>
          <a:solidFill>
            <a:schemeClr val="bg1"/>
          </a:solidFill>
          <a:ln w="38100">
            <a:solidFill>
              <a:srgbClr val="99CC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9pPr>
          </a:lstStyle>
          <a:p>
            <a:endParaRPr lang="ko-KR" altLang="en-US"/>
          </a:p>
        </p:txBody>
      </p:sp>
      <p:sp>
        <p:nvSpPr>
          <p:cNvPr id="3086" name="Text Box 16"/>
          <p:cNvSpPr txBox="1">
            <a:spLocks noChangeArrowheads="1"/>
          </p:cNvSpPr>
          <p:nvPr/>
        </p:nvSpPr>
        <p:spPr bwMode="auto">
          <a:xfrm>
            <a:off x="1520825" y="4457701"/>
            <a:ext cx="3511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9pPr>
          </a:lstStyle>
          <a:p>
            <a:pPr eaLnBrk="1" latinLnBrk="1" hangingPunct="1">
              <a:spcBef>
                <a:spcPct val="50000"/>
              </a:spcBef>
            </a:pPr>
            <a:r>
              <a:rPr kumimoji="1" lang="ko-KR" altLang="en-US">
                <a:latin typeface="HY헤드라인M" panose="02030600000101010101" pitchFamily="18" charset="-127"/>
                <a:ea typeface="HY헤드라인M" panose="02030600000101010101" pitchFamily="18" charset="-127"/>
              </a:rPr>
              <a:t>재발방지 대책</a:t>
            </a:r>
            <a:endParaRPr kumimoji="1" lang="ko-KR" altLang="en-US" sz="24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087" name="Text Box 17"/>
          <p:cNvSpPr txBox="1">
            <a:spLocks noChangeArrowheads="1"/>
          </p:cNvSpPr>
          <p:nvPr/>
        </p:nvSpPr>
        <p:spPr bwMode="auto">
          <a:xfrm>
            <a:off x="868363" y="4629686"/>
            <a:ext cx="37941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9pPr>
          </a:lstStyle>
          <a:p>
            <a:pPr algn="ctr" eaLnBrk="1" latinLnBrk="1" hangingPunct="1">
              <a:spcBef>
                <a:spcPct val="50000"/>
              </a:spcBef>
            </a:pPr>
            <a:r>
              <a:rPr kumimoji="1" lang="en-US" altLang="ko-KR" sz="1200" b="1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2140512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8"/>
          <p:cNvSpPr>
            <a:spLocks noChangeArrowheads="1"/>
          </p:cNvSpPr>
          <p:nvPr/>
        </p:nvSpPr>
        <p:spPr bwMode="auto">
          <a:xfrm>
            <a:off x="457201" y="44451"/>
            <a:ext cx="69437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9pPr>
          </a:lstStyle>
          <a:p>
            <a:pPr eaLnBrk="1" latinLnBrk="1" hangingPunct="1"/>
            <a:r>
              <a:rPr kumimoji="1" lang="en-US" altLang="ko-KR" sz="2800">
                <a:solidFill>
                  <a:srgbClr val="000066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1. </a:t>
            </a:r>
            <a:r>
              <a:rPr kumimoji="1" lang="ko-KR" altLang="en-US" sz="2800">
                <a:solidFill>
                  <a:srgbClr val="000066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사고 경위</a:t>
            </a:r>
            <a:endParaRPr kumimoji="1" lang="ko-KR" altLang="en-US" sz="28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4099" name="AutoShape 19"/>
          <p:cNvSpPr>
            <a:spLocks noChangeArrowheads="1"/>
          </p:cNvSpPr>
          <p:nvPr/>
        </p:nvSpPr>
        <p:spPr bwMode="auto">
          <a:xfrm>
            <a:off x="560389" y="1196976"/>
            <a:ext cx="8840787" cy="4968875"/>
          </a:xfrm>
          <a:prstGeom prst="roundRect">
            <a:avLst>
              <a:gd name="adj" fmla="val 4861"/>
            </a:avLst>
          </a:prstGeom>
          <a:solidFill>
            <a:schemeClr val="bg1"/>
          </a:solidFill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lIns="101029" tIns="52535" rIns="101029" bIns="52535"/>
          <a:lstStyle>
            <a:lvl1pPr marL="342900" indent="-342900" defTabSz="1025525"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1pPr>
            <a:lvl2pPr marL="742950" indent="-285750" defTabSz="1025525"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2pPr>
            <a:lvl3pPr marL="1143000" indent="-228600" defTabSz="1025525"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3pPr>
            <a:lvl4pPr marL="1600200" indent="-228600" defTabSz="1025525"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4pPr>
            <a:lvl5pPr marL="2057400" indent="-228600" defTabSz="1025525"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5pPr>
            <a:lvl6pPr marL="2514600" indent="-228600" defTabSz="1025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6pPr>
            <a:lvl7pPr marL="2971800" indent="-228600" defTabSz="1025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7pPr>
            <a:lvl8pPr marL="3429000" indent="-228600" defTabSz="1025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8pPr>
            <a:lvl9pPr marL="3886200" indent="-228600" defTabSz="1025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9pPr>
          </a:lstStyle>
          <a:p>
            <a:pPr eaLnBrk="1" latinLnBrk="1" hangingPunct="1"/>
            <a:r>
              <a:rPr kumimoji="1" lang="en-US" altLang="ko-KR" sz="2600">
                <a:latin typeface="굴림" panose="020B0600000101010101" pitchFamily="50" charset="-127"/>
              </a:rPr>
              <a:t>◆ </a:t>
            </a:r>
            <a:r>
              <a:rPr kumimoji="1" lang="ko-KR" altLang="en-US" sz="2600">
                <a:latin typeface="굴림" panose="020B0600000101010101" pitchFamily="50" charset="-127"/>
              </a:rPr>
              <a:t>사고 경위</a:t>
            </a:r>
          </a:p>
          <a:p>
            <a:pPr eaLnBrk="1" latinLnBrk="1" hangingPunct="1">
              <a:buFontTx/>
              <a:buChar char="•"/>
            </a:pPr>
            <a:endParaRPr kumimoji="1" lang="ko-KR" altLang="en-US" sz="2600">
              <a:latin typeface="굴림" panose="020B0600000101010101" pitchFamily="50" charset="-127"/>
            </a:endParaRPr>
          </a:p>
          <a:p>
            <a:pPr eaLnBrk="1" latinLnBrk="1" hangingPunct="1"/>
            <a:r>
              <a:rPr kumimoji="1" lang="ko-KR" altLang="en-US">
                <a:latin typeface="굴림" panose="020B0600000101010101" pitchFamily="50" charset="-127"/>
              </a:rPr>
              <a:t>   </a:t>
            </a:r>
            <a:r>
              <a:rPr kumimoji="1" lang="en-US" altLang="ko-KR">
                <a:latin typeface="굴림" panose="020B0600000101010101" pitchFamily="50" charset="-127"/>
              </a:rPr>
              <a:t>2013</a:t>
            </a:r>
            <a:r>
              <a:rPr kumimoji="1" lang="ko-KR" altLang="en-US">
                <a:latin typeface="굴림" panose="020B0600000101010101" pitchFamily="50" charset="-127"/>
              </a:rPr>
              <a:t>년 </a:t>
            </a:r>
            <a:r>
              <a:rPr kumimoji="1" lang="en-US" altLang="ko-KR">
                <a:latin typeface="굴림" panose="020B0600000101010101" pitchFamily="50" charset="-127"/>
              </a:rPr>
              <a:t>7</a:t>
            </a:r>
            <a:r>
              <a:rPr kumimoji="1" lang="ko-KR" altLang="en-US">
                <a:latin typeface="굴림" panose="020B0600000101010101" pitchFamily="50" charset="-127"/>
              </a:rPr>
              <a:t>월 </a:t>
            </a:r>
            <a:r>
              <a:rPr kumimoji="1" lang="en-US" altLang="ko-KR">
                <a:latin typeface="굴림" panose="020B0600000101010101" pitchFamily="50" charset="-127"/>
              </a:rPr>
              <a:t>4</a:t>
            </a:r>
            <a:r>
              <a:rPr kumimoji="1" lang="ko-KR" altLang="en-US">
                <a:latin typeface="굴림" panose="020B0600000101010101" pitchFamily="50" charset="-127"/>
              </a:rPr>
              <a:t>일</a:t>
            </a:r>
            <a:r>
              <a:rPr kumimoji="1" lang="en-US" altLang="ko-KR">
                <a:latin typeface="굴림" panose="020B0600000101010101" pitchFamily="50" charset="-127"/>
              </a:rPr>
              <a:t>(</a:t>
            </a:r>
            <a:r>
              <a:rPr kumimoji="1" lang="ko-KR" altLang="en-US">
                <a:latin typeface="굴림" panose="020B0600000101010101" pitchFamily="50" charset="-127"/>
              </a:rPr>
              <a:t>목</a:t>
            </a:r>
            <a:r>
              <a:rPr kumimoji="1" lang="en-US" altLang="ko-KR">
                <a:latin typeface="굴림" panose="020B0600000101010101" pitchFamily="50" charset="-127"/>
              </a:rPr>
              <a:t>) 08</a:t>
            </a:r>
            <a:r>
              <a:rPr kumimoji="1" lang="ko-KR" altLang="en-US">
                <a:latin typeface="굴림" panose="020B0600000101010101" pitchFamily="50" charset="-127"/>
              </a:rPr>
              <a:t>시경 </a:t>
            </a:r>
            <a:r>
              <a:rPr kumimoji="1" lang="en-US" altLang="ko-KR">
                <a:latin typeface="굴림" panose="020B0600000101010101" pitchFamily="50" charset="-127"/>
              </a:rPr>
              <a:t>Fab</a:t>
            </a:r>
            <a:r>
              <a:rPr kumimoji="1" lang="ko-KR" altLang="en-US">
                <a:latin typeface="굴림" panose="020B0600000101010101" pitchFamily="50" charset="-127"/>
              </a:rPr>
              <a:t>동</a:t>
            </a:r>
            <a:r>
              <a:rPr kumimoji="1" lang="en-US" altLang="ko-KR">
                <a:latin typeface="굴림" panose="020B0600000101010101" pitchFamily="50" charset="-127"/>
              </a:rPr>
              <a:t> 2F L7</a:t>
            </a:r>
            <a:r>
              <a:rPr kumimoji="1" lang="ko-KR" altLang="en-US">
                <a:latin typeface="굴림" panose="020B0600000101010101" pitchFamily="50" charset="-127"/>
              </a:rPr>
              <a:t>열에서 렌탈을 충전하기 위하여</a:t>
            </a:r>
            <a:endParaRPr kumimoji="1" lang="en-US" altLang="ko-KR">
              <a:latin typeface="굴림" panose="020B0600000101010101" pitchFamily="50" charset="-127"/>
            </a:endParaRPr>
          </a:p>
          <a:p>
            <a:pPr eaLnBrk="1" latinLnBrk="1" hangingPunct="1"/>
            <a:endParaRPr kumimoji="1" lang="en-US" altLang="ko-KR">
              <a:latin typeface="굴림" panose="020B0600000101010101" pitchFamily="50" charset="-127"/>
            </a:endParaRPr>
          </a:p>
          <a:p>
            <a:pPr eaLnBrk="1" latinLnBrk="1" hangingPunct="1"/>
            <a:r>
              <a:rPr kumimoji="1" lang="en-US" altLang="ko-KR">
                <a:latin typeface="굴림" panose="020B0600000101010101" pitchFamily="50" charset="-127"/>
              </a:rPr>
              <a:t>  </a:t>
            </a:r>
            <a:r>
              <a:rPr kumimoji="1" lang="ko-KR" altLang="en-US">
                <a:latin typeface="굴림" panose="020B0600000101010101" pitchFamily="50" charset="-127"/>
              </a:rPr>
              <a:t> 사용중인 릴선이 발화되어 전소된 것으로 추정되는 발화사고가 발생함</a:t>
            </a:r>
            <a:endParaRPr kumimoji="1" lang="en-US" altLang="ko-KR">
              <a:latin typeface="굴림" panose="020B0600000101010101" pitchFamily="50" charset="-127"/>
            </a:endParaRPr>
          </a:p>
          <a:p>
            <a:pPr eaLnBrk="1" latinLnBrk="1" hangingPunct="1"/>
            <a:endParaRPr kumimoji="1" lang="en-US" altLang="ko-KR">
              <a:latin typeface="굴림" panose="020B0600000101010101" pitchFamily="50" charset="-127"/>
            </a:endParaRPr>
          </a:p>
          <a:p>
            <a:pPr eaLnBrk="1" latinLnBrk="1" hangingPunct="1"/>
            <a:r>
              <a:rPr kumimoji="1" lang="en-US" altLang="ko-KR">
                <a:latin typeface="굴림" panose="020B0600000101010101" pitchFamily="50" charset="-127"/>
              </a:rPr>
              <a:t>   </a:t>
            </a:r>
            <a:r>
              <a:rPr kumimoji="1" lang="ko-KR" altLang="en-US">
                <a:latin typeface="굴림" panose="020B0600000101010101" pitchFamily="50" charset="-127"/>
              </a:rPr>
              <a:t>전일 </a:t>
            </a:r>
            <a:r>
              <a:rPr kumimoji="1" lang="en-US" altLang="ko-KR">
                <a:latin typeface="굴림" panose="020B0600000101010101" pitchFamily="50" charset="-127"/>
              </a:rPr>
              <a:t>21</a:t>
            </a:r>
            <a:r>
              <a:rPr kumimoji="1" lang="ko-KR" altLang="en-US">
                <a:latin typeface="굴림" panose="020B0600000101010101" pitchFamily="50" charset="-127"/>
              </a:rPr>
              <a:t>시경 원판 고속셔틀 </a:t>
            </a:r>
            <a:r>
              <a:rPr kumimoji="1" lang="en-US" altLang="ko-KR">
                <a:latin typeface="굴림" panose="020B0600000101010101" pitchFamily="50" charset="-127"/>
              </a:rPr>
              <a:t>SET UP </a:t>
            </a:r>
            <a:r>
              <a:rPr kumimoji="1" lang="ko-KR" altLang="en-US">
                <a:latin typeface="굴림" panose="020B0600000101010101" pitchFamily="50" charset="-127"/>
              </a:rPr>
              <a:t>작업을 마치고 렌탈 </a:t>
            </a:r>
            <a:r>
              <a:rPr kumimoji="1" lang="en-US" altLang="ko-KR">
                <a:latin typeface="굴림" panose="020B0600000101010101" pitchFamily="50" charset="-127"/>
              </a:rPr>
              <a:t>4</a:t>
            </a:r>
            <a:r>
              <a:rPr kumimoji="1" lang="ko-KR" altLang="en-US">
                <a:latin typeface="굴림" panose="020B0600000101010101" pitchFamily="50" charset="-127"/>
              </a:rPr>
              <a:t>대를 </a:t>
            </a:r>
            <a:r>
              <a:rPr kumimoji="1" lang="en-US" altLang="ko-KR">
                <a:latin typeface="굴림" panose="020B0600000101010101" pitchFamily="50" charset="-127"/>
              </a:rPr>
              <a:t>2</a:t>
            </a:r>
            <a:r>
              <a:rPr kumimoji="1" lang="ko-KR" altLang="en-US">
                <a:latin typeface="굴림" panose="020B0600000101010101" pitchFamily="50" charset="-127"/>
              </a:rPr>
              <a:t>개의 릴선을 </a:t>
            </a:r>
            <a:endParaRPr kumimoji="1" lang="en-US" altLang="ko-KR">
              <a:latin typeface="굴림" panose="020B0600000101010101" pitchFamily="50" charset="-127"/>
            </a:endParaRPr>
          </a:p>
          <a:p>
            <a:pPr eaLnBrk="1" latinLnBrk="1" hangingPunct="1"/>
            <a:endParaRPr kumimoji="1" lang="en-US" altLang="ko-KR">
              <a:latin typeface="굴림" panose="020B0600000101010101" pitchFamily="50" charset="-127"/>
            </a:endParaRPr>
          </a:p>
          <a:p>
            <a:pPr eaLnBrk="1" latinLnBrk="1" hangingPunct="1"/>
            <a:r>
              <a:rPr kumimoji="1" lang="en-US" altLang="ko-KR">
                <a:latin typeface="굴림" panose="020B0600000101010101" pitchFamily="50" charset="-127"/>
              </a:rPr>
              <a:t>   </a:t>
            </a:r>
            <a:r>
              <a:rPr kumimoji="1" lang="ko-KR" altLang="en-US">
                <a:latin typeface="굴림" panose="020B0600000101010101" pitchFamily="50" charset="-127"/>
              </a:rPr>
              <a:t>이용하여 충전을 실시함</a:t>
            </a:r>
          </a:p>
          <a:p>
            <a:pPr eaLnBrk="1" latinLnBrk="1" hangingPunct="1"/>
            <a:endParaRPr kumimoji="1" lang="ko-KR" altLang="en-US">
              <a:latin typeface="굴림" panose="020B0600000101010101" pitchFamily="50" charset="-127"/>
            </a:endParaRPr>
          </a:p>
          <a:p>
            <a:pPr eaLnBrk="1" latinLnBrk="1" hangingPunct="1"/>
            <a:r>
              <a:rPr kumimoji="1" lang="ko-KR" altLang="en-US">
                <a:latin typeface="굴림" panose="020B0600000101010101" pitchFamily="50" charset="-127"/>
              </a:rPr>
              <a:t>   </a:t>
            </a:r>
            <a:r>
              <a:rPr kumimoji="1" lang="en-US" altLang="ko-KR">
                <a:latin typeface="굴림" panose="020B0600000101010101" pitchFamily="50" charset="-127"/>
              </a:rPr>
              <a:t>( </a:t>
            </a:r>
            <a:r>
              <a:rPr kumimoji="1" lang="ko-KR" altLang="en-US">
                <a:latin typeface="굴림" panose="020B0600000101010101" pitchFamily="50" charset="-127"/>
              </a:rPr>
              <a:t>렌탈 </a:t>
            </a:r>
            <a:r>
              <a:rPr kumimoji="1" lang="en-US" altLang="ko-KR">
                <a:latin typeface="굴림" panose="020B0600000101010101" pitchFamily="50" charset="-127"/>
              </a:rPr>
              <a:t>7.5~8A, </a:t>
            </a:r>
            <a:r>
              <a:rPr kumimoji="1" lang="ko-KR" altLang="en-US">
                <a:latin typeface="굴림" panose="020B0600000101010101" pitchFamily="50" charset="-127"/>
              </a:rPr>
              <a:t>릴선 </a:t>
            </a:r>
            <a:r>
              <a:rPr kumimoji="1" lang="en-US" altLang="ko-KR">
                <a:latin typeface="굴림" panose="020B0600000101010101" pitchFamily="50" charset="-127"/>
              </a:rPr>
              <a:t>15A )</a:t>
            </a:r>
            <a:r>
              <a:rPr kumimoji="1" lang="ko-KR" altLang="en-US">
                <a:latin typeface="굴림" panose="020B0600000101010101" pitchFamily="50" charset="-127"/>
              </a:rPr>
              <a:t>로 릴선 </a:t>
            </a:r>
            <a:r>
              <a:rPr kumimoji="1" lang="en-US" altLang="ko-KR">
                <a:latin typeface="굴림" panose="020B0600000101010101" pitchFamily="50" charset="-127"/>
              </a:rPr>
              <a:t>1EA</a:t>
            </a:r>
            <a:r>
              <a:rPr kumimoji="1" lang="ko-KR" altLang="en-US">
                <a:latin typeface="굴림" panose="020B0600000101010101" pitchFamily="50" charset="-127"/>
              </a:rPr>
              <a:t>에 렌탈 </a:t>
            </a:r>
            <a:r>
              <a:rPr kumimoji="1" lang="en-US" altLang="ko-KR">
                <a:latin typeface="굴림" panose="020B0600000101010101" pitchFamily="50" charset="-127"/>
              </a:rPr>
              <a:t>2</a:t>
            </a:r>
            <a:r>
              <a:rPr kumimoji="1" lang="ko-KR" altLang="en-US">
                <a:latin typeface="굴림" panose="020B0600000101010101" pitchFamily="50" charset="-127"/>
              </a:rPr>
              <a:t>대를 충전하여 과부하로 인한 </a:t>
            </a:r>
            <a:endParaRPr kumimoji="1" lang="en-US" altLang="ko-KR">
              <a:latin typeface="굴림" panose="020B0600000101010101" pitchFamily="50" charset="-127"/>
            </a:endParaRPr>
          </a:p>
          <a:p>
            <a:pPr eaLnBrk="1" latinLnBrk="1" hangingPunct="1"/>
            <a:endParaRPr kumimoji="1" lang="en-US" altLang="ko-KR">
              <a:latin typeface="굴림" panose="020B0600000101010101" pitchFamily="50" charset="-127"/>
            </a:endParaRPr>
          </a:p>
          <a:p>
            <a:pPr eaLnBrk="1" latinLnBrk="1" hangingPunct="1"/>
            <a:r>
              <a:rPr kumimoji="1" lang="en-US" altLang="ko-KR">
                <a:latin typeface="굴림" panose="020B0600000101010101" pitchFamily="50" charset="-127"/>
              </a:rPr>
              <a:t>   </a:t>
            </a:r>
            <a:r>
              <a:rPr kumimoji="1" lang="ko-KR" altLang="en-US">
                <a:latin typeface="굴림" panose="020B0600000101010101" pitchFamily="50" charset="-127"/>
              </a:rPr>
              <a:t>발화사고가 발생한</a:t>
            </a:r>
            <a:r>
              <a:rPr kumimoji="1" lang="en-US" altLang="ko-KR">
                <a:latin typeface="굴림" panose="020B0600000101010101" pitchFamily="50" charset="-127"/>
              </a:rPr>
              <a:t> </a:t>
            </a:r>
            <a:r>
              <a:rPr kumimoji="1" lang="ko-KR" altLang="en-US">
                <a:latin typeface="굴림" panose="020B0600000101010101" pitchFamily="50" charset="-127"/>
              </a:rPr>
              <a:t>것으로 추정</a:t>
            </a:r>
          </a:p>
          <a:p>
            <a:pPr eaLnBrk="1" latinLnBrk="1" hangingPunct="1"/>
            <a:endParaRPr kumimoji="1" lang="ko-KR" altLang="en-US">
              <a:latin typeface="굴림" panose="020B0600000101010101" pitchFamily="50" charset="-127"/>
            </a:endParaRPr>
          </a:p>
          <a:p>
            <a:pPr eaLnBrk="1" latinLnBrk="1" hangingPunct="1"/>
            <a:r>
              <a:rPr kumimoji="1" lang="ko-KR" altLang="en-US">
                <a:latin typeface="굴림" panose="020B0600000101010101" pitchFamily="50" charset="-127"/>
              </a:rPr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112057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3"/>
          <p:cNvSpPr>
            <a:spLocks noChangeArrowheads="1"/>
          </p:cNvSpPr>
          <p:nvPr/>
        </p:nvSpPr>
        <p:spPr bwMode="auto">
          <a:xfrm>
            <a:off x="631825" y="1196976"/>
            <a:ext cx="8642350" cy="5040313"/>
          </a:xfrm>
          <a:prstGeom prst="roundRect">
            <a:avLst>
              <a:gd name="adj" fmla="val 4861"/>
            </a:avLst>
          </a:prstGeom>
          <a:solidFill>
            <a:schemeClr val="bg1"/>
          </a:solidFill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lIns="101029" tIns="52535" rIns="101029" bIns="52535"/>
          <a:lstStyle>
            <a:lvl1pPr marL="342900" indent="-342900" defTabSz="1025525"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1pPr>
            <a:lvl2pPr marL="742950" indent="-285750" defTabSz="1025525"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2pPr>
            <a:lvl3pPr marL="1143000" indent="-228600" defTabSz="1025525"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3pPr>
            <a:lvl4pPr marL="1600200" indent="-228600" defTabSz="1025525"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4pPr>
            <a:lvl5pPr marL="2057400" indent="-228600" defTabSz="1025525"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5pPr>
            <a:lvl6pPr marL="2514600" indent="-228600" defTabSz="1025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6pPr>
            <a:lvl7pPr marL="2971800" indent="-228600" defTabSz="1025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7pPr>
            <a:lvl8pPr marL="3429000" indent="-228600" defTabSz="1025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8pPr>
            <a:lvl9pPr marL="3886200" indent="-228600" defTabSz="1025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9pPr>
          </a:lstStyle>
          <a:p>
            <a:pPr eaLnBrk="1" latinLnBrk="1" hangingPunct="1"/>
            <a:r>
              <a:rPr kumimoji="1" lang="en-US" altLang="ko-KR" sz="2600">
                <a:latin typeface="굴림" panose="020B0600000101010101" pitchFamily="50" charset="-127"/>
              </a:rPr>
              <a:t>◆ </a:t>
            </a:r>
            <a:r>
              <a:rPr kumimoji="1" lang="ko-KR" altLang="en-US" sz="2600">
                <a:latin typeface="굴림" panose="020B0600000101010101" pitchFamily="50" charset="-127"/>
              </a:rPr>
              <a:t>사고발생 원인</a:t>
            </a:r>
          </a:p>
          <a:p>
            <a:pPr eaLnBrk="1" latinLnBrk="1" hangingPunct="1"/>
            <a:endParaRPr kumimoji="1" lang="ko-KR" altLang="en-US" sz="2600">
              <a:latin typeface="굴림" panose="020B0600000101010101" pitchFamily="50" charset="-127"/>
            </a:endParaRPr>
          </a:p>
          <a:p>
            <a:pPr eaLnBrk="1" latinLnBrk="1" hangingPunct="1"/>
            <a:r>
              <a:rPr kumimoji="1" lang="ko-KR" altLang="en-US" sz="2600">
                <a:latin typeface="굴림" panose="020B0600000101010101" pitchFamily="50" charset="-127"/>
              </a:rPr>
              <a:t>  </a:t>
            </a:r>
            <a:r>
              <a:rPr kumimoji="1" lang="ko-KR" altLang="en-US">
                <a:latin typeface="굴림" panose="020B0600000101010101" pitchFamily="50" charset="-127"/>
              </a:rPr>
              <a:t>① 릴선 </a:t>
            </a:r>
            <a:r>
              <a:rPr kumimoji="1" lang="en-US" altLang="ko-KR">
                <a:latin typeface="굴림" panose="020B0600000101010101" pitchFamily="50" charset="-127"/>
              </a:rPr>
              <a:t>1</a:t>
            </a:r>
            <a:r>
              <a:rPr kumimoji="1" lang="ko-KR" altLang="en-US">
                <a:latin typeface="굴림" panose="020B0600000101010101" pitchFamily="50" charset="-127"/>
              </a:rPr>
              <a:t>개에 </a:t>
            </a:r>
            <a:r>
              <a:rPr kumimoji="1" lang="en-US" altLang="ko-KR">
                <a:latin typeface="굴림" panose="020B0600000101010101" pitchFamily="50" charset="-127"/>
              </a:rPr>
              <a:t>2</a:t>
            </a:r>
            <a:r>
              <a:rPr kumimoji="1" lang="ko-KR" altLang="en-US">
                <a:latin typeface="굴림" panose="020B0600000101010101" pitchFamily="50" charset="-127"/>
              </a:rPr>
              <a:t>대의 렌탈을 충전시킴</a:t>
            </a:r>
            <a:endParaRPr kumimoji="1" lang="en-US" altLang="ko-KR">
              <a:latin typeface="굴림" panose="020B0600000101010101" pitchFamily="50" charset="-127"/>
            </a:endParaRPr>
          </a:p>
          <a:p>
            <a:pPr eaLnBrk="1" latinLnBrk="1" hangingPunct="1"/>
            <a:r>
              <a:rPr kumimoji="1" lang="en-US" altLang="ko-KR">
                <a:latin typeface="굴림" panose="020B0600000101010101" pitchFamily="50" charset="-127"/>
              </a:rPr>
              <a:t>       </a:t>
            </a:r>
            <a:r>
              <a:rPr kumimoji="1" lang="ko-KR" altLang="en-US">
                <a:latin typeface="굴림" panose="020B0600000101010101" pitchFamily="50" charset="-127"/>
              </a:rPr>
              <a:t>☞ 릴선 </a:t>
            </a:r>
            <a:r>
              <a:rPr kumimoji="1" lang="en-US" altLang="ko-KR">
                <a:latin typeface="굴림" panose="020B0600000101010101" pitchFamily="50" charset="-127"/>
              </a:rPr>
              <a:t>15A , </a:t>
            </a:r>
            <a:r>
              <a:rPr kumimoji="1" lang="ko-KR" altLang="en-US">
                <a:latin typeface="굴림" panose="020B0600000101010101" pitchFamily="50" charset="-127"/>
              </a:rPr>
              <a:t>렌탈 </a:t>
            </a:r>
            <a:r>
              <a:rPr kumimoji="1" lang="en-US" altLang="ko-KR">
                <a:latin typeface="굴림" panose="020B0600000101010101" pitchFamily="50" charset="-127"/>
              </a:rPr>
              <a:t>8AⅩ 2</a:t>
            </a:r>
            <a:r>
              <a:rPr kumimoji="1" lang="ko-KR" altLang="en-US">
                <a:latin typeface="굴림" panose="020B0600000101010101" pitchFamily="50" charset="-127"/>
              </a:rPr>
              <a:t>대 </a:t>
            </a:r>
            <a:r>
              <a:rPr kumimoji="1" lang="en-US" altLang="ko-KR">
                <a:latin typeface="굴림" panose="020B0600000101010101" pitchFamily="50" charset="-127"/>
              </a:rPr>
              <a:t>= 16A </a:t>
            </a:r>
            <a:r>
              <a:rPr kumimoji="1" lang="ko-KR" altLang="en-US">
                <a:latin typeface="굴림" panose="020B0600000101010101" pitchFamily="50" charset="-127"/>
              </a:rPr>
              <a:t>▶ 과부하 발생</a:t>
            </a:r>
          </a:p>
          <a:p>
            <a:pPr eaLnBrk="1" latinLnBrk="1" hangingPunct="1"/>
            <a:endParaRPr kumimoji="1" lang="ko-KR" altLang="en-US">
              <a:latin typeface="굴림" panose="020B0600000101010101" pitchFamily="50" charset="-127"/>
            </a:endParaRPr>
          </a:p>
          <a:p>
            <a:pPr eaLnBrk="1" latinLnBrk="1" hangingPunct="1"/>
            <a:r>
              <a:rPr kumimoji="1" lang="ko-KR" altLang="en-US">
                <a:latin typeface="굴림" panose="020B0600000101010101" pitchFamily="50" charset="-127"/>
              </a:rPr>
              <a:t>   </a:t>
            </a:r>
            <a:r>
              <a:rPr kumimoji="1" lang="ko-KR" altLang="en-US"/>
              <a:t>② 누전차단기 불량</a:t>
            </a:r>
          </a:p>
          <a:p>
            <a:pPr eaLnBrk="1" latinLnBrk="1" hangingPunct="1"/>
            <a:r>
              <a:rPr kumimoji="1" lang="en-US" altLang="ko-KR"/>
              <a:t>         </a:t>
            </a:r>
            <a:r>
              <a:rPr kumimoji="1" lang="ko-KR" altLang="en-US"/>
              <a:t>☞ 누전이나 과부하시 차단기가 작동하여야 하나</a:t>
            </a:r>
            <a:r>
              <a:rPr kumimoji="1" lang="en-US" altLang="ko-KR"/>
              <a:t>, </a:t>
            </a:r>
            <a:r>
              <a:rPr kumimoji="1" lang="ko-KR" altLang="en-US"/>
              <a:t>작동하지 않음</a:t>
            </a:r>
            <a:endParaRPr kumimoji="1" lang="en-US" altLang="ko-KR"/>
          </a:p>
          <a:p>
            <a:pPr eaLnBrk="1" latinLnBrk="1" hangingPunct="1"/>
            <a:endParaRPr kumimoji="1" lang="ko-KR" altLang="en-US"/>
          </a:p>
          <a:p>
            <a:pPr eaLnBrk="1" latinLnBrk="1" hangingPunct="1"/>
            <a:r>
              <a:rPr kumimoji="1" lang="ko-KR" altLang="en-US"/>
              <a:t>    ③ 릴선 충전시 드럼에 릴선을 감아서 사용</a:t>
            </a:r>
          </a:p>
          <a:p>
            <a:pPr eaLnBrk="1" latinLnBrk="1" hangingPunct="1"/>
            <a:r>
              <a:rPr kumimoji="1" lang="ko-KR" altLang="en-US"/>
              <a:t>         ☞ 릴선 충전시에는 과부하가 발생할 수 있으므로 케이블을 드럼에서</a:t>
            </a:r>
            <a:endParaRPr kumimoji="1" lang="en-US" altLang="ko-KR"/>
          </a:p>
          <a:p>
            <a:pPr eaLnBrk="1" latinLnBrk="1" hangingPunct="1"/>
            <a:r>
              <a:rPr kumimoji="1" lang="ko-KR" altLang="en-US"/>
              <a:t>              풀어서 사용하여야 함</a:t>
            </a:r>
            <a:endParaRPr kumimoji="1" lang="en-US" altLang="ko-KR"/>
          </a:p>
          <a:p>
            <a:pPr eaLnBrk="1" latinLnBrk="1" hangingPunct="1"/>
            <a:endParaRPr kumimoji="1" lang="en-US" altLang="ko-KR"/>
          </a:p>
          <a:p>
            <a:pPr eaLnBrk="1" latinLnBrk="1" hangingPunct="1"/>
            <a:r>
              <a:rPr kumimoji="1" lang="en-US" altLang="ko-KR"/>
              <a:t>   ④ </a:t>
            </a:r>
            <a:r>
              <a:rPr kumimoji="1" lang="ko-KR" altLang="en-US"/>
              <a:t>불량 릴선 사용</a:t>
            </a:r>
          </a:p>
          <a:p>
            <a:pPr eaLnBrk="1" latinLnBrk="1" hangingPunct="1"/>
            <a:r>
              <a:rPr kumimoji="1" lang="ko-KR" altLang="en-US"/>
              <a:t>        ☞ 릴선 자체가 철판이 아니고</a:t>
            </a:r>
            <a:r>
              <a:rPr kumimoji="1" lang="en-US" altLang="ko-KR"/>
              <a:t>, </a:t>
            </a:r>
            <a:r>
              <a:rPr kumimoji="1" lang="ko-KR" altLang="en-US"/>
              <a:t>플라스틱으로 되어 있어 발화시 쉽게</a:t>
            </a:r>
          </a:p>
          <a:p>
            <a:pPr eaLnBrk="1" latinLnBrk="1" hangingPunct="1"/>
            <a:r>
              <a:rPr kumimoji="1" lang="ko-KR" altLang="en-US"/>
              <a:t>             연소 할 수 있음</a:t>
            </a:r>
            <a:endParaRPr kumimoji="1" lang="en-US" altLang="ko-KR">
              <a:latin typeface="굴림" panose="020B0600000101010101" pitchFamily="50" charset="-127"/>
            </a:endParaRPr>
          </a:p>
        </p:txBody>
      </p:sp>
      <p:sp>
        <p:nvSpPr>
          <p:cNvPr id="5123" name="Rectangle 4"/>
          <p:cNvSpPr>
            <a:spLocks noChangeArrowheads="1"/>
          </p:cNvSpPr>
          <p:nvPr/>
        </p:nvSpPr>
        <p:spPr bwMode="auto">
          <a:xfrm>
            <a:off x="457201" y="44451"/>
            <a:ext cx="69437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9pPr>
          </a:lstStyle>
          <a:p>
            <a:pPr eaLnBrk="1" latinLnBrk="1" hangingPunct="1"/>
            <a:r>
              <a:rPr kumimoji="1" lang="en-US" altLang="ko-KR" sz="2800">
                <a:solidFill>
                  <a:srgbClr val="000066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2. </a:t>
            </a:r>
            <a:r>
              <a:rPr kumimoji="1" lang="ko-KR" altLang="en-US" sz="2800">
                <a:solidFill>
                  <a:srgbClr val="000066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사고발생 원인</a:t>
            </a:r>
            <a:endParaRPr kumimoji="1" lang="ko-KR" altLang="en-US" sz="28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1219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>
          <a:xfrm>
            <a:off x="174567" y="1595449"/>
            <a:ext cx="9603353" cy="54997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30000"/>
              </a:lnSpc>
              <a:spcBef>
                <a:spcPts val="100"/>
              </a:spcBef>
              <a:spcAft>
                <a:spcPts val="100"/>
              </a:spcAft>
            </a:pPr>
            <a:r>
              <a:rPr lang="ko-KR" altLang="en-US">
                <a:solidFill>
                  <a:prstClr val="black"/>
                </a:solidFill>
                <a:latin typeface="Trebuchet MS" panose="020B0603020202020204" pitchFamily="34" charset="0"/>
              </a:rPr>
              <a:t>        환경안전팀 월간 소통회의</a:t>
            </a:r>
            <a:r>
              <a:rPr lang="en-US" altLang="ko-KR">
                <a:solidFill>
                  <a:prstClr val="black"/>
                </a:solidFill>
                <a:latin typeface="Trebuchet MS" panose="020B0603020202020204" pitchFamily="34" charset="0"/>
              </a:rPr>
              <a:t>(MBS)</a:t>
            </a:r>
            <a:endParaRPr lang="ko-KR" altLang="en-US" dirty="0">
              <a:solidFill>
                <a:prstClr val="black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7" name="직선 연결선 6"/>
          <p:cNvCxnSpPr/>
          <p:nvPr/>
        </p:nvCxnSpPr>
        <p:spPr>
          <a:xfrm>
            <a:off x="1258805" y="2272936"/>
            <a:ext cx="5992856" cy="0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부제목 2"/>
          <p:cNvSpPr txBox="1">
            <a:spLocks/>
          </p:cNvSpPr>
          <p:nvPr/>
        </p:nvSpPr>
        <p:spPr>
          <a:xfrm>
            <a:off x="1208479" y="5061844"/>
            <a:ext cx="1135093" cy="37513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r" defTabSz="844078" rtl="0" eaLnBrk="1" latinLnBrk="0" hangingPunct="1">
              <a:spcBef>
                <a:spcPct val="20000"/>
              </a:spcBef>
              <a:buFont typeface="맑은 고딕" pitchFamily="50" charset="-127"/>
              <a:buNone/>
              <a:defRPr sz="1477" b="1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22039" indent="0" algn="ctr" defTabSz="844078" rtl="0" eaLnBrk="1" latinLnBrk="0" hangingPunct="1">
              <a:spcBef>
                <a:spcPct val="20000"/>
              </a:spcBef>
              <a:buFont typeface="맑은 고딕" pitchFamily="50" charset="-127"/>
              <a:buNone/>
              <a:defRPr sz="1108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44078" indent="0" algn="ctr" defTabSz="844078" rtl="0" eaLnBrk="1" latinLnBrk="1" hangingPunct="1">
              <a:spcBef>
                <a:spcPct val="20000"/>
              </a:spcBef>
              <a:buFont typeface="Arial" pitchFamily="34" charset="0"/>
              <a:buNone/>
              <a:defRPr sz="221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6117" indent="0" algn="ctr" defTabSz="844078" rtl="0" eaLnBrk="1" latinLnBrk="1" hangingPunct="1">
              <a:spcBef>
                <a:spcPct val="20000"/>
              </a:spcBef>
              <a:buFont typeface="Arial" pitchFamily="34" charset="0"/>
              <a:buNone/>
              <a:defRPr sz="1846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88155" indent="0" algn="ctr" defTabSz="844078" rtl="0" eaLnBrk="1" latinLnBrk="1" hangingPunct="1">
              <a:spcBef>
                <a:spcPct val="20000"/>
              </a:spcBef>
              <a:buFont typeface="Arial" pitchFamily="34" charset="0"/>
              <a:buNone/>
              <a:defRPr sz="1846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10195" indent="0" algn="ctr" defTabSz="844078" rtl="0" eaLnBrk="1" latinLnBrk="1" hangingPunct="1">
              <a:spcBef>
                <a:spcPct val="20000"/>
              </a:spcBef>
              <a:buFont typeface="Arial" pitchFamily="34" charset="0"/>
              <a:buNone/>
              <a:defRPr sz="1846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32233" indent="0" algn="ctr" defTabSz="844078" rtl="0" eaLnBrk="1" latinLnBrk="1" hangingPunct="1">
              <a:spcBef>
                <a:spcPct val="20000"/>
              </a:spcBef>
              <a:buFont typeface="Arial" pitchFamily="34" charset="0"/>
              <a:buNone/>
              <a:defRPr sz="1846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54272" indent="0" algn="ctr" defTabSz="844078" rtl="0" eaLnBrk="1" latinLnBrk="1" hangingPunct="1">
              <a:spcBef>
                <a:spcPct val="20000"/>
              </a:spcBef>
              <a:buFont typeface="Arial" pitchFamily="34" charset="0"/>
              <a:buNone/>
              <a:defRPr sz="1846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376311" indent="0" algn="ctr" defTabSz="844078" rtl="0" eaLnBrk="1" latinLnBrk="1" hangingPunct="1">
              <a:spcBef>
                <a:spcPct val="20000"/>
              </a:spcBef>
              <a:buFont typeface="Arial" pitchFamily="34" charset="0"/>
              <a:buNone/>
              <a:defRPr sz="1846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8440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맑은 고딕" pitchFamily="50" charset="-127"/>
              <a:buNone/>
              <a:tabLst/>
              <a:defRPr/>
            </a:pPr>
            <a:r>
              <a:rPr kumimoji="0" lang="en-US" altLang="ko-KR" sz="1662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맑은 고딕" panose="020B0503020000020004" pitchFamily="50" charset="-127"/>
              </a:rPr>
              <a:t>2024. 10</a:t>
            </a:r>
            <a:endParaRPr kumimoji="0" lang="en-US" altLang="ko-KR" sz="1662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11" name="제목 1"/>
          <p:cNvSpPr txBox="1">
            <a:spLocks/>
          </p:cNvSpPr>
          <p:nvPr/>
        </p:nvSpPr>
        <p:spPr>
          <a:xfrm>
            <a:off x="1208480" y="2272937"/>
            <a:ext cx="8394873" cy="29510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3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altLang="ko-KR" sz="1600">
                <a:solidFill>
                  <a:prstClr val="black"/>
                </a:solidFill>
                <a:latin typeface="Trebuchet MS" panose="020B0603020202020204" pitchFamily="34" charset="0"/>
              </a:rPr>
              <a:t>*MBS(Monthly Brief Safety)</a:t>
            </a:r>
            <a:endParaRPr lang="ko-KR" altLang="en-US" sz="1600" dirty="0">
              <a:solidFill>
                <a:prstClr val="black"/>
              </a:solidFill>
              <a:latin typeface="Trebuchet MS" panose="020B0603020202020204" pitchFamily="34" charset="0"/>
            </a:endParaRPr>
          </a:p>
        </p:txBody>
      </p:sp>
      <p:sp>
        <p:nvSpPr>
          <p:cNvPr id="12" name="부제목 2"/>
          <p:cNvSpPr txBox="1">
            <a:spLocks/>
          </p:cNvSpPr>
          <p:nvPr/>
        </p:nvSpPr>
        <p:spPr>
          <a:xfrm>
            <a:off x="1228073" y="5434143"/>
            <a:ext cx="1293057" cy="35772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r" defTabSz="844078" rtl="0" eaLnBrk="1" latinLnBrk="0" hangingPunct="1">
              <a:spcBef>
                <a:spcPct val="20000"/>
              </a:spcBef>
              <a:buFont typeface="맑은 고딕" pitchFamily="50" charset="-127"/>
              <a:buNone/>
              <a:defRPr sz="1477" b="1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22039" indent="0" algn="ctr" defTabSz="844078" rtl="0" eaLnBrk="1" latinLnBrk="0" hangingPunct="1">
              <a:spcBef>
                <a:spcPct val="20000"/>
              </a:spcBef>
              <a:buFont typeface="맑은 고딕" pitchFamily="50" charset="-127"/>
              <a:buNone/>
              <a:defRPr sz="1108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44078" indent="0" algn="ctr" defTabSz="844078" rtl="0" eaLnBrk="1" latinLnBrk="1" hangingPunct="1">
              <a:spcBef>
                <a:spcPct val="20000"/>
              </a:spcBef>
              <a:buFont typeface="Arial" pitchFamily="34" charset="0"/>
              <a:buNone/>
              <a:defRPr sz="221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6117" indent="0" algn="ctr" defTabSz="844078" rtl="0" eaLnBrk="1" latinLnBrk="1" hangingPunct="1">
              <a:spcBef>
                <a:spcPct val="20000"/>
              </a:spcBef>
              <a:buFont typeface="Arial" pitchFamily="34" charset="0"/>
              <a:buNone/>
              <a:defRPr sz="1846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88155" indent="0" algn="ctr" defTabSz="844078" rtl="0" eaLnBrk="1" latinLnBrk="1" hangingPunct="1">
              <a:spcBef>
                <a:spcPct val="20000"/>
              </a:spcBef>
              <a:buFont typeface="Arial" pitchFamily="34" charset="0"/>
              <a:buNone/>
              <a:defRPr sz="1846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10195" indent="0" algn="ctr" defTabSz="844078" rtl="0" eaLnBrk="1" latinLnBrk="1" hangingPunct="1">
              <a:spcBef>
                <a:spcPct val="20000"/>
              </a:spcBef>
              <a:buFont typeface="Arial" pitchFamily="34" charset="0"/>
              <a:buNone/>
              <a:defRPr sz="1846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32233" indent="0" algn="ctr" defTabSz="844078" rtl="0" eaLnBrk="1" latinLnBrk="1" hangingPunct="1">
              <a:spcBef>
                <a:spcPct val="20000"/>
              </a:spcBef>
              <a:buFont typeface="Arial" pitchFamily="34" charset="0"/>
              <a:buNone/>
              <a:defRPr sz="1846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54272" indent="0" algn="ctr" defTabSz="844078" rtl="0" eaLnBrk="1" latinLnBrk="1" hangingPunct="1">
              <a:spcBef>
                <a:spcPct val="20000"/>
              </a:spcBef>
              <a:buFont typeface="Arial" pitchFamily="34" charset="0"/>
              <a:buNone/>
              <a:defRPr sz="1846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376311" indent="0" algn="ctr" defTabSz="844078" rtl="0" eaLnBrk="1" latinLnBrk="1" hangingPunct="1">
              <a:spcBef>
                <a:spcPct val="20000"/>
              </a:spcBef>
              <a:buFont typeface="Arial" pitchFamily="34" charset="0"/>
              <a:buNone/>
              <a:defRPr sz="1846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440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맑은 고딕" pitchFamily="50" charset="-127"/>
              <a:buNone/>
              <a:tabLst/>
              <a:defRPr/>
            </a:pPr>
            <a:r>
              <a:rPr kumimoji="0" lang="ko-KR" altLang="en-US" sz="1662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맑은 고딕" panose="020B0503020000020004" pitchFamily="50" charset="-127"/>
              </a:rPr>
              <a:t>환경안전팀</a:t>
            </a:r>
            <a:endParaRPr kumimoji="0" lang="en-US" altLang="ko-KR" sz="1662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4238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3"/>
          <p:cNvSpPr>
            <a:spLocks noChangeArrowheads="1"/>
          </p:cNvSpPr>
          <p:nvPr/>
        </p:nvSpPr>
        <p:spPr bwMode="auto">
          <a:xfrm>
            <a:off x="560388" y="1196976"/>
            <a:ext cx="8964612" cy="5184775"/>
          </a:xfrm>
          <a:prstGeom prst="roundRect">
            <a:avLst>
              <a:gd name="adj" fmla="val 4861"/>
            </a:avLst>
          </a:prstGeom>
          <a:solidFill>
            <a:schemeClr val="bg1"/>
          </a:solidFill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lIns="101029" tIns="52535" rIns="101029" bIns="52535"/>
          <a:lstStyle>
            <a:lvl1pPr marL="342900" indent="-342900" defTabSz="1025525"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1pPr>
            <a:lvl2pPr marL="742950" indent="-285750" defTabSz="1025525"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2pPr>
            <a:lvl3pPr marL="1143000" indent="-228600" defTabSz="1025525"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3pPr>
            <a:lvl4pPr marL="1600200" indent="-228600" defTabSz="1025525"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4pPr>
            <a:lvl5pPr marL="2057400" indent="-228600" defTabSz="1025525"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5pPr>
            <a:lvl6pPr marL="2514600" indent="-228600" defTabSz="1025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6pPr>
            <a:lvl7pPr marL="2971800" indent="-228600" defTabSz="1025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7pPr>
            <a:lvl8pPr marL="3429000" indent="-228600" defTabSz="1025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8pPr>
            <a:lvl9pPr marL="3886200" indent="-228600" defTabSz="1025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9pPr>
          </a:lstStyle>
          <a:p>
            <a:pPr eaLnBrk="1" latinLnBrk="1" hangingPunct="1"/>
            <a:r>
              <a:rPr kumimoji="1" lang="en-US" altLang="ko-KR" sz="2600">
                <a:latin typeface="굴림" panose="020B0600000101010101" pitchFamily="50" charset="-127"/>
              </a:rPr>
              <a:t>◆ </a:t>
            </a:r>
            <a:r>
              <a:rPr kumimoji="1" lang="ko-KR" altLang="en-US" sz="2600">
                <a:latin typeface="굴림" panose="020B0600000101010101" pitchFamily="50" charset="-127"/>
              </a:rPr>
              <a:t>재발방지 대책</a:t>
            </a:r>
          </a:p>
          <a:p>
            <a:pPr eaLnBrk="1" latinLnBrk="1" hangingPunct="1"/>
            <a:endParaRPr kumimoji="1" lang="ko-KR" altLang="en-US" sz="2600">
              <a:latin typeface="굴림" panose="020B0600000101010101" pitchFamily="50" charset="-127"/>
            </a:endParaRPr>
          </a:p>
          <a:p>
            <a:pPr eaLnBrk="1" latinLnBrk="1" hangingPunct="1"/>
            <a:r>
              <a:rPr kumimoji="1" lang="ko-KR" altLang="en-US" sz="2600">
                <a:latin typeface="굴림" panose="020B0600000101010101" pitchFamily="50" charset="-127"/>
              </a:rPr>
              <a:t>   </a:t>
            </a:r>
            <a:r>
              <a:rPr kumimoji="1" lang="ko-KR" altLang="en-US">
                <a:latin typeface="굴림" panose="020B0600000101010101" pitchFamily="50" charset="-127"/>
              </a:rPr>
              <a:t>① 렌탈이나 지게차 등 부하가 많이 걸리는 운반인양기계 충전시는 릴선당 </a:t>
            </a:r>
          </a:p>
          <a:p>
            <a:pPr eaLnBrk="1" latinLnBrk="1" hangingPunct="1"/>
            <a:r>
              <a:rPr kumimoji="1" lang="ko-KR" altLang="en-US">
                <a:latin typeface="굴림" panose="020B0600000101010101" pitchFamily="50" charset="-127"/>
              </a:rPr>
              <a:t>         </a:t>
            </a:r>
            <a:r>
              <a:rPr kumimoji="1" lang="en-US" altLang="ko-KR">
                <a:latin typeface="굴림" panose="020B0600000101010101" pitchFamily="50" charset="-127"/>
              </a:rPr>
              <a:t>1</a:t>
            </a:r>
            <a:r>
              <a:rPr kumimoji="1" lang="ko-KR" altLang="en-US">
                <a:latin typeface="굴림" panose="020B0600000101010101" pitchFamily="50" charset="-127"/>
              </a:rPr>
              <a:t>대만 충전 실시 </a:t>
            </a:r>
            <a:endParaRPr kumimoji="1" lang="en-US" altLang="ko-KR"/>
          </a:p>
          <a:p>
            <a:pPr eaLnBrk="1" latinLnBrk="1" hangingPunct="1"/>
            <a:endParaRPr kumimoji="1" lang="en-US" altLang="ko-KR">
              <a:latin typeface="굴림" panose="020B0600000101010101" pitchFamily="50" charset="-127"/>
            </a:endParaRPr>
          </a:p>
          <a:p>
            <a:pPr eaLnBrk="1" latinLnBrk="1" hangingPunct="1"/>
            <a:r>
              <a:rPr kumimoji="1" lang="en-US" altLang="ko-KR">
                <a:latin typeface="굴림" panose="020B0600000101010101" pitchFamily="50" charset="-127"/>
              </a:rPr>
              <a:t>    </a:t>
            </a:r>
            <a:r>
              <a:rPr kumimoji="1" lang="en-US" altLang="ko-KR"/>
              <a:t>② </a:t>
            </a:r>
            <a:r>
              <a:rPr kumimoji="1" lang="ko-KR" altLang="en-US"/>
              <a:t>누전차단기의 경우 </a:t>
            </a:r>
            <a:r>
              <a:rPr kumimoji="1" lang="en-US" altLang="ko-KR"/>
              <a:t>1</a:t>
            </a:r>
            <a:r>
              <a:rPr kumimoji="1" lang="ko-KR" altLang="en-US"/>
              <a:t>회</a:t>
            </a:r>
            <a:r>
              <a:rPr kumimoji="1" lang="en-US" altLang="ko-KR"/>
              <a:t>/1</a:t>
            </a:r>
            <a:r>
              <a:rPr kumimoji="1" lang="ko-KR" altLang="en-US"/>
              <a:t>개월 자체점검 실시</a:t>
            </a:r>
            <a:endParaRPr kumimoji="1" lang="en-US" altLang="ko-KR"/>
          </a:p>
          <a:p>
            <a:pPr eaLnBrk="1" latinLnBrk="1" hangingPunct="1"/>
            <a:endParaRPr kumimoji="1" lang="en-US" altLang="ko-KR"/>
          </a:p>
          <a:p>
            <a:pPr eaLnBrk="1" latinLnBrk="1" hangingPunct="1"/>
            <a:r>
              <a:rPr kumimoji="1" lang="en-US" altLang="ko-KR"/>
              <a:t>     </a:t>
            </a:r>
            <a:r>
              <a:rPr kumimoji="1" lang="ko-KR" altLang="en-US"/>
              <a:t>③ 릴선 사용</a:t>
            </a:r>
            <a:r>
              <a:rPr kumimoji="1" lang="en-US" altLang="ko-KR"/>
              <a:t>/</a:t>
            </a:r>
            <a:r>
              <a:rPr kumimoji="1" lang="ko-KR" altLang="en-US"/>
              <a:t>충전시 드럼에 릴선을 풀어서 사용</a:t>
            </a:r>
            <a:endParaRPr kumimoji="1" lang="en-US" altLang="ko-KR"/>
          </a:p>
          <a:p>
            <a:pPr eaLnBrk="1" latinLnBrk="1" hangingPunct="1"/>
            <a:endParaRPr kumimoji="1" lang="en-US" altLang="ko-KR"/>
          </a:p>
          <a:p>
            <a:pPr eaLnBrk="1" latinLnBrk="1" hangingPunct="1"/>
            <a:r>
              <a:rPr kumimoji="1" lang="en-US" altLang="ko-KR"/>
              <a:t>     </a:t>
            </a:r>
            <a:r>
              <a:rPr kumimoji="1" lang="ko-KR" altLang="en-US"/>
              <a:t>④ 불량 릴선 사용 금지 </a:t>
            </a:r>
            <a:r>
              <a:rPr kumimoji="1" lang="en-US" altLang="ko-KR"/>
              <a:t>: </a:t>
            </a:r>
            <a:r>
              <a:rPr kumimoji="1" lang="ko-KR" altLang="en-US"/>
              <a:t>플라스틱 제품 및 동종업체 제품 반출 조치</a:t>
            </a:r>
            <a:endParaRPr kumimoji="1" lang="en-US" altLang="ko-KR"/>
          </a:p>
          <a:p>
            <a:pPr eaLnBrk="1" latinLnBrk="1" hangingPunct="1"/>
            <a:endParaRPr kumimoji="1" lang="en-US" altLang="ko-KR"/>
          </a:p>
          <a:p>
            <a:pPr eaLnBrk="1" latinLnBrk="1" hangingPunct="1"/>
            <a:endParaRPr kumimoji="1" lang="en-US" altLang="ko-KR"/>
          </a:p>
          <a:p>
            <a:pPr eaLnBrk="1" latinLnBrk="1" hangingPunct="1"/>
            <a:r>
              <a:rPr kumimoji="1" lang="en-US" altLang="ko-KR"/>
              <a:t>                                        </a:t>
            </a:r>
            <a:r>
              <a:rPr kumimoji="1" lang="ko-KR" altLang="en-US"/>
              <a:t>→ 동종제품                                               → 반출 제품</a:t>
            </a:r>
            <a:endParaRPr kumimoji="1" lang="en-US" altLang="ko-KR"/>
          </a:p>
          <a:p>
            <a:pPr eaLnBrk="1" latinLnBrk="1" hangingPunct="1"/>
            <a:endParaRPr kumimoji="1" lang="en-US" altLang="ko-KR"/>
          </a:p>
          <a:p>
            <a:pPr eaLnBrk="1" latinLnBrk="1" hangingPunct="1"/>
            <a:endParaRPr kumimoji="1" lang="en-US" altLang="ko-KR"/>
          </a:p>
          <a:p>
            <a:pPr eaLnBrk="1" latinLnBrk="1" hangingPunct="1"/>
            <a:r>
              <a:rPr kumimoji="1" lang="en-US" altLang="ko-KR"/>
              <a:t>      ⑤ </a:t>
            </a:r>
            <a:r>
              <a:rPr kumimoji="1" lang="ko-KR" altLang="en-US"/>
              <a:t>전 근로자 재발방지 교육 실시</a:t>
            </a:r>
            <a:r>
              <a:rPr kumimoji="1" lang="en-US" altLang="ko-KR"/>
              <a:t> </a:t>
            </a:r>
            <a:r>
              <a:rPr kumimoji="1" lang="ko-KR" altLang="en-US"/>
              <a:t>→ 릴선 사용시 안전수칙 등 </a:t>
            </a:r>
            <a:r>
              <a:rPr kumimoji="1" lang="en-US" altLang="ko-KR"/>
              <a:t>(7/5 </a:t>
            </a:r>
            <a:r>
              <a:rPr kumimoji="1" lang="ko-KR" altLang="en-US"/>
              <a:t>예정</a:t>
            </a:r>
            <a:r>
              <a:rPr kumimoji="1" lang="en-US" altLang="ko-KR"/>
              <a:t>)</a:t>
            </a:r>
          </a:p>
          <a:p>
            <a:pPr eaLnBrk="1" latinLnBrk="1" hangingPunct="1"/>
            <a:r>
              <a:rPr kumimoji="1" lang="en-US" altLang="ko-KR"/>
              <a:t>           ※ </a:t>
            </a:r>
            <a:r>
              <a:rPr kumimoji="1" lang="ko-KR" altLang="en-US"/>
              <a:t>감시단 자체교육 실시 </a:t>
            </a:r>
            <a:r>
              <a:rPr kumimoji="1" lang="en-US" altLang="ko-KR"/>
              <a:t>(7/4 </a:t>
            </a:r>
            <a:r>
              <a:rPr kumimoji="1" lang="ko-KR" altLang="en-US"/>
              <a:t>완료</a:t>
            </a:r>
            <a:r>
              <a:rPr kumimoji="1" lang="en-US" altLang="ko-KR"/>
              <a:t>)</a:t>
            </a:r>
            <a:endParaRPr kumimoji="1" lang="ko-KR" altLang="en-US"/>
          </a:p>
        </p:txBody>
      </p:sp>
      <p:sp>
        <p:nvSpPr>
          <p:cNvPr id="6147" name="Rectangle 4"/>
          <p:cNvSpPr>
            <a:spLocks noChangeArrowheads="1"/>
          </p:cNvSpPr>
          <p:nvPr/>
        </p:nvSpPr>
        <p:spPr bwMode="auto">
          <a:xfrm>
            <a:off x="457201" y="44451"/>
            <a:ext cx="69437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9pPr>
          </a:lstStyle>
          <a:p>
            <a:pPr eaLnBrk="1" latinLnBrk="1" hangingPunct="1"/>
            <a:r>
              <a:rPr kumimoji="1" lang="en-US" altLang="ko-KR" sz="2800">
                <a:solidFill>
                  <a:srgbClr val="000066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3. </a:t>
            </a:r>
            <a:r>
              <a:rPr kumimoji="1" lang="ko-KR" altLang="en-US" sz="2800">
                <a:solidFill>
                  <a:srgbClr val="000066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재발방지 대책</a:t>
            </a:r>
            <a:endParaRPr kumimoji="1" lang="ko-KR" altLang="en-US" sz="28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6148" name="그림 3" descr="137293008471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1" y="4652964"/>
            <a:ext cx="1368425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그림 4" descr="137293287462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01" y="4581525"/>
            <a:ext cx="1247775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686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ChangeArrowheads="1"/>
          </p:cNvSpPr>
          <p:nvPr/>
        </p:nvSpPr>
        <p:spPr bwMode="auto">
          <a:xfrm>
            <a:off x="560389" y="1196976"/>
            <a:ext cx="8840787" cy="5184775"/>
          </a:xfrm>
          <a:prstGeom prst="roundRect">
            <a:avLst>
              <a:gd name="adj" fmla="val 4861"/>
            </a:avLst>
          </a:prstGeom>
          <a:solidFill>
            <a:schemeClr val="bg1"/>
          </a:solidFill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lIns="101029" tIns="52535" rIns="101029" bIns="52535"/>
          <a:lstStyle>
            <a:lvl1pPr marL="342900" indent="-342900" defTabSz="1025525"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1pPr>
            <a:lvl2pPr marL="742950" indent="-285750" defTabSz="1025525"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2pPr>
            <a:lvl3pPr marL="1143000" indent="-228600" defTabSz="1025525"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3pPr>
            <a:lvl4pPr marL="1600200" indent="-228600" defTabSz="1025525"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4pPr>
            <a:lvl5pPr marL="2057400" indent="-228600" defTabSz="1025525"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5pPr>
            <a:lvl6pPr marL="2514600" indent="-228600" defTabSz="1025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6pPr>
            <a:lvl7pPr marL="2971800" indent="-228600" defTabSz="1025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7pPr>
            <a:lvl8pPr marL="3429000" indent="-228600" defTabSz="1025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8pPr>
            <a:lvl9pPr marL="3886200" indent="-228600" defTabSz="1025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9pPr>
          </a:lstStyle>
          <a:p>
            <a:pPr eaLnBrk="1" latinLnBrk="1" hangingPunct="1"/>
            <a:endParaRPr kumimoji="1" lang="en-US" altLang="ko-KR" sz="2600">
              <a:latin typeface="굴림" panose="020B0600000101010101" pitchFamily="50" charset="-127"/>
            </a:endParaRPr>
          </a:p>
          <a:p>
            <a:pPr eaLnBrk="1" latinLnBrk="1" hangingPunct="1"/>
            <a:endParaRPr kumimoji="1" lang="en-US" altLang="ko-KR" sz="2600">
              <a:latin typeface="굴림" panose="020B0600000101010101" pitchFamily="50" charset="-127"/>
            </a:endParaRPr>
          </a:p>
          <a:p>
            <a:pPr eaLnBrk="1" latinLnBrk="1" hangingPunct="1"/>
            <a:r>
              <a:rPr kumimoji="1" lang="en-US" altLang="ko-KR"/>
              <a:t>     </a:t>
            </a:r>
          </a:p>
          <a:p>
            <a:pPr eaLnBrk="1" latinLnBrk="1" hangingPunct="1"/>
            <a:endParaRPr kumimoji="1" lang="en-US" altLang="ko-KR"/>
          </a:p>
          <a:p>
            <a:pPr eaLnBrk="1" latinLnBrk="1" hangingPunct="1"/>
            <a:endParaRPr kumimoji="1" lang="en-US" altLang="ko-KR"/>
          </a:p>
          <a:p>
            <a:pPr eaLnBrk="1" latinLnBrk="1" hangingPunct="1"/>
            <a:endParaRPr kumimoji="1" lang="en-US" altLang="ko-KR"/>
          </a:p>
          <a:p>
            <a:pPr eaLnBrk="1" latinLnBrk="1" hangingPunct="1"/>
            <a:r>
              <a:rPr kumimoji="1" lang="en-US" altLang="ko-KR"/>
              <a:t>                                                                             </a:t>
            </a:r>
            <a:r>
              <a:rPr kumimoji="1" lang="ko-KR" altLang="en-US"/>
              <a:t>▷ 자체 공도구 체크리스트 양식</a:t>
            </a:r>
            <a:endParaRPr kumimoji="1" lang="en-US" altLang="ko-KR"/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457201" y="44451"/>
            <a:ext cx="69437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9pPr>
          </a:lstStyle>
          <a:p>
            <a:pPr eaLnBrk="1" latinLnBrk="1" hangingPunct="1"/>
            <a:r>
              <a:rPr kumimoji="1" lang="ko-KR" altLang="en-US" sz="2800">
                <a:solidFill>
                  <a:srgbClr val="000066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재발방지 대책</a:t>
            </a:r>
            <a:endParaRPr kumimoji="1" lang="ko-KR" altLang="en-US" sz="280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" y="1268413"/>
            <a:ext cx="4103688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785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Box 5"/>
          <p:cNvSpPr txBox="1">
            <a:spLocks noChangeArrowheads="1"/>
          </p:cNvSpPr>
          <p:nvPr/>
        </p:nvSpPr>
        <p:spPr bwMode="auto">
          <a:xfrm>
            <a:off x="255571" y="240249"/>
            <a:ext cx="6041712" cy="40011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0" defTabSz="914400">
              <a:spcBef>
                <a:spcPct val="30000"/>
              </a:spcBef>
              <a:defRPr/>
            </a:pPr>
            <a:r>
              <a:rPr lang="en-US" altLang="ko-KR" sz="2000" b="1">
                <a:latin typeface="Trebuchet MS" panose="020B0603020202020204" pitchFamily="34" charset="0"/>
                <a:sym typeface="Wingdings" pitchFamily="2" charset="2"/>
              </a:rPr>
              <a:t>3. </a:t>
            </a:r>
            <a:r>
              <a:rPr lang="ko-KR" altLang="en-US" sz="2000" b="1">
                <a:latin typeface="+mj-ea"/>
                <a:sym typeface="Wingdings" pitchFamily="2" charset="2"/>
              </a:rPr>
              <a:t>사업장 전달사항</a:t>
            </a:r>
            <a:endParaRPr lang="ko-KR" altLang="en-US" sz="1200" b="1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sym typeface="Wingdings" pitchFamily="2" charset="2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98042" y="920438"/>
            <a:ext cx="9356515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defTabSz="914400">
              <a:spcBef>
                <a:spcPct val="30000"/>
              </a:spcBef>
              <a:defRPr/>
            </a:pPr>
            <a:r>
              <a:rPr lang="en-US" altLang="ko-KR" sz="1400" b="1">
                <a:solidFill>
                  <a:prstClr val="black"/>
                </a:solidFill>
                <a:latin typeface="+mj-ea"/>
                <a:ea typeface="+mj-ea"/>
              </a:rPr>
              <a:t>3-2. </a:t>
            </a:r>
            <a:r>
              <a:rPr lang="ko-KR" altLang="en-US" sz="1400" b="1">
                <a:latin typeface="+mj-ea"/>
                <a:sym typeface="Wingdings" pitchFamily="2" charset="2"/>
              </a:rPr>
              <a:t>재해사례</a:t>
            </a:r>
            <a:endParaRPr lang="ko-KR" altLang="en-US" sz="1000" b="1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sym typeface="Wingdings" pitchFamily="2" charset="2"/>
            </a:endParaRPr>
          </a:p>
        </p:txBody>
      </p:sp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3790239"/>
              </p:ext>
            </p:extLst>
          </p:nvPr>
        </p:nvGraphicFramePr>
        <p:xfrm>
          <a:off x="730581" y="1328251"/>
          <a:ext cx="8691435" cy="50313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8287">
                  <a:extLst>
                    <a:ext uri="{9D8B030D-6E8A-4147-A177-3AD203B41FA5}">
                      <a16:colId xmlns:a16="http://schemas.microsoft.com/office/drawing/2014/main" val="2548914080"/>
                    </a:ext>
                  </a:extLst>
                </a:gridCol>
                <a:gridCol w="2481161">
                  <a:extLst>
                    <a:ext uri="{9D8B030D-6E8A-4147-A177-3AD203B41FA5}">
                      <a16:colId xmlns:a16="http://schemas.microsoft.com/office/drawing/2014/main" val="1212480454"/>
                    </a:ext>
                  </a:extLst>
                </a:gridCol>
                <a:gridCol w="4471987">
                  <a:extLst>
                    <a:ext uri="{9D8B030D-6E8A-4147-A177-3AD203B41FA5}">
                      <a16:colId xmlns:a16="http://schemas.microsoft.com/office/drawing/2014/main" val="2648107873"/>
                    </a:ext>
                  </a:extLst>
                </a:gridCol>
              </a:tblGrid>
              <a:tr h="328386"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1400">
                          <a:solidFill>
                            <a:schemeClr val="tx1"/>
                          </a:solidFill>
                        </a:rPr>
                        <a:t>■ 자재 다듬는 작업 중 컷터날 베임 사고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2888863"/>
                  </a:ext>
                </a:extLst>
              </a:tr>
              <a:tr h="328386"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1400">
                          <a:solidFill>
                            <a:schemeClr val="tx1"/>
                          </a:solidFill>
                        </a:rPr>
                        <a:t>재해 상황도 생략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6047"/>
                  </a:ext>
                </a:extLst>
              </a:tr>
              <a:tr h="550432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400">
                          <a:solidFill>
                            <a:schemeClr val="tx1"/>
                          </a:solidFill>
                        </a:rPr>
                        <a:t>○ 개요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20XX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년 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XX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월 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X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일 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OO:OO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분경 ○○시 ○○구 소재의 ○○업체 </a:t>
                      </a:r>
                      <a:r>
                        <a:rPr lang="ko-KR" altLang="en-US" sz="1100" dirty="0" err="1">
                          <a:solidFill>
                            <a:schemeClr val="tx1"/>
                          </a:solidFill>
                        </a:rPr>
                        <a:t>피재자가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100" dirty="0" err="1">
                          <a:solidFill>
                            <a:schemeClr val="tx1"/>
                          </a:solidFill>
                        </a:rPr>
                        <a:t>클린룸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 바닥에 앉아서 하우스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PC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판 고정용 </a:t>
                      </a:r>
                      <a:r>
                        <a:rPr lang="ko-KR" altLang="en-US" sz="1100" dirty="0" err="1">
                          <a:solidFill>
                            <a:schemeClr val="tx1"/>
                          </a:solidFill>
                        </a:rPr>
                        <a:t>쫄대를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100" dirty="0" err="1">
                          <a:solidFill>
                            <a:schemeClr val="tx1"/>
                          </a:solidFill>
                        </a:rPr>
                        <a:t>컷터칼로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 다듬는 작업을 하는 중 본인의 실수로 칼날이 </a:t>
                      </a:r>
                      <a:r>
                        <a:rPr lang="ko-KR" altLang="en-US" sz="1100" dirty="0" err="1">
                          <a:solidFill>
                            <a:schemeClr val="tx1"/>
                          </a:solidFill>
                        </a:rPr>
                        <a:t>쫄대로부터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 빗나가며 종아리 부분이 베이는 사고 발생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271853"/>
                  </a:ext>
                </a:extLst>
              </a:tr>
              <a:tr h="328386">
                <a:tc gridSpan="2">
                  <a:txBody>
                    <a:bodyPr/>
                    <a:lstStyle/>
                    <a:p>
                      <a:pPr latinLnBrk="1"/>
                      <a:r>
                        <a:rPr lang="ko-KR" altLang="en-US" sz="1400">
                          <a:solidFill>
                            <a:schemeClr val="tx1"/>
                          </a:solidFill>
                        </a:rPr>
                        <a:t>○ 원인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44078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>
                          <a:solidFill>
                            <a:schemeClr val="tx1"/>
                          </a:solidFill>
                        </a:rPr>
                        <a:t>○ 대책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4466624"/>
                  </a:ext>
                </a:extLst>
              </a:tr>
              <a:tr h="3344936">
                <a:tc gridSpan="2">
                  <a:txBody>
                    <a:bodyPr/>
                    <a:lstStyle/>
                    <a:p>
                      <a:pPr latinLnBrk="1"/>
                      <a:r>
                        <a:rPr lang="en-US" altLang="ko-KR" sz="1050">
                          <a:solidFill>
                            <a:schemeClr val="tx1"/>
                          </a:solidFill>
                        </a:rPr>
                        <a:t>1. </a:t>
                      </a:r>
                      <a:r>
                        <a:rPr lang="ko-KR" altLang="en-US" sz="1050">
                          <a:solidFill>
                            <a:schemeClr val="tx1"/>
                          </a:solidFill>
                        </a:rPr>
                        <a:t>작업 방법 및 작업자세의 부적절</a:t>
                      </a:r>
                    </a:p>
                    <a:p>
                      <a:pPr latinLnBrk="1"/>
                      <a:endParaRPr lang="ko-KR" altLang="en-US" sz="105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endParaRPr lang="ko-KR" altLang="en-US" sz="105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endParaRPr lang="ko-KR" altLang="en-US" sz="105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endParaRPr lang="ko-KR" altLang="en-US" sz="105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endParaRPr lang="ko-KR" altLang="en-US" sz="105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50">
                          <a:solidFill>
                            <a:schemeClr val="tx1"/>
                          </a:solidFill>
                        </a:rPr>
                        <a:t>2. </a:t>
                      </a:r>
                      <a:r>
                        <a:rPr lang="ko-KR" altLang="en-US" sz="1050">
                          <a:solidFill>
                            <a:schemeClr val="tx1"/>
                          </a:solidFill>
                        </a:rPr>
                        <a:t>작업자의 부주의</a:t>
                      </a:r>
                    </a:p>
                    <a:p>
                      <a:pPr latinLnBrk="1"/>
                      <a:endParaRPr lang="ko-KR" altLang="en-US" sz="105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endParaRPr lang="ko-KR" altLang="en-US" sz="105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endParaRPr lang="ko-KR" altLang="en-US" sz="105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endParaRPr lang="ko-KR" altLang="en-US" sz="105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endParaRPr lang="ko-KR" altLang="en-US" sz="105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50">
                          <a:solidFill>
                            <a:schemeClr val="tx1"/>
                          </a:solidFill>
                        </a:rPr>
                        <a:t>3. </a:t>
                      </a:r>
                      <a:r>
                        <a:rPr lang="ko-KR" altLang="en-US" sz="1050">
                          <a:solidFill>
                            <a:schemeClr val="tx1"/>
                          </a:solidFill>
                        </a:rPr>
                        <a:t>안전한 작업공구 미사용</a:t>
                      </a:r>
                      <a:endParaRPr lang="en-US" altLang="ko-KR" sz="105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endParaRPr lang="ko-KR" altLang="en-US" sz="105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50" dirty="0">
                          <a:solidFill>
                            <a:schemeClr val="tx1"/>
                          </a:solidFill>
                        </a:rPr>
                        <a:t>1. </a:t>
                      </a:r>
                      <a:r>
                        <a:rPr lang="ko-KR" altLang="en-US" sz="1050" dirty="0">
                          <a:solidFill>
                            <a:schemeClr val="tx1"/>
                          </a:solidFill>
                        </a:rPr>
                        <a:t>올바른 작업 방법 및 작업 자세 작업 실시</a:t>
                      </a:r>
                    </a:p>
                    <a:p>
                      <a:pPr latinLnBrk="1"/>
                      <a:r>
                        <a:rPr lang="en-US" altLang="ko-KR" sz="1050" dirty="0">
                          <a:solidFill>
                            <a:schemeClr val="tx1"/>
                          </a:solidFill>
                        </a:rPr>
                        <a:t>- </a:t>
                      </a:r>
                      <a:r>
                        <a:rPr lang="ko-KR" altLang="en-US" sz="1050" dirty="0" err="1">
                          <a:solidFill>
                            <a:schemeClr val="tx1"/>
                          </a:solidFill>
                        </a:rPr>
                        <a:t>컷트칼을</a:t>
                      </a:r>
                      <a:r>
                        <a:rPr lang="ko-KR" altLang="en-US" sz="1050" dirty="0">
                          <a:solidFill>
                            <a:schemeClr val="tx1"/>
                          </a:solidFill>
                        </a:rPr>
                        <a:t> 이용한 </a:t>
                      </a:r>
                      <a:r>
                        <a:rPr lang="ko-KR" altLang="en-US" sz="1050" dirty="0" err="1">
                          <a:solidFill>
                            <a:schemeClr val="tx1"/>
                          </a:solidFill>
                        </a:rPr>
                        <a:t>작업시</a:t>
                      </a:r>
                      <a:r>
                        <a:rPr lang="ko-KR" altLang="en-US" sz="1050" dirty="0">
                          <a:solidFill>
                            <a:schemeClr val="tx1"/>
                          </a:solidFill>
                        </a:rPr>
                        <a:t> 작업자의 신체부위가</a:t>
                      </a:r>
                    </a:p>
                    <a:p>
                      <a:pPr latinLnBrk="1"/>
                      <a:r>
                        <a:rPr lang="ko-KR" altLang="en-US" sz="1050" dirty="0">
                          <a:solidFill>
                            <a:schemeClr val="tx1"/>
                          </a:solidFill>
                        </a:rPr>
                        <a:t> 다치지 않도록 안에서 밖으로 칼날을 움직여야 하며</a:t>
                      </a:r>
                    </a:p>
                    <a:p>
                      <a:pPr latinLnBrk="1"/>
                      <a:r>
                        <a:rPr lang="ko-KR" altLang="en-US" sz="1050" dirty="0">
                          <a:solidFill>
                            <a:schemeClr val="tx1"/>
                          </a:solidFill>
                        </a:rPr>
                        <a:t>   이때 신체부위가 접촉되지 않는 자세로 작업을</a:t>
                      </a:r>
                    </a:p>
                    <a:p>
                      <a:pPr latinLnBrk="1"/>
                      <a:r>
                        <a:rPr lang="ko-KR" altLang="en-US" sz="1050" dirty="0">
                          <a:solidFill>
                            <a:schemeClr val="tx1"/>
                          </a:solidFill>
                        </a:rPr>
                        <a:t> 실시하여야 함</a:t>
                      </a:r>
                      <a:r>
                        <a:rPr lang="en-US" altLang="ko-KR" sz="1050" dirty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  <a:p>
                      <a:pPr latinLnBrk="1"/>
                      <a:r>
                        <a:rPr lang="en-US" altLang="ko-KR" sz="105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latinLnBrk="1"/>
                      <a:r>
                        <a:rPr lang="en-US" altLang="ko-KR" sz="1050" dirty="0">
                          <a:solidFill>
                            <a:schemeClr val="tx1"/>
                          </a:solidFill>
                        </a:rPr>
                        <a:t>2. </a:t>
                      </a:r>
                      <a:r>
                        <a:rPr lang="ko-KR" altLang="en-US" sz="1050" dirty="0">
                          <a:solidFill>
                            <a:schemeClr val="tx1"/>
                          </a:solidFill>
                        </a:rPr>
                        <a:t>작업 전 안전교육 실시 및 위험요인 사전 확인 </a:t>
                      </a:r>
                    </a:p>
                    <a:p>
                      <a:pPr latinLnBrk="1"/>
                      <a:r>
                        <a:rPr lang="ko-KR" altLang="en-US" sz="1050" dirty="0">
                          <a:solidFill>
                            <a:schemeClr val="tx1"/>
                          </a:solidFill>
                        </a:rPr>
                        <a:t>  위험성평가 실시</a:t>
                      </a:r>
                    </a:p>
                    <a:p>
                      <a:pPr latinLnBrk="1"/>
                      <a:r>
                        <a:rPr lang="en-US" altLang="ko-KR" sz="1050" dirty="0">
                          <a:solidFill>
                            <a:schemeClr val="tx1"/>
                          </a:solidFill>
                        </a:rPr>
                        <a:t>- </a:t>
                      </a:r>
                      <a:r>
                        <a:rPr lang="ko-KR" altLang="en-US" sz="1050" dirty="0" err="1">
                          <a:solidFill>
                            <a:schemeClr val="tx1"/>
                          </a:solidFill>
                        </a:rPr>
                        <a:t>작업전</a:t>
                      </a:r>
                      <a:r>
                        <a:rPr lang="ko-KR" altLang="en-US" sz="1050" dirty="0">
                          <a:solidFill>
                            <a:schemeClr val="tx1"/>
                          </a:solidFill>
                        </a:rPr>
                        <a:t> 위험요인 사전확인 및 위험성평가를 실시 </a:t>
                      </a:r>
                    </a:p>
                    <a:p>
                      <a:pPr latinLnBrk="1"/>
                      <a:r>
                        <a:rPr lang="ko-KR" altLang="en-US" sz="1050" dirty="0">
                          <a:solidFill>
                            <a:schemeClr val="tx1"/>
                          </a:solidFill>
                        </a:rPr>
                        <a:t>   하여 위험점을 확인</a:t>
                      </a:r>
                      <a:r>
                        <a:rPr lang="en-US" altLang="ko-KR" sz="1050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ko-KR" altLang="en-US" sz="1050" dirty="0">
                          <a:solidFill>
                            <a:schemeClr val="tx1"/>
                          </a:solidFill>
                        </a:rPr>
                        <a:t>안전교육실시 후 작업을 진행</a:t>
                      </a:r>
                    </a:p>
                    <a:p>
                      <a:pPr latinLnBrk="1"/>
                      <a:r>
                        <a:rPr lang="ko-KR" altLang="en-US" sz="1050" dirty="0">
                          <a:solidFill>
                            <a:schemeClr val="tx1"/>
                          </a:solidFill>
                        </a:rPr>
                        <a:t>   하여야 하나</a:t>
                      </a:r>
                      <a:r>
                        <a:rPr lang="en-US" altLang="ko-KR" sz="105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ko-KR" altLang="en-US" sz="1050" dirty="0">
                          <a:solidFill>
                            <a:schemeClr val="tx1"/>
                          </a:solidFill>
                        </a:rPr>
                        <a:t>이를 하지 않음</a:t>
                      </a:r>
                      <a:r>
                        <a:rPr lang="en-US" altLang="ko-KR" sz="1050" dirty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  <a:p>
                      <a:pPr latinLnBrk="1"/>
                      <a:endParaRPr lang="en-US" altLang="ko-KR" sz="1050" dirty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50" dirty="0">
                          <a:solidFill>
                            <a:schemeClr val="tx1"/>
                          </a:solidFill>
                        </a:rPr>
                        <a:t>3. </a:t>
                      </a:r>
                      <a:r>
                        <a:rPr lang="ko-KR" altLang="en-US" sz="1050" dirty="0" err="1">
                          <a:solidFill>
                            <a:schemeClr val="tx1"/>
                          </a:solidFill>
                        </a:rPr>
                        <a:t>컷트칼</a:t>
                      </a:r>
                      <a:r>
                        <a:rPr lang="ko-KR" altLang="en-US" sz="1050" dirty="0">
                          <a:solidFill>
                            <a:schemeClr val="tx1"/>
                          </a:solidFill>
                        </a:rPr>
                        <a:t> 사용시 </a:t>
                      </a:r>
                      <a:r>
                        <a:rPr lang="ko-KR" altLang="en-US" sz="1050" dirty="0" err="1">
                          <a:solidFill>
                            <a:schemeClr val="tx1"/>
                          </a:solidFill>
                        </a:rPr>
                        <a:t>안전칼</a:t>
                      </a:r>
                      <a:r>
                        <a:rPr lang="ko-KR" altLang="en-US" sz="1050" dirty="0">
                          <a:solidFill>
                            <a:schemeClr val="tx1"/>
                          </a:solidFill>
                        </a:rPr>
                        <a:t> 사용 </a:t>
                      </a:r>
                    </a:p>
                    <a:p>
                      <a:pPr latinLnBrk="1"/>
                      <a:r>
                        <a:rPr lang="en-US" altLang="ko-KR" sz="1050" dirty="0">
                          <a:solidFill>
                            <a:schemeClr val="tx1"/>
                          </a:solidFill>
                        </a:rPr>
                        <a:t>- </a:t>
                      </a:r>
                      <a:r>
                        <a:rPr lang="ko-KR" altLang="en-US" sz="1050" dirty="0" err="1">
                          <a:solidFill>
                            <a:schemeClr val="tx1"/>
                          </a:solidFill>
                        </a:rPr>
                        <a:t>컷트칼</a:t>
                      </a:r>
                      <a:r>
                        <a:rPr lang="ko-KR" altLang="en-US" sz="105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050" dirty="0" err="1">
                          <a:solidFill>
                            <a:schemeClr val="tx1"/>
                          </a:solidFill>
                        </a:rPr>
                        <a:t>작업시</a:t>
                      </a:r>
                      <a:r>
                        <a:rPr lang="ko-KR" altLang="en-US" sz="105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050" dirty="0" err="1">
                          <a:solidFill>
                            <a:schemeClr val="tx1"/>
                          </a:solidFill>
                        </a:rPr>
                        <a:t>베임사고를</a:t>
                      </a:r>
                      <a:r>
                        <a:rPr lang="ko-KR" altLang="en-US" sz="1050" dirty="0">
                          <a:solidFill>
                            <a:schemeClr val="tx1"/>
                          </a:solidFill>
                        </a:rPr>
                        <a:t> 예방하기 위하여</a:t>
                      </a:r>
                    </a:p>
                    <a:p>
                      <a:pPr latinLnBrk="1"/>
                      <a:r>
                        <a:rPr lang="ko-KR" altLang="en-US" sz="1050" dirty="0">
                          <a:solidFill>
                            <a:schemeClr val="tx1"/>
                          </a:solidFill>
                        </a:rPr>
                        <a:t>   </a:t>
                      </a:r>
                      <a:r>
                        <a:rPr lang="ko-KR" altLang="en-US" sz="1050" dirty="0" err="1">
                          <a:solidFill>
                            <a:schemeClr val="tx1"/>
                          </a:solidFill>
                        </a:rPr>
                        <a:t>안전칼을</a:t>
                      </a:r>
                      <a:r>
                        <a:rPr lang="ko-KR" altLang="en-US" sz="1050" dirty="0">
                          <a:solidFill>
                            <a:schemeClr val="tx1"/>
                          </a:solidFill>
                        </a:rPr>
                        <a:t> 사용하도록 하여야 한다</a:t>
                      </a:r>
                      <a:r>
                        <a:rPr lang="en-US" altLang="ko-KR" sz="1050" dirty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  <a:p>
                      <a:pPr latinLnBrk="1"/>
                      <a:endParaRPr lang="en-US" altLang="ko-KR" sz="1050" dirty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50" dirty="0">
                          <a:solidFill>
                            <a:schemeClr val="tx1"/>
                          </a:solidFill>
                        </a:rPr>
                        <a:t>※ </a:t>
                      </a:r>
                      <a:r>
                        <a:rPr lang="ko-KR" altLang="en-US" sz="1050" dirty="0" err="1">
                          <a:solidFill>
                            <a:schemeClr val="tx1"/>
                          </a:solidFill>
                        </a:rPr>
                        <a:t>안전칼</a:t>
                      </a:r>
                      <a:r>
                        <a:rPr lang="ko-KR" altLang="en-US" sz="105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050" dirty="0">
                          <a:solidFill>
                            <a:schemeClr val="tx1"/>
                          </a:solidFill>
                        </a:rPr>
                        <a:t>– </a:t>
                      </a:r>
                      <a:r>
                        <a:rPr lang="ko-KR" altLang="en-US" sz="1050" dirty="0">
                          <a:solidFill>
                            <a:schemeClr val="tx1"/>
                          </a:solidFill>
                        </a:rPr>
                        <a:t>손으로 조작부위를 눌러야만 칼날을</a:t>
                      </a:r>
                    </a:p>
                    <a:p>
                      <a:pPr latinLnBrk="1"/>
                      <a:r>
                        <a:rPr lang="ko-KR" altLang="en-US" sz="1050" dirty="0">
                          <a:solidFill>
                            <a:schemeClr val="tx1"/>
                          </a:solidFill>
                        </a:rPr>
                        <a:t>  사용할 수 있고</a:t>
                      </a:r>
                      <a:r>
                        <a:rPr lang="en-US" altLang="ko-KR" sz="105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ko-KR" altLang="en-US" sz="1050" dirty="0">
                          <a:solidFill>
                            <a:schemeClr val="tx1"/>
                          </a:solidFill>
                        </a:rPr>
                        <a:t>놓으면 바로 칼날이 안으로 들어</a:t>
                      </a:r>
                    </a:p>
                    <a:p>
                      <a:pPr latinLnBrk="1"/>
                      <a:r>
                        <a:rPr lang="ko-KR" altLang="en-US" sz="1050" dirty="0">
                          <a:solidFill>
                            <a:schemeClr val="tx1"/>
                          </a:solidFill>
                        </a:rPr>
                        <a:t>  가서 안전사고를 예방한다</a:t>
                      </a:r>
                      <a:r>
                        <a:rPr lang="en-US" altLang="ko-KR" sz="1050" dirty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  <a:p>
                      <a:pPr latinLnBrk="1"/>
                      <a:r>
                        <a:rPr lang="en-US" altLang="ko-KR" sz="1050" dirty="0">
                          <a:solidFill>
                            <a:schemeClr val="tx1"/>
                          </a:solidFill>
                        </a:rPr>
                        <a:t> (</a:t>
                      </a:r>
                      <a:r>
                        <a:rPr lang="ko-KR" altLang="en-US" sz="1050" dirty="0">
                          <a:solidFill>
                            <a:schemeClr val="tx1"/>
                          </a:solidFill>
                        </a:rPr>
                        <a:t>현재 </a:t>
                      </a:r>
                      <a:r>
                        <a:rPr lang="en-US" altLang="ko-KR" sz="1050" dirty="0">
                          <a:solidFill>
                            <a:schemeClr val="tx1"/>
                          </a:solidFill>
                        </a:rPr>
                        <a:t>SDC </a:t>
                      </a:r>
                      <a:r>
                        <a:rPr lang="ko-KR" altLang="en-US" sz="1050" dirty="0">
                          <a:solidFill>
                            <a:schemeClr val="tx1"/>
                          </a:solidFill>
                        </a:rPr>
                        <a:t>아산 </a:t>
                      </a:r>
                      <a:r>
                        <a:rPr lang="en-US" altLang="ko-KR" sz="105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ko-KR" altLang="en-US" sz="1050" dirty="0">
                          <a:solidFill>
                            <a:schemeClr val="tx1"/>
                          </a:solidFill>
                        </a:rPr>
                        <a:t>현장에서 사용</a:t>
                      </a:r>
                      <a:r>
                        <a:rPr lang="en-US" altLang="ko-KR" sz="105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  <a:p>
                      <a:pPr latinLnBrk="1"/>
                      <a:endParaRPr lang="ko-KR" altLang="en-US" sz="105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96077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691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Box 5"/>
          <p:cNvSpPr txBox="1">
            <a:spLocks noChangeArrowheads="1"/>
          </p:cNvSpPr>
          <p:nvPr/>
        </p:nvSpPr>
        <p:spPr bwMode="auto">
          <a:xfrm>
            <a:off x="255571" y="240249"/>
            <a:ext cx="6041712" cy="40011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0" defTabSz="914400">
              <a:spcBef>
                <a:spcPct val="30000"/>
              </a:spcBef>
              <a:defRPr/>
            </a:pPr>
            <a:r>
              <a:rPr lang="en-US" altLang="ko-KR" sz="2000" b="1">
                <a:latin typeface="Trebuchet MS" panose="020B0603020202020204" pitchFamily="34" charset="0"/>
                <a:sym typeface="Wingdings" pitchFamily="2" charset="2"/>
              </a:rPr>
              <a:t>3. </a:t>
            </a:r>
            <a:r>
              <a:rPr lang="ko-KR" altLang="en-US" sz="2000" b="1">
                <a:latin typeface="+mj-ea"/>
                <a:sym typeface="Wingdings" pitchFamily="2" charset="2"/>
              </a:rPr>
              <a:t>사업장 전달사항</a:t>
            </a:r>
            <a:endParaRPr lang="ko-KR" altLang="en-US" sz="1200" b="1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sym typeface="Wingdings" pitchFamily="2" charset="2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98042" y="920438"/>
            <a:ext cx="9356515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defTabSz="914400">
              <a:spcBef>
                <a:spcPct val="30000"/>
              </a:spcBef>
              <a:defRPr/>
            </a:pPr>
            <a:r>
              <a:rPr lang="en-US" altLang="ko-KR" sz="1400" b="1">
                <a:solidFill>
                  <a:prstClr val="black"/>
                </a:solidFill>
                <a:latin typeface="+mj-ea"/>
                <a:ea typeface="+mj-ea"/>
              </a:rPr>
              <a:t>3-2. </a:t>
            </a:r>
            <a:r>
              <a:rPr lang="ko-KR" altLang="en-US" sz="1400" b="1">
                <a:latin typeface="+mj-ea"/>
                <a:sym typeface="Wingdings" pitchFamily="2" charset="2"/>
              </a:rPr>
              <a:t>재해사례</a:t>
            </a:r>
            <a:endParaRPr lang="ko-KR" altLang="en-US" sz="1000" b="1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sym typeface="Wingdings" pitchFamily="2" charset="2"/>
            </a:endParaRPr>
          </a:p>
        </p:txBody>
      </p:sp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3825678"/>
              </p:ext>
            </p:extLst>
          </p:nvPr>
        </p:nvGraphicFramePr>
        <p:xfrm>
          <a:off x="690004" y="1346539"/>
          <a:ext cx="8691435" cy="51120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8287">
                  <a:extLst>
                    <a:ext uri="{9D8B030D-6E8A-4147-A177-3AD203B41FA5}">
                      <a16:colId xmlns:a16="http://schemas.microsoft.com/office/drawing/2014/main" val="2548914080"/>
                    </a:ext>
                  </a:extLst>
                </a:gridCol>
                <a:gridCol w="2481161">
                  <a:extLst>
                    <a:ext uri="{9D8B030D-6E8A-4147-A177-3AD203B41FA5}">
                      <a16:colId xmlns:a16="http://schemas.microsoft.com/office/drawing/2014/main" val="1212480454"/>
                    </a:ext>
                  </a:extLst>
                </a:gridCol>
                <a:gridCol w="4471987">
                  <a:extLst>
                    <a:ext uri="{9D8B030D-6E8A-4147-A177-3AD203B41FA5}">
                      <a16:colId xmlns:a16="http://schemas.microsoft.com/office/drawing/2014/main" val="2648107873"/>
                    </a:ext>
                  </a:extLst>
                </a:gridCol>
              </a:tblGrid>
              <a:tr h="297103">
                <a:tc gridSpan="3">
                  <a:txBody>
                    <a:bodyPr/>
                    <a:lstStyle/>
                    <a:p>
                      <a:pPr latinLnBrk="1"/>
                      <a:r>
                        <a:rPr lang="ko-KR" altLang="en-US" sz="1400">
                          <a:solidFill>
                            <a:schemeClr val="tx1"/>
                          </a:solidFill>
                        </a:rPr>
                        <a:t>■ 우마사다리 상부에서 떨어지며 팔 부위 일부 베임 사고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2888863"/>
                  </a:ext>
                </a:extLst>
              </a:tr>
              <a:tr h="2007483">
                <a:tc gridSpan="3">
                  <a:txBody>
                    <a:bodyPr/>
                    <a:lstStyle/>
                    <a:p>
                      <a:pPr latinLnBrk="1"/>
                      <a:endParaRPr lang="ko-KR" altLang="en-US" sz="1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6047"/>
                  </a:ext>
                </a:extLst>
              </a:tr>
              <a:tr h="579350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400">
                          <a:solidFill>
                            <a:schemeClr val="tx1"/>
                          </a:solidFill>
                        </a:rPr>
                        <a:t>○ 개요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latinLnBrk="1"/>
                      <a:r>
                        <a:rPr lang="en-US" altLang="ko-KR" sz="1100">
                          <a:solidFill>
                            <a:schemeClr val="tx1"/>
                          </a:solidFill>
                        </a:rPr>
                        <a:t>20XX</a:t>
                      </a:r>
                      <a:r>
                        <a:rPr lang="ko-KR" altLang="en-US" sz="1100">
                          <a:solidFill>
                            <a:schemeClr val="tx1"/>
                          </a:solidFill>
                        </a:rPr>
                        <a:t>년 </a:t>
                      </a:r>
                      <a:r>
                        <a:rPr lang="en-US" altLang="ko-KR" sz="1100">
                          <a:solidFill>
                            <a:schemeClr val="tx1"/>
                          </a:solidFill>
                        </a:rPr>
                        <a:t>XX</a:t>
                      </a:r>
                      <a:r>
                        <a:rPr lang="ko-KR" altLang="en-US" sz="1100">
                          <a:solidFill>
                            <a:schemeClr val="tx1"/>
                          </a:solidFill>
                        </a:rPr>
                        <a:t>월 </a:t>
                      </a:r>
                      <a:r>
                        <a:rPr lang="en-US" altLang="ko-KR" sz="1100">
                          <a:solidFill>
                            <a:schemeClr val="tx1"/>
                          </a:solidFill>
                        </a:rPr>
                        <a:t>X</a:t>
                      </a:r>
                      <a:r>
                        <a:rPr lang="ko-KR" altLang="en-US" sz="1100">
                          <a:solidFill>
                            <a:schemeClr val="tx1"/>
                          </a:solidFill>
                        </a:rPr>
                        <a:t>일 </a:t>
                      </a:r>
                      <a:r>
                        <a:rPr lang="en-US" altLang="ko-KR" sz="1100">
                          <a:solidFill>
                            <a:schemeClr val="tx1"/>
                          </a:solidFill>
                        </a:rPr>
                        <a:t>OO:OO</a:t>
                      </a:r>
                      <a:r>
                        <a:rPr lang="ko-KR" altLang="en-US" sz="1100">
                          <a:solidFill>
                            <a:schemeClr val="tx1"/>
                          </a:solidFill>
                        </a:rPr>
                        <a:t>분경 ○○시 ○○구 소재의 ○○업체 행거 랙 조립장에서 행거 랩 설치 작업중</a:t>
                      </a:r>
                    </a:p>
                    <a:p>
                      <a:pPr algn="l" latinLnBrk="1"/>
                      <a:r>
                        <a:rPr lang="ko-KR" altLang="en-US" sz="1100">
                          <a:solidFill>
                            <a:schemeClr val="tx1"/>
                          </a:solidFill>
                        </a:rPr>
                        <a:t>우마사다리 상부에서 핸드 그라인드 작업을 하던 작업자가 우마사다리 측면 다리가 접히면서 작업자가</a:t>
                      </a:r>
                    </a:p>
                    <a:p>
                      <a:pPr algn="l" latinLnBrk="1"/>
                      <a:r>
                        <a:rPr lang="ko-KR" altLang="en-US" sz="1100">
                          <a:solidFill>
                            <a:schemeClr val="tx1"/>
                          </a:solidFill>
                        </a:rPr>
                        <a:t>하부로 떨어지며 그라인드 날에 우측 팔부위 일부가 베이는 재해가 발생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271853"/>
                  </a:ext>
                </a:extLst>
              </a:tr>
              <a:tr h="297103">
                <a:tc gridSpan="2">
                  <a:txBody>
                    <a:bodyPr/>
                    <a:lstStyle/>
                    <a:p>
                      <a:pPr latinLnBrk="1"/>
                      <a:r>
                        <a:rPr lang="ko-KR" altLang="en-US" sz="1400">
                          <a:solidFill>
                            <a:schemeClr val="tx1"/>
                          </a:solidFill>
                        </a:rPr>
                        <a:t>○ 원인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44078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>
                          <a:solidFill>
                            <a:schemeClr val="tx1"/>
                          </a:solidFill>
                        </a:rPr>
                        <a:t>○ 대책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4466624"/>
                  </a:ext>
                </a:extLst>
              </a:tr>
              <a:tr h="1900655">
                <a:tc gridSpan="2">
                  <a:txBody>
                    <a:bodyPr/>
                    <a:lstStyle/>
                    <a:p>
                      <a:pPr latinLnBrk="1"/>
                      <a:r>
                        <a:rPr lang="en-US" altLang="ko-KR" sz="1050">
                          <a:solidFill>
                            <a:schemeClr val="tx1"/>
                          </a:solidFill>
                        </a:rPr>
                        <a:t>1. </a:t>
                      </a:r>
                      <a:r>
                        <a:rPr lang="ko-KR" altLang="en-US" sz="1050">
                          <a:solidFill>
                            <a:schemeClr val="tx1"/>
                          </a:solidFill>
                        </a:rPr>
                        <a:t>우마사다리 상부 작업 시 발판과 다리부위 고정 미실시</a:t>
                      </a:r>
                    </a:p>
                    <a:p>
                      <a:pPr latinLnBrk="1"/>
                      <a:endParaRPr lang="ko-KR" altLang="en-US" sz="105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endParaRPr lang="ko-KR" altLang="en-US" sz="105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50">
                          <a:solidFill>
                            <a:schemeClr val="tx1"/>
                          </a:solidFill>
                        </a:rPr>
                        <a:t>2. </a:t>
                      </a:r>
                      <a:r>
                        <a:rPr lang="ko-KR" altLang="en-US" sz="1050">
                          <a:solidFill>
                            <a:schemeClr val="tx1"/>
                          </a:solidFill>
                        </a:rPr>
                        <a:t>작업 전 위험성평가 및 안전점검 미실시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50">
                          <a:solidFill>
                            <a:schemeClr val="tx1"/>
                          </a:solidFill>
                        </a:rPr>
                        <a:t>1. </a:t>
                      </a:r>
                      <a:r>
                        <a:rPr lang="ko-KR" altLang="en-US" sz="1050">
                          <a:solidFill>
                            <a:schemeClr val="tx1"/>
                          </a:solidFill>
                        </a:rPr>
                        <a:t>우마사다리 상부 작업시 발판과 다리부분 연결</a:t>
                      </a:r>
                    </a:p>
                    <a:p>
                      <a:pPr latinLnBrk="1"/>
                      <a:r>
                        <a:rPr lang="ko-KR" altLang="en-US" sz="1050">
                          <a:solidFill>
                            <a:schemeClr val="tx1"/>
                          </a:solidFill>
                        </a:rPr>
                        <a:t>   철물로 고정 후 작업 실시 할 것</a:t>
                      </a:r>
                    </a:p>
                    <a:p>
                      <a:pPr latinLnBrk="1"/>
                      <a:r>
                        <a:rPr lang="en-US" altLang="ko-KR" sz="1050">
                          <a:solidFill>
                            <a:schemeClr val="tx1"/>
                          </a:solidFill>
                        </a:rPr>
                        <a:t>- </a:t>
                      </a:r>
                      <a:r>
                        <a:rPr lang="ko-KR" altLang="en-US" sz="1050">
                          <a:solidFill>
                            <a:schemeClr val="tx1"/>
                          </a:solidFill>
                        </a:rPr>
                        <a:t>작업 전 우마사다리 고정여부 확인 후 작업 </a:t>
                      </a:r>
                    </a:p>
                    <a:p>
                      <a:pPr latinLnBrk="1"/>
                      <a:r>
                        <a:rPr lang="ko-KR" altLang="en-US" sz="1050">
                          <a:solidFill>
                            <a:schemeClr val="tx1"/>
                          </a:solidFill>
                        </a:rPr>
                        <a:t>   실시 할 것</a:t>
                      </a:r>
                    </a:p>
                    <a:p>
                      <a:pPr latinLnBrk="1"/>
                      <a:endParaRPr lang="ko-KR" altLang="en-US" sz="105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en-US" altLang="ko-KR" sz="1050">
                          <a:solidFill>
                            <a:schemeClr val="tx1"/>
                          </a:solidFill>
                        </a:rPr>
                        <a:t>2. </a:t>
                      </a:r>
                      <a:r>
                        <a:rPr lang="ko-KR" altLang="en-US" sz="1050">
                          <a:solidFill>
                            <a:schemeClr val="tx1"/>
                          </a:solidFill>
                        </a:rPr>
                        <a:t>작업 전 해당작업 위험성평가 및 안전점검</a:t>
                      </a:r>
                    </a:p>
                    <a:p>
                      <a:pPr latinLnBrk="1"/>
                      <a:r>
                        <a:rPr lang="ko-KR" altLang="en-US" sz="1050">
                          <a:solidFill>
                            <a:schemeClr val="tx1"/>
                          </a:solidFill>
                        </a:rPr>
                        <a:t>  실시 후 작업을 실시 할 것</a:t>
                      </a:r>
                      <a:r>
                        <a:rPr lang="en-US" altLang="ko-KR" sz="105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  <a:p>
                      <a:pPr latinLnBrk="1"/>
                      <a:r>
                        <a:rPr lang="en-US" altLang="ko-KR" sz="1050">
                          <a:solidFill>
                            <a:schemeClr val="tx1"/>
                          </a:solidFill>
                        </a:rPr>
                        <a:t>- </a:t>
                      </a:r>
                      <a:r>
                        <a:rPr lang="ko-KR" altLang="en-US" sz="1050">
                          <a:solidFill>
                            <a:schemeClr val="tx1"/>
                          </a:solidFill>
                        </a:rPr>
                        <a:t>현장 전 공정에 대하여 사전 위험성평가 실시</a:t>
                      </a:r>
                    </a:p>
                    <a:p>
                      <a:pPr latinLnBrk="1"/>
                      <a:r>
                        <a:rPr lang="ko-KR" altLang="en-US" sz="1050">
                          <a:solidFill>
                            <a:schemeClr val="tx1"/>
                          </a:solidFill>
                        </a:rPr>
                        <a:t>  및 운반인양기계기구</a:t>
                      </a:r>
                      <a:r>
                        <a:rPr lang="en-US" altLang="ko-KR" sz="105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1050">
                          <a:solidFill>
                            <a:schemeClr val="tx1"/>
                          </a:solidFill>
                        </a:rPr>
                        <a:t>사다리류 포함</a:t>
                      </a:r>
                      <a:r>
                        <a:rPr lang="en-US" altLang="ko-KR" sz="1050">
                          <a:solidFill>
                            <a:schemeClr val="tx1"/>
                          </a:solidFill>
                        </a:rPr>
                        <a:t>)</a:t>
                      </a:r>
                      <a:r>
                        <a:rPr lang="ko-KR" altLang="en-US" sz="1050">
                          <a:solidFill>
                            <a:schemeClr val="tx1"/>
                          </a:solidFill>
                        </a:rPr>
                        <a:t>는 작업 전</a:t>
                      </a:r>
                    </a:p>
                    <a:p>
                      <a:pPr latinLnBrk="1"/>
                      <a:r>
                        <a:rPr lang="ko-KR" altLang="en-US" sz="1050">
                          <a:solidFill>
                            <a:schemeClr val="tx1"/>
                          </a:solidFill>
                        </a:rPr>
                        <a:t>  체크리스트로 안전상태 확인 후 작업을 실시</a:t>
                      </a:r>
                    </a:p>
                    <a:p>
                      <a:pPr latinLnBrk="1"/>
                      <a:r>
                        <a:rPr lang="ko-KR" altLang="en-US" sz="1050">
                          <a:solidFill>
                            <a:schemeClr val="tx1"/>
                          </a:solidFill>
                        </a:rPr>
                        <a:t>  할 것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9607799"/>
                  </a:ext>
                </a:extLst>
              </a:tr>
            </a:tbl>
          </a:graphicData>
        </a:graphic>
      </p:graphicFrame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758274"/>
            <a:ext cx="6876288" cy="184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64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Box 5"/>
          <p:cNvSpPr txBox="1">
            <a:spLocks noChangeArrowheads="1"/>
          </p:cNvSpPr>
          <p:nvPr/>
        </p:nvSpPr>
        <p:spPr bwMode="auto">
          <a:xfrm>
            <a:off x="0" y="3105836"/>
            <a:ext cx="9906000" cy="646331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600" b="1">
                <a:latin typeface="+mj-ea"/>
                <a:ea typeface="+mj-ea"/>
                <a:sym typeface="Wingdings" pitchFamily="2" charset="2"/>
              </a:rPr>
              <a:t>건의</a:t>
            </a:r>
            <a:r>
              <a:rPr lang="en-US" altLang="ko-KR" sz="3600" b="1">
                <a:latin typeface="+mj-ea"/>
                <a:ea typeface="+mj-ea"/>
                <a:sym typeface="Wingdings" pitchFamily="2" charset="2"/>
              </a:rPr>
              <a:t>/</a:t>
            </a:r>
            <a:r>
              <a:rPr lang="ko-KR" altLang="en-US" sz="3600" b="1">
                <a:latin typeface="+mj-ea"/>
                <a:ea typeface="+mj-ea"/>
                <a:sym typeface="Wingdings" pitchFamily="2" charset="2"/>
              </a:rPr>
              <a:t>의견사항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ea"/>
              <a:ea typeface="+mj-ea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00030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Box 5"/>
          <p:cNvSpPr txBox="1">
            <a:spLocks noChangeArrowheads="1"/>
          </p:cNvSpPr>
          <p:nvPr/>
        </p:nvSpPr>
        <p:spPr bwMode="auto">
          <a:xfrm>
            <a:off x="255571" y="240249"/>
            <a:ext cx="6041712" cy="40011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0" defTabSz="914400">
              <a:spcBef>
                <a:spcPct val="30000"/>
              </a:spcBef>
              <a:defRPr/>
            </a:pPr>
            <a:r>
              <a:rPr lang="en-US" altLang="ko-KR" sz="2000" b="1">
                <a:latin typeface="Trebuchet MS" panose="020B0603020202020204" pitchFamily="34" charset="0"/>
                <a:sym typeface="Wingdings" pitchFamily="2" charset="2"/>
              </a:rPr>
              <a:t>4. </a:t>
            </a:r>
            <a:r>
              <a:rPr lang="ko-KR" altLang="en-US" sz="2000" b="1">
                <a:latin typeface="Trebuchet MS" panose="020B0603020202020204" pitchFamily="34" charset="0"/>
                <a:sym typeface="Wingdings" pitchFamily="2" charset="2"/>
              </a:rPr>
              <a:t>건의</a:t>
            </a:r>
            <a:r>
              <a:rPr lang="en-US" altLang="ko-KR" sz="2000" b="1">
                <a:latin typeface="Trebuchet MS" panose="020B0603020202020204" pitchFamily="34" charset="0"/>
                <a:sym typeface="Wingdings" pitchFamily="2" charset="2"/>
              </a:rPr>
              <a:t>/</a:t>
            </a:r>
            <a:r>
              <a:rPr lang="ko-KR" altLang="en-US" sz="2000" b="1">
                <a:latin typeface="Trebuchet MS" panose="020B0603020202020204" pitchFamily="34" charset="0"/>
                <a:sym typeface="Wingdings" pitchFamily="2" charset="2"/>
              </a:rPr>
              <a:t>의견 사항</a:t>
            </a:r>
            <a:endParaRPr lang="ko-KR" altLang="en-US" sz="1200" b="1" dirty="0">
              <a:solidFill>
                <a:schemeClr val="tx1">
                  <a:lumMod val="50000"/>
                  <a:lumOff val="50000"/>
                </a:schemeClr>
              </a:solidFill>
              <a:latin typeface="Trebuchet MS" panose="020B0603020202020204" pitchFamily="34" charset="0"/>
              <a:sym typeface="Wingdings" pitchFamily="2" charset="2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98042" y="866577"/>
            <a:ext cx="9356515" cy="4154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defTabSz="914400" latinLnBrk="1">
              <a:lnSpc>
                <a:spcPct val="150000"/>
              </a:lnSpc>
              <a:defRPr/>
            </a:pPr>
            <a:r>
              <a:rPr lang="en-US" altLang="ko-KR" sz="1400" b="1">
                <a:solidFill>
                  <a:prstClr val="black"/>
                </a:solidFill>
                <a:latin typeface="+mj-ea"/>
                <a:ea typeface="+mj-ea"/>
              </a:rPr>
              <a:t>4-1. </a:t>
            </a:r>
            <a:r>
              <a:rPr lang="ko-KR" altLang="en-US" sz="1400" b="1">
                <a:solidFill>
                  <a:prstClr val="black"/>
                </a:solidFill>
                <a:latin typeface="+mj-ea"/>
                <a:ea typeface="+mj-ea"/>
              </a:rPr>
              <a:t>건의</a:t>
            </a:r>
            <a:r>
              <a:rPr lang="en-US" altLang="ko-KR" sz="1400" b="1">
                <a:solidFill>
                  <a:prstClr val="black"/>
                </a:solidFill>
                <a:latin typeface="+mj-ea"/>
                <a:ea typeface="+mj-ea"/>
              </a:rPr>
              <a:t>/</a:t>
            </a:r>
            <a:r>
              <a:rPr lang="ko-KR" altLang="en-US" sz="1400" b="1">
                <a:solidFill>
                  <a:prstClr val="black"/>
                </a:solidFill>
                <a:latin typeface="+mj-ea"/>
                <a:ea typeface="+mj-ea"/>
              </a:rPr>
              <a:t>의견 사항</a:t>
            </a:r>
            <a:endParaRPr lang="en-US" altLang="ko-KR" sz="1400" b="1">
              <a:solidFill>
                <a:prstClr val="black"/>
              </a:solidFill>
              <a:latin typeface="+mj-ea"/>
              <a:ea typeface="+mj-e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199" y="1471382"/>
            <a:ext cx="5688875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/>
              <a:t>■ </a:t>
            </a:r>
            <a:r>
              <a:rPr lang="en-US" altLang="ko-KR" sz="1200"/>
              <a:t>PJT </a:t>
            </a:r>
            <a:r>
              <a:rPr lang="ko-KR" altLang="en-US" sz="1200"/>
              <a:t>진행중인 안전관리자가 직접 의견을 제시하는데는 현실적 어려움이 있어</a:t>
            </a:r>
            <a:r>
              <a:rPr lang="en-US" altLang="ko-KR" sz="1200"/>
              <a:t>,</a:t>
            </a:r>
          </a:p>
          <a:p>
            <a:r>
              <a:rPr lang="en-US" altLang="ko-KR" sz="1200"/>
              <a:t>    </a:t>
            </a:r>
            <a:r>
              <a:rPr lang="ko-KR" altLang="en-US" sz="1200"/>
              <a:t>파트리더들이 구성원 의견 접수하여 대신 발표</a:t>
            </a:r>
            <a:endParaRPr lang="en-US" altLang="ko-KR" sz="1200"/>
          </a:p>
          <a:p>
            <a:endParaRPr lang="en-US" altLang="ko-KR" sz="1200"/>
          </a:p>
          <a:p>
            <a:r>
              <a:rPr lang="en-US" altLang="ko-KR" sz="1100">
                <a:latin typeface="+mj-ea"/>
                <a:ea typeface="+mj-ea"/>
              </a:rPr>
              <a:t>   -&gt; </a:t>
            </a:r>
            <a:r>
              <a:rPr lang="ko-KR" altLang="en-US" sz="1100">
                <a:latin typeface="+mj-ea"/>
                <a:ea typeface="+mj-ea"/>
              </a:rPr>
              <a:t>건의</a:t>
            </a:r>
            <a:r>
              <a:rPr lang="en-US" altLang="ko-KR" sz="1100">
                <a:latin typeface="+mj-ea"/>
                <a:ea typeface="+mj-ea"/>
              </a:rPr>
              <a:t>/</a:t>
            </a:r>
            <a:r>
              <a:rPr lang="ko-KR" altLang="en-US" sz="1100">
                <a:latin typeface="+mj-ea"/>
                <a:ea typeface="+mj-ea"/>
              </a:rPr>
              <a:t>의견 사항은 부문 상관없이 의견 있을 시 접수가능함</a:t>
            </a:r>
            <a:r>
              <a:rPr lang="en-US" altLang="ko-KR" sz="1100">
                <a:latin typeface="+mj-ea"/>
                <a:ea typeface="+mj-ea"/>
              </a:rPr>
              <a:t>.</a:t>
            </a:r>
            <a:endParaRPr lang="en-US" altLang="ko-KR" sz="120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584188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Box 5"/>
          <p:cNvSpPr txBox="1">
            <a:spLocks noChangeArrowheads="1"/>
          </p:cNvSpPr>
          <p:nvPr/>
        </p:nvSpPr>
        <p:spPr bwMode="auto">
          <a:xfrm>
            <a:off x="0" y="3105836"/>
            <a:ext cx="9906000" cy="646331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600" b="1" noProof="0">
                <a:latin typeface="+mj-ea"/>
                <a:ea typeface="+mj-ea"/>
                <a:sym typeface="Wingdings" pitchFamily="2" charset="2"/>
              </a:rPr>
              <a:t>총평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ea"/>
              <a:ea typeface="+mj-ea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19380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Box 5"/>
          <p:cNvSpPr txBox="1">
            <a:spLocks noChangeArrowheads="1"/>
          </p:cNvSpPr>
          <p:nvPr/>
        </p:nvSpPr>
        <p:spPr bwMode="auto">
          <a:xfrm>
            <a:off x="255571" y="240249"/>
            <a:ext cx="6041712" cy="40011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0" defTabSz="914400">
              <a:spcBef>
                <a:spcPct val="30000"/>
              </a:spcBef>
              <a:defRPr/>
            </a:pPr>
            <a:r>
              <a:rPr lang="en-US" altLang="ko-KR" sz="2000" b="1">
                <a:latin typeface="Trebuchet MS" panose="020B0603020202020204" pitchFamily="34" charset="0"/>
                <a:sym typeface="Wingdings" pitchFamily="2" charset="2"/>
              </a:rPr>
              <a:t>5. </a:t>
            </a:r>
            <a:r>
              <a:rPr lang="ko-KR" altLang="en-US" sz="2000" b="1">
                <a:latin typeface="Trebuchet MS" panose="020B0603020202020204" pitchFamily="34" charset="0"/>
                <a:sym typeface="Wingdings" pitchFamily="2" charset="2"/>
              </a:rPr>
              <a:t>총평</a:t>
            </a:r>
            <a:endParaRPr lang="ko-KR" altLang="en-US" sz="1200" b="1" dirty="0">
              <a:solidFill>
                <a:schemeClr val="tx1">
                  <a:lumMod val="50000"/>
                  <a:lumOff val="50000"/>
                </a:schemeClr>
              </a:solidFill>
              <a:latin typeface="Trebuchet MS" panose="020B0603020202020204" pitchFamily="34" charset="0"/>
              <a:sym typeface="Wingdings" pitchFamily="2" charset="2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98042" y="866577"/>
            <a:ext cx="9356515" cy="4154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defTabSz="914400" latinLnBrk="1">
              <a:lnSpc>
                <a:spcPct val="150000"/>
              </a:lnSpc>
              <a:defRPr/>
            </a:pPr>
            <a:r>
              <a:rPr lang="en-US" altLang="ko-KR" sz="1400" b="1">
                <a:solidFill>
                  <a:prstClr val="black"/>
                </a:solidFill>
                <a:latin typeface="+mj-ea"/>
                <a:ea typeface="+mj-ea"/>
              </a:rPr>
              <a:t>5-1. </a:t>
            </a:r>
            <a:r>
              <a:rPr lang="ko-KR" altLang="en-US" sz="1400" b="1">
                <a:solidFill>
                  <a:prstClr val="black"/>
                </a:solidFill>
                <a:latin typeface="+mj-ea"/>
                <a:ea typeface="+mj-ea"/>
              </a:rPr>
              <a:t>총평</a:t>
            </a:r>
            <a:endParaRPr lang="en-US" altLang="ko-KR" sz="1400" b="1">
              <a:solidFill>
                <a:prstClr val="black"/>
              </a:solidFill>
              <a:latin typeface="+mj-ea"/>
              <a:ea typeface="+mj-e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199" y="1471382"/>
            <a:ext cx="56888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/>
              <a:t>■ 환경안전팀장 총평</a:t>
            </a:r>
            <a:endParaRPr lang="en-US" altLang="ko-KR" sz="1100"/>
          </a:p>
        </p:txBody>
      </p:sp>
    </p:spTree>
    <p:extLst>
      <p:ext uri="{BB962C8B-B14F-4D97-AF65-F5344CB8AC3E}">
        <p14:creationId xmlns:p14="http://schemas.microsoft.com/office/powerpoint/2010/main" val="135815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E0B1BA7-84C4-4CFF-B44A-B2EECA654EC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1" name="Text Box 5"/>
          <p:cNvSpPr txBox="1">
            <a:spLocks noChangeArrowheads="1"/>
          </p:cNvSpPr>
          <p:nvPr/>
        </p:nvSpPr>
        <p:spPr bwMode="auto">
          <a:xfrm>
            <a:off x="255571" y="240249"/>
            <a:ext cx="6041712" cy="40011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2000" b="1">
                <a:latin typeface="Trebuchet MS" panose="020B0603020202020204" pitchFamily="34" charset="0"/>
                <a:ea typeface="맑은 고딕" panose="020B0503020000020004" pitchFamily="50" charset="-127"/>
                <a:sym typeface="Wingdings" pitchFamily="2" charset="2"/>
              </a:rPr>
              <a:t>목 차</a:t>
            </a:r>
            <a:endParaRPr kumimoji="0" lang="ko-KR" altLang="en-US" sz="1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Trebuchet MS" panose="020B0603020202020204" pitchFamily="34" charset="0"/>
              <a:ea typeface="맑은 고딕" panose="020B0503020000020004" pitchFamily="50" charset="-127"/>
              <a:sym typeface="Wingdings" pitchFamily="2" charset="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87308" y="1225664"/>
            <a:ext cx="387434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b="1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+mj-ea"/>
              </a:rPr>
              <a:t>01 </a:t>
            </a:r>
            <a:r>
              <a:rPr lang="en-US" altLang="ko-KR" b="1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</a:rPr>
              <a:t>Safety Moment</a:t>
            </a:r>
            <a:endParaRPr lang="ko-KR" altLang="en-US" sz="1400" b="1">
              <a:ln>
                <a:solidFill>
                  <a:schemeClr val="bg1">
                    <a:lumMod val="65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j-ea"/>
            </a:endParaRPr>
          </a:p>
          <a:p>
            <a:pPr>
              <a:lnSpc>
                <a:spcPct val="150000"/>
              </a:lnSpc>
            </a:pPr>
            <a:endParaRPr lang="en-US" altLang="ko-KR" b="1">
              <a:ln>
                <a:solidFill>
                  <a:schemeClr val="bg1">
                    <a:lumMod val="65000"/>
                    <a:alpha val="0"/>
                  </a:schemeClr>
                </a:solidFill>
              </a:ln>
              <a:solidFill>
                <a:schemeClr val="bg1">
                  <a:lumMod val="65000"/>
                </a:schemeClr>
              </a:solidFill>
              <a:latin typeface="+mj-ea"/>
            </a:endParaRPr>
          </a:p>
          <a:p>
            <a:pPr>
              <a:lnSpc>
                <a:spcPct val="150000"/>
              </a:lnSpc>
            </a:pPr>
            <a:r>
              <a:rPr lang="en-US" altLang="ko-KR" b="1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+mj-ea"/>
              </a:rPr>
              <a:t>02 </a:t>
            </a:r>
            <a:r>
              <a:rPr lang="en-US" altLang="ko-KR" b="1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latin typeface="+mj-ea"/>
              </a:rPr>
              <a:t>PJT </a:t>
            </a:r>
            <a:r>
              <a:rPr lang="ko-KR" altLang="en-US" b="1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latin typeface="+mj-ea"/>
              </a:rPr>
              <a:t>주요 현황</a:t>
            </a:r>
            <a:r>
              <a:rPr lang="en-US" altLang="ko-KR" b="1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latin typeface="+mj-ea"/>
              </a:rPr>
              <a:t>/</a:t>
            </a:r>
            <a:r>
              <a:rPr lang="ko-KR" altLang="en-US" b="1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latin typeface="+mj-ea"/>
              </a:rPr>
              <a:t>우수사례</a:t>
            </a:r>
            <a:endParaRPr lang="en-US" altLang="ko-KR" b="1">
              <a:ln>
                <a:solidFill>
                  <a:schemeClr val="bg1">
                    <a:lumMod val="65000"/>
                    <a:alpha val="0"/>
                  </a:schemeClr>
                </a:solidFill>
              </a:ln>
              <a:latin typeface="+mj-ea"/>
            </a:endParaRPr>
          </a:p>
          <a:p>
            <a:pPr>
              <a:lnSpc>
                <a:spcPct val="150000"/>
              </a:lnSpc>
            </a:pPr>
            <a:endParaRPr lang="en-US" altLang="ko-KR" b="1">
              <a:ln>
                <a:solidFill>
                  <a:schemeClr val="bg1">
                    <a:lumMod val="65000"/>
                    <a:alpha val="0"/>
                  </a:schemeClr>
                </a:solidFill>
              </a:ln>
              <a:solidFill>
                <a:schemeClr val="bg1">
                  <a:lumMod val="65000"/>
                </a:schemeClr>
              </a:solidFill>
              <a:latin typeface="+mj-ea"/>
            </a:endParaRPr>
          </a:p>
          <a:p>
            <a:pPr>
              <a:lnSpc>
                <a:spcPct val="150000"/>
              </a:lnSpc>
            </a:pPr>
            <a:r>
              <a:rPr lang="en-US" altLang="ko-KR" b="1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+mj-ea"/>
              </a:rPr>
              <a:t>03 </a:t>
            </a:r>
            <a:r>
              <a:rPr lang="ko-KR" altLang="en-US" b="1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latin typeface="+mj-ea"/>
              </a:rPr>
              <a:t>사업장 전달사항</a:t>
            </a:r>
            <a:endParaRPr lang="en-US" altLang="ko-KR" b="1">
              <a:ln>
                <a:solidFill>
                  <a:schemeClr val="bg1">
                    <a:lumMod val="65000"/>
                    <a:alpha val="0"/>
                  </a:schemeClr>
                </a:solidFill>
              </a:ln>
              <a:latin typeface="+mj-ea"/>
            </a:endParaRPr>
          </a:p>
          <a:p>
            <a:pPr>
              <a:lnSpc>
                <a:spcPct val="150000"/>
              </a:lnSpc>
            </a:pPr>
            <a:r>
              <a:rPr lang="en-US" altLang="ko-KR" sz="1400" b="1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latin typeface="+mj-ea"/>
              </a:rPr>
              <a:t>   3-1 </a:t>
            </a:r>
            <a:r>
              <a:rPr lang="ko-KR" altLang="en-US" sz="1400" b="1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latin typeface="+mj-ea"/>
              </a:rPr>
              <a:t>사외현장 표준문서 </a:t>
            </a:r>
            <a:r>
              <a:rPr lang="en-US" altLang="ko-KR" sz="1400" b="1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latin typeface="+mj-ea"/>
              </a:rPr>
              <a:t>Briefing</a:t>
            </a:r>
          </a:p>
          <a:p>
            <a:pPr>
              <a:lnSpc>
                <a:spcPct val="150000"/>
              </a:lnSpc>
            </a:pPr>
            <a:r>
              <a:rPr lang="en-US" altLang="ko-KR" sz="1400" b="1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latin typeface="+mj-ea"/>
              </a:rPr>
              <a:t>   3-2 </a:t>
            </a:r>
            <a:r>
              <a:rPr lang="ko-KR" altLang="en-US" sz="1400" b="1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latin typeface="+mj-ea"/>
              </a:rPr>
              <a:t>재해사례</a:t>
            </a:r>
            <a:endParaRPr lang="en-US" altLang="ko-KR" sz="1400" b="1">
              <a:ln>
                <a:solidFill>
                  <a:schemeClr val="bg1">
                    <a:lumMod val="65000"/>
                    <a:alpha val="0"/>
                  </a:schemeClr>
                </a:solidFill>
              </a:ln>
              <a:latin typeface="+mj-ea"/>
            </a:endParaRPr>
          </a:p>
          <a:p>
            <a:pPr>
              <a:lnSpc>
                <a:spcPct val="150000"/>
              </a:lnSpc>
            </a:pPr>
            <a:endParaRPr lang="en-US" altLang="ko-KR" b="1">
              <a:ln>
                <a:solidFill>
                  <a:schemeClr val="bg1">
                    <a:lumMod val="65000"/>
                    <a:alpha val="0"/>
                  </a:schemeClr>
                </a:solidFill>
              </a:ln>
              <a:solidFill>
                <a:schemeClr val="bg1">
                  <a:lumMod val="65000"/>
                </a:schemeClr>
              </a:solidFill>
              <a:latin typeface="+mj-ea"/>
            </a:endParaRPr>
          </a:p>
          <a:p>
            <a:pPr>
              <a:lnSpc>
                <a:spcPct val="150000"/>
              </a:lnSpc>
            </a:pPr>
            <a:r>
              <a:rPr lang="en-US" altLang="ko-KR" b="1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+mj-ea"/>
              </a:rPr>
              <a:t>04 </a:t>
            </a:r>
            <a:r>
              <a:rPr lang="ko-KR" altLang="en-US" b="1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latin typeface="+mj-ea"/>
              </a:rPr>
              <a:t>건의</a:t>
            </a:r>
            <a:r>
              <a:rPr lang="en-US" altLang="ko-KR" b="1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latin typeface="+mj-ea"/>
              </a:rPr>
              <a:t>/</a:t>
            </a:r>
            <a:r>
              <a:rPr lang="ko-KR" altLang="en-US" b="1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latin typeface="+mj-ea"/>
              </a:rPr>
              <a:t>의견사항</a:t>
            </a:r>
            <a:endParaRPr lang="en-US" altLang="ko-KR" b="1">
              <a:ln>
                <a:solidFill>
                  <a:schemeClr val="bg1">
                    <a:lumMod val="65000"/>
                    <a:alpha val="0"/>
                  </a:schemeClr>
                </a:solidFill>
              </a:ln>
              <a:latin typeface="+mj-ea"/>
            </a:endParaRPr>
          </a:p>
          <a:p>
            <a:pPr>
              <a:lnSpc>
                <a:spcPct val="150000"/>
              </a:lnSpc>
            </a:pPr>
            <a:endParaRPr lang="en-US" altLang="ko-KR" b="1">
              <a:ln>
                <a:solidFill>
                  <a:schemeClr val="bg1">
                    <a:lumMod val="65000"/>
                    <a:alpha val="0"/>
                  </a:schemeClr>
                </a:solidFill>
              </a:ln>
              <a:solidFill>
                <a:schemeClr val="bg1">
                  <a:lumMod val="65000"/>
                </a:schemeClr>
              </a:solidFill>
              <a:latin typeface="+mj-ea"/>
            </a:endParaRPr>
          </a:p>
          <a:p>
            <a:pPr>
              <a:lnSpc>
                <a:spcPct val="150000"/>
              </a:lnSpc>
            </a:pPr>
            <a:r>
              <a:rPr lang="en-US" altLang="ko-KR" b="1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+mj-ea"/>
              </a:rPr>
              <a:t>05 </a:t>
            </a:r>
            <a:r>
              <a:rPr lang="ko-KR" altLang="en-US" b="1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latin typeface="+mj-ea"/>
              </a:rPr>
              <a:t>총평</a:t>
            </a:r>
          </a:p>
          <a:p>
            <a:pPr>
              <a:lnSpc>
                <a:spcPct val="150000"/>
              </a:lnSpc>
            </a:pPr>
            <a:endParaRPr lang="en-US" altLang="ko-KR" b="1">
              <a:ln>
                <a:solidFill>
                  <a:schemeClr val="bg1">
                    <a:lumMod val="65000"/>
                    <a:alpha val="0"/>
                  </a:schemeClr>
                </a:solidFill>
              </a:ln>
              <a:solidFill>
                <a:schemeClr val="bg1">
                  <a:lumMod val="65000"/>
                </a:schemeClr>
              </a:solidFill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31819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Box 5"/>
          <p:cNvSpPr txBox="1">
            <a:spLocks noChangeArrowheads="1"/>
          </p:cNvSpPr>
          <p:nvPr/>
        </p:nvSpPr>
        <p:spPr bwMode="auto">
          <a:xfrm>
            <a:off x="255571" y="240249"/>
            <a:ext cx="6041712" cy="40011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000" b="1">
                <a:latin typeface="Trebuchet MS" panose="020B0603020202020204" pitchFamily="34" charset="0"/>
                <a:ea typeface="맑은 고딕" panose="020B0503020000020004" pitchFamily="50" charset="-127"/>
                <a:sym typeface="Wingdings" pitchFamily="2" charset="2"/>
              </a:rPr>
              <a:t>1.</a:t>
            </a:r>
            <a:r>
              <a:rPr lang="ko-KR" altLang="en-US" sz="2000" b="1">
                <a:latin typeface="Trebuchet MS" panose="020B0603020202020204" pitchFamily="34" charset="0"/>
                <a:ea typeface="맑은 고딕" panose="020B0503020000020004" pitchFamily="50" charset="-127"/>
                <a:sym typeface="Wingdings" pitchFamily="2" charset="2"/>
              </a:rPr>
              <a:t> </a:t>
            </a:r>
            <a:r>
              <a:rPr lang="en-US" altLang="ko-KR" sz="2000" b="1">
                <a:latin typeface="Trebuchet MS" panose="020B0603020202020204" pitchFamily="34" charset="0"/>
                <a:ea typeface="맑은 고딕" panose="020B0503020000020004" pitchFamily="50" charset="-127"/>
                <a:sym typeface="Wingdings" pitchFamily="2" charset="2"/>
              </a:rPr>
              <a:t>Safety Moment</a:t>
            </a:r>
            <a:endParaRPr kumimoji="0" lang="ko-KR" altLang="en-US" sz="1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Trebuchet MS" panose="020B0603020202020204" pitchFamily="34" charset="0"/>
              <a:ea typeface="맑은 고딕" panose="020B0503020000020004" pitchFamily="50" charset="-127"/>
              <a:sym typeface="Wingdings" pitchFamily="2" charset="2"/>
            </a:endParaRPr>
          </a:p>
        </p:txBody>
      </p:sp>
      <p:pic>
        <p:nvPicPr>
          <p:cNvPr id="3" name="[2017 안전보건 애니메이션] 고속절단기 작업안전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8771" y="839893"/>
            <a:ext cx="9421706" cy="522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975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Box 5"/>
          <p:cNvSpPr txBox="1">
            <a:spLocks noChangeArrowheads="1"/>
          </p:cNvSpPr>
          <p:nvPr/>
        </p:nvSpPr>
        <p:spPr bwMode="auto">
          <a:xfrm>
            <a:off x="0" y="2887316"/>
            <a:ext cx="9906000" cy="1083374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ea"/>
                <a:ea typeface="+mj-ea"/>
                <a:sym typeface="Wingdings" pitchFamily="2" charset="2"/>
              </a:rPr>
              <a:t>PJT </a:t>
            </a: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ea"/>
                <a:ea typeface="+mj-ea"/>
                <a:sym typeface="Wingdings" pitchFamily="2" charset="2"/>
              </a:rPr>
              <a:t>주요 현황</a:t>
            </a:r>
            <a:endParaRPr kumimoji="0" lang="en-US" altLang="ko-KR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ea"/>
              <a:ea typeface="+mj-ea"/>
              <a:sym typeface="Wingdings" pitchFamily="2" charset="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2800" b="1" dirty="0" err="1">
                <a:latin typeface="+mj-ea"/>
                <a:ea typeface="+mj-ea"/>
                <a:sym typeface="Wingdings" pitchFamily="2" charset="2"/>
              </a:rPr>
              <a:t>크레텍책임</a:t>
            </a:r>
            <a:r>
              <a:rPr lang="ko-KR" altLang="en-US" sz="2800" b="1" dirty="0">
                <a:latin typeface="+mj-ea"/>
                <a:ea typeface="+mj-ea"/>
                <a:sym typeface="Wingdings" pitchFamily="2" charset="2"/>
              </a:rPr>
              <a:t> 대구</a:t>
            </a:r>
            <a:endParaRPr kumimoji="0" lang="ko-KR" alt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ea"/>
              <a:ea typeface="+mj-ea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200451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Box 5"/>
          <p:cNvSpPr txBox="1">
            <a:spLocks noChangeArrowheads="1"/>
          </p:cNvSpPr>
          <p:nvPr/>
        </p:nvSpPr>
        <p:spPr bwMode="auto">
          <a:xfrm>
            <a:off x="255571" y="240249"/>
            <a:ext cx="6041712" cy="40011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0" defTabSz="914400">
              <a:spcBef>
                <a:spcPct val="30000"/>
              </a:spcBef>
              <a:defRPr/>
            </a:pPr>
            <a:r>
              <a:rPr lang="en-US" altLang="ko-KR" sz="2000" b="1">
                <a:latin typeface="Trebuchet MS" panose="020B0603020202020204" pitchFamily="34" charset="0"/>
                <a:sym typeface="Wingdings" pitchFamily="2" charset="2"/>
              </a:rPr>
              <a:t>2. </a:t>
            </a:r>
            <a:r>
              <a:rPr lang="ko-KR" altLang="en-US" sz="2000" b="1">
                <a:latin typeface="Trebuchet MS" panose="020B0603020202020204" pitchFamily="34" charset="0"/>
                <a:sym typeface="Wingdings" pitchFamily="2" charset="2"/>
              </a:rPr>
              <a:t>당사현황 공유</a:t>
            </a:r>
            <a:endParaRPr lang="ko-KR" altLang="en-US" sz="1200" b="1">
              <a:solidFill>
                <a:schemeClr val="tx1">
                  <a:lumMod val="50000"/>
                  <a:lumOff val="50000"/>
                </a:schemeClr>
              </a:solidFill>
              <a:latin typeface="Trebuchet MS" panose="020B0603020202020204" pitchFamily="34" charset="0"/>
              <a:sym typeface="Wingdings" pitchFamily="2" charset="2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98042" y="866577"/>
            <a:ext cx="9356515" cy="415498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defTabSz="914400" latinLnBrk="1">
              <a:lnSpc>
                <a:spcPct val="150000"/>
              </a:lnSpc>
              <a:defRPr/>
            </a:pPr>
            <a:r>
              <a:rPr lang="en-US" altLang="ko-KR" sz="1400" b="1">
                <a:solidFill>
                  <a:prstClr val="black"/>
                </a:solidFill>
                <a:latin typeface="맑은 고딕"/>
                <a:ea typeface="맑은 고딕"/>
              </a:rPr>
              <a:t>2-1. PJT </a:t>
            </a:r>
            <a:r>
              <a:rPr lang="en-US" altLang="ko-KR" sz="1400" b="1" err="1">
                <a:solidFill>
                  <a:prstClr val="black"/>
                </a:solidFill>
                <a:latin typeface="맑은 고딕"/>
                <a:ea typeface="맑은 고딕"/>
              </a:rPr>
              <a:t>활동</a:t>
            </a:r>
            <a:r>
              <a:rPr lang="en-US" altLang="ko-KR" sz="1400" b="1">
                <a:solidFill>
                  <a:prstClr val="black"/>
                </a:solidFill>
                <a:latin typeface="맑은 고딕"/>
                <a:ea typeface="맑은 고딕"/>
              </a:rPr>
              <a:t> 보고(</a:t>
            </a:r>
            <a:r>
              <a:rPr lang="ko-KR" altLang="en-US" sz="1400" b="1">
                <a:solidFill>
                  <a:prstClr val="black"/>
                </a:solidFill>
                <a:latin typeface="맑은 고딕"/>
                <a:ea typeface="맑은 고딕"/>
              </a:rPr>
              <a:t>크레텍책임 대구</a:t>
            </a:r>
            <a:r>
              <a:rPr lang="en-US" altLang="ko-KR" sz="1400" b="1">
                <a:solidFill>
                  <a:prstClr val="black"/>
                </a:solidFill>
                <a:latin typeface="맑은 고딕"/>
                <a:ea typeface="맑은 고딕"/>
              </a:rPr>
              <a:t>)</a:t>
            </a:r>
            <a:endParaRPr lang="en-US" altLang="ko-KR" sz="1400" b="1" err="1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graphicFrame>
        <p:nvGraphicFramePr>
          <p:cNvPr id="5" name="표 4"/>
          <p:cNvGraphicFramePr>
            <a:graphicFrameLocks noGrp="1"/>
          </p:cNvGraphicFramePr>
          <p:nvPr/>
        </p:nvGraphicFramePr>
        <p:xfrm>
          <a:off x="555171" y="1378131"/>
          <a:ext cx="8798680" cy="13329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98680">
                  <a:extLst>
                    <a:ext uri="{9D8B030D-6E8A-4147-A177-3AD203B41FA5}">
                      <a16:colId xmlns:a16="http://schemas.microsoft.com/office/drawing/2014/main" val="426582047"/>
                    </a:ext>
                  </a:extLst>
                </a:gridCol>
              </a:tblGrid>
              <a:tr h="327148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10</a:t>
                      </a:r>
                      <a:r>
                        <a:rPr lang="ko-KR" altLang="en-US" sz="1200" dirty="0">
                          <a:solidFill>
                            <a:schemeClr val="tx1"/>
                          </a:solidFill>
                        </a:rPr>
                        <a:t>월 중점 활동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4635498"/>
                  </a:ext>
                </a:extLst>
              </a:tr>
              <a:tr h="741680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200" b="1" dirty="0">
                          <a:solidFill>
                            <a:schemeClr val="tx1"/>
                          </a:solidFill>
                        </a:rPr>
                        <a:t>1)</a:t>
                      </a:r>
                      <a:r>
                        <a:rPr lang="en-US" altLang="ko-KR" sz="1200" b="1" baseline="0" dirty="0">
                          <a:solidFill>
                            <a:schemeClr val="tx1"/>
                          </a:solidFill>
                        </a:rPr>
                        <a:t> S/C </a:t>
                      </a:r>
                      <a:r>
                        <a:rPr lang="ko-KR" altLang="en-US" sz="1200" b="1" baseline="0" dirty="0">
                          <a:solidFill>
                            <a:schemeClr val="tx1"/>
                          </a:solidFill>
                        </a:rPr>
                        <a:t>및 </a:t>
                      </a:r>
                      <a:r>
                        <a:rPr lang="en-US" altLang="ko-KR" sz="1200" b="1" baseline="0" dirty="0">
                          <a:solidFill>
                            <a:schemeClr val="tx1"/>
                          </a:solidFill>
                        </a:rPr>
                        <a:t>C/V </a:t>
                      </a:r>
                      <a:r>
                        <a:rPr lang="ko-KR" altLang="en-US" sz="1200" b="1" baseline="0" dirty="0">
                          <a:solidFill>
                            <a:schemeClr val="tx1"/>
                          </a:solidFill>
                        </a:rPr>
                        <a:t>시운전 구간 중점 안전관리 </a:t>
                      </a:r>
                      <a:r>
                        <a:rPr lang="en-US" altLang="ko-KR" sz="1200" b="1" baseline="0" dirty="0">
                          <a:solidFill>
                            <a:schemeClr val="tx1"/>
                          </a:solidFill>
                        </a:rPr>
                        <a:t>&amp; </a:t>
                      </a:r>
                      <a:r>
                        <a:rPr lang="ko-KR" altLang="en-US" sz="1200" b="1" baseline="0" dirty="0">
                          <a:solidFill>
                            <a:schemeClr val="tx1"/>
                          </a:solidFill>
                        </a:rPr>
                        <a:t>장비 사용 및 </a:t>
                      </a:r>
                      <a:r>
                        <a:rPr lang="ko-KR" altLang="en-US" sz="1200" b="1" baseline="0" dirty="0" err="1">
                          <a:solidFill>
                            <a:schemeClr val="tx1"/>
                          </a:solidFill>
                        </a:rPr>
                        <a:t>고소작업</a:t>
                      </a:r>
                      <a:r>
                        <a:rPr lang="ko-KR" altLang="en-US" sz="1200" b="1" baseline="0" dirty="0">
                          <a:solidFill>
                            <a:schemeClr val="tx1"/>
                          </a:solidFill>
                        </a:rPr>
                        <a:t> 중점 안전관리</a:t>
                      </a:r>
                      <a:endParaRPr lang="en-US" altLang="ko-KR" sz="1200" b="1" baseline="0" dirty="0">
                        <a:solidFill>
                          <a:schemeClr val="tx1"/>
                        </a:solidFill>
                      </a:endParaRPr>
                    </a:p>
                    <a:p>
                      <a:pPr algn="l" latinLnBrk="1"/>
                      <a:endParaRPr lang="en-US" altLang="ko-KR" sz="1200" baseline="0" dirty="0">
                        <a:solidFill>
                          <a:schemeClr val="tx1"/>
                        </a:solidFill>
                      </a:endParaRPr>
                    </a:p>
                    <a:p>
                      <a:pPr algn="l" latinLnBrk="1"/>
                      <a:r>
                        <a:rPr lang="en-US" altLang="ko-KR" sz="1200" b="1" baseline="0" dirty="0">
                          <a:solidFill>
                            <a:schemeClr val="tx1"/>
                          </a:solidFill>
                        </a:rPr>
                        <a:t> 2) key point </a:t>
                      </a:r>
                      <a:r>
                        <a:rPr lang="ko-KR" altLang="en-US" sz="1200" b="1" baseline="0" dirty="0">
                          <a:solidFill>
                            <a:schemeClr val="tx1"/>
                          </a:solidFill>
                        </a:rPr>
                        <a:t>활동</a:t>
                      </a:r>
                      <a:endParaRPr lang="en-US" altLang="ko-KR" sz="1200" b="1" baseline="0" dirty="0">
                        <a:solidFill>
                          <a:schemeClr val="tx1"/>
                        </a:solidFill>
                      </a:endParaRPr>
                    </a:p>
                    <a:p>
                      <a:pPr algn="l" latinLnBrk="1"/>
                      <a:r>
                        <a:rPr lang="en-US" altLang="ko-KR" sz="1200" b="1" baseline="0" dirty="0">
                          <a:solidFill>
                            <a:schemeClr val="tx1"/>
                          </a:solidFill>
                        </a:rPr>
                        <a:t>    1) S/C </a:t>
                      </a:r>
                      <a:r>
                        <a:rPr lang="ko-KR" altLang="en-US" sz="1200" b="1" baseline="0" dirty="0">
                          <a:solidFill>
                            <a:schemeClr val="tx1"/>
                          </a:solidFill>
                        </a:rPr>
                        <a:t>및 </a:t>
                      </a:r>
                      <a:r>
                        <a:rPr lang="en-US" altLang="ko-KR" sz="1200" b="1" baseline="0" dirty="0">
                          <a:solidFill>
                            <a:schemeClr val="tx1"/>
                          </a:solidFill>
                        </a:rPr>
                        <a:t>C/V </a:t>
                      </a:r>
                      <a:r>
                        <a:rPr lang="ko-KR" altLang="en-US" sz="1200" b="1" baseline="0" dirty="0">
                          <a:solidFill>
                            <a:schemeClr val="tx1"/>
                          </a:solidFill>
                        </a:rPr>
                        <a:t>시운전 시 중점 안전관리</a:t>
                      </a:r>
                      <a:endParaRPr lang="en-US" altLang="ko-KR" sz="1200" b="1" baseline="0" dirty="0">
                        <a:solidFill>
                          <a:schemeClr val="tx1"/>
                        </a:solidFill>
                      </a:endParaRPr>
                    </a:p>
                    <a:p>
                      <a:pPr algn="l" latinLnBrk="1"/>
                      <a:r>
                        <a:rPr lang="en-US" altLang="ko-KR" sz="1200" b="1" baseline="0" dirty="0">
                          <a:solidFill>
                            <a:schemeClr val="tx1"/>
                          </a:solidFill>
                        </a:rPr>
                        <a:t>    2) C/V </a:t>
                      </a:r>
                      <a:r>
                        <a:rPr lang="ko-KR" altLang="en-US" sz="1200" b="1" baseline="0" dirty="0">
                          <a:solidFill>
                            <a:schemeClr val="tx1"/>
                          </a:solidFill>
                        </a:rPr>
                        <a:t>전장 고소작업대</a:t>
                      </a:r>
                      <a:r>
                        <a:rPr lang="en-US" altLang="ko-KR" sz="1200" b="1" baseline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1200" b="1" baseline="0" dirty="0" err="1">
                          <a:solidFill>
                            <a:schemeClr val="tx1"/>
                          </a:solidFill>
                        </a:rPr>
                        <a:t>렌탈</a:t>
                      </a:r>
                      <a:r>
                        <a:rPr lang="en-US" altLang="ko-KR" sz="1200" b="1" baseline="0" dirty="0">
                          <a:solidFill>
                            <a:schemeClr val="tx1"/>
                          </a:solidFill>
                        </a:rPr>
                        <a:t>) </a:t>
                      </a:r>
                      <a:r>
                        <a:rPr lang="ko-KR" altLang="en-US" sz="1200" b="1" baseline="0" dirty="0">
                          <a:solidFill>
                            <a:schemeClr val="tx1"/>
                          </a:solidFill>
                        </a:rPr>
                        <a:t>및 </a:t>
                      </a:r>
                      <a:r>
                        <a:rPr lang="en-US" altLang="ko-KR" sz="1200" b="1" baseline="0" dirty="0">
                          <a:solidFill>
                            <a:schemeClr val="tx1"/>
                          </a:solidFill>
                        </a:rPr>
                        <a:t>C/V </a:t>
                      </a:r>
                      <a:r>
                        <a:rPr lang="ko-KR" altLang="en-US" sz="1200" b="1" baseline="0" dirty="0">
                          <a:solidFill>
                            <a:schemeClr val="tx1"/>
                          </a:solidFill>
                        </a:rPr>
                        <a:t>기구 설치 시 지게차</a:t>
                      </a:r>
                      <a:r>
                        <a:rPr lang="en-US" altLang="ko-KR" sz="12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200" b="1" baseline="0" dirty="0">
                          <a:solidFill>
                            <a:schemeClr val="tx1"/>
                          </a:solidFill>
                        </a:rPr>
                        <a:t>사용 작업 중점 안전관리</a:t>
                      </a:r>
                      <a:endParaRPr lang="en-US" altLang="ko-KR" sz="1200" b="1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0021768"/>
                  </a:ext>
                </a:extLst>
              </a:tr>
            </a:tbl>
          </a:graphicData>
        </a:graphic>
      </p:graphicFrame>
      <p:graphicFrame>
        <p:nvGraphicFramePr>
          <p:cNvPr id="7" name="표 6"/>
          <p:cNvGraphicFramePr>
            <a:graphicFrameLocks noGrp="1"/>
          </p:cNvGraphicFramePr>
          <p:nvPr/>
        </p:nvGraphicFramePr>
        <p:xfrm>
          <a:off x="608408" y="3200019"/>
          <a:ext cx="8643659" cy="6629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5003">
                  <a:extLst>
                    <a:ext uri="{9D8B030D-6E8A-4147-A177-3AD203B41FA5}">
                      <a16:colId xmlns:a16="http://schemas.microsoft.com/office/drawing/2014/main" val="3743709096"/>
                    </a:ext>
                  </a:extLst>
                </a:gridCol>
                <a:gridCol w="3287684">
                  <a:extLst>
                    <a:ext uri="{9D8B030D-6E8A-4147-A177-3AD203B41FA5}">
                      <a16:colId xmlns:a16="http://schemas.microsoft.com/office/drawing/2014/main" val="2855801505"/>
                    </a:ext>
                  </a:extLst>
                </a:gridCol>
                <a:gridCol w="3287684">
                  <a:extLst>
                    <a:ext uri="{9D8B030D-6E8A-4147-A177-3AD203B41FA5}">
                      <a16:colId xmlns:a16="http://schemas.microsoft.com/office/drawing/2014/main" val="4052014273"/>
                    </a:ext>
                  </a:extLst>
                </a:gridCol>
                <a:gridCol w="1363288">
                  <a:extLst>
                    <a:ext uri="{9D8B030D-6E8A-4147-A177-3AD203B41FA5}">
                      <a16:colId xmlns:a16="http://schemas.microsoft.com/office/drawing/2014/main" val="3579924093"/>
                    </a:ext>
                  </a:extLst>
                </a:gridCol>
              </a:tblGrid>
              <a:tr h="24048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>
                          <a:solidFill>
                            <a:schemeClr val="tx1"/>
                          </a:solidFill>
                        </a:rPr>
                        <a:t>No.</a:t>
                      </a:r>
                      <a:endParaRPr lang="ko-KR" altLang="en-US" sz="105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>
                          <a:solidFill>
                            <a:schemeClr val="tx1"/>
                          </a:solidFill>
                        </a:rPr>
                        <a:t>주요 이슈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>
                          <a:solidFill>
                            <a:schemeClr val="tx1"/>
                          </a:solidFill>
                        </a:rPr>
                        <a:t>해결방안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>
                          <a:solidFill>
                            <a:schemeClr val="tx1"/>
                          </a:solidFill>
                        </a:rPr>
                        <a:t>수평전개 여부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538216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>
                          <a:solidFill>
                            <a:schemeClr val="tx1"/>
                          </a:solidFill>
                        </a:rPr>
                        <a:t>1</a:t>
                      </a:r>
                      <a:endParaRPr lang="ko-KR" altLang="en-US" sz="105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>
                          <a:solidFill>
                            <a:schemeClr val="tx1"/>
                          </a:solidFill>
                        </a:rPr>
                        <a:t>SFA </a:t>
                      </a:r>
                      <a:r>
                        <a:rPr lang="ko-KR" altLang="en-US" sz="1050" dirty="0" err="1">
                          <a:solidFill>
                            <a:schemeClr val="tx1"/>
                          </a:solidFill>
                        </a:rPr>
                        <a:t>작업</a:t>
                      </a:r>
                      <a:r>
                        <a:rPr lang="ko-KR" altLang="en-US" sz="1050" baseline="0" dirty="0" err="1">
                          <a:solidFill>
                            <a:schemeClr val="tx1"/>
                          </a:solidFill>
                        </a:rPr>
                        <a:t>구간</a:t>
                      </a:r>
                      <a:r>
                        <a:rPr lang="ko-KR" altLang="en-US" sz="1050" baseline="0" dirty="0">
                          <a:solidFill>
                            <a:schemeClr val="tx1"/>
                          </a:solidFill>
                        </a:rPr>
                        <a:t> 및 타 업체별 </a:t>
                      </a:r>
                      <a:r>
                        <a:rPr lang="ko-KR" altLang="en-US" sz="1050" baseline="0" dirty="0" err="1">
                          <a:solidFill>
                            <a:schemeClr val="tx1"/>
                          </a:solidFill>
                        </a:rPr>
                        <a:t>작업구간</a:t>
                      </a:r>
                      <a:r>
                        <a:rPr lang="ko-KR" altLang="en-US" sz="1050" baseline="0" dirty="0">
                          <a:solidFill>
                            <a:schemeClr val="tx1"/>
                          </a:solidFill>
                        </a:rPr>
                        <a:t> 동선 겹침으로 인한 작업 중 혼선</a:t>
                      </a:r>
                      <a:endParaRPr lang="en-US" altLang="ko-KR" sz="105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 err="1">
                          <a:solidFill>
                            <a:schemeClr val="tx1"/>
                          </a:solidFill>
                        </a:rPr>
                        <a:t>크레텍</a:t>
                      </a:r>
                      <a:r>
                        <a:rPr lang="ko-KR" altLang="en-US" sz="1050" baseline="0" dirty="0">
                          <a:solidFill>
                            <a:schemeClr val="tx1"/>
                          </a:solidFill>
                        </a:rPr>
                        <a:t> 공사 업체간 안전보건조정자 주관 </a:t>
                      </a:r>
                      <a:endParaRPr lang="en-US" altLang="ko-KR" sz="1050" baseline="0" dirty="0">
                        <a:solidFill>
                          <a:schemeClr val="tx1"/>
                        </a:solidFill>
                      </a:endParaRPr>
                    </a:p>
                    <a:p>
                      <a:pPr algn="ctr" latinLnBrk="1"/>
                      <a:r>
                        <a:rPr lang="ko-KR" altLang="en-US" sz="1050" baseline="0" dirty="0" err="1">
                          <a:solidFill>
                            <a:schemeClr val="tx1"/>
                          </a:solidFill>
                        </a:rPr>
                        <a:t>공정회의</a:t>
                      </a:r>
                      <a:r>
                        <a:rPr lang="ko-KR" altLang="en-US" sz="1050" baseline="0" dirty="0">
                          <a:solidFill>
                            <a:schemeClr val="tx1"/>
                          </a:solidFill>
                        </a:rPr>
                        <a:t> 시 </a:t>
                      </a:r>
                      <a:r>
                        <a:rPr lang="ko-KR" altLang="en-US" sz="1050" baseline="0" dirty="0" err="1">
                          <a:solidFill>
                            <a:schemeClr val="tx1"/>
                          </a:solidFill>
                        </a:rPr>
                        <a:t>일정조율</a:t>
                      </a:r>
                      <a:r>
                        <a:rPr lang="ko-KR" altLang="en-US" sz="1050" baseline="0" dirty="0">
                          <a:solidFill>
                            <a:schemeClr val="tx1"/>
                          </a:solidFill>
                        </a:rPr>
                        <a:t> 진행</a:t>
                      </a:r>
                      <a:endParaRPr lang="ko-KR" altLang="en-US" sz="105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>
                          <a:solidFill>
                            <a:schemeClr val="tx1"/>
                          </a:solidFill>
                        </a:rPr>
                        <a:t>Y</a:t>
                      </a:r>
                      <a:endParaRPr lang="ko-KR" altLang="en-US" sz="105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08366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916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601" y="2250830"/>
            <a:ext cx="2347766" cy="2416006"/>
          </a:xfrm>
          <a:prstGeom prst="rect">
            <a:avLst/>
          </a:prstGeom>
        </p:spPr>
      </p:pic>
      <p:pic>
        <p:nvPicPr>
          <p:cNvPr id="8" name="그림 7"/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023" y="2270293"/>
            <a:ext cx="2347766" cy="2417885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856" y="2270293"/>
            <a:ext cx="2463730" cy="2416006"/>
          </a:xfrm>
          <a:prstGeom prst="rect">
            <a:avLst/>
          </a:prstGeom>
        </p:spPr>
      </p:pic>
      <p:graphicFrame>
        <p:nvGraphicFramePr>
          <p:cNvPr id="4" name="표 3"/>
          <p:cNvGraphicFramePr>
            <a:graphicFrameLocks noGrp="1"/>
          </p:cNvGraphicFramePr>
          <p:nvPr/>
        </p:nvGraphicFramePr>
        <p:xfrm>
          <a:off x="647722" y="1423851"/>
          <a:ext cx="8706129" cy="4855397"/>
        </p:xfrm>
        <a:graphic>
          <a:graphicData uri="http://schemas.openxmlformats.org/drawingml/2006/table">
            <a:tbl>
              <a:tblPr/>
              <a:tblGrid>
                <a:gridCol w="1002144">
                  <a:extLst>
                    <a:ext uri="{9D8B030D-6E8A-4147-A177-3AD203B41FA5}">
                      <a16:colId xmlns:a16="http://schemas.microsoft.com/office/drawing/2014/main" val="3327921305"/>
                    </a:ext>
                  </a:extLst>
                </a:gridCol>
                <a:gridCol w="2550101">
                  <a:extLst>
                    <a:ext uri="{9D8B030D-6E8A-4147-A177-3AD203B41FA5}">
                      <a16:colId xmlns:a16="http://schemas.microsoft.com/office/drawing/2014/main" val="3398376992"/>
                    </a:ext>
                  </a:extLst>
                </a:gridCol>
                <a:gridCol w="143163">
                  <a:extLst>
                    <a:ext uri="{9D8B030D-6E8A-4147-A177-3AD203B41FA5}">
                      <a16:colId xmlns:a16="http://schemas.microsoft.com/office/drawing/2014/main" val="3016223151"/>
                    </a:ext>
                  </a:extLst>
                </a:gridCol>
                <a:gridCol w="2433779">
                  <a:extLst>
                    <a:ext uri="{9D8B030D-6E8A-4147-A177-3AD203B41FA5}">
                      <a16:colId xmlns:a16="http://schemas.microsoft.com/office/drawing/2014/main" val="2792418749"/>
                    </a:ext>
                  </a:extLst>
                </a:gridCol>
                <a:gridCol w="143163">
                  <a:extLst>
                    <a:ext uri="{9D8B030D-6E8A-4147-A177-3AD203B41FA5}">
                      <a16:colId xmlns:a16="http://schemas.microsoft.com/office/drawing/2014/main" val="1629917166"/>
                    </a:ext>
                  </a:extLst>
                </a:gridCol>
                <a:gridCol w="2433779">
                  <a:extLst>
                    <a:ext uri="{9D8B030D-6E8A-4147-A177-3AD203B41FA5}">
                      <a16:colId xmlns:a16="http://schemas.microsoft.com/office/drawing/2014/main" val="343839674"/>
                    </a:ext>
                  </a:extLst>
                </a:gridCol>
              </a:tblGrid>
              <a:tr h="418034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구분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크레텍</a:t>
                      </a:r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/</a:t>
                      </a:r>
                      <a:r>
                        <a:rPr lang="ko-KR" alt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대구 스마트물류센터 </a:t>
                      </a:r>
                      <a:r>
                        <a:rPr lang="ko-KR" alt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자동화설비</a:t>
                      </a:r>
                      <a:r>
                        <a:rPr lang="ko-KR" alt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공급 및 </a:t>
                      </a:r>
                      <a:r>
                        <a:rPr lang="en-US" altLang="ko-K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S/W </a:t>
                      </a:r>
                      <a:r>
                        <a:rPr lang="ko-KR" alt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개발 현장</a:t>
                      </a:r>
                      <a:r>
                        <a:rPr lang="ko-KR" altLang="en-US" sz="12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위험 작업</a:t>
                      </a:r>
                      <a:endParaRPr lang="ko-KR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159014"/>
                  </a:ext>
                </a:extLst>
              </a:tr>
              <a:tr h="38319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작업계획도</a:t>
                      </a:r>
                      <a:b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&amp;</a:t>
                      </a:r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사진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A6A6A6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[</a:t>
                      </a:r>
                      <a:r>
                        <a:rPr lang="ko-KR" altLang="en-US" sz="1100" b="0" i="0" u="none" strike="noStrike">
                          <a:solidFill>
                            <a:srgbClr val="A6A6A6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작업계획도</a:t>
                      </a:r>
                      <a:r>
                        <a:rPr lang="en-US" altLang="ko-KR" sz="1100" b="0" i="0" u="none" strike="noStrike">
                          <a:solidFill>
                            <a:srgbClr val="A6A6A6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]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A6A6A6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[</a:t>
                      </a:r>
                      <a:r>
                        <a:rPr lang="ko-KR" altLang="en-US" sz="1100" b="0" i="0" u="none" strike="noStrike" dirty="0">
                          <a:solidFill>
                            <a:srgbClr val="A6A6A6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사진 </a:t>
                      </a:r>
                      <a:r>
                        <a:rPr lang="en-US" altLang="ko-KR" sz="1100" b="0" i="0" u="none" strike="noStrike" dirty="0">
                          <a:solidFill>
                            <a:srgbClr val="A6A6A6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1]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A6A6A6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[</a:t>
                      </a:r>
                      <a:r>
                        <a:rPr lang="ko-KR" altLang="en-US" sz="1100" b="0" i="0" u="none" strike="noStrike" dirty="0">
                          <a:solidFill>
                            <a:srgbClr val="A6A6A6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사진 </a:t>
                      </a:r>
                      <a:r>
                        <a:rPr lang="en-US" altLang="ko-KR" sz="1100" b="0" i="0" u="none" strike="noStrike" dirty="0">
                          <a:solidFill>
                            <a:srgbClr val="A6A6A6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2]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547569"/>
                  </a:ext>
                </a:extLst>
              </a:tr>
              <a:tr h="250503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2108936"/>
                  </a:ext>
                </a:extLst>
              </a:tr>
              <a:tr h="774563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위험요소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l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1.  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자동화 창고 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S/C 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시운전 작업 중 출입통제 미흡으로 인한 근로자 충돌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/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협착 위험 발생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8309095"/>
                  </a:ext>
                </a:extLst>
              </a:tr>
              <a:tr h="774563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안전대책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marL="228600" indent="-228600" algn="l" fontAlgn="ctr">
                        <a:buAutoNum type="arabicPeriod"/>
                      </a:pP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자동화 창고 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S/C 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시운전 구간 </a:t>
                      </a:r>
                      <a:r>
                        <a:rPr lang="ko-KR" alt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관리감독자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및 안전관리자 상주 안전관리 실시 및 </a:t>
                      </a:r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indent="0" algn="l" fontAlgn="ctr">
                        <a:buNone/>
                      </a:pP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</a:t>
                      </a:r>
                      <a:r>
                        <a:rPr lang="en-US" altLang="ko-KR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자동화 창고 출입통제 근로자 전파 교육 관리 철저 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&amp; </a:t>
                      </a:r>
                      <a:r>
                        <a:rPr lang="ko-KR" alt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인터락</a:t>
                      </a:r>
                      <a:r>
                        <a:rPr lang="ko-KR" altLang="en-US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등 센서 작동 유무 상시 점검 관리 </a:t>
                      </a:r>
                      <a:endParaRPr lang="en-US" altLang="ko-KR" sz="1100" b="0" i="0" u="none" strike="noStrike" baseline="0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2027660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651948" y="2473114"/>
            <a:ext cx="1742714" cy="27699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/>
              <a:t>S/C 1~6</a:t>
            </a:r>
            <a:r>
              <a:rPr lang="ko-KR" altLang="en-US" sz="1200" dirty="0"/>
              <a:t>호기</a:t>
            </a:r>
            <a:r>
              <a:rPr lang="en-US" altLang="ko-KR" sz="1200" dirty="0"/>
              <a:t> </a:t>
            </a:r>
            <a:r>
              <a:rPr lang="ko-KR" altLang="en-US" sz="1200" dirty="0"/>
              <a:t>시운전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81028" y="2473114"/>
            <a:ext cx="2237385" cy="27699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err="1"/>
              <a:t>자동화창고</a:t>
            </a:r>
            <a:r>
              <a:rPr lang="en-US" altLang="ko-KR" sz="1200" dirty="0"/>
              <a:t> S/C </a:t>
            </a:r>
            <a:r>
              <a:rPr lang="ko-KR" altLang="en-US" sz="1200" dirty="0"/>
              <a:t>시운전 구간</a:t>
            </a: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255571" y="240249"/>
            <a:ext cx="6041712" cy="40011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0" defTabSz="914400">
              <a:spcBef>
                <a:spcPct val="30000"/>
              </a:spcBef>
              <a:defRPr/>
            </a:pPr>
            <a:r>
              <a:rPr lang="en-US" altLang="ko-KR" sz="2000" b="1">
                <a:latin typeface="Trebuchet MS" panose="020B0603020202020204" pitchFamily="34" charset="0"/>
                <a:sym typeface="Wingdings" pitchFamily="2" charset="2"/>
              </a:rPr>
              <a:t>2. </a:t>
            </a:r>
            <a:r>
              <a:rPr lang="ko-KR" altLang="en-US" sz="2000" b="1">
                <a:latin typeface="Trebuchet MS" panose="020B0603020202020204" pitchFamily="34" charset="0"/>
                <a:sym typeface="Wingdings" pitchFamily="2" charset="2"/>
              </a:rPr>
              <a:t>당사현황 공유</a:t>
            </a:r>
            <a:endParaRPr lang="ko-KR" altLang="en-US" sz="1200" b="1">
              <a:solidFill>
                <a:schemeClr val="tx1">
                  <a:lumMod val="50000"/>
                  <a:lumOff val="50000"/>
                </a:schemeClr>
              </a:solidFill>
              <a:latin typeface="Trebuchet MS" panose="020B0603020202020204" pitchFamily="34" charset="0"/>
              <a:sym typeface="Wingdings" pitchFamily="2" charset="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8042" y="866577"/>
            <a:ext cx="9356515" cy="415498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defTabSz="914400" latinLnBrk="1">
              <a:lnSpc>
                <a:spcPct val="150000"/>
              </a:lnSpc>
              <a:defRPr/>
            </a:pPr>
            <a:r>
              <a:rPr lang="en-US" altLang="ko-KR" sz="1400" b="1">
                <a:solidFill>
                  <a:prstClr val="black"/>
                </a:solidFill>
                <a:latin typeface="맑은 고딕"/>
                <a:ea typeface="맑은 고딕"/>
              </a:rPr>
              <a:t>2-2. PJT </a:t>
            </a:r>
            <a:r>
              <a:rPr lang="ko-KR" altLang="en-US" sz="1400" b="1">
                <a:solidFill>
                  <a:prstClr val="black"/>
                </a:solidFill>
                <a:latin typeface="맑은 고딕"/>
                <a:ea typeface="맑은 고딕"/>
              </a:rPr>
              <a:t>위험작업에 대한 의견 공유</a:t>
            </a:r>
            <a:endParaRPr lang="en-US" altLang="ko-KR" sz="1400" b="1" err="1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43370" y="2473114"/>
            <a:ext cx="1742714" cy="27699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/>
              <a:t>S/C 1~6</a:t>
            </a:r>
            <a:r>
              <a:rPr lang="ko-KR" altLang="en-US" sz="1200" dirty="0"/>
              <a:t>호기</a:t>
            </a:r>
            <a:r>
              <a:rPr lang="en-US" altLang="ko-KR" sz="1200" dirty="0"/>
              <a:t> </a:t>
            </a:r>
            <a:r>
              <a:rPr lang="ko-KR" altLang="en-US" sz="1200" dirty="0"/>
              <a:t>시운전</a:t>
            </a:r>
          </a:p>
        </p:txBody>
      </p:sp>
    </p:spTree>
    <p:extLst>
      <p:ext uri="{BB962C8B-B14F-4D97-AF65-F5344CB8AC3E}">
        <p14:creationId xmlns:p14="http://schemas.microsoft.com/office/powerpoint/2010/main" val="423036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Box 5"/>
          <p:cNvSpPr txBox="1">
            <a:spLocks noChangeArrowheads="1"/>
          </p:cNvSpPr>
          <p:nvPr/>
        </p:nvSpPr>
        <p:spPr bwMode="auto">
          <a:xfrm>
            <a:off x="0" y="2887315"/>
            <a:ext cx="9906000" cy="1083374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ea"/>
                <a:ea typeface="+mj-ea"/>
                <a:sym typeface="Wingdings" pitchFamily="2" charset="2"/>
              </a:rPr>
              <a:t>PJT </a:t>
            </a:r>
            <a:r>
              <a:rPr kumimoji="0" lang="ko-KR" altLang="en-US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ea"/>
                <a:ea typeface="+mj-ea"/>
                <a:sym typeface="Wingdings" pitchFamily="2" charset="2"/>
              </a:rPr>
              <a:t>주요 현황</a:t>
            </a:r>
            <a:endParaRPr kumimoji="0" lang="en-US" altLang="ko-KR" sz="28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+mj-ea"/>
              <a:ea typeface="+mj-ea"/>
              <a:sym typeface="Wingdings" pitchFamily="2" charset="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800" b="1">
                <a:latin typeface="+mj-ea"/>
                <a:ea typeface="+mj-ea"/>
                <a:sym typeface="Wingdings" pitchFamily="2" charset="2"/>
              </a:rPr>
              <a:t>SDC </a:t>
            </a:r>
            <a:r>
              <a:rPr lang="ko-KR" altLang="en-US" sz="2800" b="1">
                <a:latin typeface="+mj-ea"/>
                <a:ea typeface="+mj-ea"/>
                <a:sym typeface="Wingdings" pitchFamily="2" charset="2"/>
              </a:rPr>
              <a:t>아산</a:t>
            </a:r>
            <a:endParaRPr kumimoji="0" lang="ko-KR" alt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ea"/>
              <a:ea typeface="+mj-ea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41268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Box 5"/>
          <p:cNvSpPr txBox="1">
            <a:spLocks noChangeArrowheads="1"/>
          </p:cNvSpPr>
          <p:nvPr/>
        </p:nvSpPr>
        <p:spPr bwMode="auto">
          <a:xfrm>
            <a:off x="255571" y="240249"/>
            <a:ext cx="6041712" cy="40011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0" defTabSz="914400">
              <a:spcBef>
                <a:spcPct val="30000"/>
              </a:spcBef>
              <a:defRPr/>
            </a:pPr>
            <a:r>
              <a:rPr lang="en-US" altLang="ko-KR" sz="2000" b="1">
                <a:latin typeface="Trebuchet MS" panose="020B0603020202020204" pitchFamily="34" charset="0"/>
                <a:sym typeface="Wingdings" pitchFamily="2" charset="2"/>
              </a:rPr>
              <a:t>2. </a:t>
            </a:r>
            <a:r>
              <a:rPr lang="ko-KR" altLang="en-US" sz="2000" b="1">
                <a:latin typeface="Trebuchet MS" panose="020B0603020202020204" pitchFamily="34" charset="0"/>
                <a:sym typeface="Wingdings" pitchFamily="2" charset="2"/>
              </a:rPr>
              <a:t>당사현황 공유</a:t>
            </a:r>
            <a:endParaRPr lang="ko-KR" altLang="en-US" sz="1200" b="1" dirty="0">
              <a:solidFill>
                <a:schemeClr val="tx1">
                  <a:lumMod val="50000"/>
                  <a:lumOff val="50000"/>
                </a:schemeClr>
              </a:solidFill>
              <a:latin typeface="Trebuchet MS" panose="020B0603020202020204" pitchFamily="34" charset="0"/>
              <a:sym typeface="Wingdings" pitchFamily="2" charset="2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98042" y="866577"/>
            <a:ext cx="9356515" cy="4154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defTabSz="914400" latinLnBrk="1">
              <a:lnSpc>
                <a:spcPct val="150000"/>
              </a:lnSpc>
              <a:defRPr/>
            </a:pPr>
            <a:r>
              <a:rPr lang="en-US" altLang="ko-KR" sz="1400" b="1">
                <a:solidFill>
                  <a:prstClr val="black"/>
                </a:solidFill>
                <a:latin typeface="+mj-ea"/>
                <a:ea typeface="+mj-ea"/>
              </a:rPr>
              <a:t>2-1. PJT </a:t>
            </a:r>
            <a:r>
              <a:rPr lang="ko-KR" altLang="en-US" sz="1400" b="1">
                <a:solidFill>
                  <a:prstClr val="black"/>
                </a:solidFill>
                <a:latin typeface="+mj-ea"/>
                <a:ea typeface="+mj-ea"/>
              </a:rPr>
              <a:t>현장 상황 보고</a:t>
            </a:r>
            <a:r>
              <a:rPr lang="en-US" altLang="ko-KR" sz="1400" b="1">
                <a:solidFill>
                  <a:prstClr val="black"/>
                </a:solidFill>
                <a:latin typeface="+mj-ea"/>
                <a:ea typeface="+mj-ea"/>
              </a:rPr>
              <a:t>(SDC </a:t>
            </a:r>
            <a:r>
              <a:rPr lang="ko-KR" altLang="en-US" sz="1400" b="1">
                <a:solidFill>
                  <a:prstClr val="black"/>
                </a:solidFill>
                <a:latin typeface="+mj-ea"/>
                <a:ea typeface="+mj-ea"/>
              </a:rPr>
              <a:t>아산현장</a:t>
            </a:r>
            <a:r>
              <a:rPr lang="en-US" altLang="ko-KR" sz="1400" b="1">
                <a:solidFill>
                  <a:prstClr val="black"/>
                </a:solidFill>
                <a:latin typeface="+mj-ea"/>
                <a:ea typeface="+mj-ea"/>
              </a:rPr>
              <a:t>)</a:t>
            </a:r>
          </a:p>
        </p:txBody>
      </p:sp>
      <p:graphicFrame>
        <p:nvGraphicFramePr>
          <p:cNvPr id="11" name="표 10"/>
          <p:cNvGraphicFramePr>
            <a:graphicFrameLocks noGrp="1"/>
          </p:cNvGraphicFramePr>
          <p:nvPr/>
        </p:nvGraphicFramePr>
        <p:xfrm>
          <a:off x="553660" y="1237454"/>
          <a:ext cx="8798680" cy="10688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98680">
                  <a:extLst>
                    <a:ext uri="{9D8B030D-6E8A-4147-A177-3AD203B41FA5}">
                      <a16:colId xmlns:a16="http://schemas.microsoft.com/office/drawing/2014/main" val="426582047"/>
                    </a:ext>
                  </a:extLst>
                </a:gridCol>
              </a:tblGrid>
              <a:tr h="327148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>
                          <a:solidFill>
                            <a:schemeClr val="tx1"/>
                          </a:solidFill>
                        </a:rPr>
                        <a:t>10</a:t>
                      </a:r>
                      <a:r>
                        <a:rPr lang="ko-KR" altLang="en-US" sz="1200">
                          <a:solidFill>
                            <a:schemeClr val="tx1"/>
                          </a:solidFill>
                        </a:rPr>
                        <a:t>월 중점 활동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4635498"/>
                  </a:ext>
                </a:extLst>
              </a:tr>
              <a:tr h="741680">
                <a:tc>
                  <a:txBody>
                    <a:bodyPr/>
                    <a:lstStyle/>
                    <a:p>
                      <a:pPr marL="0" indent="0" algn="l" latinLnBrk="1">
                        <a:buNone/>
                      </a:pPr>
                      <a:r>
                        <a:rPr lang="ko-KR" altLang="en-US" sz="1200" b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　</a:t>
                      </a:r>
                      <a:r>
                        <a:rPr lang="en-US" altLang="ko-KR" sz="1200" b="1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2) S-TRA</a:t>
                      </a:r>
                      <a:endParaRPr lang="en-US" altLang="ko-KR" sz="1200" b="1" baseline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  <a:p>
                      <a:pPr marL="0" indent="0" algn="l" latinLnBrk="1">
                        <a:buNone/>
                      </a:pPr>
                      <a:r>
                        <a:rPr lang="ko-KR" altLang="en-US" sz="1200" baseline="0">
                          <a:solidFill>
                            <a:schemeClr val="tx1"/>
                          </a:solidFill>
                        </a:rPr>
                        <a:t>　　</a:t>
                      </a:r>
                      <a:r>
                        <a:rPr lang="en-US" altLang="ko-KR" sz="1200" baseline="0">
                          <a:solidFill>
                            <a:schemeClr val="tx1"/>
                          </a:solidFill>
                        </a:rPr>
                        <a:t>- </a:t>
                      </a:r>
                      <a:r>
                        <a:rPr lang="ko-KR" altLang="en-US" sz="1200" baseline="0">
                          <a:solidFill>
                            <a:schemeClr val="tx1"/>
                          </a:solidFill>
                        </a:rPr>
                        <a:t>작업의 위험성에 대해 </a:t>
                      </a:r>
                      <a:r>
                        <a:rPr lang="en-US" altLang="ko-KR" sz="1200" baseline="0">
                          <a:solidFill>
                            <a:schemeClr val="tx1"/>
                          </a:solidFill>
                        </a:rPr>
                        <a:t>S-TRA</a:t>
                      </a:r>
                      <a:r>
                        <a:rPr lang="ko-KR" altLang="en-US" sz="1200" baseline="0">
                          <a:solidFill>
                            <a:schemeClr val="tx1"/>
                          </a:solidFill>
                        </a:rPr>
                        <a:t>를 통한 사전 위험성평가 실시 및 </a:t>
                      </a:r>
                      <a:r>
                        <a:rPr lang="en-US" altLang="ko-KR" sz="1200" baseline="0">
                          <a:solidFill>
                            <a:schemeClr val="tx1"/>
                          </a:solidFill>
                        </a:rPr>
                        <a:t>SOP </a:t>
                      </a:r>
                      <a:r>
                        <a:rPr lang="ko-KR" altLang="en-US" sz="1200" baseline="0">
                          <a:solidFill>
                            <a:schemeClr val="tx1"/>
                          </a:solidFill>
                        </a:rPr>
                        <a:t>반영 확인 후 작업 실시</a:t>
                      </a:r>
                      <a:endParaRPr lang="en-US" altLang="ko-KR" sz="1200" baseline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0021768"/>
                  </a:ext>
                </a:extLst>
              </a:tr>
            </a:tbl>
          </a:graphicData>
        </a:graphic>
      </p:graphicFrame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661" y="2192505"/>
            <a:ext cx="8798680" cy="431380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9796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84065</TotalTime>
  <Words>1557</Words>
  <Application>Microsoft Office PowerPoint</Application>
  <PresentationFormat>A4 용지(210x297mm)</PresentationFormat>
  <Paragraphs>318</Paragraphs>
  <Slides>27</Slides>
  <Notes>2</Notes>
  <HiddenSlides>0</HiddenSlides>
  <MMClips>1</MMClips>
  <ScaleCrop>false</ScaleCrop>
  <HeadingPairs>
    <vt:vector size="8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1</vt:i4>
      </vt:variant>
      <vt:variant>
        <vt:lpstr>포함된 OLE 서버</vt:lpstr>
      </vt:variant>
      <vt:variant>
        <vt:i4>2</vt:i4>
      </vt:variant>
      <vt:variant>
        <vt:lpstr>슬라이드 제목</vt:lpstr>
      </vt:variant>
      <vt:variant>
        <vt:i4>27</vt:i4>
      </vt:variant>
    </vt:vector>
  </HeadingPairs>
  <TitlesOfParts>
    <vt:vector size="39" baseType="lpstr">
      <vt:lpstr>HY견고딕</vt:lpstr>
      <vt:lpstr>HY헤드라인M</vt:lpstr>
      <vt:lpstr>굴림</vt:lpstr>
      <vt:lpstr>맑은 고딕</vt:lpstr>
      <vt:lpstr>바탕</vt:lpstr>
      <vt:lpstr>Arial</vt:lpstr>
      <vt:lpstr>Calibri</vt:lpstr>
      <vt:lpstr>Trebuchet MS</vt:lpstr>
      <vt:lpstr>Wingdings</vt:lpstr>
      <vt:lpstr>2_Office 테마</vt:lpstr>
      <vt:lpstr>훈민정음</vt:lpstr>
      <vt:lpstr>정음 Global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정은이(CHEONG EUNIE) Culture Design</dc:creator>
  <cp:lastModifiedBy>김지평(환경안전팀/선임/-)</cp:lastModifiedBy>
  <cp:revision>2351</cp:revision>
  <cp:lastPrinted>2024-03-28T05:13:07Z</cp:lastPrinted>
  <dcterms:created xsi:type="dcterms:W3CDTF">2021-02-09T02:01:31Z</dcterms:created>
  <dcterms:modified xsi:type="dcterms:W3CDTF">2024-10-31T06:48:16Z</dcterms:modified>
</cp:coreProperties>
</file>