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306" r:id="rId4"/>
    <p:sldId id="288" r:id="rId5"/>
    <p:sldId id="307" r:id="rId6"/>
    <p:sldId id="312" r:id="rId7"/>
    <p:sldId id="314" r:id="rId8"/>
    <p:sldId id="315" r:id="rId9"/>
    <p:sldId id="308" r:id="rId10"/>
    <p:sldId id="309" r:id="rId11"/>
    <p:sldId id="310" r:id="rId12"/>
    <p:sldId id="31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CE4"/>
    <a:srgbClr val="EAEFF7"/>
    <a:srgbClr val="D2DEEF"/>
    <a:srgbClr val="CB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33DA2-B5B0-475F-B813-471D58F6573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9293-33EE-4DFE-9980-CE3EA44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33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B251-3E20-F911-A751-854597151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E83CDD-581B-4703-9D79-CB6529186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70CB2BE-656A-9A6A-487E-4ECDCEFAE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E5B716-AB22-1E25-D77B-7D0719D9B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5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25B1F-720A-63CB-C4F0-6BFFDC9E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FFE78E-2F79-2938-2F7D-46F094ECA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0DBEC7-1D09-030B-9ABB-70FC6887B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DE0CC3-A1B4-689D-0A64-3B9119BF5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14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41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48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59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49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1E9FD-24B9-750C-7A52-24001D24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957B56-265A-3B2C-058B-42A51F8F1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9FBC63-2F8C-5435-B5A6-D3DE8168C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B1B5EE-D604-D1C3-CA5F-05C3423F5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69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A05A7-FA32-0731-5D37-A23802DD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B01F3C-FEC4-FA9C-ED46-7BFFA2AD4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A8AA6A2-436D-708C-542C-46F947764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AF46D8-AEDD-7773-4C45-13AAFCF6F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78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19FD-DE74-BB7E-7906-D0FFD064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4670B2-61D1-161F-341A-3062BC093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490876-E6B6-62A3-86C5-995D85597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D3F292-C27E-B09F-58FC-537344A8B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9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7068E-0FF8-4C85-0507-0F18B1CCA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35539A-3D10-15C5-5537-2AC1F5DB2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3A83E74-04AC-E674-EBE1-EF1D7B620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62D05F-DE2D-1BAF-52FB-36758542A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22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FDC65-C46D-3E4B-F8CE-AE9E8230E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1A45D6-D8CA-8AEF-930C-174027DFB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F456F9E-B6D3-7BB8-CF21-4C3A0309F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0D7C82-55C1-42DF-4D55-F71F09032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5F39-F601-487E-847F-9221453BFFA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35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7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0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BF0B-EE1B-4935-A228-E9672B05875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3656-EC0B-4664-9491-5AEB64C7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0882" y="2757780"/>
            <a:ext cx="7301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ko-KR" altLang="en-US" sz="4400" b="1" dirty="0" err="1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아이에스엘</a:t>
            </a:r>
            <a:r>
              <a:rPr kumimoji="0" lang="ko-KR" altLang="en-US" sz="4400" b="1" dirty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br>
              <a:rPr kumimoji="0" lang="en-US" altLang="ko-KR" sz="4400" b="1" dirty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</a:br>
            <a:r>
              <a:rPr kumimoji="0" lang="ko-KR" altLang="en-US" sz="4400" b="1" dirty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안전관리 계획서</a:t>
            </a:r>
            <a:endParaRPr lang="ko-KR" altLang="en-US" sz="4400" b="1" dirty="0">
              <a:ln w="76200"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041694" y="2890391"/>
            <a:ext cx="3150306" cy="1181328"/>
            <a:chOff x="3929058" y="5643578"/>
            <a:chExt cx="5214944" cy="571504"/>
          </a:xfrm>
          <a:solidFill>
            <a:schemeClr val="accent5">
              <a:lumMod val="50000"/>
            </a:schemeClr>
          </a:solidFill>
        </p:grpSpPr>
        <p:sp>
          <p:nvSpPr>
            <p:cNvPr id="9" name="갈매기형 수장 8"/>
            <p:cNvSpPr/>
            <p:nvPr/>
          </p:nvSpPr>
          <p:spPr>
            <a:xfrm>
              <a:off x="3929058" y="5643578"/>
              <a:ext cx="1143008" cy="57150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40294" y="5643578"/>
              <a:ext cx="4703708" cy="571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0" y="2890391"/>
            <a:ext cx="3158066" cy="1181328"/>
            <a:chOff x="0" y="2423149"/>
            <a:chExt cx="3055716" cy="720000"/>
          </a:xfrm>
          <a:solidFill>
            <a:schemeClr val="accent5">
              <a:lumMod val="50000"/>
            </a:schemeClr>
          </a:solidFill>
        </p:grpSpPr>
        <p:sp>
          <p:nvSpPr>
            <p:cNvPr id="7" name="갈매기형 수장 6"/>
            <p:cNvSpPr/>
            <p:nvPr/>
          </p:nvSpPr>
          <p:spPr>
            <a:xfrm rot="10800000">
              <a:off x="2352100" y="2423149"/>
              <a:ext cx="703616" cy="7200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 rot="10800000">
              <a:off x="0" y="2423149"/>
              <a:ext cx="270662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50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9FC2-9B84-0456-D9C7-50B5660E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61529E6-EBD2-8CB0-5C68-E92848CFC6FD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4876B13F-9084-E5B9-5757-7B1A2F14221F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2-6.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(Stacker Crane HUB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681E0CB-7935-7B42-58FA-CF206A2BB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68397"/>
              </p:ext>
            </p:extLst>
          </p:nvPr>
        </p:nvGraphicFramePr>
        <p:xfrm>
          <a:off x="476250" y="788566"/>
          <a:ext cx="11276728" cy="5402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2778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공사 개요</a:t>
                      </a:r>
                      <a:endParaRPr lang="ko-KR" altLang="en-US" sz="2400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</a:t>
                      </a:r>
                    </a:p>
                    <a:p>
                      <a:pPr latinLnBrk="1"/>
                      <a:r>
                        <a:rPr lang="en-US" altLang="ko-KR" sz="1000" b="1" dirty="0"/>
                        <a:t>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Stacker Crane HUB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→Data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통신에 사용되는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HUB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Stacker Crane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 포인트로 운반하여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정위치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시키는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운반 간 자재의 낙하 등의 사고가 발생 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79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077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HUB </a:t>
                      </a:r>
                      <a:r>
                        <a:rPr lang="ko-KR" altLang="en-US" sz="1100" baseline="0" dirty="0"/>
                        <a:t>설치 포인트로 </a:t>
                      </a:r>
                      <a:r>
                        <a:rPr lang="en-US" altLang="ko-KR" sz="1100" baseline="0" dirty="0"/>
                        <a:t>HUB</a:t>
                      </a:r>
                      <a:r>
                        <a:rPr lang="ko-KR" altLang="en-US" sz="1100" baseline="0" dirty="0"/>
                        <a:t>를 운반합니다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위치 확인 및 주변 정리 정돈 후 설치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3. </a:t>
                      </a:r>
                      <a:r>
                        <a:rPr lang="ko-KR" altLang="en-US" sz="1100" baseline="0" dirty="0"/>
                        <a:t>포설된 </a:t>
                      </a:r>
                      <a:r>
                        <a:rPr lang="en-US" altLang="ko-KR" sz="1100" baseline="0" dirty="0"/>
                        <a:t>LAN</a:t>
                      </a:r>
                      <a:r>
                        <a:rPr lang="ko-KR" altLang="en-US" sz="1100" baseline="0" dirty="0"/>
                        <a:t>케이블을 </a:t>
                      </a:r>
                      <a:r>
                        <a:rPr lang="en-US" altLang="ko-KR" sz="1100" baseline="0" dirty="0"/>
                        <a:t>Hub</a:t>
                      </a:r>
                      <a:r>
                        <a:rPr lang="ko-KR" altLang="en-US" sz="1100" baseline="0" dirty="0"/>
                        <a:t>에 연결합니다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1615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포인트 운반 간 자재의 낙하 대비 이동 대차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불가 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자재 운반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적합 보호구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개인 안전보호구 착용 및 작업에 적합한 안전보호구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54380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C9DB2D8F-C6FC-356D-08FF-633D1D3806BB}"/>
              </a:ext>
            </a:extLst>
          </p:cNvPr>
          <p:cNvGrpSpPr/>
          <p:nvPr/>
        </p:nvGrpSpPr>
        <p:grpSpPr>
          <a:xfrm>
            <a:off x="1782814" y="3671072"/>
            <a:ext cx="900000" cy="615524"/>
            <a:chOff x="4470065" y="4527799"/>
            <a:chExt cx="900000" cy="77901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26B5DC0-B596-8218-BA10-BE72F5FE4602}"/>
                </a:ext>
              </a:extLst>
            </p:cNvPr>
            <p:cNvSpPr/>
            <p:nvPr/>
          </p:nvSpPr>
          <p:spPr>
            <a:xfrm>
              <a:off x="4470065" y="5110041"/>
              <a:ext cx="900000" cy="19676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tx1"/>
                  </a:solidFill>
                </a:rPr>
                <a:t>+ </a:t>
              </a:r>
              <a:r>
                <a:rPr lang="ko-KR" altLang="en-US" sz="900" b="1" dirty="0">
                  <a:solidFill>
                    <a:schemeClr val="tx1"/>
                  </a:solidFill>
                </a:rPr>
                <a:t>드라이버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B8C4924-F3E6-CE41-8C76-BE0D8FC49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022" y="4527799"/>
              <a:ext cx="566087" cy="526764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F8A0F6C-D5F5-2C94-A48F-A1373B55785B}"/>
              </a:ext>
            </a:extLst>
          </p:cNvPr>
          <p:cNvGrpSpPr/>
          <p:nvPr/>
        </p:nvGrpSpPr>
        <p:grpSpPr>
          <a:xfrm>
            <a:off x="8359888" y="947954"/>
            <a:ext cx="3228273" cy="2556201"/>
            <a:chOff x="8105253" y="947954"/>
            <a:chExt cx="3228273" cy="2556201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3D51CE4-680D-CE33-0E92-4BA98AE76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5253" y="947956"/>
              <a:ext cx="1581573" cy="2325366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C7F13F7C-D784-4B7B-2568-351EF1D4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6826" y="947957"/>
              <a:ext cx="1646700" cy="2325366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37B2D01-A0CD-A123-E391-9AFA824AEF93}"/>
                </a:ext>
              </a:extLst>
            </p:cNvPr>
            <p:cNvSpPr/>
            <p:nvPr/>
          </p:nvSpPr>
          <p:spPr bwMode="auto">
            <a:xfrm>
              <a:off x="8163145" y="947954"/>
              <a:ext cx="1523681" cy="2325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2DF624D-602C-642C-9AD7-DF665D8EAFC6}"/>
                </a:ext>
              </a:extLst>
            </p:cNvPr>
            <p:cNvSpPr/>
            <p:nvPr/>
          </p:nvSpPr>
          <p:spPr>
            <a:xfrm>
              <a:off x="8152048" y="3273323"/>
              <a:ext cx="1416433" cy="230832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HUB</a:t>
              </a:r>
              <a:endParaRPr kumimoji="0"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0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BC25-99C1-D5CC-A048-AA1210B6C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D596A96-CF36-3803-3FA1-6929DA77C88D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FA2F274C-8931-A7D9-0BAA-0BFB42F6A3A0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2-7.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(Bridge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55C454C-8D73-0E0A-2121-05C8F0A70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33798"/>
              </p:ext>
            </p:extLst>
          </p:nvPr>
        </p:nvGraphicFramePr>
        <p:xfrm>
          <a:off x="476250" y="788566"/>
          <a:ext cx="11276728" cy="5402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2778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공사 개요</a:t>
                      </a:r>
                      <a:endParaRPr lang="ko-KR" altLang="en-US" sz="2400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</a:t>
                      </a:r>
                    </a:p>
                    <a:p>
                      <a:pPr latinLnBrk="1"/>
                      <a:r>
                        <a:rPr lang="en-US" altLang="ko-KR" sz="1000" b="1" dirty="0"/>
                        <a:t>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Bridge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→Data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통신에 사용되는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Bridge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Stacker Crane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 포인트로 운반하여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정위치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시키는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운반 간 자재의 낙하 등의 사고가 발생 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79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077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Bridge </a:t>
                      </a:r>
                      <a:r>
                        <a:rPr lang="ko-KR" altLang="en-US" sz="1100" baseline="0" dirty="0"/>
                        <a:t>설치 포인트로 </a:t>
                      </a:r>
                      <a:r>
                        <a:rPr lang="en-US" altLang="ko-KR" sz="1100" baseline="0" dirty="0"/>
                        <a:t>Bridge</a:t>
                      </a:r>
                      <a:r>
                        <a:rPr lang="ko-KR" altLang="en-US" sz="1100" baseline="0" dirty="0"/>
                        <a:t>를 운반합니다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위치 확인 및 주변 정리 정돈 후 설치된 </a:t>
                      </a:r>
                      <a:r>
                        <a:rPr lang="ko-KR" altLang="en-US" sz="1100" baseline="0" dirty="0" err="1"/>
                        <a:t>함체에</a:t>
                      </a:r>
                      <a:r>
                        <a:rPr lang="ko-KR" altLang="en-US" sz="1100" baseline="0" dirty="0"/>
                        <a:t> </a:t>
                      </a:r>
                      <a:r>
                        <a:rPr lang="en-US" altLang="ko-KR" sz="1100" baseline="0" dirty="0"/>
                        <a:t>Bridge</a:t>
                      </a:r>
                      <a:r>
                        <a:rPr lang="ko-KR" altLang="en-US" sz="1100" baseline="0" dirty="0"/>
                        <a:t>를 결합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3. </a:t>
                      </a:r>
                      <a:r>
                        <a:rPr lang="ko-KR" altLang="en-US" sz="1100" baseline="0" dirty="0"/>
                        <a:t>포설된 </a:t>
                      </a:r>
                      <a:r>
                        <a:rPr lang="en-US" altLang="ko-KR" sz="1100" baseline="0" dirty="0"/>
                        <a:t>LAN</a:t>
                      </a:r>
                      <a:r>
                        <a:rPr lang="ko-KR" altLang="en-US" sz="1100" baseline="0" dirty="0"/>
                        <a:t>케이블을 </a:t>
                      </a:r>
                      <a:r>
                        <a:rPr lang="ko-KR" altLang="en-US" sz="1100" baseline="0" dirty="0" err="1"/>
                        <a:t>함체</a:t>
                      </a:r>
                      <a:r>
                        <a:rPr lang="en-US" altLang="ko-KR" sz="1100" baseline="0" dirty="0"/>
                        <a:t> </a:t>
                      </a:r>
                      <a:r>
                        <a:rPr lang="ko-KR" altLang="en-US" sz="1100" baseline="0" dirty="0"/>
                        <a:t>측면 인입구로 입선합니다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1615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포인트 운반 간 자재의 낙하 대비 이동 대차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불가 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자재 운반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적합 보호구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개인 안전보호구 착용 및 작업에 적합한 안전보호구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54380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769400CC-B6C5-A59F-EF78-9209A9151E1F}"/>
              </a:ext>
            </a:extLst>
          </p:cNvPr>
          <p:cNvGrpSpPr/>
          <p:nvPr/>
        </p:nvGrpSpPr>
        <p:grpSpPr>
          <a:xfrm>
            <a:off x="1782814" y="3671072"/>
            <a:ext cx="900000" cy="615524"/>
            <a:chOff x="4470065" y="4527799"/>
            <a:chExt cx="900000" cy="77901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84BF0AA-59DD-9555-2C6A-DF557F662735}"/>
                </a:ext>
              </a:extLst>
            </p:cNvPr>
            <p:cNvSpPr/>
            <p:nvPr/>
          </p:nvSpPr>
          <p:spPr>
            <a:xfrm>
              <a:off x="4470065" y="5110041"/>
              <a:ext cx="900000" cy="19676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tx1"/>
                  </a:solidFill>
                </a:rPr>
                <a:t>+ </a:t>
              </a:r>
              <a:r>
                <a:rPr lang="ko-KR" altLang="en-US" sz="900" b="1" dirty="0">
                  <a:solidFill>
                    <a:schemeClr val="tx1"/>
                  </a:solidFill>
                </a:rPr>
                <a:t>드라이버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5EE79E0F-42AF-E2BF-32C2-7A2F339A3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022" y="4527799"/>
              <a:ext cx="566087" cy="526764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9E8C3B-FC22-DBD6-68BD-D3E5833FF30B}"/>
              </a:ext>
            </a:extLst>
          </p:cNvPr>
          <p:cNvGrpSpPr/>
          <p:nvPr/>
        </p:nvGrpSpPr>
        <p:grpSpPr>
          <a:xfrm>
            <a:off x="8417780" y="947954"/>
            <a:ext cx="1523681" cy="2556195"/>
            <a:chOff x="8163145" y="947954"/>
            <a:chExt cx="1523681" cy="255619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B2D6C38-B9FF-EA53-4182-0198FFCBA989}"/>
                </a:ext>
              </a:extLst>
            </p:cNvPr>
            <p:cNvSpPr/>
            <p:nvPr/>
          </p:nvSpPr>
          <p:spPr bwMode="auto">
            <a:xfrm>
              <a:off x="8163145" y="947954"/>
              <a:ext cx="1523681" cy="2325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53B8F0D-5425-1327-8022-86EC70D05140}"/>
                </a:ext>
              </a:extLst>
            </p:cNvPr>
            <p:cNvSpPr/>
            <p:nvPr/>
          </p:nvSpPr>
          <p:spPr>
            <a:xfrm>
              <a:off x="8216768" y="3273317"/>
              <a:ext cx="1416433" cy="230832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Bridge</a:t>
              </a:r>
              <a:endParaRPr kumimoji="0"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61D2546E-B4EA-05DA-A09C-11DEBF892A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00938" y="1299574"/>
            <a:ext cx="2325365" cy="16221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743DB1-C3EE-B48C-CACC-C4F05D137F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967" y="963106"/>
            <a:ext cx="1465767" cy="22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450D1-FD10-797A-A9F0-0FEE462B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A8D5D22-4B70-12B7-3C89-C502E7865269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217CD7C8-7F30-DFF2-0110-D41438697DAB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2-8.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(AP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6BAA614-F0C9-6ADB-DC75-77CB9EFC0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05975"/>
              </p:ext>
            </p:extLst>
          </p:nvPr>
        </p:nvGraphicFramePr>
        <p:xfrm>
          <a:off x="476250" y="788566"/>
          <a:ext cx="11276728" cy="5877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2778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공사 개요</a:t>
                      </a:r>
                      <a:endParaRPr lang="ko-KR" altLang="en-US" sz="2400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</a:t>
                      </a:r>
                    </a:p>
                    <a:p>
                      <a:pPr latinLnBrk="1"/>
                      <a:r>
                        <a:rPr lang="en-US" altLang="ko-KR" sz="1000" b="1" dirty="0"/>
                        <a:t> AP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→Data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통신에 사용되는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AP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벽면 설치 포인트로 운반하여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정위치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시키는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운반 간 자재의 낙하 등의 사고가 발생 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작업 중 전동드릴 등에 의한 창상 및 베임 등의 사고가 발생한다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.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79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077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AP </a:t>
                      </a:r>
                      <a:r>
                        <a:rPr lang="ko-KR" altLang="en-US" sz="1100" baseline="0" dirty="0"/>
                        <a:t>설치 포인트로 </a:t>
                      </a:r>
                      <a:r>
                        <a:rPr lang="en-US" altLang="ko-KR" sz="1100" baseline="0" dirty="0"/>
                        <a:t>AP</a:t>
                      </a:r>
                      <a:r>
                        <a:rPr lang="ko-KR" altLang="en-US" sz="1100" baseline="0" dirty="0"/>
                        <a:t>를 운반합니다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위치 확인 및 주변 정리 정돈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3. AP </a:t>
                      </a:r>
                      <a:r>
                        <a:rPr lang="ko-KR" altLang="en-US" sz="1100" baseline="0" dirty="0"/>
                        <a:t>설치 위치 벽면을 확인하고</a:t>
                      </a:r>
                      <a:r>
                        <a:rPr lang="en-US" altLang="ko-KR" sz="1100" baseline="0" dirty="0"/>
                        <a:t>, </a:t>
                      </a:r>
                      <a:r>
                        <a:rPr lang="ko-KR" altLang="en-US" sz="1100" baseline="0" dirty="0"/>
                        <a:t>석고 또는 콘크리트 </a:t>
                      </a:r>
                      <a:r>
                        <a:rPr lang="ko-KR" altLang="en-US" sz="1100" baseline="0" dirty="0" err="1"/>
                        <a:t>칼블럭과</a:t>
                      </a:r>
                      <a:r>
                        <a:rPr lang="ko-KR" altLang="en-US" sz="1100" baseline="0" dirty="0"/>
                        <a:t> 피스를 사용하여         </a:t>
                      </a:r>
                      <a:endParaRPr lang="en-US" altLang="ko-KR" sz="1100" baseline="0" dirty="0"/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    AP </a:t>
                      </a:r>
                      <a:r>
                        <a:rPr lang="ko-KR" altLang="en-US" sz="1100" baseline="0" dirty="0" err="1"/>
                        <a:t>함체를</a:t>
                      </a:r>
                      <a:r>
                        <a:rPr lang="ko-KR" altLang="en-US" sz="1100" baseline="0" dirty="0"/>
                        <a:t> 고정시킵니다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4. </a:t>
                      </a:r>
                      <a:r>
                        <a:rPr lang="ko-KR" altLang="en-US" sz="1100" baseline="0" dirty="0"/>
                        <a:t>고정된 </a:t>
                      </a:r>
                      <a:r>
                        <a:rPr lang="ko-KR" altLang="en-US" sz="1100" baseline="0" dirty="0" err="1"/>
                        <a:t>함체에</a:t>
                      </a:r>
                      <a:r>
                        <a:rPr lang="ko-KR" altLang="en-US" sz="1100" baseline="0" dirty="0"/>
                        <a:t> </a:t>
                      </a:r>
                      <a:r>
                        <a:rPr lang="en-US" altLang="ko-KR" sz="1100" baseline="0" dirty="0"/>
                        <a:t>AP</a:t>
                      </a:r>
                      <a:r>
                        <a:rPr lang="ko-KR" altLang="en-US" sz="1100" baseline="0" dirty="0"/>
                        <a:t>를 거치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5. </a:t>
                      </a:r>
                      <a:r>
                        <a:rPr lang="ko-KR" altLang="en-US" sz="1100" baseline="0" dirty="0"/>
                        <a:t>포설된 </a:t>
                      </a:r>
                      <a:r>
                        <a:rPr lang="en-US" altLang="ko-KR" sz="1100" baseline="0" dirty="0"/>
                        <a:t>LAN</a:t>
                      </a:r>
                      <a:r>
                        <a:rPr lang="ko-KR" altLang="en-US" sz="1100" baseline="0" dirty="0"/>
                        <a:t>케이블을 </a:t>
                      </a:r>
                      <a:r>
                        <a:rPr lang="en-US" altLang="ko-KR" sz="1100" baseline="0" dirty="0"/>
                        <a:t>AP </a:t>
                      </a:r>
                      <a:r>
                        <a:rPr lang="ko-KR" altLang="en-US" sz="1100" baseline="0" dirty="0" err="1"/>
                        <a:t>함체</a:t>
                      </a:r>
                      <a:r>
                        <a:rPr lang="ko-KR" altLang="en-US" sz="1100" baseline="0" dirty="0"/>
                        <a:t> 하단 인입구로 입선합니다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1615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포인트 운반 간 자재의 낙하 대비 이동 대차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불가 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자재 운반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적합 보호구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개인 안전보호구 착용 및 작업에 적합한 안전보호구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54380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03935BC6-D938-9D2C-2E1F-AA2B6F7A2B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033" y="1301421"/>
            <a:ext cx="1760327" cy="19865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05DC82-57B0-20A1-C216-35268A63E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09" y="1301421"/>
            <a:ext cx="1406324" cy="19865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0183520-D030-C78F-3893-3BCFA2A88997}"/>
              </a:ext>
            </a:extLst>
          </p:cNvPr>
          <p:cNvSpPr/>
          <p:nvPr/>
        </p:nvSpPr>
        <p:spPr bwMode="auto">
          <a:xfrm>
            <a:off x="8585614" y="1301421"/>
            <a:ext cx="1067673" cy="197189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>
              <a:ln>
                <a:noFill/>
              </a:ln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6960E4C-2076-F63E-54FA-F8D5729C1690}"/>
              </a:ext>
            </a:extLst>
          </p:cNvPr>
          <p:cNvSpPr/>
          <p:nvPr/>
        </p:nvSpPr>
        <p:spPr>
          <a:xfrm>
            <a:off x="8406683" y="3273323"/>
            <a:ext cx="1416433" cy="23083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AP</a:t>
            </a:r>
            <a:endParaRPr kumimoji="0" lang="ko-KR" altLang="en-US" sz="9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06C38D4-04BF-1749-76BD-53DF7F1AB6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887" y="3727351"/>
            <a:ext cx="490654" cy="45729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CFB8BC-F773-F8B4-BE7D-D67A5A914899}"/>
              </a:ext>
            </a:extLst>
          </p:cNvPr>
          <p:cNvSpPr/>
          <p:nvPr/>
        </p:nvSpPr>
        <p:spPr>
          <a:xfrm>
            <a:off x="1782814" y="4207335"/>
            <a:ext cx="900000" cy="1554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+ </a:t>
            </a:r>
            <a:r>
              <a:rPr lang="ko-KR" altLang="en-US" sz="900" b="1" dirty="0">
                <a:solidFill>
                  <a:schemeClr val="tx1"/>
                </a:solidFill>
              </a:rPr>
              <a:t>드라이버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87CF7CE-D683-998A-D0D2-3C48741198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771" y="3671084"/>
            <a:ext cx="566087" cy="513566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91D1AC96-B1C8-049B-16F9-0C6E5FF32420}"/>
              </a:ext>
            </a:extLst>
          </p:cNvPr>
          <p:cNvSpPr/>
          <p:nvPr/>
        </p:nvSpPr>
        <p:spPr>
          <a:xfrm>
            <a:off x="2824214" y="4207335"/>
            <a:ext cx="900000" cy="1554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전동 드릴</a:t>
            </a:r>
          </a:p>
        </p:txBody>
      </p:sp>
    </p:spTree>
    <p:extLst>
      <p:ext uri="{BB962C8B-B14F-4D97-AF65-F5344CB8AC3E}">
        <p14:creationId xmlns:p14="http://schemas.microsoft.com/office/powerpoint/2010/main" val="8818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740729E4-7BCC-443A-B581-C6A6E40626CE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안전 방안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CCF15F6-2212-A1D2-F997-93B6A1420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96976"/>
              </p:ext>
            </p:extLst>
          </p:nvPr>
        </p:nvGraphicFramePr>
        <p:xfrm>
          <a:off x="1543007" y="793540"/>
          <a:ext cx="9037578" cy="5459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9111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7808467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</a:tblGrid>
              <a:tr h="26229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안전 방안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 보호구 착용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09265"/>
                  </a:ext>
                </a:extLst>
              </a:tr>
              <a:tr h="5197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       </a:t>
                      </a: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r>
                        <a:rPr lang="en-US" altLang="ko-KR" sz="1000" b="1" dirty="0"/>
                        <a:t>    </a:t>
                      </a: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</a:tbl>
          </a:graphicData>
        </a:graphic>
      </p:graphicFrame>
      <p:sp>
        <p:nvSpPr>
          <p:cNvPr id="19" name="직사각형 18">
            <a:extLst>
              <a:ext uri="{FF2B5EF4-FFF2-40B4-BE49-F238E27FC236}">
                <a16:creationId xmlns:a16="http://schemas.microsoft.com/office/drawing/2014/main" id="{70FE62AA-2223-E7BB-7A91-A6C8C119DF4B}"/>
              </a:ext>
            </a:extLst>
          </p:cNvPr>
          <p:cNvSpPr/>
          <p:nvPr/>
        </p:nvSpPr>
        <p:spPr bwMode="auto">
          <a:xfrm>
            <a:off x="3009043" y="3991549"/>
            <a:ext cx="7429813" cy="2148782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rtlCol="0" anchor="ctr"/>
          <a:lstStyle/>
          <a:p>
            <a:pPr algn="ctr"/>
            <a:endParaRPr lang="ko-KR" altLang="en-US" sz="1751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8F60448-A385-1E86-C5A7-21AF92CE2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125" y="4184763"/>
            <a:ext cx="1159144" cy="522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AD5622EC-3BA1-E416-7FB2-DFAA51358907}"/>
              </a:ext>
            </a:extLst>
          </p:cNvPr>
          <p:cNvSpPr/>
          <p:nvPr/>
        </p:nvSpPr>
        <p:spPr bwMode="auto">
          <a:xfrm>
            <a:off x="7496921" y="4071341"/>
            <a:ext cx="2871889" cy="1972934"/>
          </a:xfrm>
          <a:prstGeom prst="rect">
            <a:avLst/>
          </a:prstGeom>
          <a:noFill/>
          <a:ln w="3175" cap="flat" cmpd="sng" algn="ctr">
            <a:solidFill>
              <a:srgbClr val="0066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rtlCol="0" anchor="t"/>
          <a:lstStyle/>
          <a:p>
            <a:pPr algn="l"/>
            <a:r>
              <a:rPr lang="ko-KR" altLang="en-US" sz="876" dirty="0"/>
              <a:t> </a:t>
            </a:r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 작업 구역에서 최소 </a:t>
            </a:r>
            <a:r>
              <a:rPr lang="en-US" altLang="ko-KR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2M </a:t>
            </a:r>
            <a:r>
              <a:rPr lang="ko-KR" altLang="en-US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 </a:t>
            </a:r>
            <a:r>
              <a:rPr lang="ko-KR" altLang="en-US" sz="876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이격</a:t>
            </a:r>
            <a:r>
              <a:rPr lang="ko-KR" altLang="en-US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된 위치에 설치</a:t>
            </a:r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 작업 구역내 외부 인원 출입 금지</a:t>
            </a:r>
            <a:endParaRPr lang="en-US" altLang="ko-KR" sz="876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 외부 작업자 출입 필요 시 </a:t>
            </a:r>
            <a:r>
              <a:rPr lang="ko-KR" altLang="en-US" sz="876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작업구역</a:t>
            </a:r>
            <a:r>
              <a:rPr lang="ko-KR" altLang="en-US" sz="876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축소 설치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CFEA048-5C57-F88C-E950-D9ECDF480547}"/>
              </a:ext>
            </a:extLst>
          </p:cNvPr>
          <p:cNvSpPr/>
          <p:nvPr/>
        </p:nvSpPr>
        <p:spPr>
          <a:xfrm>
            <a:off x="8858510" y="4289936"/>
            <a:ext cx="1204913" cy="31247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73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안전걸이대</a:t>
            </a:r>
            <a:r>
              <a:rPr lang="ko-KR" altLang="en-US" sz="97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7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SET</a:t>
            </a:r>
            <a:endParaRPr lang="ko-KR" altLang="en-US" sz="97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E16646B-48E7-CA5C-6ABB-DB79BCDB52FB}"/>
              </a:ext>
            </a:extLst>
          </p:cNvPr>
          <p:cNvGrpSpPr/>
          <p:nvPr/>
        </p:nvGrpSpPr>
        <p:grpSpPr>
          <a:xfrm>
            <a:off x="3009043" y="1169854"/>
            <a:ext cx="7422401" cy="2671484"/>
            <a:chOff x="1778785" y="1323357"/>
            <a:chExt cx="7630297" cy="27463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2D4E1A0-6DFA-F5A2-884B-580F306A5AF2}"/>
                </a:ext>
              </a:extLst>
            </p:cNvPr>
            <p:cNvSpPr/>
            <p:nvPr/>
          </p:nvSpPr>
          <p:spPr bwMode="auto">
            <a:xfrm>
              <a:off x="4758167" y="1323357"/>
              <a:ext cx="4650915" cy="274631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751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7FCED6A-5A60-80DC-58C7-7F04C1CD01BB}"/>
                </a:ext>
              </a:extLst>
            </p:cNvPr>
            <p:cNvSpPr/>
            <p:nvPr/>
          </p:nvSpPr>
          <p:spPr bwMode="auto">
            <a:xfrm>
              <a:off x="1778785" y="1325139"/>
              <a:ext cx="2977815" cy="2744528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751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4488F68-8E63-E0FE-D2DD-3106E7842212}"/>
                </a:ext>
              </a:extLst>
            </p:cNvPr>
            <p:cNvGrpSpPr/>
            <p:nvPr/>
          </p:nvGrpSpPr>
          <p:grpSpPr>
            <a:xfrm>
              <a:off x="4880198" y="3562067"/>
              <a:ext cx="4464496" cy="443230"/>
              <a:chOff x="4880198" y="3562067"/>
              <a:chExt cx="4464496" cy="443230"/>
            </a:xfrm>
          </p:grpSpPr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515E0373-EE49-55DB-8EFD-35C2D6A64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7627" y="3590655"/>
                <a:ext cx="446353" cy="39241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9091378-D45E-BE66-87B6-76BBEADD6024}"/>
                  </a:ext>
                </a:extLst>
              </p:cNvPr>
              <p:cNvSpPr/>
              <p:nvPr/>
            </p:nvSpPr>
            <p:spPr bwMode="auto">
              <a:xfrm>
                <a:off x="4880198" y="3562067"/>
                <a:ext cx="4464496" cy="443230"/>
              </a:xfrm>
              <a:prstGeom prst="rect">
                <a:avLst/>
              </a:prstGeom>
              <a:noFill/>
              <a:ln w="31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arrow" w="sm" len="sm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ko-KR" altLang="en-US" sz="876" dirty="0"/>
                  <a:t>             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안전화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발 보호 장구로 작업 구역 내 상시 착용 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CA36D95-B4A9-1717-86CA-F8E1C7471E62}"/>
                </a:ext>
              </a:extLst>
            </p:cNvPr>
            <p:cNvGrpSpPr/>
            <p:nvPr/>
          </p:nvGrpSpPr>
          <p:grpSpPr>
            <a:xfrm>
              <a:off x="4880198" y="1418914"/>
              <a:ext cx="4464496" cy="443230"/>
              <a:chOff x="4880198" y="1418914"/>
              <a:chExt cx="4464496" cy="443230"/>
            </a:xfrm>
          </p:grpSpPr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30F4ED0C-C986-1BF4-3B9E-ABA49BDFD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7627" y="1455923"/>
                <a:ext cx="446353" cy="38697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AAF59031-4C77-C269-61C2-649DBD82E36C}"/>
                  </a:ext>
                </a:extLst>
              </p:cNvPr>
              <p:cNvSpPr/>
              <p:nvPr/>
            </p:nvSpPr>
            <p:spPr bwMode="auto">
              <a:xfrm>
                <a:off x="4880198" y="1418914"/>
                <a:ext cx="4464496" cy="443230"/>
              </a:xfrm>
              <a:prstGeom prst="rect">
                <a:avLst/>
              </a:prstGeom>
              <a:noFill/>
              <a:ln w="31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arrow" w="sm" len="sm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         안전모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머리 보호구로 작업 구역 내 상시 착용 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399E1FC-49C3-7655-0C97-67DBA700F210}"/>
                </a:ext>
              </a:extLst>
            </p:cNvPr>
            <p:cNvGrpSpPr/>
            <p:nvPr/>
          </p:nvGrpSpPr>
          <p:grpSpPr>
            <a:xfrm>
              <a:off x="4880198" y="3024805"/>
              <a:ext cx="4464496" cy="443230"/>
              <a:chOff x="4880198" y="3024805"/>
              <a:chExt cx="4464496" cy="443230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A05D341C-CFD4-0902-BCC0-59ECD33C8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7627" y="3053674"/>
                <a:ext cx="446353" cy="39241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4EED5EF1-8AD6-55E7-F0CF-A167B0A82190}"/>
                  </a:ext>
                </a:extLst>
              </p:cNvPr>
              <p:cNvSpPr/>
              <p:nvPr/>
            </p:nvSpPr>
            <p:spPr bwMode="auto">
              <a:xfrm>
                <a:off x="4880198" y="3024805"/>
                <a:ext cx="4464496" cy="443230"/>
              </a:xfrm>
              <a:prstGeom prst="rect">
                <a:avLst/>
              </a:prstGeom>
              <a:noFill/>
              <a:ln w="31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arrow" w="sm" len="sm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ko-KR" altLang="en-US" sz="876" dirty="0"/>
                  <a:t>             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각 반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바지 펄럭임으로 인한 전도 방지 보호구 착용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ED5332F5-DC00-E3B7-5032-E1BBCEB72936}"/>
                </a:ext>
              </a:extLst>
            </p:cNvPr>
            <p:cNvGrpSpPr/>
            <p:nvPr/>
          </p:nvGrpSpPr>
          <p:grpSpPr>
            <a:xfrm>
              <a:off x="4880198" y="1957701"/>
              <a:ext cx="4464496" cy="443230"/>
              <a:chOff x="4880198" y="1957701"/>
              <a:chExt cx="4464496" cy="443230"/>
            </a:xfrm>
          </p:grpSpPr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4A8BFF27-EEE5-9529-02F3-1EB554D2B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7627" y="1985760"/>
                <a:ext cx="446353" cy="39709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C1008054-A392-C878-0BE3-80D284940433}"/>
                  </a:ext>
                </a:extLst>
              </p:cNvPr>
              <p:cNvSpPr/>
              <p:nvPr/>
            </p:nvSpPr>
            <p:spPr bwMode="auto">
              <a:xfrm>
                <a:off x="4880198" y="1957701"/>
                <a:ext cx="4464496" cy="443230"/>
              </a:xfrm>
              <a:prstGeom prst="rect">
                <a:avLst/>
              </a:prstGeom>
              <a:noFill/>
              <a:ln w="31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arrow" w="sm" len="sm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         토시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or </a:t>
                </a:r>
                <a:r>
                  <a:rPr lang="ko-KR" altLang="en-US" sz="876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긴팔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876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맨살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노출로 인한 상처 보호를 위한 </a:t>
                </a:r>
                <a:r>
                  <a:rPr lang="ko-KR" altLang="en-US" sz="876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긴팔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or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토시 착용  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FBC8754-36CE-314A-276F-D994B6498EA8}"/>
                </a:ext>
              </a:extLst>
            </p:cNvPr>
            <p:cNvGrpSpPr/>
            <p:nvPr/>
          </p:nvGrpSpPr>
          <p:grpSpPr>
            <a:xfrm>
              <a:off x="4880198" y="2486018"/>
              <a:ext cx="4464496" cy="443230"/>
              <a:chOff x="4880198" y="2486018"/>
              <a:chExt cx="4464496" cy="443230"/>
            </a:xfrm>
          </p:grpSpPr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5C49108E-9A0A-F449-0C3C-DA47F57BD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7627" y="2520930"/>
                <a:ext cx="446353" cy="382305"/>
              </a:xfrm>
              <a:prstGeom prst="rect">
                <a:avLst/>
              </a:prstGeom>
            </p:spPr>
          </p:pic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24BEE8FE-0AE2-C084-5B46-5C0A55357C38}"/>
                  </a:ext>
                </a:extLst>
              </p:cNvPr>
              <p:cNvSpPr/>
              <p:nvPr/>
            </p:nvSpPr>
            <p:spPr bwMode="auto">
              <a:xfrm>
                <a:off x="4880198" y="2486018"/>
                <a:ext cx="4464496" cy="443230"/>
              </a:xfrm>
              <a:prstGeom prst="rect">
                <a:avLst/>
              </a:prstGeom>
              <a:noFill/>
              <a:ln w="31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arrow" w="sm" len="sm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ko-KR" altLang="en-US" sz="876" dirty="0"/>
                  <a:t>             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안전 장갑 </a:t>
                </a:r>
                <a:r>
                  <a:rPr lang="en-US" altLang="ko-KR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876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베임 및 찍힘 사고 예방으로 손 보호구 착용 </a:t>
                </a: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35A7B93A-4218-9521-4D98-268E5BC48B68}"/>
                </a:ext>
              </a:extLst>
            </p:cNvPr>
            <p:cNvGrpSpPr/>
            <p:nvPr/>
          </p:nvGrpSpPr>
          <p:grpSpPr>
            <a:xfrm>
              <a:off x="2431926" y="1395347"/>
              <a:ext cx="1804893" cy="2598844"/>
              <a:chOff x="2431926" y="1395347"/>
              <a:chExt cx="1804893" cy="2598844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D491E07-8A0B-5815-9386-4431FC0F31AD}"/>
                  </a:ext>
                </a:extLst>
              </p:cNvPr>
              <p:cNvSpPr/>
              <p:nvPr/>
            </p:nvSpPr>
            <p:spPr>
              <a:xfrm>
                <a:off x="2709846" y="3760171"/>
                <a:ext cx="1526973" cy="23402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876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개인 보호구 착용</a:t>
                </a:r>
              </a:p>
            </p:txBody>
          </p:sp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18A661D2-E0D6-0D85-C57E-A74FBC42F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1926" y="1395347"/>
                <a:ext cx="1603845" cy="2359166"/>
              </a:xfrm>
              <a:prstGeom prst="rect">
                <a:avLst/>
              </a:prstGeom>
            </p:spPr>
          </p:pic>
        </p:grp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195A4F6-39CD-BC64-F5F6-235A747FA55E}"/>
                </a:ext>
              </a:extLst>
            </p:cNvPr>
            <p:cNvCxnSpPr/>
            <p:nvPr/>
          </p:nvCxnSpPr>
          <p:spPr bwMode="auto">
            <a:xfrm flipH="1" flipV="1">
              <a:off x="3368030" y="1580828"/>
              <a:ext cx="1587818" cy="8052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7241313D-FAD5-7657-EC0A-290C50CFA7D6}"/>
                </a:ext>
              </a:extLst>
            </p:cNvPr>
            <p:cNvCxnSpPr/>
            <p:nvPr/>
          </p:nvCxnSpPr>
          <p:spPr bwMode="auto">
            <a:xfrm flipH="1" flipV="1">
              <a:off x="3728070" y="2650911"/>
              <a:ext cx="1227778" cy="57301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B4072CC-7299-3569-4C04-3F12424C8E6E}"/>
                </a:ext>
              </a:extLst>
            </p:cNvPr>
            <p:cNvCxnSpPr/>
            <p:nvPr/>
          </p:nvCxnSpPr>
          <p:spPr bwMode="auto">
            <a:xfrm flipH="1">
              <a:off x="3512046" y="3293352"/>
              <a:ext cx="1443802" cy="121492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2A43EA63-1708-81E9-31C8-A45B5CF59055}"/>
                </a:ext>
              </a:extLst>
            </p:cNvPr>
            <p:cNvCxnSpPr/>
            <p:nvPr/>
          </p:nvCxnSpPr>
          <p:spPr bwMode="auto">
            <a:xfrm flipH="1" flipV="1">
              <a:off x="3512046" y="3568324"/>
              <a:ext cx="1443802" cy="208476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2051A42C-5B6E-0A89-B33A-DAF907D6BFAD}"/>
                </a:ext>
              </a:extLst>
            </p:cNvPr>
            <p:cNvCxnSpPr>
              <a:stCxn id="41" idx="1"/>
            </p:cNvCxnSpPr>
            <p:nvPr/>
          </p:nvCxnSpPr>
          <p:spPr bwMode="auto">
            <a:xfrm flipH="1">
              <a:off x="3728070" y="2184310"/>
              <a:ext cx="1229557" cy="154486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10306870-F650-1A0A-5272-5782738DB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779693" y="3450664"/>
            <a:ext cx="1168245" cy="39250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C73C0BA-02E6-B1C6-3D23-E66003510BF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76" t="250" b="1"/>
          <a:stretch/>
        </p:blipFill>
        <p:spPr>
          <a:xfrm>
            <a:off x="4084431" y="4993798"/>
            <a:ext cx="431359" cy="4571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C89A9F9-B616-8821-DE11-AB53E4AB35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7987" y="5305964"/>
            <a:ext cx="582832" cy="499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850733F-5CFD-4604-D85B-C2061E765C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99403" y="5305964"/>
            <a:ext cx="582832" cy="49941"/>
          </a:xfrm>
          <a:prstGeom prst="rect">
            <a:avLst/>
          </a:prstGeom>
        </p:spPr>
      </p:pic>
      <p:sp>
        <p:nvSpPr>
          <p:cNvPr id="18" name="설명선 1 85">
            <a:extLst>
              <a:ext uri="{FF2B5EF4-FFF2-40B4-BE49-F238E27FC236}">
                <a16:creationId xmlns:a16="http://schemas.microsoft.com/office/drawing/2014/main" id="{00761094-C81C-D955-ECA3-2416FCBFCE61}"/>
              </a:ext>
            </a:extLst>
          </p:cNvPr>
          <p:cNvSpPr/>
          <p:nvPr/>
        </p:nvSpPr>
        <p:spPr>
          <a:xfrm>
            <a:off x="5188865" y="4116633"/>
            <a:ext cx="840553" cy="241202"/>
          </a:xfrm>
          <a:prstGeom prst="borderCallout1">
            <a:avLst>
              <a:gd name="adj1" fmla="val 101143"/>
              <a:gd name="adj2" fmla="val 51212"/>
              <a:gd name="adj3" fmla="val 359138"/>
              <a:gd name="adj4" fmla="val -106504"/>
            </a:avLst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973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안전걸이대</a:t>
            </a:r>
            <a:endParaRPr lang="ko-KR" altLang="en-US" sz="97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042DC4B-5BFD-D3E1-AEB5-686AA144DC9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76" t="250" b="1"/>
          <a:stretch/>
        </p:blipFill>
        <p:spPr>
          <a:xfrm>
            <a:off x="4968746" y="4993799"/>
            <a:ext cx="431359" cy="457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185E954-3DA6-AAA7-F591-F95E23DA940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02302" y="5305965"/>
            <a:ext cx="582832" cy="49941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F58333C6-C057-C81A-2587-C95282B9861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3718" y="5305965"/>
            <a:ext cx="582832" cy="49941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1FB9F6FF-BF33-4C98-2AE5-EB56F045140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76" t="250" b="1"/>
          <a:stretch/>
        </p:blipFill>
        <p:spPr>
          <a:xfrm>
            <a:off x="5819944" y="4994819"/>
            <a:ext cx="431359" cy="45719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CFC18505-2168-29F1-597E-AFD46B70A5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53500" y="5306985"/>
            <a:ext cx="582832" cy="49941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C5F0026D-FA26-AC10-C639-BA5709A2FD1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4916" y="5306985"/>
            <a:ext cx="582832" cy="49941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9175E875-03D7-557C-E04A-E42CE439D9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76" t="250" b="1"/>
          <a:stretch/>
        </p:blipFill>
        <p:spPr>
          <a:xfrm>
            <a:off x="6704259" y="4994820"/>
            <a:ext cx="431359" cy="457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687A36D-26CC-B563-643F-C67B2F58E59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7815" y="5306986"/>
            <a:ext cx="582832" cy="49941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F18A0CAF-5303-CFD2-BF5C-F016796056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19231" y="5306986"/>
            <a:ext cx="582832" cy="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740729E4-7BCC-443A-B581-C6A6E40626CE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 조직 구성</a:t>
            </a: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C300701-6BC1-959B-6875-EF1B246F28E0}"/>
              </a:ext>
            </a:extLst>
          </p:cNvPr>
          <p:cNvCxnSpPr>
            <a:cxnSpLocks/>
          </p:cNvCxnSpPr>
          <p:nvPr/>
        </p:nvCxnSpPr>
        <p:spPr>
          <a:xfrm>
            <a:off x="6103145" y="848469"/>
            <a:ext cx="0" cy="19543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70BE64F-2D0C-FCD3-5CE1-9AC9922FC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99636"/>
              </p:ext>
            </p:extLst>
          </p:nvPr>
        </p:nvGraphicFramePr>
        <p:xfrm>
          <a:off x="4722001" y="840037"/>
          <a:ext cx="2768760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80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384380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안전보건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총괄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책임자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63644"/>
                  </a:ext>
                </a:extLst>
              </a:tr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대표이사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오정석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7DA89CB-CDF2-96E7-D768-F2E7BA996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36349"/>
              </p:ext>
            </p:extLst>
          </p:nvPr>
        </p:nvGraphicFramePr>
        <p:xfrm>
          <a:off x="2249839" y="2810228"/>
          <a:ext cx="2270086" cy="961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4558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관리감독자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63644"/>
                  </a:ext>
                </a:extLst>
              </a:tr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팀장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하재만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010-8987-1189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E88396F-1FEF-B398-4CD4-7B8698E5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94619"/>
              </p:ext>
            </p:extLst>
          </p:nvPr>
        </p:nvGraphicFramePr>
        <p:xfrm>
          <a:off x="5024542" y="6155229"/>
          <a:ext cx="22700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086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총 근로자</a:t>
                      </a:r>
                      <a:b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</a:b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( 11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명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63644"/>
                  </a:ext>
                </a:extLst>
              </a:tr>
            </a:tbl>
          </a:graphicData>
        </a:graphic>
      </p:graphicFrame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FACD67D-1D81-A8FC-2EC7-E1344C9FD940}"/>
              </a:ext>
            </a:extLst>
          </p:cNvPr>
          <p:cNvCxnSpPr>
            <a:cxnSpLocks/>
          </p:cNvCxnSpPr>
          <p:nvPr/>
        </p:nvCxnSpPr>
        <p:spPr>
          <a:xfrm>
            <a:off x="3348239" y="2507745"/>
            <a:ext cx="0" cy="3016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00F379F-A087-DC85-F8D4-842F779208BA}"/>
              </a:ext>
            </a:extLst>
          </p:cNvPr>
          <p:cNvCxnSpPr>
            <a:cxnSpLocks/>
          </p:cNvCxnSpPr>
          <p:nvPr/>
        </p:nvCxnSpPr>
        <p:spPr>
          <a:xfrm flipH="1" flipV="1">
            <a:off x="3348239" y="2507745"/>
            <a:ext cx="5472608" cy="135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86CC5E4-B16F-75CD-962F-3DEBCAA2F61F}"/>
              </a:ext>
            </a:extLst>
          </p:cNvPr>
          <p:cNvCxnSpPr>
            <a:cxnSpLocks/>
          </p:cNvCxnSpPr>
          <p:nvPr/>
        </p:nvCxnSpPr>
        <p:spPr>
          <a:xfrm>
            <a:off x="8820847" y="2521341"/>
            <a:ext cx="0" cy="288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05F36A9-1743-CCA4-B228-31196E3F5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55823"/>
              </p:ext>
            </p:extLst>
          </p:nvPr>
        </p:nvGraphicFramePr>
        <p:xfrm>
          <a:off x="4960704" y="2815523"/>
          <a:ext cx="2270086" cy="956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4029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관리감독자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63644"/>
                  </a:ext>
                </a:extLst>
              </a:tr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과장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심재현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010-6336-5022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9C41A21-7568-2312-B279-D103AECF9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60025"/>
              </p:ext>
            </p:extLst>
          </p:nvPr>
        </p:nvGraphicFramePr>
        <p:xfrm>
          <a:off x="7671569" y="2822969"/>
          <a:ext cx="2270086" cy="948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3284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관리감독자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63644"/>
                  </a:ext>
                </a:extLst>
              </a:tr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과장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신동협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010-5596-4933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8218009B-2A26-6D2E-2942-EFD76170C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26850"/>
              </p:ext>
            </p:extLst>
          </p:nvPr>
        </p:nvGraphicFramePr>
        <p:xfrm>
          <a:off x="2249839" y="3903829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대리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최지현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010-3166-4764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74A12F9-03F8-3C24-7F88-26FC1C609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1043"/>
              </p:ext>
            </p:extLst>
          </p:nvPr>
        </p:nvGraphicFramePr>
        <p:xfrm>
          <a:off x="4968102" y="3903829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대리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이동근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010-7108-7079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5D68C24-64F9-7829-7741-676C7BAA6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61470"/>
              </p:ext>
            </p:extLst>
          </p:nvPr>
        </p:nvGraphicFramePr>
        <p:xfrm>
          <a:off x="7685804" y="3903829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사원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김민섭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010-9345-9063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C2B4EFE9-8DBD-28E5-FCD4-0838F9C63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03355"/>
              </p:ext>
            </p:extLst>
          </p:nvPr>
        </p:nvGraphicFramePr>
        <p:xfrm>
          <a:off x="7685804" y="4518363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사원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임준화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010-4044-5241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FBF9A830-89A3-C8A1-8D10-A519090E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57875"/>
              </p:ext>
            </p:extLst>
          </p:nvPr>
        </p:nvGraphicFramePr>
        <p:xfrm>
          <a:off x="4968102" y="4518363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사원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최성현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010-3760-4745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85EBFAB5-8CAD-BA93-B172-0EA7E2732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85061"/>
              </p:ext>
            </p:extLst>
          </p:nvPr>
        </p:nvGraphicFramePr>
        <p:xfrm>
          <a:off x="2249839" y="4518363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사원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원만웅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010-2571-1041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55AED038-5060-4936-42A3-7B1F4A321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4113"/>
              </p:ext>
            </p:extLst>
          </p:nvPr>
        </p:nvGraphicFramePr>
        <p:xfrm>
          <a:off x="2249839" y="5134487"/>
          <a:ext cx="2270086" cy="61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043">
                  <a:extLst>
                    <a:ext uri="{9D8B030D-6E8A-4147-A177-3AD203B41FA5}">
                      <a16:colId xmlns:a16="http://schemas.microsoft.com/office/drawing/2014/main" val="1423014861"/>
                    </a:ext>
                  </a:extLst>
                </a:gridCol>
                <a:gridCol w="1135043">
                  <a:extLst>
                    <a:ext uri="{9D8B030D-6E8A-4147-A177-3AD203B41FA5}">
                      <a16:colId xmlns:a16="http://schemas.microsoft.com/office/drawing/2014/main" val="3523568836"/>
                    </a:ext>
                  </a:extLst>
                </a:gridCol>
              </a:tblGrid>
              <a:tr h="308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사원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최용혁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7443"/>
                  </a:ext>
                </a:extLst>
              </a:tr>
              <a:tr h="3080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010-2406-1861</a:t>
                      </a:r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3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740729E4-7BCC-443A-B581-C6A6E40626CE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(Hub, Server Rack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0C12035-2961-EE41-3174-536D3FBFA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43148"/>
              </p:ext>
            </p:extLst>
          </p:nvPr>
        </p:nvGraphicFramePr>
        <p:xfrm>
          <a:off x="476250" y="788566"/>
          <a:ext cx="11276728" cy="5402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2778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공사 개요</a:t>
                      </a:r>
                      <a:endParaRPr lang="ko-KR" altLang="en-US" sz="2400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</a:t>
                      </a:r>
                    </a:p>
                    <a:p>
                      <a:pPr latinLnBrk="1"/>
                      <a:r>
                        <a:rPr lang="en-US" altLang="ko-KR" sz="1000" b="1" dirty="0"/>
                        <a:t>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HUB, Server Rack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→Data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통신에 사용되는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HUB(Rack)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설치 포인트로 운반하여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정위치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시키는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운반 간 자재의 낙하 등의 사고가 발생 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79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077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HUB Rack </a:t>
                      </a:r>
                      <a:r>
                        <a:rPr lang="ko-KR" altLang="en-US" sz="1100" baseline="0" dirty="0"/>
                        <a:t>설치 포인트로 </a:t>
                      </a:r>
                      <a:r>
                        <a:rPr lang="en-US" altLang="ko-KR" sz="1100" baseline="0" dirty="0"/>
                        <a:t>HUB Rack</a:t>
                      </a:r>
                      <a:r>
                        <a:rPr lang="ko-KR" altLang="en-US" sz="1100" baseline="0" dirty="0"/>
                        <a:t>을 운반합니다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위치 확인 및 주변 정리 정돈 후 설치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3. </a:t>
                      </a:r>
                      <a:r>
                        <a:rPr lang="ko-KR" altLang="en-US" sz="1100" baseline="0" dirty="0"/>
                        <a:t>포설된 </a:t>
                      </a:r>
                      <a:r>
                        <a:rPr lang="en-US" altLang="ko-KR" sz="1100" baseline="0" dirty="0"/>
                        <a:t>LAN</a:t>
                      </a:r>
                      <a:r>
                        <a:rPr lang="ko-KR" altLang="en-US" sz="1100" baseline="0" dirty="0"/>
                        <a:t>케이블을 </a:t>
                      </a:r>
                      <a:r>
                        <a:rPr lang="en-US" altLang="ko-KR" sz="1100" baseline="0" dirty="0"/>
                        <a:t>HUB Rack </a:t>
                      </a:r>
                      <a:r>
                        <a:rPr lang="ko-KR" altLang="en-US" sz="1100" baseline="0" dirty="0"/>
                        <a:t>하단 인입구로 입선합니다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1615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포인트 운반 간 자재의 낙하 대비 이동 대차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불가 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자재 운반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적합 보호구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개인 안전보호구 착용 및 작업에 적합한 안전보호구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54380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2943ADBF-6887-9D10-AD6C-D23499CEA765}"/>
              </a:ext>
            </a:extLst>
          </p:cNvPr>
          <p:cNvGrpSpPr/>
          <p:nvPr/>
        </p:nvGrpSpPr>
        <p:grpSpPr>
          <a:xfrm>
            <a:off x="8105252" y="947957"/>
            <a:ext cx="1598424" cy="2634142"/>
            <a:chOff x="86753" y="3996213"/>
            <a:chExt cx="1258147" cy="196921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1D60F454-A22F-8FB9-3810-47A43539F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53363" y="4236329"/>
              <a:ext cx="1738379" cy="1258147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2E90C05-EE33-E593-D3F6-679E1D478658}"/>
                </a:ext>
              </a:extLst>
            </p:cNvPr>
            <p:cNvSpPr/>
            <p:nvPr/>
          </p:nvSpPr>
          <p:spPr bwMode="auto">
            <a:xfrm>
              <a:off x="246458" y="4149080"/>
              <a:ext cx="869158" cy="158551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73D0077-9C55-00A5-AAAE-283CFD84DB80}"/>
                </a:ext>
              </a:extLst>
            </p:cNvPr>
            <p:cNvSpPr/>
            <p:nvPr/>
          </p:nvSpPr>
          <p:spPr>
            <a:xfrm>
              <a:off x="123587" y="5734592"/>
              <a:ext cx="1114899" cy="230832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HUB Rack</a:t>
              </a:r>
              <a:endParaRPr kumimoji="0"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92B747E-B197-300A-8BC1-DA5190519C64}"/>
              </a:ext>
            </a:extLst>
          </p:cNvPr>
          <p:cNvGrpSpPr/>
          <p:nvPr/>
        </p:nvGrpSpPr>
        <p:grpSpPr>
          <a:xfrm>
            <a:off x="1783219" y="3663892"/>
            <a:ext cx="1756116" cy="622704"/>
            <a:chOff x="3576117" y="4518712"/>
            <a:chExt cx="1756116" cy="788097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878DB10-432F-590F-9F57-6D9D46F8498F}"/>
                </a:ext>
              </a:extLst>
            </p:cNvPr>
            <p:cNvGrpSpPr/>
            <p:nvPr/>
          </p:nvGrpSpPr>
          <p:grpSpPr>
            <a:xfrm>
              <a:off x="3576117" y="4518712"/>
              <a:ext cx="720000" cy="788097"/>
              <a:chOff x="3578392" y="4518712"/>
              <a:chExt cx="720000" cy="788097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E5920EF1-A7DE-1DCC-74C5-EB077E013D24}"/>
                  </a:ext>
                </a:extLst>
              </p:cNvPr>
              <p:cNvSpPr/>
              <p:nvPr/>
            </p:nvSpPr>
            <p:spPr>
              <a:xfrm>
                <a:off x="3578392" y="5110041"/>
                <a:ext cx="72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900" b="1" dirty="0">
                    <a:solidFill>
                      <a:schemeClr val="tx1"/>
                    </a:solidFill>
                  </a:rPr>
                  <a:t>렌치</a:t>
                </a:r>
              </a:p>
            </p:txBody>
          </p:sp>
          <p:pic>
            <p:nvPicPr>
              <p:cNvPr id="17" name="그림 16" descr="렌치, 공구이(가) 표시된 사진&#10;&#10;자동 생성된 설명">
                <a:extLst>
                  <a:ext uri="{FF2B5EF4-FFF2-40B4-BE49-F238E27FC236}">
                    <a16:creationId xmlns:a16="http://schemas.microsoft.com/office/drawing/2014/main" id="{E2DD82E0-4145-A88E-3614-09B732753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655386" y="4537059"/>
                <a:ext cx="566013" cy="529319"/>
              </a:xfrm>
              <a:prstGeom prst="rect">
                <a:avLst/>
              </a:prstGeom>
            </p:spPr>
          </p:pic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FCDE917-2A17-B4BF-D8AA-C1C29E8F22CD}"/>
                </a:ext>
              </a:extLst>
            </p:cNvPr>
            <p:cNvGrpSpPr/>
            <p:nvPr/>
          </p:nvGrpSpPr>
          <p:grpSpPr>
            <a:xfrm>
              <a:off x="4432233" y="4527799"/>
              <a:ext cx="900000" cy="779010"/>
              <a:chOff x="4470065" y="4527799"/>
              <a:chExt cx="900000" cy="779010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37855DC-B6AF-7E71-5AD2-67221E3164CE}"/>
                  </a:ext>
                </a:extLst>
              </p:cNvPr>
              <p:cNvSpPr/>
              <p:nvPr/>
            </p:nvSpPr>
            <p:spPr>
              <a:xfrm>
                <a:off x="4470065" y="5110041"/>
                <a:ext cx="90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</a:rPr>
                  <a:t>+ </a:t>
                </a:r>
                <a:r>
                  <a:rPr lang="ko-KR" altLang="en-US" sz="900" b="1" dirty="0">
                    <a:solidFill>
                      <a:schemeClr val="tx1"/>
                    </a:solidFill>
                  </a:rPr>
                  <a:t>드라이버</a:t>
                </a:r>
              </a:p>
            </p:txBody>
          </p:sp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33F696EF-25EE-93AD-CE5A-C5AA7596B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7022" y="4527799"/>
                <a:ext cx="566087" cy="526764"/>
              </a:xfrm>
              <a:prstGeom prst="rect">
                <a:avLst/>
              </a:prstGeom>
            </p:spPr>
          </p:pic>
        </p:grpSp>
      </p:grpSp>
      <p:pic>
        <p:nvPicPr>
          <p:cNvPr id="18" name="그림 17" descr="전자제품, 전자 공학, 컴퓨터 하드웨어, 전기 배선이(가) 표시된 사진&#10;&#10;자동 생성된 설명">
            <a:extLst>
              <a:ext uri="{FF2B5EF4-FFF2-40B4-BE49-F238E27FC236}">
                <a16:creationId xmlns:a16="http://schemas.microsoft.com/office/drawing/2014/main" id="{8A057975-8E2F-8E68-2E8A-E952B61D86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13006" y="1238628"/>
            <a:ext cx="2325368" cy="17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CA14F3D-1284-5D39-8F31-44F30D3AE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43415"/>
              </p:ext>
            </p:extLst>
          </p:nvPr>
        </p:nvGraphicFramePr>
        <p:xfrm>
          <a:off x="476250" y="788567"/>
          <a:ext cx="11276726" cy="526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10103644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</a:tblGrid>
              <a:tr h="45068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공사 개요</a:t>
                      </a:r>
                      <a:endParaRPr lang="ko-KR" altLang="en-US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0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LAN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커넥팅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→Data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통신이 필요한 각 장비간 연결을 위해 포설된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LAN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 양 단의 접속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작업 중 가위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니퍼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등에 의한 창상 및 베임 등의 사고가 발생한다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59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111290"/>
                  </a:ext>
                </a:extLst>
              </a:tr>
            </a:tbl>
          </a:graphicData>
        </a:graphic>
      </p:graphicFrame>
      <p:pic>
        <p:nvPicPr>
          <p:cNvPr id="31" name="그림 30">
            <a:extLst>
              <a:ext uri="{FF2B5EF4-FFF2-40B4-BE49-F238E27FC236}">
                <a16:creationId xmlns:a16="http://schemas.microsoft.com/office/drawing/2014/main" id="{D45281AE-9DE1-3D53-7B59-61DFC8443E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449" y="1679223"/>
            <a:ext cx="2294413" cy="1383663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F373770B-C6E3-689B-7E9E-6092CCDFCCD3}"/>
              </a:ext>
            </a:extLst>
          </p:cNvPr>
          <p:cNvGrpSpPr/>
          <p:nvPr/>
        </p:nvGrpSpPr>
        <p:grpSpPr>
          <a:xfrm>
            <a:off x="8000618" y="3376290"/>
            <a:ext cx="2806787" cy="1360342"/>
            <a:chOff x="8085638" y="2739615"/>
            <a:chExt cx="2806787" cy="1360342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6899BBE9-511A-4DF1-A17E-639187E59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1176" y="2739615"/>
              <a:ext cx="2294414" cy="1261951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D6C702F7-F3F4-3AC3-201C-E6F1E8E8B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5638" y="3789639"/>
              <a:ext cx="2806787" cy="310318"/>
            </a:xfrm>
            <a:prstGeom prst="rect">
              <a:avLst/>
            </a:prstGeom>
          </p:spPr>
        </p:pic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4A429BB6-316F-5C73-F68A-EEA8FD1827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799" y="2107528"/>
            <a:ext cx="5923309" cy="2942697"/>
          </a:xfrm>
          <a:prstGeom prst="rect">
            <a:avLst/>
          </a:prstGeom>
        </p:spPr>
      </p:pic>
      <p:sp>
        <p:nvSpPr>
          <p:cNvPr id="36" name="텍스트 개체 틀 2">
            <a:extLst>
              <a:ext uri="{FF2B5EF4-FFF2-40B4-BE49-F238E27FC236}">
                <a16:creationId xmlns:a16="http://schemas.microsoft.com/office/drawing/2014/main" id="{43E6C640-D43C-0816-A681-4A4D061EF359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(LAN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케이블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커넥팅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A95D977-48C9-B028-7438-896738FC0BF9}"/>
              </a:ext>
            </a:extLst>
          </p:cNvPr>
          <p:cNvGrpSpPr/>
          <p:nvPr/>
        </p:nvGrpSpPr>
        <p:grpSpPr>
          <a:xfrm>
            <a:off x="1913076" y="5375610"/>
            <a:ext cx="6703049" cy="603070"/>
            <a:chOff x="1807185" y="4523253"/>
            <a:chExt cx="6748863" cy="783556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2414326-ED91-D7E3-9BD6-CCBD873FD1EC}"/>
                </a:ext>
              </a:extLst>
            </p:cNvPr>
            <p:cNvGrpSpPr/>
            <p:nvPr/>
          </p:nvGrpSpPr>
          <p:grpSpPr>
            <a:xfrm>
              <a:off x="1807185" y="4562470"/>
              <a:ext cx="761167" cy="744339"/>
              <a:chOff x="1807186" y="4629145"/>
              <a:chExt cx="761167" cy="744339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78AC913D-A461-40CD-F144-294B7F1F7FC9}"/>
                  </a:ext>
                </a:extLst>
              </p:cNvPr>
              <p:cNvSpPr/>
              <p:nvPr/>
            </p:nvSpPr>
            <p:spPr>
              <a:xfrm>
                <a:off x="1807186" y="5176716"/>
                <a:ext cx="761167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</a:rPr>
                  <a:t>LAN</a:t>
                </a:r>
                <a:r>
                  <a:rPr lang="ko-KR" altLang="en-US" sz="9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900" b="1" dirty="0">
                    <a:solidFill>
                      <a:schemeClr val="tx1"/>
                    </a:solidFill>
                  </a:rPr>
                  <a:t>cable</a:t>
                </a:r>
                <a:endParaRPr lang="ko-KR" altLang="en-US" sz="9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91B76ACD-D18F-E18D-353F-69B904732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23" y="4629145"/>
                <a:ext cx="676727" cy="483376"/>
              </a:xfrm>
              <a:prstGeom prst="rect">
                <a:avLst/>
              </a:prstGeom>
            </p:spPr>
          </p:pic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B5ECD2E-0F70-6FEA-CB70-77E178DB492D}"/>
                </a:ext>
              </a:extLst>
            </p:cNvPr>
            <p:cNvGrpSpPr/>
            <p:nvPr/>
          </p:nvGrpSpPr>
          <p:grpSpPr>
            <a:xfrm>
              <a:off x="2686720" y="4584247"/>
              <a:ext cx="720000" cy="722562"/>
              <a:chOff x="2597952" y="4646804"/>
              <a:chExt cx="720000" cy="722562"/>
            </a:xfrm>
          </p:grpSpPr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FC7551A4-5472-50ED-6D53-17A5E6EAA6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4749" r="100000">
                            <a14:foregroundMark x1="9499" y1="22137" x2="9499" y2="22137"/>
                            <a14:foregroundMark x1="4749" y1="19084" x2="4749" y2="190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21947" y="4646804"/>
                <a:ext cx="672010" cy="463210"/>
              </a:xfrm>
              <a:prstGeom prst="rect">
                <a:avLst/>
              </a:prstGeom>
            </p:spPr>
          </p:pic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A7D81308-F3A0-7289-20BB-1197BD98DC66}"/>
                  </a:ext>
                </a:extLst>
              </p:cNvPr>
              <p:cNvSpPr/>
              <p:nvPr/>
            </p:nvSpPr>
            <p:spPr>
              <a:xfrm>
                <a:off x="2597952" y="5172598"/>
                <a:ext cx="72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</a:rPr>
                  <a:t>Boot</a:t>
                </a:r>
                <a:endParaRPr lang="ko-KR" altLang="en-US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B2CBB84-F821-CD95-B363-C5CD4D5BE705}"/>
                </a:ext>
              </a:extLst>
            </p:cNvPr>
            <p:cNvGrpSpPr/>
            <p:nvPr/>
          </p:nvGrpSpPr>
          <p:grpSpPr>
            <a:xfrm>
              <a:off x="3566255" y="4537592"/>
              <a:ext cx="744275" cy="769217"/>
              <a:chOff x="3383775" y="4600149"/>
              <a:chExt cx="744275" cy="769217"/>
            </a:xfrm>
          </p:grpSpPr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E4A17BA5-686F-DB92-A450-8D574F44F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26347" y1="60177" x2="23952" y2="60177"/>
                            <a14:foregroundMark x1="31737" y1="39823" x2="31737" y2="398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83775" y="4600149"/>
                <a:ext cx="744275" cy="504348"/>
              </a:xfrm>
              <a:prstGeom prst="rect">
                <a:avLst/>
              </a:prstGeom>
            </p:spPr>
          </p:pic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A46BDCF8-F0D5-6171-B6EF-05B12CC5CB93}"/>
                  </a:ext>
                </a:extLst>
              </p:cNvPr>
              <p:cNvSpPr/>
              <p:nvPr/>
            </p:nvSpPr>
            <p:spPr>
              <a:xfrm>
                <a:off x="3395912" y="5172598"/>
                <a:ext cx="72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</a:rPr>
                  <a:t>RJ45</a:t>
                </a:r>
                <a:endParaRPr lang="ko-KR" altLang="en-US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D1E5DE4-3A1B-3AB6-652A-82EE0D959918}"/>
                </a:ext>
              </a:extLst>
            </p:cNvPr>
            <p:cNvGrpSpPr/>
            <p:nvPr/>
          </p:nvGrpSpPr>
          <p:grpSpPr>
            <a:xfrm>
              <a:off x="4470065" y="4577266"/>
              <a:ext cx="900000" cy="729543"/>
              <a:chOff x="4178325" y="4635401"/>
              <a:chExt cx="900000" cy="729543"/>
            </a:xfrm>
          </p:grpSpPr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B899DE3-CC13-88F2-CF69-B25E8B6BDF07}"/>
                  </a:ext>
                </a:extLst>
              </p:cNvPr>
              <p:cNvSpPr/>
              <p:nvPr/>
            </p:nvSpPr>
            <p:spPr>
              <a:xfrm>
                <a:off x="4178325" y="5168176"/>
                <a:ext cx="90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900" b="1" dirty="0" err="1">
                    <a:solidFill>
                      <a:schemeClr val="tx1"/>
                    </a:solidFill>
                  </a:rPr>
                  <a:t>탈피기</a:t>
                </a:r>
                <a:endParaRPr lang="ko-KR" altLang="en-US" sz="9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154422ED-25EC-C4B2-E708-79BDA3DE40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5804" r="95536">
                            <a14:foregroundMark x1="5804" y1="17160" x2="5804" y2="17160"/>
                            <a14:foregroundMark x1="95536" y1="64497" x2="95536" y2="644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0868" y="4635401"/>
                <a:ext cx="614914" cy="463931"/>
              </a:xfrm>
              <a:prstGeom prst="rect">
                <a:avLst/>
              </a:prstGeom>
            </p:spPr>
          </p:pic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9342035F-AC24-A413-F817-6ADE841220C2}"/>
                </a:ext>
              </a:extLst>
            </p:cNvPr>
            <p:cNvGrpSpPr/>
            <p:nvPr/>
          </p:nvGrpSpPr>
          <p:grpSpPr>
            <a:xfrm>
              <a:off x="5529600" y="4546444"/>
              <a:ext cx="720000" cy="760365"/>
              <a:chOff x="4967411" y="4604579"/>
              <a:chExt cx="720000" cy="760365"/>
            </a:xfrm>
          </p:grpSpPr>
          <p:pic>
            <p:nvPicPr>
              <p:cNvPr id="44" name="그림 43">
                <a:extLst>
                  <a:ext uri="{FF2B5EF4-FFF2-40B4-BE49-F238E27FC236}">
                    <a16:creationId xmlns:a16="http://schemas.microsoft.com/office/drawing/2014/main" id="{8DC5F18E-49DA-AC7C-3C70-FFFAD6723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072136" y="4604579"/>
                <a:ext cx="510551" cy="510551"/>
              </a:xfrm>
              <a:prstGeom prst="rect">
                <a:avLst/>
              </a:prstGeom>
            </p:spPr>
          </p:pic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D5EA8D88-2F60-30D2-662A-8FBEA7221639}"/>
                  </a:ext>
                </a:extLst>
              </p:cNvPr>
              <p:cNvSpPr/>
              <p:nvPr/>
            </p:nvSpPr>
            <p:spPr>
              <a:xfrm>
                <a:off x="4967411" y="5168176"/>
                <a:ext cx="72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900" b="1" dirty="0">
                    <a:solidFill>
                      <a:schemeClr val="tx1"/>
                    </a:solidFill>
                  </a:rPr>
                  <a:t>니퍼</a:t>
                </a: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45DD5EF6-18BB-0AF1-AA79-A73471487822}"/>
                </a:ext>
              </a:extLst>
            </p:cNvPr>
            <p:cNvGrpSpPr/>
            <p:nvPr/>
          </p:nvGrpSpPr>
          <p:grpSpPr>
            <a:xfrm>
              <a:off x="6409135" y="4523253"/>
              <a:ext cx="900000" cy="783556"/>
              <a:chOff x="5777178" y="4560932"/>
              <a:chExt cx="900000" cy="783556"/>
            </a:xfrm>
          </p:grpSpPr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4B91AFC8-C41E-AD59-D00C-417C482AE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8889" b="92444" l="4889" r="96000">
                            <a14:foregroundMark x1="4889" y1="75111" x2="4889" y2="75111"/>
                            <a14:foregroundMark x1="96444" y1="31556" x2="96444" y2="31556"/>
                            <a14:foregroundMark x1="92000" y1="8889" x2="92000" y2="8889"/>
                            <a14:foregroundMark x1="16000" y1="92444" x2="16000" y2="92444"/>
                            <a14:foregroundMark x1="92000" y1="40000" x2="92000" y2="4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5445" y="4560932"/>
                <a:ext cx="543466" cy="54346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36DF20EB-D982-775C-8427-E5930CCEE836}"/>
                  </a:ext>
                </a:extLst>
              </p:cNvPr>
              <p:cNvSpPr/>
              <p:nvPr/>
            </p:nvSpPr>
            <p:spPr>
              <a:xfrm>
                <a:off x="5777178" y="5147720"/>
                <a:ext cx="900000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</a:rPr>
                  <a:t>LAN Tool</a:t>
                </a:r>
                <a:endParaRPr lang="ko-KR" altLang="en-US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B457A2B5-543A-AB22-2065-DD240BAE71C3}"/>
                </a:ext>
              </a:extLst>
            </p:cNvPr>
            <p:cNvGrpSpPr/>
            <p:nvPr/>
          </p:nvGrpSpPr>
          <p:grpSpPr>
            <a:xfrm>
              <a:off x="7468666" y="4592641"/>
              <a:ext cx="1087382" cy="714168"/>
              <a:chOff x="7468666" y="4592641"/>
              <a:chExt cx="1087382" cy="714168"/>
            </a:xfrm>
          </p:grpSpPr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CE6C699D-8F86-B433-ED9A-3EE9FEF9F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772075" y="4592641"/>
                <a:ext cx="401188" cy="523691"/>
              </a:xfrm>
              <a:prstGeom prst="rect">
                <a:avLst/>
              </a:prstGeom>
            </p:spPr>
          </p:pic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AE84AFC8-56CD-DADC-7FF3-19E98CEFC73B}"/>
                  </a:ext>
                </a:extLst>
              </p:cNvPr>
              <p:cNvSpPr/>
              <p:nvPr/>
            </p:nvSpPr>
            <p:spPr>
              <a:xfrm>
                <a:off x="7468666" y="5110041"/>
                <a:ext cx="1087382" cy="1967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</a:rPr>
                  <a:t>LAN cable Tester</a:t>
                </a:r>
                <a:endParaRPr lang="ko-KR" altLang="en-US" sz="9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95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텍스트 개체 틀 2">
            <a:extLst>
              <a:ext uri="{FF2B5EF4-FFF2-40B4-BE49-F238E27FC236}">
                <a16:creationId xmlns:a16="http://schemas.microsoft.com/office/drawing/2014/main" id="{43E6C640-D43C-0816-A681-4A4D061EF359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(LAN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케이블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커넥팅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2BC70C5-AB57-5B21-4ABA-0095AC7BA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59898"/>
              </p:ext>
            </p:extLst>
          </p:nvPr>
        </p:nvGraphicFramePr>
        <p:xfrm>
          <a:off x="476250" y="788565"/>
          <a:ext cx="11276726" cy="273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2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2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13674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</a:t>
                      </a:r>
                      <a:r>
                        <a:rPr lang="ko-KR" altLang="en-US" sz="1100" baseline="0" dirty="0"/>
                        <a:t>부트를 먼저 끼워 넣습니다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편조체를 말아 뒤에 위치 시키고</a:t>
                      </a:r>
                      <a:r>
                        <a:rPr lang="en-US" altLang="ko-KR" sz="1100" baseline="0" dirty="0"/>
                        <a:t>, </a:t>
                      </a:r>
                      <a:r>
                        <a:rPr lang="ko-KR" altLang="en-US" sz="1100" baseline="0" dirty="0" err="1"/>
                        <a:t>포일을</a:t>
                      </a:r>
                      <a:r>
                        <a:rPr lang="ko-KR" altLang="en-US" sz="1100" baseline="0" dirty="0"/>
                        <a:t> 제거합니다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3.</a:t>
                      </a:r>
                      <a:r>
                        <a:rPr lang="ko-KR" altLang="en-US" sz="1100" baseline="0" dirty="0"/>
                        <a:t> </a:t>
                      </a:r>
                      <a:r>
                        <a:rPr lang="ko-KR" altLang="en-US" sz="1100" baseline="0" dirty="0" err="1"/>
                        <a:t>크로스필러를</a:t>
                      </a:r>
                      <a:r>
                        <a:rPr lang="ko-KR" altLang="en-US" sz="1100" baseline="0" dirty="0"/>
                        <a:t> 제거하고 절연선 꼬임을 펴줍니다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4. </a:t>
                      </a:r>
                      <a:r>
                        <a:rPr lang="ko-KR" altLang="en-US" sz="1100" baseline="0" dirty="0"/>
                        <a:t>절연선 정렬 후 쉬운 삽입을 위해 사선방향으로 잘라줍니다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5. </a:t>
                      </a:r>
                      <a:r>
                        <a:rPr lang="ko-KR" altLang="en-US" sz="1100" baseline="0" dirty="0"/>
                        <a:t>절연선을 플러그 하우징 전면 </a:t>
                      </a:r>
                      <a:r>
                        <a:rPr lang="en-US" altLang="ko-KR" sz="1100" baseline="0" dirty="0"/>
                        <a:t>Hole</a:t>
                      </a:r>
                      <a:r>
                        <a:rPr lang="ko-KR" altLang="en-US" sz="1100" baseline="0" dirty="0"/>
                        <a:t>로 통과시킵니다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6. </a:t>
                      </a:r>
                      <a:r>
                        <a:rPr lang="ko-KR" altLang="en-US" sz="1100" baseline="0" dirty="0"/>
                        <a:t>플러그를 </a:t>
                      </a:r>
                      <a:r>
                        <a:rPr lang="ko-KR" altLang="en-US" sz="1100" baseline="0" dirty="0" err="1"/>
                        <a:t>클림핑</a:t>
                      </a:r>
                      <a:r>
                        <a:rPr lang="ko-KR" altLang="en-US" sz="1100" baseline="0" dirty="0"/>
                        <a:t> 툴에 삽입한 후 절연선 통과를 확인합니다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7. </a:t>
                      </a:r>
                      <a:r>
                        <a:rPr lang="ko-KR" altLang="en-US" sz="1100" baseline="0" dirty="0"/>
                        <a:t>손을 움켜쥐는 형태로 </a:t>
                      </a:r>
                      <a:r>
                        <a:rPr lang="ko-KR" altLang="en-US" sz="1100" baseline="0" dirty="0" err="1"/>
                        <a:t>클림핑</a:t>
                      </a:r>
                      <a:r>
                        <a:rPr lang="ko-KR" altLang="en-US" sz="1100" baseline="0" dirty="0"/>
                        <a:t> 작업을 진행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8. </a:t>
                      </a:r>
                      <a:r>
                        <a:rPr lang="ko-KR" altLang="en-US" sz="1100" baseline="0" dirty="0"/>
                        <a:t>편조체를 적정 길이로 잘라 준 후 아래 또는 옆에 위치시킵니다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9. </a:t>
                      </a:r>
                      <a:r>
                        <a:rPr lang="ko-KR" altLang="en-US" sz="1100" baseline="0" dirty="0"/>
                        <a:t>부트를 조립하여 완성합니다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10. </a:t>
                      </a:r>
                      <a:r>
                        <a:rPr lang="ko-KR" altLang="en-US" sz="1100" baseline="0" dirty="0"/>
                        <a:t>절연체 배열을 육안으로 확인합니다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11. LAN</a:t>
                      </a:r>
                      <a:r>
                        <a:rPr lang="ko-KR" altLang="en-US" sz="1100" baseline="0" dirty="0"/>
                        <a:t>테스터를 활용하여 정상 연결을 확인합니다</a:t>
                      </a:r>
                      <a:r>
                        <a:rPr lang="en-US" altLang="ko-KR" sz="1100" baseline="0" dirty="0"/>
                        <a:t>.(</a:t>
                      </a:r>
                      <a:r>
                        <a:rPr lang="ko-KR" altLang="en-US" sz="1100" baseline="0" dirty="0"/>
                        <a:t>순차 점등</a:t>
                      </a:r>
                      <a:r>
                        <a:rPr lang="en-US" altLang="ko-KR" sz="1100" baseline="0" dirty="0"/>
                        <a:t>)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3674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-LAN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케이블 피복 탈피 간 가위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 사용에 따른 창상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베임 위험 → 대체 공구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케이블 스트리퍼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절연선 정렬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커팅간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니퍼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사용에 따른 창상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베임 위험 → 창상 방지 장갑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-LAN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케이블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커넥팅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 자세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무릎을 굽히거나 허리를 비튼 상태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따른 근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골격계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질환 발생 위험 → 작업 공간 확보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장시간 작업 금지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반복된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케이블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커넥팅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작업에 따른 만성 근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골격계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질환 발생 위험 →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1day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스케줄을 통한 하루 업무량 분할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40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53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48AF-06AE-A7AD-DC95-84209216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97165-9810-D882-1CD8-2061FDCD14AF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텍스트 개체 틀 2">
            <a:extLst>
              <a:ext uri="{FF2B5EF4-FFF2-40B4-BE49-F238E27FC236}">
                <a16:creationId xmlns:a16="http://schemas.microsoft.com/office/drawing/2014/main" id="{0212B7B0-96BF-CEFD-8314-C1576914396E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 접속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ED40746-8D42-5C27-83FD-8D2700DDC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8367"/>
              </p:ext>
            </p:extLst>
          </p:nvPr>
        </p:nvGraphicFramePr>
        <p:xfrm>
          <a:off x="476250" y="788567"/>
          <a:ext cx="11276726" cy="526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10103644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</a:tblGrid>
              <a:tr h="45068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공사 개요</a:t>
                      </a:r>
                      <a:endParaRPr lang="ko-KR" altLang="en-US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0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 접속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→Data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통신이 필요한 각 장비간 연결을 위해 포설된 광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 양 단의 접속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작업 중 가위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 err="1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니퍼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등에 의한 창상 및 베임 등의 사고가 발생한다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59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111290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4C549DF-1950-E43A-C77C-FE42BEC4E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63" y="5376587"/>
            <a:ext cx="363323" cy="426740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4A73DA-F754-9D50-C73A-F844C2195952}"/>
              </a:ext>
            </a:extLst>
          </p:cNvPr>
          <p:cNvSpPr/>
          <p:nvPr/>
        </p:nvSpPr>
        <p:spPr>
          <a:xfrm>
            <a:off x="1907137" y="5827237"/>
            <a:ext cx="756000" cy="151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광 </a:t>
            </a:r>
            <a:r>
              <a:rPr lang="en-US" altLang="ko-KR" sz="900" b="1" dirty="0">
                <a:solidFill>
                  <a:schemeClr val="tx1"/>
                </a:solidFill>
                <a:latin typeface="+mj-ea"/>
                <a:ea typeface="+mj-ea"/>
              </a:rPr>
              <a:t>cable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FBE47DD-E09A-B998-B449-B0A0873F769D}"/>
              </a:ext>
            </a:extLst>
          </p:cNvPr>
          <p:cNvSpPr/>
          <p:nvPr/>
        </p:nvSpPr>
        <p:spPr>
          <a:xfrm>
            <a:off x="2797224" y="5827237"/>
            <a:ext cx="1063577" cy="151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광 케이블 </a:t>
            </a:r>
            <a:r>
              <a:rPr lang="ko-KR" altLang="en-US" sz="900" b="1" dirty="0" err="1">
                <a:solidFill>
                  <a:schemeClr val="tx1"/>
                </a:solidFill>
                <a:latin typeface="+mj-ea"/>
                <a:ea typeface="+mj-ea"/>
              </a:rPr>
              <a:t>탈피기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6EC4677-30E5-CFD1-C3C6-753E5B1928BF}"/>
              </a:ext>
            </a:extLst>
          </p:cNvPr>
          <p:cNvSpPr/>
          <p:nvPr/>
        </p:nvSpPr>
        <p:spPr>
          <a:xfrm>
            <a:off x="4022072" y="5827237"/>
            <a:ext cx="910324" cy="151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광섬유 절단기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4E893DE-79DF-A7F2-E46F-9E6D01CB3DD5}"/>
              </a:ext>
            </a:extLst>
          </p:cNvPr>
          <p:cNvSpPr/>
          <p:nvPr/>
        </p:nvSpPr>
        <p:spPr>
          <a:xfrm>
            <a:off x="5099259" y="5827237"/>
            <a:ext cx="893890" cy="151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가위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711E494-D17B-F2E7-35D6-BB6F58DD7924}"/>
              </a:ext>
            </a:extLst>
          </p:cNvPr>
          <p:cNvGrpSpPr/>
          <p:nvPr/>
        </p:nvGrpSpPr>
        <p:grpSpPr>
          <a:xfrm>
            <a:off x="6151601" y="5393460"/>
            <a:ext cx="715112" cy="585221"/>
            <a:chOff x="4967411" y="4604579"/>
            <a:chExt cx="720000" cy="760365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04D8CE5-D340-6DF8-DDCE-691C96505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072136" y="4604579"/>
              <a:ext cx="510551" cy="510551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9613E2A-A586-0F61-C251-78275E8D643F}"/>
                </a:ext>
              </a:extLst>
            </p:cNvPr>
            <p:cNvSpPr/>
            <p:nvPr/>
          </p:nvSpPr>
          <p:spPr>
            <a:xfrm>
              <a:off x="4967411" y="5168176"/>
              <a:ext cx="720000" cy="19676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schemeClr val="tx1"/>
                  </a:solidFill>
                </a:rPr>
                <a:t>니퍼</a:t>
              </a: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C6B58D-F5D4-BEE0-51FC-680DEA65DE4A}"/>
              </a:ext>
            </a:extLst>
          </p:cNvPr>
          <p:cNvSpPr/>
          <p:nvPr/>
        </p:nvSpPr>
        <p:spPr>
          <a:xfrm>
            <a:off x="7025164" y="5827237"/>
            <a:ext cx="909723" cy="151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광섬유 </a:t>
            </a:r>
            <a:r>
              <a:rPr lang="ko-KR" altLang="en-US" sz="900" b="1" dirty="0" err="1">
                <a:solidFill>
                  <a:schemeClr val="tx1"/>
                </a:solidFill>
                <a:latin typeface="+mj-ea"/>
                <a:ea typeface="+mj-ea"/>
              </a:rPr>
              <a:t>접속기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1D944401-D588-8F29-EDC3-6F0F399254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16561" y="5376587"/>
            <a:ext cx="537150" cy="409823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1E53486-1799-7997-CE2F-CD92801FEA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003" y="5376587"/>
            <a:ext cx="464401" cy="409823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C4827853-1B91-35E1-92D0-1A81DC03DF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916" y="5376586"/>
            <a:ext cx="422192" cy="40982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A6293B7-3321-A1FD-B530-18831F4CD4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303" y="5376587"/>
            <a:ext cx="525172" cy="409823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54889DB-A71B-4C9C-E498-83CA903FAD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777" y="2643555"/>
            <a:ext cx="2777565" cy="1943371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9EBACE2-1286-3DE6-4DFE-383207B53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7183" y="2643555"/>
            <a:ext cx="277756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48AF-B494-9191-8298-A5D922535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66910F2-DBF0-712D-9CB7-347C04B8ACAD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텍스트 개체 틀 2">
            <a:extLst>
              <a:ext uri="{FF2B5EF4-FFF2-40B4-BE49-F238E27FC236}">
                <a16:creationId xmlns:a16="http://schemas.microsoft.com/office/drawing/2014/main" id="{EDE0C9A9-FC06-2C66-50FD-4F0E4CD03EB9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 접속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88C13E8-76C8-6C0E-87ED-6B5A15AF3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38112"/>
              </p:ext>
            </p:extLst>
          </p:nvPr>
        </p:nvGraphicFramePr>
        <p:xfrm>
          <a:off x="476250" y="788565"/>
          <a:ext cx="11276726" cy="273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2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2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13674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접속할 </a:t>
                      </a:r>
                      <a:r>
                        <a:rPr lang="ko-KR" alt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광 케이블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이 있는 지점으로 이동한다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접속할 광 케이블을 준비한다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광 케이블의 외피를 벗겨 낸 후 각코어를 분류 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4.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접속할 광 케이블에 접속면을 보강할 </a:t>
                      </a:r>
                      <a:r>
                        <a:rPr lang="ko-KR" alt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열수축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슬리브를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각코어에 삽입한다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5.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광 케이블의 코어를 </a:t>
                      </a:r>
                      <a:r>
                        <a:rPr lang="ko-KR" alt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광 케이블 탈피기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로 벗겨낸다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6.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코어를 광섬유 절단기로 절단한다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7.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기기 중앙 양쪽에 있는 파이버를 올려놓는다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8.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각 케이블의 코어를 양측에 집어넣는다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9.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작업 시작 버튼을 누른다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10.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아크 방전 후 </a:t>
                      </a:r>
                      <a:r>
                        <a:rPr lang="ko-KR" alt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융착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접속이 완료된다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11. </a:t>
                      </a:r>
                      <a:r>
                        <a:rPr lang="ko-KR" alt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접속기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위 부분에 있는 히터에 접속면을 열 수축 </a:t>
                      </a:r>
                      <a:r>
                        <a:rPr lang="ko-KR" alt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슬리브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중간에 </a:t>
                      </a:r>
                      <a:endParaRPr lang="en-US" altLang="ko-KR" sz="1100" b="0" i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위치시키고 가열한다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b="0" i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100" baseline="0" dirty="0"/>
                        <a:t>12. FDF </a:t>
                      </a:r>
                      <a:r>
                        <a:rPr lang="ko-KR" altLang="en-US" sz="1100" baseline="0" dirty="0"/>
                        <a:t>광 분배함에 코어를 말아 정리한다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3674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 케이블 피복 탈피 간 가위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 사용에 따른 창상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베임 위험 →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+mn-ea"/>
                        </a:rPr>
                        <a:t>창상 방지 장갑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접속시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자세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무릎을 굽히거나 허리를 비튼 상태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따른 근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골격계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질환 발생 위험 → 작업 공간 확보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장시간 작업 금지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반복된 광 접속 작업에 따른 만성 근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골격계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질환 발생 위험 →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1day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스케줄을 통한 하루 업무량 분할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40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A127F-FBFB-7BAB-8856-0B1985B5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1C659A4-ED16-95BF-0315-BA18AFD9E7ED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F50E3024-6BA4-58D4-093C-6CD2BD94144A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(CCTV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설치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EFD7A6B-A5D3-63EF-B625-BA85D7030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33492"/>
              </p:ext>
            </p:extLst>
          </p:nvPr>
        </p:nvGraphicFramePr>
        <p:xfrm>
          <a:off x="476250" y="788566"/>
          <a:ext cx="11276728" cy="5402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2778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공사 개요</a:t>
                      </a:r>
                      <a:endParaRPr lang="ko-KR" altLang="en-US" sz="2400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</a:t>
                      </a:r>
                    </a:p>
                    <a:p>
                      <a:pPr latinLnBrk="1"/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CCTV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 CCTV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설치 위치로 운반하여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CCTV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설치 하는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운반 간 자재 또는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A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형 사다리 사용시 낙하 등의 사고가 발생 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.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79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077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CCTV </a:t>
                      </a:r>
                      <a:r>
                        <a:rPr lang="ko-KR" altLang="en-US" sz="1100" baseline="0" dirty="0"/>
                        <a:t>설치 포인트로 </a:t>
                      </a:r>
                      <a:r>
                        <a:rPr lang="en-US" altLang="ko-KR" sz="1100" baseline="0" dirty="0"/>
                        <a:t>CCTV</a:t>
                      </a:r>
                      <a:r>
                        <a:rPr lang="ko-KR" altLang="en-US" sz="1100" baseline="0" dirty="0"/>
                        <a:t>를 운반합니다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위치 확인 및 주변 정리 정돈 후 설치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3. </a:t>
                      </a:r>
                      <a:r>
                        <a:rPr lang="ko-KR" altLang="en-US" sz="1100" baseline="0" dirty="0"/>
                        <a:t>포설된 </a:t>
                      </a:r>
                      <a:r>
                        <a:rPr lang="en-US" altLang="ko-KR" sz="1100" baseline="0" dirty="0"/>
                        <a:t>LAN</a:t>
                      </a:r>
                      <a:r>
                        <a:rPr lang="ko-KR" altLang="en-US" sz="1100" baseline="0" dirty="0"/>
                        <a:t>케이블을 </a:t>
                      </a:r>
                      <a:r>
                        <a:rPr lang="en-US" altLang="ko-KR" sz="1100" baseline="0" dirty="0"/>
                        <a:t>CCTV</a:t>
                      </a:r>
                      <a:r>
                        <a:rPr lang="ko-KR" altLang="en-US" sz="1100" baseline="0" dirty="0"/>
                        <a:t>에 연결합니다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1615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포인트 운반 간 자재의 낙하 대비 이동 대차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불가 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자재 운반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적합 보호구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-A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사다리 사용시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작업 및 </a:t>
                      </a:r>
                      <a:r>
                        <a:rPr lang="ko-KR" altLang="en-US" sz="1200" b="1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최상단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발판 사용 금지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개인 안전보호구 착용 및 작업에 적합한 안전보호구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54380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4CC025E1-B7E7-5D2F-05AC-B6C5207D6E87}"/>
              </a:ext>
            </a:extLst>
          </p:cNvPr>
          <p:cNvGrpSpPr/>
          <p:nvPr/>
        </p:nvGrpSpPr>
        <p:grpSpPr>
          <a:xfrm>
            <a:off x="1783219" y="3663892"/>
            <a:ext cx="720000" cy="622704"/>
            <a:chOff x="3578392" y="4518712"/>
            <a:chExt cx="720000" cy="78809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79CEFF6-19C6-3E28-45B5-17F4BF14F6B3}"/>
                </a:ext>
              </a:extLst>
            </p:cNvPr>
            <p:cNvSpPr/>
            <p:nvPr/>
          </p:nvSpPr>
          <p:spPr>
            <a:xfrm>
              <a:off x="3578392" y="5110041"/>
              <a:ext cx="720000" cy="19676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schemeClr val="tx1"/>
                  </a:solidFill>
                </a:rPr>
                <a:t>인치 렌치</a:t>
              </a:r>
            </a:p>
          </p:txBody>
        </p:sp>
        <p:pic>
          <p:nvPicPr>
            <p:cNvPr id="17" name="그림 16" descr="렌치, 공구이(가) 표시된 사진&#10;&#10;자동 생성된 설명">
              <a:extLst>
                <a:ext uri="{FF2B5EF4-FFF2-40B4-BE49-F238E27FC236}">
                  <a16:creationId xmlns:a16="http://schemas.microsoft.com/office/drawing/2014/main" id="{B34BCA03-67E8-373E-0110-C34BBCAB0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655386" y="4537059"/>
              <a:ext cx="566013" cy="529319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867649E-0915-CF3F-2292-9FCE8071C5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311" y="1251271"/>
            <a:ext cx="1851097" cy="18437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DAB8CFB-5118-21A7-7566-DC5168880A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010" y="3663892"/>
            <a:ext cx="733915" cy="44722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04982B1-2327-1467-EF5F-9E5181D7D3BD}"/>
              </a:ext>
            </a:extLst>
          </p:cNvPr>
          <p:cNvSpPr/>
          <p:nvPr/>
        </p:nvSpPr>
        <p:spPr>
          <a:xfrm>
            <a:off x="2661636" y="4132627"/>
            <a:ext cx="754664" cy="1554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A</a:t>
            </a:r>
            <a:r>
              <a:rPr lang="ko-KR" altLang="en-US" sz="900" b="1" dirty="0">
                <a:solidFill>
                  <a:schemeClr val="tx1"/>
                </a:solidFill>
              </a:rPr>
              <a:t>형 사다리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0FCC3D8-8C31-38CC-2420-1CA3C9D7EC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174" y="3663892"/>
            <a:ext cx="479482" cy="44722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824ADC-C5DC-20CD-FEB6-9F60558E40FD}"/>
              </a:ext>
            </a:extLst>
          </p:cNvPr>
          <p:cNvSpPr/>
          <p:nvPr/>
        </p:nvSpPr>
        <p:spPr>
          <a:xfrm>
            <a:off x="3574717" y="4133055"/>
            <a:ext cx="1008396" cy="1554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/>
                </a:solidFill>
              </a:rPr>
              <a:t>전체식</a:t>
            </a:r>
            <a:r>
              <a:rPr lang="ko-KR" altLang="en-US" sz="900" b="1" dirty="0">
                <a:solidFill>
                  <a:schemeClr val="tx1"/>
                </a:solidFill>
              </a:rPr>
              <a:t> 안전벨트</a:t>
            </a:r>
          </a:p>
        </p:txBody>
      </p:sp>
    </p:spTree>
    <p:extLst>
      <p:ext uri="{BB962C8B-B14F-4D97-AF65-F5344CB8AC3E}">
        <p14:creationId xmlns:p14="http://schemas.microsoft.com/office/powerpoint/2010/main" val="114735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7A719-C637-02C1-B6D3-833AA156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EAA7124-70E6-8EB1-ADF6-5179CDCA12AF}"/>
              </a:ext>
            </a:extLst>
          </p:cNvPr>
          <p:cNvSpPr/>
          <p:nvPr/>
        </p:nvSpPr>
        <p:spPr>
          <a:xfrm>
            <a:off x="0" y="126000"/>
            <a:ext cx="12192000" cy="51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24BF46F8-32C2-3294-14CF-C00311AD3DA9}"/>
              </a:ext>
            </a:extLst>
          </p:cNvPr>
          <p:cNvSpPr txBox="1">
            <a:spLocks/>
          </p:cNvSpPr>
          <p:nvPr/>
        </p:nvSpPr>
        <p:spPr>
          <a:xfrm>
            <a:off x="1235075" y="126000"/>
            <a:ext cx="9721850" cy="51840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2-5.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주요공정 개요 및 안전 관리 계획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(Stacker Crane CCTV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설치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CE62061-9804-49BC-C5F8-BFA105644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47647"/>
              </p:ext>
            </p:extLst>
          </p:nvPr>
        </p:nvGraphicFramePr>
        <p:xfrm>
          <a:off x="476250" y="788566"/>
          <a:ext cx="11276728" cy="5402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82">
                  <a:extLst>
                    <a:ext uri="{9D8B030D-6E8A-4147-A177-3AD203B41FA5}">
                      <a16:colId xmlns:a16="http://schemas.microsoft.com/office/drawing/2014/main" val="3233336432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1411478245"/>
                    </a:ext>
                  </a:extLst>
                </a:gridCol>
                <a:gridCol w="5051823">
                  <a:extLst>
                    <a:ext uri="{9D8B030D-6E8A-4147-A177-3AD203B41FA5}">
                      <a16:colId xmlns:a16="http://schemas.microsoft.com/office/drawing/2014/main" val="2830173752"/>
                    </a:ext>
                  </a:extLst>
                </a:gridCol>
              </a:tblGrid>
              <a:tr h="2778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공사 개요</a:t>
                      </a:r>
                      <a:endParaRPr lang="ko-KR" altLang="en-US" sz="2400" dirty="0"/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 </a:t>
                      </a:r>
                    </a:p>
                    <a:p>
                      <a:pPr latinLnBrk="1"/>
                      <a:r>
                        <a:rPr lang="en-US" altLang="ko-KR" sz="1000" b="1" dirty="0"/>
                        <a:t> </a:t>
                      </a:r>
                      <a:r>
                        <a:rPr lang="en-US" altLang="ko-KR" sz="1100" b="0" dirty="0">
                          <a:latin typeface="+mj-ea"/>
                          <a:ea typeface="+mj-ea"/>
                        </a:rPr>
                        <a:t>Stacker Crane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CCTV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08000">
                        <a:lnSpc>
                          <a:spcPct val="12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→ CCTV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Stacker Crane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으로 운반하여 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Stacker Crane CCTV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브라켓에 설치 하는 작업을 말한다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운반 간 자재의 낙하 등의 사고가 발생 한다</a:t>
                      </a:r>
                      <a:r>
                        <a:rPr lang="en-US" altLang="ko-KR" sz="1100" dirty="0">
                          <a:solidFill>
                            <a:prstClr val="black"/>
                          </a:solidFill>
                          <a:latin typeface="맑은 고딕" pitchFamily="50" charset="-127"/>
                          <a:ea typeface="+mn-ea"/>
                        </a:rPr>
                        <a:t>.</a:t>
                      </a:r>
                      <a:endParaRPr lang="en-US" altLang="ko-KR" sz="1100" dirty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 latinLnBrk="1"/>
                      <a:endParaRPr lang="en-US" altLang="ko-KR" sz="1000" b="1" dirty="0"/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  <a:p>
                      <a:pPr latinLnBrk="1"/>
                      <a:endParaRPr lang="en-US" altLang="ko-KR" sz="1000" b="1" i="1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7619"/>
                  </a:ext>
                </a:extLst>
              </a:tr>
              <a:tr h="779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 장비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077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작업 순서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1. CCTV </a:t>
                      </a:r>
                      <a:r>
                        <a:rPr lang="ko-KR" altLang="en-US" sz="1100" baseline="0" dirty="0"/>
                        <a:t>설치 포인트로 </a:t>
                      </a:r>
                      <a:r>
                        <a:rPr lang="en-US" altLang="ko-KR" sz="1100" baseline="0" dirty="0"/>
                        <a:t>CCTV</a:t>
                      </a:r>
                      <a:r>
                        <a:rPr lang="ko-KR" altLang="en-US" sz="1100" baseline="0" dirty="0"/>
                        <a:t>를 운반합니다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2. </a:t>
                      </a:r>
                      <a:r>
                        <a:rPr lang="ko-KR" altLang="en-US" sz="1100" baseline="0" dirty="0"/>
                        <a:t>위치 확인 및 주변 정리 정돈 후 설치 합니다</a:t>
                      </a:r>
                      <a:r>
                        <a:rPr lang="en-US" altLang="ko-KR" sz="1100" baseline="0" dirty="0"/>
                        <a:t>.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100" baseline="0" dirty="0"/>
                        <a:t>3. </a:t>
                      </a:r>
                      <a:r>
                        <a:rPr lang="ko-KR" altLang="en-US" sz="1100" baseline="0" dirty="0"/>
                        <a:t>포설된 </a:t>
                      </a:r>
                      <a:r>
                        <a:rPr lang="en-US" altLang="ko-KR" sz="1100" baseline="0" dirty="0"/>
                        <a:t>LAN</a:t>
                      </a:r>
                      <a:r>
                        <a:rPr lang="ko-KR" altLang="en-US" sz="1100" baseline="0" dirty="0"/>
                        <a:t>케이블을 </a:t>
                      </a:r>
                      <a:r>
                        <a:rPr lang="en-US" altLang="ko-KR" sz="1100" baseline="0" dirty="0"/>
                        <a:t>CCTV</a:t>
                      </a:r>
                      <a:r>
                        <a:rPr lang="ko-KR" altLang="en-US" sz="1100" baseline="0" dirty="0"/>
                        <a:t>에 연결합니다</a:t>
                      </a:r>
                      <a:r>
                        <a:rPr lang="en-US" altLang="ko-KR" sz="1100" baseline="0" dirty="0"/>
                        <a:t>.</a:t>
                      </a: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2713"/>
                  </a:ext>
                </a:extLst>
              </a:tr>
              <a:tr h="11615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안전 관리 계획</a:t>
                      </a:r>
                    </a:p>
                  </a:txBody>
                  <a:tcPr marL="88949" marR="88949" marT="44474" marB="444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포인트 운반 간 자재의 낙하 대비 이동 대차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불가 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자재 운반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적합 보호구 사용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작업 진행 전 작업 구역 구획화 하여 정리 정돈 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개인 안전보호구 착용 및 작업에 적합한 안전보호구 착용</a:t>
                      </a:r>
                      <a:endParaRPr lang="en-US" altLang="ko-KR" sz="12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100" baseline="0" dirty="0"/>
                    </a:p>
                  </a:txBody>
                  <a:tcPr marL="88949" marR="88949" marT="44474" marB="44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54380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8B8B1E47-EEB1-ACAF-8144-DE3330FA73E6}"/>
              </a:ext>
            </a:extLst>
          </p:cNvPr>
          <p:cNvGrpSpPr/>
          <p:nvPr/>
        </p:nvGrpSpPr>
        <p:grpSpPr>
          <a:xfrm>
            <a:off x="1783219" y="3663892"/>
            <a:ext cx="720000" cy="622704"/>
            <a:chOff x="3578392" y="4518712"/>
            <a:chExt cx="720000" cy="78809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1AAC9ED-1EA3-A71C-3DE2-13E00D0D4DCD}"/>
                </a:ext>
              </a:extLst>
            </p:cNvPr>
            <p:cNvSpPr/>
            <p:nvPr/>
          </p:nvSpPr>
          <p:spPr>
            <a:xfrm>
              <a:off x="3578392" y="5110041"/>
              <a:ext cx="720000" cy="19676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schemeClr val="tx1"/>
                  </a:solidFill>
                </a:rPr>
                <a:t>인치 렌치</a:t>
              </a:r>
            </a:p>
          </p:txBody>
        </p:sp>
        <p:pic>
          <p:nvPicPr>
            <p:cNvPr id="17" name="그림 16" descr="렌치, 공구이(가) 표시된 사진&#10;&#10;자동 생성된 설명">
              <a:extLst>
                <a:ext uri="{FF2B5EF4-FFF2-40B4-BE49-F238E27FC236}">
                  <a16:creationId xmlns:a16="http://schemas.microsoft.com/office/drawing/2014/main" id="{34E28990-6ABB-07F5-0BE4-C7D2DD4A9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655386" y="4537059"/>
              <a:ext cx="566013" cy="529319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B112965-A38E-74B6-74D6-15C1A97B102C}"/>
              </a:ext>
            </a:extLst>
          </p:cNvPr>
          <p:cNvGrpSpPr/>
          <p:nvPr/>
        </p:nvGrpSpPr>
        <p:grpSpPr>
          <a:xfrm>
            <a:off x="8174621" y="947957"/>
            <a:ext cx="3441429" cy="2504952"/>
            <a:chOff x="7989420" y="947957"/>
            <a:chExt cx="3441429" cy="250495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80ECC32-B791-4D65-ED75-7CB3F2CF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438110" y="1280583"/>
              <a:ext cx="2325366" cy="1660113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7AF7A4C-2FFE-E4B0-365B-F203475B0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9420" y="953562"/>
              <a:ext cx="1781316" cy="2319761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E8551B7-9C45-2300-C7AF-C745342633BD}"/>
                </a:ext>
              </a:extLst>
            </p:cNvPr>
            <p:cNvSpPr/>
            <p:nvPr/>
          </p:nvSpPr>
          <p:spPr bwMode="auto">
            <a:xfrm>
              <a:off x="8215553" y="1080358"/>
              <a:ext cx="1408796" cy="212088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9FD47FB-2706-C100-D48E-8FB6221FB1F8}"/>
                </a:ext>
              </a:extLst>
            </p:cNvPr>
            <p:cNvSpPr/>
            <p:nvPr/>
          </p:nvSpPr>
          <p:spPr>
            <a:xfrm>
              <a:off x="8308306" y="3222077"/>
              <a:ext cx="1416433" cy="230832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CCTV</a:t>
              </a:r>
              <a:r>
                <a:rPr lang="ko-KR" altLang="en-US" sz="9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9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Camera</a:t>
              </a:r>
              <a:endParaRPr kumimoji="0"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17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1592</Words>
  <Application>Microsoft Office PowerPoint</Application>
  <PresentationFormat>와이드스크린</PresentationFormat>
  <Paragraphs>314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HY견고딕</vt:lpstr>
      <vt:lpstr>굴림</vt:lpstr>
      <vt:lpstr>맑은 고딕</vt:lpstr>
      <vt:lpstr>맑은 고딕 Semilight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지현 최</cp:lastModifiedBy>
  <cp:revision>99</cp:revision>
  <dcterms:created xsi:type="dcterms:W3CDTF">2020-07-21T03:53:04Z</dcterms:created>
  <dcterms:modified xsi:type="dcterms:W3CDTF">2024-12-03T06:22:30Z</dcterms:modified>
</cp:coreProperties>
</file>