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4"/>
  </p:sldMasterIdLst>
  <p:notesMasterIdLst>
    <p:notesMasterId r:id="rId57"/>
  </p:notesMasterIdLst>
  <p:handoutMasterIdLst>
    <p:handoutMasterId r:id="rId58"/>
  </p:handoutMasterIdLst>
  <p:sldIdLst>
    <p:sldId id="1220" r:id="rId5"/>
    <p:sldId id="1370" r:id="rId6"/>
    <p:sldId id="1225" r:id="rId7"/>
    <p:sldId id="515" r:id="rId8"/>
    <p:sldId id="1231" r:id="rId9"/>
    <p:sldId id="1406" r:id="rId10"/>
    <p:sldId id="1407" r:id="rId11"/>
    <p:sldId id="1232" r:id="rId12"/>
    <p:sldId id="1304" r:id="rId13"/>
    <p:sldId id="1233" r:id="rId14"/>
    <p:sldId id="1371" r:id="rId15"/>
    <p:sldId id="1372" r:id="rId16"/>
    <p:sldId id="1367" r:id="rId17"/>
    <p:sldId id="1377" r:id="rId18"/>
    <p:sldId id="1395" r:id="rId19"/>
    <p:sldId id="1396" r:id="rId20"/>
    <p:sldId id="1408" r:id="rId21"/>
    <p:sldId id="1399" r:id="rId22"/>
    <p:sldId id="1409" r:id="rId23"/>
    <p:sldId id="1263" r:id="rId24"/>
    <p:sldId id="1264" r:id="rId25"/>
    <p:sldId id="1384" r:id="rId26"/>
    <p:sldId id="1385" r:id="rId27"/>
    <p:sldId id="1386" r:id="rId28"/>
    <p:sldId id="1390" r:id="rId29"/>
    <p:sldId id="1392" r:id="rId30"/>
    <p:sldId id="524" r:id="rId31"/>
    <p:sldId id="1270" r:id="rId32"/>
    <p:sldId id="565" r:id="rId33"/>
    <p:sldId id="1405" r:id="rId34"/>
    <p:sldId id="1314" r:id="rId35"/>
    <p:sldId id="526" r:id="rId36"/>
    <p:sldId id="527" r:id="rId37"/>
    <p:sldId id="1230" r:id="rId38"/>
    <p:sldId id="1297" r:id="rId39"/>
    <p:sldId id="531" r:id="rId40"/>
    <p:sldId id="532" r:id="rId41"/>
    <p:sldId id="533" r:id="rId42"/>
    <p:sldId id="535" r:id="rId43"/>
    <p:sldId id="1226" r:id="rId44"/>
    <p:sldId id="537" r:id="rId45"/>
    <p:sldId id="538" r:id="rId46"/>
    <p:sldId id="545" r:id="rId47"/>
    <p:sldId id="546" r:id="rId48"/>
    <p:sldId id="547" r:id="rId49"/>
    <p:sldId id="1234" r:id="rId50"/>
    <p:sldId id="549" r:id="rId51"/>
    <p:sldId id="566" r:id="rId52"/>
    <p:sldId id="551" r:id="rId53"/>
    <p:sldId id="553" r:id="rId54"/>
    <p:sldId id="550" r:id="rId55"/>
    <p:sldId id="1224" r:id="rId56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제목" id="{46759BE3-45A4-4413-A7E7-AB170A95C7FA}">
          <p14:sldIdLst>
            <p14:sldId id="1220"/>
            <p14:sldId id="1370"/>
          </p14:sldIdLst>
        </p14:section>
        <p14:section name="1. 프로젝트 개요" id="{CBEB16F6-6C7F-464A-BD2A-7DD8481C5741}">
          <p14:sldIdLst>
            <p14:sldId id="1225"/>
            <p14:sldId id="515"/>
            <p14:sldId id="1231"/>
            <p14:sldId id="1406"/>
            <p14:sldId id="1407"/>
            <p14:sldId id="1232"/>
            <p14:sldId id="1304"/>
          </p14:sldIdLst>
        </p14:section>
        <p14:section name="2. 설치 추진 계획" id="{2F1B1916-B9AD-4629-B79C-C7C2E8407103}">
          <p14:sldIdLst>
            <p14:sldId id="1233"/>
            <p14:sldId id="1371"/>
            <p14:sldId id="1372"/>
            <p14:sldId id="1367"/>
            <p14:sldId id="1377"/>
            <p14:sldId id="1395"/>
            <p14:sldId id="1396"/>
            <p14:sldId id="1408"/>
            <p14:sldId id="1399"/>
            <p14:sldId id="1409"/>
            <p14:sldId id="1263"/>
            <p14:sldId id="1264"/>
            <p14:sldId id="1384"/>
            <p14:sldId id="1385"/>
            <p14:sldId id="1386"/>
            <p14:sldId id="1390"/>
            <p14:sldId id="1392"/>
            <p14:sldId id="524"/>
            <p14:sldId id="1270"/>
            <p14:sldId id="565"/>
            <p14:sldId id="1405"/>
            <p14:sldId id="1314"/>
            <p14:sldId id="526"/>
            <p14:sldId id="527"/>
          </p14:sldIdLst>
        </p14:section>
        <p14:section name="3. 안전관리 계획" id="{CBBCE0E1-F3D2-428D-B850-C55A2F388814}">
          <p14:sldIdLst>
            <p14:sldId id="1230"/>
            <p14:sldId id="1297"/>
            <p14:sldId id="531"/>
            <p14:sldId id="532"/>
            <p14:sldId id="533"/>
            <p14:sldId id="535"/>
            <p14:sldId id="1226"/>
            <p14:sldId id="537"/>
            <p14:sldId id="538"/>
            <p14:sldId id="545"/>
            <p14:sldId id="546"/>
            <p14:sldId id="547"/>
            <p14:sldId id="1234"/>
            <p14:sldId id="549"/>
            <p14:sldId id="566"/>
            <p14:sldId id="551"/>
            <p14:sldId id="553"/>
            <p14:sldId id="550"/>
            <p14:sldId id="12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최 동조" initials="최동" lastIdx="1" clrIdx="0"/>
  <p:cmAuthor id="2" name="허상렬" initials="h" lastIdx="1" clrIdx="1"/>
  <p:cmAuthor id="3" name="사용자" initials="사" lastIdx="1" clrIdx="2">
    <p:extLst>
      <p:ext uri="{19B8F6BF-5375-455C-9EA6-DF929625EA0E}">
        <p15:presenceInfo xmlns:p15="http://schemas.microsoft.com/office/powerpoint/2012/main" userId="사용자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CCFF"/>
    <a:srgbClr val="FFFF99"/>
    <a:srgbClr val="C6C7C7"/>
    <a:srgbClr val="464648"/>
    <a:srgbClr val="020303"/>
    <a:srgbClr val="B0181A"/>
    <a:srgbClr val="FF9999"/>
    <a:srgbClr val="FFA3A3"/>
    <a:srgbClr val="7475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1" autoAdjust="0"/>
    <p:restoredTop sz="86235" autoAdjust="0"/>
  </p:normalViewPr>
  <p:slideViewPr>
    <p:cSldViewPr snapToGrid="0">
      <p:cViewPr varScale="1">
        <p:scale>
          <a:sx n="93" d="100"/>
          <a:sy n="93" d="100"/>
        </p:scale>
        <p:origin x="4332" y="84"/>
      </p:cViewPr>
      <p:guideLst>
        <p:guide orient="horz" pos="2183"/>
        <p:guide pos="2925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60" d="100"/>
        <a:sy n="160" d="100"/>
      </p:scale>
      <p:origin x="0" y="-66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6804"/>
          </a:xfrm>
          <a:prstGeom prst="rect">
            <a:avLst/>
          </a:prstGeom>
        </p:spPr>
        <p:txBody>
          <a:bodyPr vert="horz" lIns="92507" tIns="46255" rIns="92507" bIns="4625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804"/>
          </a:xfrm>
          <a:prstGeom prst="rect">
            <a:avLst/>
          </a:prstGeom>
        </p:spPr>
        <p:txBody>
          <a:bodyPr vert="horz" lIns="92507" tIns="46255" rIns="92507" bIns="46255" rtlCol="0"/>
          <a:lstStyle>
            <a:lvl1pPr algn="r">
              <a:defRPr sz="1200"/>
            </a:lvl1pPr>
          </a:lstStyle>
          <a:p>
            <a:fld id="{736D0EC1-86D9-4209-A309-9338AE5ACC44}" type="datetimeFigureOut">
              <a:rPr lang="ko-KR" altLang="en-US" smtClean="0"/>
              <a:t>2024-11-15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40908"/>
            <a:ext cx="2949787" cy="496804"/>
          </a:xfrm>
          <a:prstGeom prst="rect">
            <a:avLst/>
          </a:prstGeom>
        </p:spPr>
        <p:txBody>
          <a:bodyPr vert="horz" lIns="92507" tIns="46255" rIns="92507" bIns="46255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838" y="9440908"/>
            <a:ext cx="2949787" cy="496804"/>
          </a:xfrm>
          <a:prstGeom prst="rect">
            <a:avLst/>
          </a:prstGeom>
        </p:spPr>
        <p:txBody>
          <a:bodyPr vert="horz" lIns="92507" tIns="46255" rIns="92507" bIns="46255" rtlCol="0" anchor="b"/>
          <a:lstStyle>
            <a:lvl1pPr algn="r">
              <a:defRPr sz="1200"/>
            </a:lvl1pPr>
          </a:lstStyle>
          <a:p>
            <a:fld id="{2EFAACA3-17B8-4C82-A647-62F0963CDB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6794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2949524" cy="498703"/>
          </a:xfrm>
          <a:prstGeom prst="rect">
            <a:avLst/>
          </a:prstGeom>
        </p:spPr>
        <p:txBody>
          <a:bodyPr vert="horz" lIns="90750" tIns="45373" rIns="90750" bIns="453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107" y="2"/>
            <a:ext cx="2949524" cy="498703"/>
          </a:xfrm>
          <a:prstGeom prst="rect">
            <a:avLst/>
          </a:prstGeom>
        </p:spPr>
        <p:txBody>
          <a:bodyPr vert="horz" lIns="90750" tIns="45373" rIns="90750" bIns="45373" rtlCol="0"/>
          <a:lstStyle>
            <a:lvl1pPr algn="r">
              <a:defRPr sz="1200"/>
            </a:lvl1pPr>
          </a:lstStyle>
          <a:p>
            <a:fld id="{287D690C-7AA2-4AFD-8C36-57A42210C0D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1988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0" tIns="45373" rIns="90750" bIns="453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508" y="4783449"/>
            <a:ext cx="5445760" cy="3913870"/>
          </a:xfrm>
          <a:prstGeom prst="rect">
            <a:avLst/>
          </a:prstGeom>
        </p:spPr>
        <p:txBody>
          <a:bodyPr vert="horz" lIns="90750" tIns="45373" rIns="90750" bIns="4537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9440640"/>
            <a:ext cx="2949524" cy="498703"/>
          </a:xfrm>
          <a:prstGeom prst="rect">
            <a:avLst/>
          </a:prstGeom>
        </p:spPr>
        <p:txBody>
          <a:bodyPr vert="horz" lIns="90750" tIns="45373" rIns="90750" bIns="453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107" y="9440640"/>
            <a:ext cx="2949524" cy="498703"/>
          </a:xfrm>
          <a:prstGeom prst="rect">
            <a:avLst/>
          </a:prstGeom>
        </p:spPr>
        <p:txBody>
          <a:bodyPr vert="horz" lIns="90750" tIns="45373" rIns="90750" bIns="45373" rtlCol="0" anchor="b"/>
          <a:lstStyle>
            <a:lvl1pPr algn="r">
              <a:defRPr sz="1200"/>
            </a:lvl1pPr>
          </a:lstStyle>
          <a:p>
            <a:fld id="{372430CD-7065-4B5C-A797-9D7C90E37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92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430CD-7065-4B5C-A797-9D7C90E37F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88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430CD-7065-4B5C-A797-9D7C90E37F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12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430CD-7065-4B5C-A797-9D7C90E37F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9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C9710-C348-64B7-FA9A-3DD833EC7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C138913-F7B9-836F-6FBC-FDF6A8D1A8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3A12CF3-40EB-24B4-636B-390F642A0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0522BE1-71CE-838E-CF0E-62B90457DF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430CD-7065-4B5C-A797-9D7C90E37F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46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472A2-8FDF-73E6-BA89-E14071895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5160D78-088C-E631-913B-47321A5711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871B8C0-83FC-E3E4-083E-E947371DB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610B1F4-AFCF-586C-97C7-784EF415DA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430CD-7065-4B5C-A797-9D7C90E37F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69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430CD-7065-4B5C-A797-9D7C90E37F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89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60">
              <a:defRPr/>
            </a:pPr>
            <a:r>
              <a:rPr kumimoji="0" lang="en-US" altLang="ko-KR" sz="1200" b="1">
                <a:solidFill>
                  <a:srgbClr val="000000"/>
                </a:solidFill>
                <a:latin typeface="+mn-ea"/>
              </a:rPr>
              <a:t> </a:t>
            </a:r>
            <a:r>
              <a:rPr kumimoji="0" lang="ko-KR" altLang="en-US" sz="800" b="1">
                <a:solidFill>
                  <a:srgbClr val="000000"/>
                </a:solidFill>
                <a:latin typeface="+mn-ea"/>
              </a:rPr>
              <a:t>회전식하이랜더크레인 </a:t>
            </a:r>
            <a:r>
              <a:rPr kumimoji="0" lang="en-US" altLang="ko-KR" sz="800" b="1">
                <a:solidFill>
                  <a:srgbClr val="000000"/>
                </a:solidFill>
                <a:latin typeface="+mn-ea"/>
              </a:rPr>
              <a:t>5TON</a:t>
            </a:r>
            <a:r>
              <a:rPr kumimoji="0" lang="en-US" altLang="ko-KR" sz="1200" b="1">
                <a:solidFill>
                  <a:srgbClr val="000000"/>
                </a:solidFill>
                <a:latin typeface="+mn-ea"/>
              </a:rPr>
              <a:t>,       </a:t>
            </a:r>
          </a:p>
          <a:p>
            <a:pPr defTabSz="914360">
              <a:defRPr/>
            </a:pPr>
            <a:r>
              <a:rPr kumimoji="0" lang="en-US" altLang="ko-KR" sz="1200" b="1">
                <a:solidFill>
                  <a:srgbClr val="000000"/>
                </a:solidFill>
                <a:latin typeface="+mn-ea"/>
              </a:rPr>
              <a:t>       5TON, </a:t>
            </a:r>
          </a:p>
          <a:p>
            <a:pPr defTabSz="914360">
              <a:defRPr/>
            </a:pPr>
            <a:r>
              <a:rPr kumimoji="0" lang="en-US" altLang="ko-KR" sz="1200" b="1">
                <a:solidFill>
                  <a:srgbClr val="000000"/>
                </a:solidFill>
                <a:latin typeface="+mn-ea"/>
              </a:rPr>
              <a:t>2.5TON </a:t>
            </a:r>
            <a:r>
              <a:rPr kumimoji="0" lang="ko-KR" altLang="en-US" sz="1200" b="1">
                <a:solidFill>
                  <a:srgbClr val="000000"/>
                </a:solidFill>
                <a:latin typeface="+mn-ea"/>
              </a:rPr>
              <a:t>지게차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430CD-7065-4B5C-A797-9D7C90E37F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94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430CD-7065-4B5C-A797-9D7C90E37F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9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430CD-7065-4B5C-A797-9D7C90E37FA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01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430CD-7065-4B5C-A797-9D7C90E37FA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54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430CD-7065-4B5C-A797-9D7C90E37FA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2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430CD-7065-4B5C-A797-9D7C90E37F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39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1BAF5467-ED3C-4723-9449-0914D6D45D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9414" indent="-288236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52944" indent="-230589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14122" indent="-230589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75299" indent="-230589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36477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97655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58832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920010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51A40495-5B98-4EBD-87CC-235DA6310E71}" type="slidenum">
              <a:rPr lang="en-US" altLang="ko-KR" sz="1200" b="0">
                <a:solidFill>
                  <a:schemeClr val="tx1"/>
                </a:solidFill>
              </a:rPr>
              <a:pPr/>
              <a:t>4</a:t>
            </a:fld>
            <a:endParaRPr lang="en-US" altLang="ko-KR" sz="1200" b="0">
              <a:solidFill>
                <a:schemeClr val="tx1"/>
              </a:solidFill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4EFAA03B-5A49-4ACB-9FEF-0D0B26C034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3236913" y="0"/>
            <a:ext cx="13350876" cy="100123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2F670BAC-B47D-4F72-99FF-C0116EC3C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1BAF5467-ED3C-4723-9449-0914D6D45D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9414" indent="-288236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52944" indent="-230589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14122" indent="-230589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75299" indent="-230589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36477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97655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58832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920010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51A40495-5B98-4EBD-87CC-235DA6310E71}" type="slidenum">
              <a:rPr lang="en-US" altLang="ko-KR" sz="1200" b="0">
                <a:solidFill>
                  <a:schemeClr val="tx1"/>
                </a:solidFill>
              </a:rPr>
              <a:pPr/>
              <a:t>5</a:t>
            </a:fld>
            <a:endParaRPr lang="en-US" altLang="ko-KR" sz="1200" b="0">
              <a:solidFill>
                <a:schemeClr val="tx1"/>
              </a:solidFill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4EFAA03B-5A49-4ACB-9FEF-0D0B26C034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3236913" y="0"/>
            <a:ext cx="13350876" cy="100123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2F670BAC-B47D-4F72-99FF-C0116EC3C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7003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1002B-0067-CD32-C071-845544B97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010CABCE-BBCE-061B-DFDD-B9EB203DEC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9414" indent="-288236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52944" indent="-230589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14122" indent="-230589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75299" indent="-230589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36477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97655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58832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920010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51A40495-5B98-4EBD-87CC-235DA6310E71}" type="slidenum">
              <a:rPr lang="en-US" altLang="ko-KR" sz="1200" b="0">
                <a:solidFill>
                  <a:schemeClr val="tx1"/>
                </a:solidFill>
              </a:rPr>
              <a:pPr/>
              <a:t>6</a:t>
            </a:fld>
            <a:endParaRPr lang="en-US" altLang="ko-KR" sz="1200" b="0">
              <a:solidFill>
                <a:schemeClr val="tx1"/>
              </a:solidFill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7AAAD3F9-2ED3-EA89-C0CA-1FD9080630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3236913" y="0"/>
            <a:ext cx="13350876" cy="100123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E37CF428-CD4D-D092-A36D-0333002CB5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2237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B202C-B929-0855-AA70-6B52C14B4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4AA6FB98-A23A-9393-856C-C53B2D2ED7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9414" indent="-288236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52944" indent="-230589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14122" indent="-230589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75299" indent="-230589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36477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97655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58832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920010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51A40495-5B98-4EBD-87CC-235DA6310E71}" type="slidenum">
              <a:rPr lang="en-US" altLang="ko-KR" sz="1200" b="0">
                <a:solidFill>
                  <a:schemeClr val="tx1"/>
                </a:solidFill>
              </a:rPr>
              <a:pPr/>
              <a:t>7</a:t>
            </a:fld>
            <a:endParaRPr lang="en-US" altLang="ko-KR" sz="1200" b="0">
              <a:solidFill>
                <a:schemeClr val="tx1"/>
              </a:solidFill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5197950A-0C18-31D9-6602-DD3A850AA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3236913" y="0"/>
            <a:ext cx="13350876" cy="100123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DCA67767-6972-7336-97F2-0B3AEF5C66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1573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1BAF5467-ED3C-4723-9449-0914D6D45D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9414" indent="-288236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52944" indent="-230589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14122" indent="-230589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75299" indent="-230589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36477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97655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58832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920010" indent="-230589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51A40495-5B98-4EBD-87CC-235DA6310E71}" type="slidenum">
              <a:rPr lang="en-US" altLang="ko-KR" sz="1200" b="0">
                <a:solidFill>
                  <a:schemeClr val="tx1"/>
                </a:solidFill>
              </a:rPr>
              <a:pPr/>
              <a:t>8</a:t>
            </a:fld>
            <a:endParaRPr lang="en-US" altLang="ko-KR" sz="1200" b="0">
              <a:solidFill>
                <a:schemeClr val="tx1"/>
              </a:solidFill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4EFAA03B-5A49-4ACB-9FEF-0D0B26C034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3236913" y="0"/>
            <a:ext cx="13350876" cy="100123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2F670BAC-B47D-4F72-99FF-C0116EC3C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7197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430CD-7065-4B5C-A797-9D7C90E37F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10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430CD-7065-4B5C-A797-9D7C90E37F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57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16C31F0-4456-4D99-A4DE-756E70990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02" y="113198"/>
            <a:ext cx="6642340" cy="4571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7F578AF-AD05-421C-9B20-94DF1E79F8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3902" y="782952"/>
            <a:ext cx="8808648" cy="5394011"/>
          </a:xfrm>
          <a:prstGeom prst="rect">
            <a:avLst/>
          </a:prstGeom>
        </p:spPr>
        <p:txBody>
          <a:bodyPr>
            <a:normAutofit/>
          </a:bodyPr>
          <a:lstStyle>
            <a:lvl1pPr marL="180000" indent="-180000">
              <a:lnSpc>
                <a:spcPct val="110000"/>
              </a:lnSpc>
              <a:buFont typeface="+mj-lt"/>
              <a:buAutoNum type="arabicPeriod"/>
              <a:defRPr sz="1400" b="1"/>
            </a:lvl1pPr>
            <a:lvl2pPr marL="270000" indent="-180000">
              <a:lnSpc>
                <a:spcPct val="110000"/>
              </a:lnSpc>
              <a:buFont typeface="+mj-lt"/>
              <a:buAutoNum type="arabicParenR"/>
              <a:defRPr sz="1200"/>
            </a:lvl2pPr>
            <a:lvl3pPr marL="432000" indent="-180000">
              <a:lnSpc>
                <a:spcPct val="110000"/>
              </a:lnSpc>
              <a:buFont typeface="+mj-ea"/>
              <a:buAutoNum type="circleNumDbPlain"/>
              <a:defRPr sz="1100"/>
            </a:lvl3pPr>
            <a:lvl4pPr marL="540000" indent="-180000">
              <a:lnSpc>
                <a:spcPct val="100000"/>
              </a:lnSpc>
              <a:buFont typeface="+mj-lt"/>
              <a:buAutoNum type="alphaLcPeriod"/>
              <a:defRPr sz="1050"/>
            </a:lvl4pPr>
            <a:lvl5pPr marL="612000" indent="-180000">
              <a:lnSpc>
                <a:spcPct val="100000"/>
              </a:lnSpc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11" name="바닥글 개체 틀 4">
            <a:extLst>
              <a:ext uri="{FF2B5EF4-FFF2-40B4-BE49-F238E27FC236}">
                <a16:creationId xmlns:a16="http://schemas.microsoft.com/office/drawing/2014/main" id="{EC199EF5-5ADD-4FE6-9E1F-450D3E69C4B8}"/>
              </a:ext>
            </a:extLst>
          </p:cNvPr>
          <p:cNvSpPr txBox="1">
            <a:spLocks/>
          </p:cNvSpPr>
          <p:nvPr userDrawn="1"/>
        </p:nvSpPr>
        <p:spPr>
          <a:xfrm>
            <a:off x="4232485" y="6529759"/>
            <a:ext cx="1993188" cy="295272"/>
          </a:xfrm>
          <a:prstGeom prst="rect">
            <a:avLst/>
          </a:prstGeom>
        </p:spPr>
        <p:txBody>
          <a:bodyPr vert="horz" lIns="27000" tIns="27000" rIns="27000" bIns="2700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000" b="1" kern="1200">
                <a:solidFill>
                  <a:srgbClr val="0070C0"/>
                </a:solidFill>
                <a:latin typeface="+mj-ea"/>
                <a:ea typeface="+mj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세진에프에이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E21E121-424B-463A-BFD9-60573CAC3E35}"/>
              </a:ext>
            </a:extLst>
          </p:cNvPr>
          <p:cNvSpPr/>
          <p:nvPr userDrawn="1"/>
        </p:nvSpPr>
        <p:spPr>
          <a:xfrm>
            <a:off x="6470" y="624536"/>
            <a:ext cx="9126000" cy="54000"/>
          </a:xfrm>
          <a:prstGeom prst="rect">
            <a:avLst/>
          </a:prstGeom>
          <a:gradFill flip="none" rotWithShape="1">
            <a:gsLst>
              <a:gs pos="55000">
                <a:schemeClr val="accent1">
                  <a:lumMod val="75000"/>
                </a:schemeClr>
              </a:gs>
              <a:gs pos="31000">
                <a:srgbClr val="1F497D">
                  <a:lumMod val="60000"/>
                  <a:lumOff val="40000"/>
                </a:srgbClr>
              </a:gs>
              <a:gs pos="72000">
                <a:srgbClr val="8064A2">
                  <a:lumMod val="60000"/>
                  <a:lumOff val="40000"/>
                </a:srgbClr>
              </a:gs>
              <a:gs pos="0">
                <a:schemeClr val="tx2"/>
              </a:gs>
              <a:gs pos="90000">
                <a:schemeClr val="bg1">
                  <a:lumMod val="65000"/>
                </a:scheme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EE35FE0-4967-40A2-AEBE-EF1DAEEB09B1}"/>
              </a:ext>
            </a:extLst>
          </p:cNvPr>
          <p:cNvSpPr/>
          <p:nvPr userDrawn="1"/>
        </p:nvSpPr>
        <p:spPr>
          <a:xfrm>
            <a:off x="6470" y="6460767"/>
            <a:ext cx="9126000" cy="21600"/>
          </a:xfrm>
          <a:prstGeom prst="rect">
            <a:avLst/>
          </a:prstGeom>
          <a:gradFill flip="none" rotWithShape="1">
            <a:gsLst>
              <a:gs pos="75000">
                <a:schemeClr val="accent6"/>
              </a:gs>
              <a:gs pos="42000">
                <a:srgbClr val="FFC000"/>
              </a:gs>
              <a:gs pos="0">
                <a:schemeClr val="accent1"/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5A2E448-C121-4F28-A7B9-8E7B11EA54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741" y="115304"/>
            <a:ext cx="1676954" cy="48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DFD4B85-0E3B-4A1A-B7DC-D0143A8385E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34"/>
          <a:stretch/>
        </p:blipFill>
        <p:spPr bwMode="auto">
          <a:xfrm>
            <a:off x="4010062" y="6577642"/>
            <a:ext cx="189471" cy="19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872DEFD-A12A-40D9-8641-1B67999A6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53457"/>
            <a:ext cx="1157018" cy="19025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8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02" y="113198"/>
            <a:ext cx="6642340" cy="4571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3902" y="782952"/>
            <a:ext cx="8808648" cy="5394011"/>
          </a:xfrm>
          <a:prstGeom prst="rect">
            <a:avLst/>
          </a:prstGeom>
        </p:spPr>
        <p:txBody>
          <a:bodyPr>
            <a:normAutofit/>
          </a:bodyPr>
          <a:lstStyle>
            <a:lvl1pPr marL="180000" indent="-180000">
              <a:lnSpc>
                <a:spcPct val="110000"/>
              </a:lnSpc>
              <a:buFont typeface="+mj-lt"/>
              <a:buAutoNum type="arabicPeriod"/>
              <a:defRPr sz="1400" b="1"/>
            </a:lvl1pPr>
            <a:lvl2pPr marL="270000" indent="-180000">
              <a:lnSpc>
                <a:spcPct val="110000"/>
              </a:lnSpc>
              <a:buFont typeface="+mj-lt"/>
              <a:buAutoNum type="arabicParenR"/>
              <a:defRPr sz="1200"/>
            </a:lvl2pPr>
            <a:lvl3pPr marL="432000" indent="-180000">
              <a:lnSpc>
                <a:spcPct val="110000"/>
              </a:lnSpc>
              <a:buFont typeface="+mj-ea"/>
              <a:buAutoNum type="circleNumDbPlain"/>
              <a:defRPr sz="1100"/>
            </a:lvl3pPr>
            <a:lvl4pPr marL="540000" indent="-180000">
              <a:lnSpc>
                <a:spcPct val="100000"/>
              </a:lnSpc>
              <a:buFont typeface="+mj-lt"/>
              <a:buAutoNum type="alphaLcPeriod"/>
              <a:defRPr sz="1050"/>
            </a:lvl4pPr>
            <a:lvl5pPr marL="612000" indent="-180000">
              <a:lnSpc>
                <a:spcPct val="100000"/>
              </a:lnSpc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6007" y="6553457"/>
            <a:ext cx="1157018" cy="190257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바닥글 개체 틀 4"/>
          <p:cNvSpPr txBox="1">
            <a:spLocks/>
          </p:cNvSpPr>
          <p:nvPr userDrawn="1"/>
        </p:nvSpPr>
        <p:spPr>
          <a:xfrm>
            <a:off x="4232485" y="6529759"/>
            <a:ext cx="1993188" cy="295272"/>
          </a:xfrm>
          <a:prstGeom prst="rect">
            <a:avLst/>
          </a:prstGeom>
        </p:spPr>
        <p:txBody>
          <a:bodyPr vert="horz" lIns="27000" tIns="27000" rIns="27000" bIns="2700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000" b="1" kern="1200">
                <a:solidFill>
                  <a:srgbClr val="0070C0"/>
                </a:solidFill>
                <a:latin typeface="+mj-ea"/>
                <a:ea typeface="+mj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세진에프에이</a:t>
            </a:r>
          </a:p>
        </p:txBody>
      </p:sp>
      <p:sp>
        <p:nvSpPr>
          <p:cNvPr id="8" name="직사각형 7"/>
          <p:cNvSpPr/>
          <p:nvPr userDrawn="1"/>
        </p:nvSpPr>
        <p:spPr>
          <a:xfrm>
            <a:off x="6470" y="624536"/>
            <a:ext cx="9126000" cy="54000"/>
          </a:xfrm>
          <a:prstGeom prst="rect">
            <a:avLst/>
          </a:prstGeom>
          <a:gradFill flip="none" rotWithShape="1">
            <a:gsLst>
              <a:gs pos="55000">
                <a:schemeClr val="accent1">
                  <a:lumMod val="75000"/>
                </a:schemeClr>
              </a:gs>
              <a:gs pos="31000">
                <a:srgbClr val="1F497D">
                  <a:lumMod val="60000"/>
                  <a:lumOff val="40000"/>
                </a:srgbClr>
              </a:gs>
              <a:gs pos="72000">
                <a:srgbClr val="8064A2">
                  <a:lumMod val="60000"/>
                  <a:lumOff val="40000"/>
                </a:srgbClr>
              </a:gs>
              <a:gs pos="0">
                <a:schemeClr val="tx2"/>
              </a:gs>
              <a:gs pos="90000">
                <a:schemeClr val="bg1">
                  <a:lumMod val="65000"/>
                </a:scheme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6470" y="6460767"/>
            <a:ext cx="9126000" cy="21600"/>
          </a:xfrm>
          <a:prstGeom prst="rect">
            <a:avLst/>
          </a:prstGeom>
          <a:gradFill flip="none" rotWithShape="1">
            <a:gsLst>
              <a:gs pos="75000">
                <a:schemeClr val="accent6"/>
              </a:gs>
              <a:gs pos="42000">
                <a:srgbClr val="FFC000"/>
              </a:gs>
              <a:gs pos="0">
                <a:schemeClr val="accent1"/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B630EC5-9AC3-481E-923C-5098D01AE3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741" y="115304"/>
            <a:ext cx="1676954" cy="48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BC53F66-E97E-40CA-BAA1-C068F617C57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34"/>
          <a:stretch/>
        </p:blipFill>
        <p:spPr bwMode="auto">
          <a:xfrm>
            <a:off x="4010062" y="6577642"/>
            <a:ext cx="189471" cy="19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612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4F9F2C-A26C-4D14-8037-7BBF465EB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02" y="113198"/>
            <a:ext cx="6642340" cy="4571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31763B-3C04-4D0E-9CD1-3FDBCDC125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3902" y="782952"/>
            <a:ext cx="8808648" cy="5394011"/>
          </a:xfrm>
          <a:prstGeom prst="rect">
            <a:avLst/>
          </a:prstGeom>
        </p:spPr>
        <p:txBody>
          <a:bodyPr>
            <a:normAutofit/>
          </a:bodyPr>
          <a:lstStyle>
            <a:lvl1pPr marL="180000" indent="-180000">
              <a:lnSpc>
                <a:spcPct val="110000"/>
              </a:lnSpc>
              <a:buFont typeface="+mj-lt"/>
              <a:buAutoNum type="arabicPeriod"/>
              <a:defRPr sz="1400" b="1"/>
            </a:lvl1pPr>
            <a:lvl2pPr marL="270000" indent="-180000">
              <a:lnSpc>
                <a:spcPct val="110000"/>
              </a:lnSpc>
              <a:buFont typeface="+mj-lt"/>
              <a:buAutoNum type="arabicParenR"/>
              <a:defRPr sz="1200"/>
            </a:lvl2pPr>
            <a:lvl3pPr marL="432000" indent="-180000">
              <a:lnSpc>
                <a:spcPct val="110000"/>
              </a:lnSpc>
              <a:buFont typeface="+mj-ea"/>
              <a:buAutoNum type="circleNumDbPlain"/>
              <a:defRPr sz="1100"/>
            </a:lvl3pPr>
            <a:lvl4pPr marL="540000" indent="-180000">
              <a:lnSpc>
                <a:spcPct val="100000"/>
              </a:lnSpc>
              <a:buFont typeface="+mj-lt"/>
              <a:buAutoNum type="alphaLcPeriod"/>
              <a:defRPr sz="1050"/>
            </a:lvl4pPr>
            <a:lvl5pPr marL="612000" indent="-180000">
              <a:lnSpc>
                <a:spcPct val="100000"/>
              </a:lnSpc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17" name="바닥글 개체 틀 4">
            <a:extLst>
              <a:ext uri="{FF2B5EF4-FFF2-40B4-BE49-F238E27FC236}">
                <a16:creationId xmlns:a16="http://schemas.microsoft.com/office/drawing/2014/main" id="{300C370F-0A43-49E3-B609-D7DEB2EFD25C}"/>
              </a:ext>
            </a:extLst>
          </p:cNvPr>
          <p:cNvSpPr txBox="1">
            <a:spLocks/>
          </p:cNvSpPr>
          <p:nvPr userDrawn="1"/>
        </p:nvSpPr>
        <p:spPr>
          <a:xfrm>
            <a:off x="4232485" y="6529759"/>
            <a:ext cx="1993188" cy="295272"/>
          </a:xfrm>
          <a:prstGeom prst="rect">
            <a:avLst/>
          </a:prstGeom>
        </p:spPr>
        <p:txBody>
          <a:bodyPr vert="horz" lIns="27000" tIns="27000" rIns="27000" bIns="2700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000" b="1" kern="1200">
                <a:solidFill>
                  <a:srgbClr val="0070C0"/>
                </a:solidFill>
                <a:latin typeface="+mj-ea"/>
                <a:ea typeface="+mj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세진에프에이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24088CBD-2938-4172-89C3-8AE7E41722A1}"/>
              </a:ext>
            </a:extLst>
          </p:cNvPr>
          <p:cNvSpPr/>
          <p:nvPr userDrawn="1"/>
        </p:nvSpPr>
        <p:spPr>
          <a:xfrm>
            <a:off x="6470" y="624536"/>
            <a:ext cx="9126000" cy="54000"/>
          </a:xfrm>
          <a:prstGeom prst="rect">
            <a:avLst/>
          </a:prstGeom>
          <a:gradFill flip="none" rotWithShape="1">
            <a:gsLst>
              <a:gs pos="55000">
                <a:schemeClr val="accent1">
                  <a:lumMod val="75000"/>
                </a:schemeClr>
              </a:gs>
              <a:gs pos="31000">
                <a:srgbClr val="1F497D">
                  <a:lumMod val="60000"/>
                  <a:lumOff val="40000"/>
                </a:srgbClr>
              </a:gs>
              <a:gs pos="72000">
                <a:srgbClr val="8064A2">
                  <a:lumMod val="60000"/>
                  <a:lumOff val="40000"/>
                </a:srgbClr>
              </a:gs>
              <a:gs pos="0">
                <a:schemeClr val="tx2"/>
              </a:gs>
              <a:gs pos="90000">
                <a:schemeClr val="bg1">
                  <a:lumMod val="65000"/>
                </a:scheme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0066F8F2-E963-445D-9E90-798726758A80}"/>
              </a:ext>
            </a:extLst>
          </p:cNvPr>
          <p:cNvSpPr/>
          <p:nvPr userDrawn="1"/>
        </p:nvSpPr>
        <p:spPr>
          <a:xfrm>
            <a:off x="6470" y="6460767"/>
            <a:ext cx="9126000" cy="21600"/>
          </a:xfrm>
          <a:prstGeom prst="rect">
            <a:avLst/>
          </a:prstGeom>
          <a:gradFill flip="none" rotWithShape="1">
            <a:gsLst>
              <a:gs pos="75000">
                <a:schemeClr val="accent6"/>
              </a:gs>
              <a:gs pos="42000">
                <a:srgbClr val="FFC000"/>
              </a:gs>
              <a:gs pos="0">
                <a:schemeClr val="accent1"/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2FA16FDF-EC80-4381-BAD5-1B64A9D847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741" y="115304"/>
            <a:ext cx="1676954" cy="48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96671EEE-FBD4-4474-838F-8BDC8C5B220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34"/>
          <a:stretch/>
        </p:blipFill>
        <p:spPr bwMode="auto">
          <a:xfrm>
            <a:off x="4010062" y="6577642"/>
            <a:ext cx="189471" cy="19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30B7C67F-05AE-4C2B-AC01-7BF47FA61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53457"/>
            <a:ext cx="1157018" cy="19025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1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1845663-7920-4A22-B8FC-E0B27AE2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02" y="113198"/>
            <a:ext cx="6642340" cy="4571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EEE9F79-AD5C-452F-ACF2-0CAA5AE636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3902" y="782952"/>
            <a:ext cx="8808648" cy="5394011"/>
          </a:xfrm>
          <a:prstGeom prst="rect">
            <a:avLst/>
          </a:prstGeom>
        </p:spPr>
        <p:txBody>
          <a:bodyPr>
            <a:normAutofit/>
          </a:bodyPr>
          <a:lstStyle>
            <a:lvl1pPr marL="180000" indent="-180000">
              <a:lnSpc>
                <a:spcPct val="110000"/>
              </a:lnSpc>
              <a:buFont typeface="+mj-lt"/>
              <a:buAutoNum type="arabicPeriod"/>
              <a:defRPr sz="1400" b="1"/>
            </a:lvl1pPr>
            <a:lvl2pPr marL="270000" indent="-180000">
              <a:lnSpc>
                <a:spcPct val="110000"/>
              </a:lnSpc>
              <a:buFont typeface="+mj-lt"/>
              <a:buAutoNum type="arabicParenR"/>
              <a:defRPr sz="1200"/>
            </a:lvl2pPr>
            <a:lvl3pPr marL="432000" indent="-180000">
              <a:lnSpc>
                <a:spcPct val="110000"/>
              </a:lnSpc>
              <a:buFont typeface="+mj-ea"/>
              <a:buAutoNum type="circleNumDbPlain"/>
              <a:defRPr sz="1100"/>
            </a:lvl3pPr>
            <a:lvl4pPr marL="540000" indent="-180000">
              <a:lnSpc>
                <a:spcPct val="100000"/>
              </a:lnSpc>
              <a:buFont typeface="+mj-lt"/>
              <a:buAutoNum type="alphaLcPeriod"/>
              <a:defRPr sz="1050"/>
            </a:lvl4pPr>
            <a:lvl5pPr marL="612000" indent="-180000">
              <a:lnSpc>
                <a:spcPct val="100000"/>
              </a:lnSpc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13" name="바닥글 개체 틀 4">
            <a:extLst>
              <a:ext uri="{FF2B5EF4-FFF2-40B4-BE49-F238E27FC236}">
                <a16:creationId xmlns:a16="http://schemas.microsoft.com/office/drawing/2014/main" id="{9483C7E3-E52B-4B9F-B086-196A18F66C94}"/>
              </a:ext>
            </a:extLst>
          </p:cNvPr>
          <p:cNvSpPr txBox="1">
            <a:spLocks/>
          </p:cNvSpPr>
          <p:nvPr userDrawn="1"/>
        </p:nvSpPr>
        <p:spPr>
          <a:xfrm>
            <a:off x="4232485" y="6529759"/>
            <a:ext cx="1993188" cy="295272"/>
          </a:xfrm>
          <a:prstGeom prst="rect">
            <a:avLst/>
          </a:prstGeom>
        </p:spPr>
        <p:txBody>
          <a:bodyPr vert="horz" lIns="27000" tIns="27000" rIns="27000" bIns="2700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000" b="1" kern="1200">
                <a:solidFill>
                  <a:srgbClr val="0070C0"/>
                </a:solidFill>
                <a:latin typeface="+mj-ea"/>
                <a:ea typeface="+mj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세진에프에이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CC336BC-B04A-4C3C-BB96-A2F282A454F7}"/>
              </a:ext>
            </a:extLst>
          </p:cNvPr>
          <p:cNvSpPr/>
          <p:nvPr userDrawn="1"/>
        </p:nvSpPr>
        <p:spPr>
          <a:xfrm>
            <a:off x="6470" y="624536"/>
            <a:ext cx="9126000" cy="54000"/>
          </a:xfrm>
          <a:prstGeom prst="rect">
            <a:avLst/>
          </a:prstGeom>
          <a:gradFill flip="none" rotWithShape="1">
            <a:gsLst>
              <a:gs pos="55000">
                <a:schemeClr val="accent1">
                  <a:lumMod val="75000"/>
                </a:schemeClr>
              </a:gs>
              <a:gs pos="31000">
                <a:srgbClr val="1F497D">
                  <a:lumMod val="60000"/>
                  <a:lumOff val="40000"/>
                </a:srgbClr>
              </a:gs>
              <a:gs pos="72000">
                <a:srgbClr val="8064A2">
                  <a:lumMod val="60000"/>
                  <a:lumOff val="40000"/>
                </a:srgbClr>
              </a:gs>
              <a:gs pos="0">
                <a:schemeClr val="tx2"/>
              </a:gs>
              <a:gs pos="90000">
                <a:schemeClr val="bg1">
                  <a:lumMod val="65000"/>
                </a:scheme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BC9B9CC-08CF-44E4-8F14-71F0E6DFFED2}"/>
              </a:ext>
            </a:extLst>
          </p:cNvPr>
          <p:cNvSpPr/>
          <p:nvPr userDrawn="1"/>
        </p:nvSpPr>
        <p:spPr>
          <a:xfrm>
            <a:off x="6470" y="6460767"/>
            <a:ext cx="9126000" cy="21600"/>
          </a:xfrm>
          <a:prstGeom prst="rect">
            <a:avLst/>
          </a:prstGeom>
          <a:gradFill flip="none" rotWithShape="1">
            <a:gsLst>
              <a:gs pos="75000">
                <a:schemeClr val="accent6"/>
              </a:gs>
              <a:gs pos="42000">
                <a:srgbClr val="FFC000"/>
              </a:gs>
              <a:gs pos="0">
                <a:schemeClr val="accent1"/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C26A5BD-1FC4-45D3-B502-22773DC8D9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741" y="115304"/>
            <a:ext cx="1676954" cy="48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77267DB-A74C-4B86-9D3D-60A97DC729C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34"/>
          <a:stretch/>
        </p:blipFill>
        <p:spPr bwMode="auto">
          <a:xfrm>
            <a:off x="4010062" y="6577642"/>
            <a:ext cx="189471" cy="19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08950F3-3A2D-41E7-BA4F-80FDD16A5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53457"/>
            <a:ext cx="1157018" cy="19025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12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0F5A766-E60C-4F6C-950C-5A3FF44EB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02" y="113198"/>
            <a:ext cx="6642340" cy="4571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B6FE3E-89D0-4191-917A-BABFB151EF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3902" y="782952"/>
            <a:ext cx="8808648" cy="5394011"/>
          </a:xfrm>
          <a:prstGeom prst="rect">
            <a:avLst/>
          </a:prstGeom>
        </p:spPr>
        <p:txBody>
          <a:bodyPr>
            <a:normAutofit/>
          </a:bodyPr>
          <a:lstStyle>
            <a:lvl1pPr marL="180000" indent="-180000">
              <a:lnSpc>
                <a:spcPct val="110000"/>
              </a:lnSpc>
              <a:buFont typeface="+mj-lt"/>
              <a:buAutoNum type="arabicPeriod"/>
              <a:defRPr sz="1400" b="1"/>
            </a:lvl1pPr>
            <a:lvl2pPr marL="270000" indent="-180000">
              <a:lnSpc>
                <a:spcPct val="110000"/>
              </a:lnSpc>
              <a:buFont typeface="+mj-lt"/>
              <a:buAutoNum type="arabicParenR"/>
              <a:defRPr sz="1200"/>
            </a:lvl2pPr>
            <a:lvl3pPr marL="432000" indent="-180000">
              <a:lnSpc>
                <a:spcPct val="110000"/>
              </a:lnSpc>
              <a:buFont typeface="+mj-ea"/>
              <a:buAutoNum type="circleNumDbPlain"/>
              <a:defRPr sz="1100"/>
            </a:lvl3pPr>
            <a:lvl4pPr marL="540000" indent="-180000">
              <a:lnSpc>
                <a:spcPct val="100000"/>
              </a:lnSpc>
              <a:buFont typeface="+mj-lt"/>
              <a:buAutoNum type="alphaLcPeriod"/>
              <a:defRPr sz="1050"/>
            </a:lvl4pPr>
            <a:lvl5pPr marL="612000" indent="-180000">
              <a:lnSpc>
                <a:spcPct val="100000"/>
              </a:lnSpc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9" name="바닥글 개체 틀 4">
            <a:extLst>
              <a:ext uri="{FF2B5EF4-FFF2-40B4-BE49-F238E27FC236}">
                <a16:creationId xmlns:a16="http://schemas.microsoft.com/office/drawing/2014/main" id="{B0A0602D-7D8C-482D-B285-86EE00381E8C}"/>
              </a:ext>
            </a:extLst>
          </p:cNvPr>
          <p:cNvSpPr txBox="1">
            <a:spLocks/>
          </p:cNvSpPr>
          <p:nvPr userDrawn="1"/>
        </p:nvSpPr>
        <p:spPr>
          <a:xfrm>
            <a:off x="4232485" y="6529759"/>
            <a:ext cx="1993188" cy="295272"/>
          </a:xfrm>
          <a:prstGeom prst="rect">
            <a:avLst/>
          </a:prstGeom>
        </p:spPr>
        <p:txBody>
          <a:bodyPr vert="horz" lIns="27000" tIns="27000" rIns="27000" bIns="2700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000" b="1" kern="1200">
                <a:solidFill>
                  <a:srgbClr val="0070C0"/>
                </a:solidFill>
                <a:latin typeface="+mj-ea"/>
                <a:ea typeface="+mj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세진에프에이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D65265AC-C476-4E32-A35E-758D021098E1}"/>
              </a:ext>
            </a:extLst>
          </p:cNvPr>
          <p:cNvSpPr/>
          <p:nvPr userDrawn="1"/>
        </p:nvSpPr>
        <p:spPr>
          <a:xfrm>
            <a:off x="6470" y="624536"/>
            <a:ext cx="9126000" cy="54000"/>
          </a:xfrm>
          <a:prstGeom prst="rect">
            <a:avLst/>
          </a:prstGeom>
          <a:gradFill flip="none" rotWithShape="1">
            <a:gsLst>
              <a:gs pos="55000">
                <a:schemeClr val="accent1">
                  <a:lumMod val="75000"/>
                </a:schemeClr>
              </a:gs>
              <a:gs pos="31000">
                <a:srgbClr val="1F497D">
                  <a:lumMod val="60000"/>
                  <a:lumOff val="40000"/>
                </a:srgbClr>
              </a:gs>
              <a:gs pos="72000">
                <a:srgbClr val="8064A2">
                  <a:lumMod val="60000"/>
                  <a:lumOff val="40000"/>
                </a:srgbClr>
              </a:gs>
              <a:gs pos="0">
                <a:schemeClr val="tx2"/>
              </a:gs>
              <a:gs pos="90000">
                <a:schemeClr val="bg1">
                  <a:lumMod val="65000"/>
                </a:scheme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4F3DA49-7F7A-4CC5-9D24-B22942B5549E}"/>
              </a:ext>
            </a:extLst>
          </p:cNvPr>
          <p:cNvSpPr/>
          <p:nvPr userDrawn="1"/>
        </p:nvSpPr>
        <p:spPr>
          <a:xfrm>
            <a:off x="6470" y="6460767"/>
            <a:ext cx="9126000" cy="21600"/>
          </a:xfrm>
          <a:prstGeom prst="rect">
            <a:avLst/>
          </a:prstGeom>
          <a:gradFill flip="none" rotWithShape="1">
            <a:gsLst>
              <a:gs pos="75000">
                <a:schemeClr val="accent6"/>
              </a:gs>
              <a:gs pos="42000">
                <a:srgbClr val="FFC000"/>
              </a:gs>
              <a:gs pos="0">
                <a:schemeClr val="accent1"/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BEC02C9-5986-46DB-A1DC-68B1A3D4FD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741" y="115304"/>
            <a:ext cx="1676954" cy="48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AF957F3-563E-4562-8FF9-208A14A9401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34"/>
          <a:stretch/>
        </p:blipFill>
        <p:spPr bwMode="auto">
          <a:xfrm>
            <a:off x="4010062" y="6577642"/>
            <a:ext cx="189471" cy="19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4EB1CA1-1052-4124-AE87-F1E79198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53457"/>
            <a:ext cx="1157018" cy="19025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5B737E6-96CB-48FE-BCB7-CBCF17A2D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02" y="113198"/>
            <a:ext cx="6642340" cy="4571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82CB1E-11C6-4F17-999E-51219EA244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3902" y="782952"/>
            <a:ext cx="8808648" cy="5394011"/>
          </a:xfrm>
          <a:prstGeom prst="rect">
            <a:avLst/>
          </a:prstGeom>
        </p:spPr>
        <p:txBody>
          <a:bodyPr>
            <a:normAutofit/>
          </a:bodyPr>
          <a:lstStyle>
            <a:lvl1pPr marL="180000" indent="-180000">
              <a:lnSpc>
                <a:spcPct val="110000"/>
              </a:lnSpc>
              <a:buFont typeface="+mj-lt"/>
              <a:buAutoNum type="arabicPeriod"/>
              <a:defRPr sz="1400" b="1"/>
            </a:lvl1pPr>
            <a:lvl2pPr marL="270000" indent="-180000">
              <a:lnSpc>
                <a:spcPct val="110000"/>
              </a:lnSpc>
              <a:buFont typeface="+mj-lt"/>
              <a:buAutoNum type="arabicParenR"/>
              <a:defRPr sz="1200"/>
            </a:lvl2pPr>
            <a:lvl3pPr marL="432000" indent="-180000">
              <a:lnSpc>
                <a:spcPct val="110000"/>
              </a:lnSpc>
              <a:buFont typeface="+mj-ea"/>
              <a:buAutoNum type="circleNumDbPlain"/>
              <a:defRPr sz="1100"/>
            </a:lvl3pPr>
            <a:lvl4pPr marL="540000" indent="-180000">
              <a:lnSpc>
                <a:spcPct val="100000"/>
              </a:lnSpc>
              <a:buFont typeface="+mj-lt"/>
              <a:buAutoNum type="alphaLcPeriod"/>
              <a:defRPr sz="1050"/>
            </a:lvl4pPr>
            <a:lvl5pPr marL="612000" indent="-180000">
              <a:lnSpc>
                <a:spcPct val="100000"/>
              </a:lnSpc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C5C6391-76B6-405A-8CFB-6DDACABA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53457"/>
            <a:ext cx="1157018" cy="19025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바닥글 개체 틀 4">
            <a:extLst>
              <a:ext uri="{FF2B5EF4-FFF2-40B4-BE49-F238E27FC236}">
                <a16:creationId xmlns:a16="http://schemas.microsoft.com/office/drawing/2014/main" id="{2E627A01-B24F-40F6-95EF-F52B63BDAE4C}"/>
              </a:ext>
            </a:extLst>
          </p:cNvPr>
          <p:cNvSpPr txBox="1">
            <a:spLocks/>
          </p:cNvSpPr>
          <p:nvPr userDrawn="1"/>
        </p:nvSpPr>
        <p:spPr>
          <a:xfrm>
            <a:off x="4232485" y="6529759"/>
            <a:ext cx="1993188" cy="295272"/>
          </a:xfrm>
          <a:prstGeom prst="rect">
            <a:avLst/>
          </a:prstGeom>
        </p:spPr>
        <p:txBody>
          <a:bodyPr vert="horz" lIns="27000" tIns="27000" rIns="27000" bIns="2700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000" b="1" kern="1200">
                <a:solidFill>
                  <a:srgbClr val="0070C0"/>
                </a:solidFill>
                <a:latin typeface="+mj-ea"/>
                <a:ea typeface="+mj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세진에프에이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C6227B0-7126-4022-B97C-39ABA12915CF}"/>
              </a:ext>
            </a:extLst>
          </p:cNvPr>
          <p:cNvSpPr/>
          <p:nvPr userDrawn="1"/>
        </p:nvSpPr>
        <p:spPr>
          <a:xfrm>
            <a:off x="6470" y="624536"/>
            <a:ext cx="9126000" cy="54000"/>
          </a:xfrm>
          <a:prstGeom prst="rect">
            <a:avLst/>
          </a:prstGeom>
          <a:gradFill flip="none" rotWithShape="1">
            <a:gsLst>
              <a:gs pos="55000">
                <a:schemeClr val="accent1">
                  <a:lumMod val="75000"/>
                </a:schemeClr>
              </a:gs>
              <a:gs pos="31000">
                <a:srgbClr val="1F497D">
                  <a:lumMod val="60000"/>
                  <a:lumOff val="40000"/>
                </a:srgbClr>
              </a:gs>
              <a:gs pos="72000">
                <a:srgbClr val="8064A2">
                  <a:lumMod val="60000"/>
                  <a:lumOff val="40000"/>
                </a:srgbClr>
              </a:gs>
              <a:gs pos="0">
                <a:schemeClr val="tx2"/>
              </a:gs>
              <a:gs pos="90000">
                <a:schemeClr val="bg1">
                  <a:lumMod val="65000"/>
                </a:scheme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787D0DC-84A8-4748-9E5E-143C22405EAD}"/>
              </a:ext>
            </a:extLst>
          </p:cNvPr>
          <p:cNvSpPr/>
          <p:nvPr userDrawn="1"/>
        </p:nvSpPr>
        <p:spPr>
          <a:xfrm>
            <a:off x="6470" y="6460767"/>
            <a:ext cx="9126000" cy="21600"/>
          </a:xfrm>
          <a:prstGeom prst="rect">
            <a:avLst/>
          </a:prstGeom>
          <a:gradFill flip="none" rotWithShape="1">
            <a:gsLst>
              <a:gs pos="75000">
                <a:schemeClr val="accent6"/>
              </a:gs>
              <a:gs pos="42000">
                <a:srgbClr val="FFC000"/>
              </a:gs>
              <a:gs pos="0">
                <a:schemeClr val="accent1"/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82B13BC-0E3D-4FED-B0E7-7767C00C1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741" y="115304"/>
            <a:ext cx="1676954" cy="48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CD9A31D-C196-4548-A89C-C5C42BD78BD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34"/>
          <a:stretch/>
        </p:blipFill>
        <p:spPr bwMode="auto">
          <a:xfrm>
            <a:off x="4010062" y="6577642"/>
            <a:ext cx="189471" cy="19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18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83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8" r:id="rId3"/>
    <p:sldLayoutId id="2147483659" r:id="rId4"/>
    <p:sldLayoutId id="2147483661" r:id="rId5"/>
    <p:sldLayoutId id="2147483663" r:id="rId6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50.jpe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1.jpeg"/><Relationship Id="rId18" Type="http://schemas.openxmlformats.org/officeDocument/2006/relationships/image" Target="../media/image76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11" Type="http://schemas.openxmlformats.org/officeDocument/2006/relationships/image" Target="../media/image69.jpeg"/><Relationship Id="rId5" Type="http://schemas.openxmlformats.org/officeDocument/2006/relationships/image" Target="../media/image64.jpeg"/><Relationship Id="rId15" Type="http://schemas.openxmlformats.org/officeDocument/2006/relationships/image" Target="../media/image73.jpeg"/><Relationship Id="rId10" Type="http://schemas.microsoft.com/office/2007/relationships/hdphoto" Target="../media/hdphoto2.wdp"/><Relationship Id="rId19" Type="http://schemas.openxmlformats.org/officeDocument/2006/relationships/image" Target="../media/image77.svg"/><Relationship Id="rId4" Type="http://schemas.openxmlformats.org/officeDocument/2006/relationships/image" Target="../media/image63.jpeg"/><Relationship Id="rId9" Type="http://schemas.openxmlformats.org/officeDocument/2006/relationships/image" Target="../media/image68.png"/><Relationship Id="rId1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9.png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1">
            <a:extLst>
              <a:ext uri="{FF2B5EF4-FFF2-40B4-BE49-F238E27FC236}">
                <a16:creationId xmlns:a16="http://schemas.microsoft.com/office/drawing/2014/main" id="{15ACAD2B-0476-4528-BBFA-F70444196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213" y="5503863"/>
            <a:ext cx="3959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㈜</a:t>
            </a:r>
            <a:r>
              <a:rPr lang="ko-KR" altLang="en-US" sz="2000" dirty="0" err="1">
                <a:solidFill>
                  <a:schemeClr val="tx1"/>
                </a:solidFill>
                <a:latin typeface="+mn-ea"/>
                <a:ea typeface="+mn-ea"/>
              </a:rPr>
              <a:t>세진에프에이</a:t>
            </a:r>
            <a:endParaRPr lang="ko-KR" altLang="en-US" sz="2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76804" name="AutoShape 6">
            <a:extLst>
              <a:ext uri="{FF2B5EF4-FFF2-40B4-BE49-F238E27FC236}">
                <a16:creationId xmlns:a16="http://schemas.microsoft.com/office/drawing/2014/main" id="{17DADC93-EF02-4DDC-9653-4086BF6284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38288" y="1916113"/>
            <a:ext cx="6119812" cy="1081087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/>
          <a:lstStyle/>
          <a:p>
            <a:pPr algn="ctr" eaLnBrk="1" hangingPunct="1">
              <a:lnSpc>
                <a:spcPct val="150000"/>
              </a:lnSpc>
              <a:defRPr/>
            </a:pPr>
            <a:r>
              <a:rPr kumimoji="1" lang="en-US" altLang="ko-KR" sz="3600" dirty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endParaRPr kumimoji="1" lang="ko-KR" altLang="en-US"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77830" name="TextBox 5">
            <a:extLst>
              <a:ext uri="{FF2B5EF4-FFF2-40B4-BE49-F238E27FC236}">
                <a16:creationId xmlns:a16="http://schemas.microsoft.com/office/drawing/2014/main" id="{8E6BBF66-1D3B-4351-9805-66EB05BDA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7550" y="3460691"/>
            <a:ext cx="56989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lang="ko-KR" altLang="en-US" sz="2000" dirty="0">
                <a:solidFill>
                  <a:srgbClr val="000000"/>
                </a:solidFill>
                <a:latin typeface="+mn-ea"/>
                <a:ea typeface="+mn-ea"/>
              </a:rPr>
              <a:t>◑ </a:t>
            </a:r>
            <a:r>
              <a:rPr lang="ko-KR" altLang="en-US" sz="2000" dirty="0" err="1">
                <a:solidFill>
                  <a:srgbClr val="000000"/>
                </a:solidFill>
                <a:latin typeface="+mn-ea"/>
                <a:ea typeface="+mn-ea"/>
              </a:rPr>
              <a:t>공사명</a:t>
            </a:r>
            <a:r>
              <a:rPr lang="ko-KR" altLang="en-US" sz="2000" dirty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en-US" altLang="ko-KR" sz="2000" dirty="0">
                <a:solidFill>
                  <a:srgbClr val="000000"/>
                </a:solidFill>
                <a:latin typeface="+mn-ea"/>
                <a:ea typeface="+mn-ea"/>
              </a:rPr>
              <a:t>: </a:t>
            </a:r>
            <a:r>
              <a:rPr lang="ko-KR" altLang="en-US" sz="2000" dirty="0">
                <a:solidFill>
                  <a:srgbClr val="000000"/>
                </a:solidFill>
                <a:latin typeface="+mn-ea"/>
                <a:ea typeface="+mn-ea"/>
              </a:rPr>
              <a:t>롯데제과 </a:t>
            </a:r>
            <a:r>
              <a:rPr lang="en-US" altLang="ko-KR" sz="2000" dirty="0">
                <a:solidFill>
                  <a:srgbClr val="000000"/>
                </a:solidFill>
                <a:latin typeface="+mn-ea"/>
                <a:ea typeface="+mn-ea"/>
              </a:rPr>
              <a:t>/ </a:t>
            </a:r>
            <a:r>
              <a:rPr lang="ko-KR" altLang="en-US" sz="2000" dirty="0">
                <a:solidFill>
                  <a:srgbClr val="000000"/>
                </a:solidFill>
                <a:latin typeface="+mn-ea"/>
                <a:ea typeface="+mn-ea"/>
              </a:rPr>
              <a:t>김천 냉동자동창고 구축</a:t>
            </a:r>
            <a:r>
              <a:rPr lang="en-US" altLang="ko-KR" sz="2000" dirty="0">
                <a:solidFill>
                  <a:srgbClr val="000000"/>
                </a:solidFill>
                <a:latin typeface="+mn-ea"/>
                <a:ea typeface="+mn-ea"/>
              </a:rPr>
              <a:t> 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65CA22D-FBFC-4EEC-8003-32841CD9BB7E}"/>
              </a:ext>
            </a:extLst>
          </p:cNvPr>
          <p:cNvSpPr>
            <a:spLocks noChangeArrowheads="1"/>
          </p:cNvSpPr>
          <p:nvPr/>
        </p:nvSpPr>
        <p:spPr bwMode="gray">
          <a:xfrm>
            <a:off x="-9525" y="1966118"/>
            <a:ext cx="9144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1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함초롬바탕" panose="02030604000101010101" pitchFamily="18" charset="-127"/>
              </a:rPr>
              <a:t>※ </a:t>
            </a:r>
            <a:r>
              <a:rPr lang="ko-KR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함초롬바탕" panose="02030604000101010101" pitchFamily="18" charset="-127"/>
              </a:rPr>
              <a:t>시 공  계 획 서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함초롬바탕" panose="02030604000101010101" pitchFamily="18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6212E29-BFEE-4F84-ABB2-0AEE2B7291B7}"/>
              </a:ext>
            </a:extLst>
          </p:cNvPr>
          <p:cNvSpPr/>
          <p:nvPr/>
        </p:nvSpPr>
        <p:spPr>
          <a:xfrm>
            <a:off x="3067050" y="6544003"/>
            <a:ext cx="2495550" cy="313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3">
            <a:extLst>
              <a:ext uri="{FF2B5EF4-FFF2-40B4-BE49-F238E27FC236}">
                <a16:creationId xmlns:a16="http://schemas.microsoft.com/office/drawing/2014/main" id="{A3D57FB9-D521-196D-911C-D4FCB86B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</a:t>
            </a:fld>
            <a:endParaRPr lang="en-US" sz="100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B15F0AE0-5768-FAB4-3347-B9BC940DA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492" y="5903913"/>
            <a:ext cx="2161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en-US" altLang="ko-KR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dirty="0">
                <a:solidFill>
                  <a:schemeClr val="tx1"/>
                </a:solidFill>
                <a:latin typeface="+mn-ea"/>
                <a:ea typeface="+mn-ea"/>
              </a:rPr>
              <a:t>작성인 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: </a:t>
            </a:r>
            <a:r>
              <a:rPr lang="ko-KR" altLang="en-US" dirty="0">
                <a:solidFill>
                  <a:schemeClr val="tx1"/>
                </a:solidFill>
                <a:latin typeface="+mn-ea"/>
                <a:ea typeface="+mn-ea"/>
              </a:rPr>
              <a:t>박재홍 부장</a:t>
            </a:r>
          </a:p>
        </p:txBody>
      </p:sp>
    </p:spTree>
    <p:extLst>
      <p:ext uri="{BB962C8B-B14F-4D97-AF65-F5344CB8AC3E}">
        <p14:creationId xmlns:p14="http://schemas.microsoft.com/office/powerpoint/2010/main" val="1834325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3">
            <a:extLst>
              <a:ext uri="{FF2B5EF4-FFF2-40B4-BE49-F238E27FC236}">
                <a16:creationId xmlns:a16="http://schemas.microsoft.com/office/drawing/2014/main" id="{EE2E7427-E1DA-415E-AEA2-F6D5FA1B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sz="100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9F83204-44CC-4B3F-BCEF-086826F90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813" y="1739901"/>
            <a:ext cx="39658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68538C57-BA74-46C7-AAD2-AA3EC5EE1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975" y="1623317"/>
            <a:ext cx="4232954" cy="863029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9385" anchor="ctr"/>
          <a:lstStyle>
            <a:lvl1pPr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l" eaLnBrk="1" hangingPunct="1">
              <a:lnSpc>
                <a:spcPct val="200000"/>
              </a:lnSpc>
              <a:buFont typeface="Wingdings" panose="05000000000000000000" pitchFamily="2" charset="2"/>
              <a:buChar char="v"/>
            </a:pPr>
            <a:endParaRPr lang="ko-KR" altLang="en-US" sz="1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2189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189EA9A1-0546-4104-8A03-D81712116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4E48022-7A74-41BA-9FB5-37FBA5435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BEB647-7F10-4C49-9652-2758435B1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EDBF666-F362-4EFF-8E7C-1840B0D7B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8C3E912-6E81-427B-AD11-77B0838F5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6D0A3B3-86B7-4D0D-A73F-9AAA0A852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05BBE9B-79B6-498F-85E2-AF720CDAB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70AE3133-4B27-4DEE-8DF2-68790AC1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7B474078-93F9-4469-9F72-14F4A78D3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B8676858-FF6F-4ECA-BDF4-39C080F1D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15" name="슬라이드 번호 개체 틀 3">
            <a:extLst>
              <a:ext uri="{FF2B5EF4-FFF2-40B4-BE49-F238E27FC236}">
                <a16:creationId xmlns:a16="http://schemas.microsoft.com/office/drawing/2014/main" id="{EA9919A2-749D-40A4-90C5-96D8E984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sz="1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531049-16F5-0BD2-73B7-B6D916B7EBD7}"/>
              </a:ext>
            </a:extLst>
          </p:cNvPr>
          <p:cNvSpPr txBox="1"/>
          <p:nvPr/>
        </p:nvSpPr>
        <p:spPr>
          <a:xfrm>
            <a:off x="357188" y="733425"/>
            <a:ext cx="391806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2-1. </a:t>
            </a:r>
            <a:r>
              <a:rPr lang="ko-KR" altLang="en-US" sz="2000" b="1" dirty="0" err="1">
                <a:solidFill>
                  <a:schemeClr val="tx1"/>
                </a:solidFill>
                <a:latin typeface="+mn-ea"/>
              </a:rPr>
              <a:t>신규동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/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층별 설치 계획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_1F</a:t>
            </a:r>
          </a:p>
        </p:txBody>
      </p:sp>
      <p:sp>
        <p:nvSpPr>
          <p:cNvPr id="2" name="슬라이드 번호 개체 틀 3">
            <a:extLst>
              <a:ext uri="{FF2B5EF4-FFF2-40B4-BE49-F238E27FC236}">
                <a16:creationId xmlns:a16="http://schemas.microsoft.com/office/drawing/2014/main" id="{184CBB9F-4899-D7D1-342F-90E38C4A019C}"/>
              </a:ext>
            </a:extLst>
          </p:cNvPr>
          <p:cNvSpPr txBox="1">
            <a:spLocks/>
          </p:cNvSpPr>
          <p:nvPr/>
        </p:nvSpPr>
        <p:spPr>
          <a:xfrm>
            <a:off x="7806007" y="6586409"/>
            <a:ext cx="1157018" cy="19025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758A319-65B7-E878-B4A6-BCA453384FAA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3EC02-62E5-6D40-74F9-8152F663F946}"/>
              </a:ext>
            </a:extLst>
          </p:cNvPr>
          <p:cNvSpPr txBox="1"/>
          <p:nvPr/>
        </p:nvSpPr>
        <p:spPr>
          <a:xfrm>
            <a:off x="744113" y="1257359"/>
            <a:ext cx="4173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+mn-ea"/>
              </a:rPr>
              <a:t># 1F </a:t>
            </a:r>
            <a:r>
              <a:rPr lang="ko-KR" altLang="en-US" sz="1400" b="1" dirty="0">
                <a:latin typeface="+mn-ea"/>
              </a:rPr>
              <a:t>자동화창고 라인 반입 및 설치 순서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A4215267-C233-F2A5-6D07-EA223FFB0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70" y="1770045"/>
            <a:ext cx="1772811" cy="3434931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1165DBB2-F31F-F935-4B62-044FFA8D0803}"/>
              </a:ext>
            </a:extLst>
          </p:cNvPr>
          <p:cNvSpPr/>
          <p:nvPr/>
        </p:nvSpPr>
        <p:spPr>
          <a:xfrm>
            <a:off x="1867402" y="4905732"/>
            <a:ext cx="434805" cy="299244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083F9C12-6A6A-41A4-E026-BC9E6C30C41D}"/>
              </a:ext>
            </a:extLst>
          </p:cNvPr>
          <p:cNvSpPr/>
          <p:nvPr/>
        </p:nvSpPr>
        <p:spPr>
          <a:xfrm>
            <a:off x="1941815" y="2165397"/>
            <a:ext cx="292387" cy="295477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2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3A9855F5-539D-D389-FE2E-8E33FD5CAE7F}"/>
              </a:ext>
            </a:extLst>
          </p:cNvPr>
          <p:cNvSpPr/>
          <p:nvPr/>
        </p:nvSpPr>
        <p:spPr>
          <a:xfrm>
            <a:off x="1875988" y="4572648"/>
            <a:ext cx="434805" cy="333084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1-1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F19180E8-8077-3468-C0AD-F53E50C871B4}"/>
              </a:ext>
            </a:extLst>
          </p:cNvPr>
          <p:cNvSpPr/>
          <p:nvPr/>
        </p:nvSpPr>
        <p:spPr>
          <a:xfrm>
            <a:off x="1878173" y="4273404"/>
            <a:ext cx="441206" cy="299244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1-2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227CD8-AEF8-B0F1-5CA2-D1D044E6F298}"/>
              </a:ext>
            </a:extLst>
          </p:cNvPr>
          <p:cNvSpPr txBox="1"/>
          <p:nvPr/>
        </p:nvSpPr>
        <p:spPr>
          <a:xfrm>
            <a:off x="744113" y="5410377"/>
            <a:ext cx="7766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>
                <a:latin typeface="+mn-ea"/>
              </a:rPr>
              <a:t>1. 1F PLT</a:t>
            </a:r>
            <a:r>
              <a:rPr lang="ko-KR" altLang="en-US" sz="1100" b="1" dirty="0">
                <a:latin typeface="+mn-ea"/>
              </a:rPr>
              <a:t> </a:t>
            </a:r>
            <a:r>
              <a:rPr lang="ko-KR" altLang="en-US" sz="1100" b="1" dirty="0" err="1">
                <a:latin typeface="+mn-ea"/>
              </a:rPr>
              <a:t>층간용</a:t>
            </a:r>
            <a:r>
              <a:rPr lang="ko-KR" altLang="en-US" sz="1100" b="1" dirty="0">
                <a:latin typeface="+mn-ea"/>
              </a:rPr>
              <a:t> 체인 리프트 반입 후 설치는 </a:t>
            </a:r>
            <a:r>
              <a:rPr lang="en-US" altLang="ko-KR" sz="1100" b="1" dirty="0">
                <a:latin typeface="+mn-ea"/>
              </a:rPr>
              <a:t>1</a:t>
            </a:r>
            <a:r>
              <a:rPr lang="ko-KR" altLang="en-US" sz="1100" b="1" dirty="0">
                <a:latin typeface="+mn-ea"/>
              </a:rPr>
              <a:t>번 </a:t>
            </a:r>
            <a:r>
              <a:rPr lang="en-US" altLang="ko-KR" sz="1100" b="1" dirty="0">
                <a:latin typeface="+mn-ea"/>
              </a:rPr>
              <a:t>~ 2</a:t>
            </a:r>
            <a:r>
              <a:rPr lang="ko-KR" altLang="en-US" sz="1100" b="1" dirty="0">
                <a:latin typeface="+mn-ea"/>
              </a:rPr>
              <a:t>번 설치 후 </a:t>
            </a:r>
            <a:r>
              <a:rPr lang="en-US" altLang="ko-KR" sz="1100" b="1" dirty="0">
                <a:latin typeface="+mn-ea"/>
              </a:rPr>
              <a:t>Pass Line </a:t>
            </a:r>
            <a:r>
              <a:rPr lang="ko-KR" altLang="en-US" sz="1100" b="1" dirty="0">
                <a:latin typeface="+mn-ea"/>
              </a:rPr>
              <a:t>구성 및 </a:t>
            </a:r>
            <a:r>
              <a:rPr lang="en-US" altLang="ko-KR" sz="1100" b="1" dirty="0">
                <a:latin typeface="+mn-ea"/>
              </a:rPr>
              <a:t>Leveling </a:t>
            </a:r>
            <a:r>
              <a:rPr lang="ko-KR" altLang="en-US" sz="1100" b="1" dirty="0">
                <a:latin typeface="+mn-ea"/>
              </a:rPr>
              <a:t>작업</a:t>
            </a:r>
          </a:p>
          <a:p>
            <a:endParaRPr lang="en-US" altLang="ko-KR" sz="1100" b="1" dirty="0">
              <a:latin typeface="+mn-ea"/>
            </a:endParaRPr>
          </a:p>
          <a:p>
            <a:r>
              <a:rPr lang="en-US" altLang="ko-KR" sz="1100" b="1" dirty="0">
                <a:latin typeface="+mn-ea"/>
              </a:rPr>
              <a:t>2. 1F </a:t>
            </a:r>
            <a:r>
              <a:rPr lang="ko-KR" altLang="en-US" sz="1100" b="1" dirty="0" err="1">
                <a:latin typeface="+mn-ea"/>
              </a:rPr>
              <a:t>랙장과</a:t>
            </a:r>
            <a:r>
              <a:rPr lang="ko-KR" altLang="en-US" sz="1100" b="1" dirty="0">
                <a:latin typeface="+mn-ea"/>
              </a:rPr>
              <a:t> 가장 가까운 </a:t>
            </a:r>
            <a:r>
              <a:rPr lang="en-US" altLang="ko-KR" sz="1100" b="1" dirty="0">
                <a:latin typeface="+mn-ea"/>
              </a:rPr>
              <a:t>H/S CV 3</a:t>
            </a:r>
            <a:r>
              <a:rPr lang="ko-KR" altLang="en-US" sz="1100" b="1" dirty="0">
                <a:latin typeface="+mn-ea"/>
              </a:rPr>
              <a:t>번 라인부터 반입 및 순차적으로 설치 </a:t>
            </a:r>
            <a:r>
              <a:rPr lang="en-US" altLang="ko-KR" sz="1100" b="1" dirty="0">
                <a:latin typeface="+mn-ea"/>
              </a:rPr>
              <a:t>[ 3</a:t>
            </a:r>
            <a:r>
              <a:rPr lang="ko-KR" altLang="en-US" sz="1100" b="1" dirty="0">
                <a:latin typeface="+mn-ea"/>
              </a:rPr>
              <a:t>번 라인  </a:t>
            </a:r>
            <a:r>
              <a:rPr lang="en-US" altLang="ko-KR" sz="1100" b="1" dirty="0">
                <a:latin typeface="+mn-ea"/>
              </a:rPr>
              <a:t>~  15</a:t>
            </a:r>
            <a:r>
              <a:rPr lang="ko-KR" altLang="en-US" sz="1100" b="1" dirty="0">
                <a:latin typeface="+mn-ea"/>
              </a:rPr>
              <a:t>번 라인 </a:t>
            </a:r>
            <a:r>
              <a:rPr lang="en-US" altLang="ko-KR" sz="1100" b="1" dirty="0">
                <a:latin typeface="+mn-ea"/>
              </a:rPr>
              <a:t>]</a:t>
            </a:r>
          </a:p>
          <a:p>
            <a:endParaRPr lang="en-US" altLang="ko-KR" sz="1100" b="1" dirty="0">
              <a:latin typeface="+mn-ea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A198692C-47C5-F44C-35FF-093A7268D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941" y="1773991"/>
            <a:ext cx="4301889" cy="3454919"/>
          </a:xfrm>
          <a:prstGeom prst="rect">
            <a:avLst/>
          </a:prstGeom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636E06C2-EC2D-9A51-D250-3838E257A25F}"/>
              </a:ext>
            </a:extLst>
          </p:cNvPr>
          <p:cNvSpPr/>
          <p:nvPr/>
        </p:nvSpPr>
        <p:spPr>
          <a:xfrm>
            <a:off x="5289364" y="2103123"/>
            <a:ext cx="1542951" cy="192326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3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3B2BCDFB-5EE0-6305-9F67-01F2C52E0A37}"/>
              </a:ext>
            </a:extLst>
          </p:cNvPr>
          <p:cNvSpPr/>
          <p:nvPr/>
        </p:nvSpPr>
        <p:spPr>
          <a:xfrm>
            <a:off x="6082575" y="2485237"/>
            <a:ext cx="749740" cy="204758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rgbClr val="FF0000"/>
                </a:solidFill>
                <a:latin typeface="+mn-ea"/>
              </a:rPr>
              <a:t>4</a:t>
            </a:r>
            <a:endParaRPr lang="ko-KR" altLang="en-US" sz="1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F21E52AC-5CC7-965E-CE60-AAADE4F57E06}"/>
              </a:ext>
            </a:extLst>
          </p:cNvPr>
          <p:cNvSpPr/>
          <p:nvPr/>
        </p:nvSpPr>
        <p:spPr>
          <a:xfrm>
            <a:off x="5289364" y="2676013"/>
            <a:ext cx="1542951" cy="204758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5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5F4CF544-5627-C37A-CA34-E41FC342C709}"/>
              </a:ext>
            </a:extLst>
          </p:cNvPr>
          <p:cNvSpPr/>
          <p:nvPr/>
        </p:nvSpPr>
        <p:spPr>
          <a:xfrm>
            <a:off x="5289364" y="3052921"/>
            <a:ext cx="1542951" cy="204758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6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0F239E56-EA07-55E5-275A-860A1F112E17}"/>
              </a:ext>
            </a:extLst>
          </p:cNvPr>
          <p:cNvSpPr/>
          <p:nvPr/>
        </p:nvSpPr>
        <p:spPr>
          <a:xfrm>
            <a:off x="5289364" y="3547619"/>
            <a:ext cx="1542951" cy="204758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7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A3353382-9D8B-CB25-4B38-AC17D8619B05}"/>
              </a:ext>
            </a:extLst>
          </p:cNvPr>
          <p:cNvSpPr/>
          <p:nvPr/>
        </p:nvSpPr>
        <p:spPr>
          <a:xfrm>
            <a:off x="5289364" y="3942165"/>
            <a:ext cx="1542951" cy="187118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8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5D5D4B62-C14C-179E-74CF-9889B7AB3271}"/>
              </a:ext>
            </a:extLst>
          </p:cNvPr>
          <p:cNvSpPr/>
          <p:nvPr/>
        </p:nvSpPr>
        <p:spPr>
          <a:xfrm>
            <a:off x="5289364" y="4462366"/>
            <a:ext cx="1542951" cy="195446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9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1BBDE703-9320-EB45-7461-631EF7652DC4}"/>
              </a:ext>
            </a:extLst>
          </p:cNvPr>
          <p:cNvSpPr/>
          <p:nvPr/>
        </p:nvSpPr>
        <p:spPr>
          <a:xfrm>
            <a:off x="5289364" y="4834365"/>
            <a:ext cx="1542951" cy="195446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10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2DFA18FE-1F55-19EA-9D4A-F357993D0770}"/>
              </a:ext>
            </a:extLst>
          </p:cNvPr>
          <p:cNvSpPr/>
          <p:nvPr/>
        </p:nvSpPr>
        <p:spPr>
          <a:xfrm>
            <a:off x="4062499" y="2777052"/>
            <a:ext cx="803013" cy="209321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13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AD714E1B-DC90-2051-0496-7AC6C58FDBFF}"/>
              </a:ext>
            </a:extLst>
          </p:cNvPr>
          <p:cNvSpPr/>
          <p:nvPr/>
        </p:nvSpPr>
        <p:spPr>
          <a:xfrm>
            <a:off x="4054989" y="3045660"/>
            <a:ext cx="803014" cy="212019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14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C257E219-6B90-1EBD-369C-61DF543E1B19}"/>
              </a:ext>
            </a:extLst>
          </p:cNvPr>
          <p:cNvSpPr/>
          <p:nvPr/>
        </p:nvSpPr>
        <p:spPr>
          <a:xfrm>
            <a:off x="4054989" y="3526287"/>
            <a:ext cx="803014" cy="226090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15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1B8D67F5-260C-CF38-FB5A-B6251CCDD9E7}"/>
              </a:ext>
            </a:extLst>
          </p:cNvPr>
          <p:cNvSpPr/>
          <p:nvPr/>
        </p:nvSpPr>
        <p:spPr>
          <a:xfrm>
            <a:off x="4876504" y="2103123"/>
            <a:ext cx="382493" cy="3011360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79B19F3B-A66D-A3B4-2C20-BBCE9A57E439}"/>
              </a:ext>
            </a:extLst>
          </p:cNvPr>
          <p:cNvSpPr/>
          <p:nvPr/>
        </p:nvSpPr>
        <p:spPr>
          <a:xfrm>
            <a:off x="4500935" y="2103123"/>
            <a:ext cx="353151" cy="628631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12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2" name="화살표: 오른쪽 51">
            <a:extLst>
              <a:ext uri="{FF2B5EF4-FFF2-40B4-BE49-F238E27FC236}">
                <a16:creationId xmlns:a16="http://schemas.microsoft.com/office/drawing/2014/main" id="{134D8140-7CB4-B86D-7199-933011951093}"/>
              </a:ext>
            </a:extLst>
          </p:cNvPr>
          <p:cNvSpPr/>
          <p:nvPr/>
        </p:nvSpPr>
        <p:spPr>
          <a:xfrm rot="16200000" flipH="1">
            <a:off x="6603734" y="2386694"/>
            <a:ext cx="891684" cy="3894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/>
              <a:t>설치 동선</a:t>
            </a:r>
          </a:p>
        </p:txBody>
      </p:sp>
      <p:sp>
        <p:nvSpPr>
          <p:cNvPr id="53" name="화살표: 오른쪽 52">
            <a:extLst>
              <a:ext uri="{FF2B5EF4-FFF2-40B4-BE49-F238E27FC236}">
                <a16:creationId xmlns:a16="http://schemas.microsoft.com/office/drawing/2014/main" id="{22378F47-1ED6-C6DC-1D3A-8F8AE58FC622}"/>
              </a:ext>
            </a:extLst>
          </p:cNvPr>
          <p:cNvSpPr/>
          <p:nvPr/>
        </p:nvSpPr>
        <p:spPr>
          <a:xfrm rot="16200000" flipH="1">
            <a:off x="3566625" y="2034605"/>
            <a:ext cx="775626" cy="399491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/>
              <a:t>반입 동선</a:t>
            </a:r>
          </a:p>
        </p:txBody>
      </p:sp>
      <p:sp>
        <p:nvSpPr>
          <p:cNvPr id="54" name="화살표: 오른쪽 53">
            <a:extLst>
              <a:ext uri="{FF2B5EF4-FFF2-40B4-BE49-F238E27FC236}">
                <a16:creationId xmlns:a16="http://schemas.microsoft.com/office/drawing/2014/main" id="{7AD590AF-987F-8170-45CD-E6C0887764C1}"/>
              </a:ext>
            </a:extLst>
          </p:cNvPr>
          <p:cNvSpPr/>
          <p:nvPr/>
        </p:nvSpPr>
        <p:spPr>
          <a:xfrm flipH="1">
            <a:off x="5907640" y="1746119"/>
            <a:ext cx="891684" cy="3894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/>
              <a:t>설치 동선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DF9CBE3-985B-E507-8C93-A4F237C154DC}"/>
              </a:ext>
            </a:extLst>
          </p:cNvPr>
          <p:cNvSpPr txBox="1"/>
          <p:nvPr/>
        </p:nvSpPr>
        <p:spPr>
          <a:xfrm>
            <a:off x="3648799" y="4295649"/>
            <a:ext cx="887602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360">
              <a:defRPr/>
            </a:pPr>
            <a:r>
              <a:rPr lang="ko-KR" altLang="en-US" sz="1000" b="1" dirty="0">
                <a:solidFill>
                  <a:srgbClr val="000000"/>
                </a:solidFill>
                <a:latin typeface="+mn-ea"/>
              </a:rPr>
              <a:t>사용장비</a:t>
            </a:r>
            <a:r>
              <a:rPr lang="en-US" altLang="ko-KR" sz="1000" b="1" dirty="0">
                <a:solidFill>
                  <a:srgbClr val="000000"/>
                </a:solidFill>
                <a:latin typeface="+mn-ea"/>
              </a:rPr>
              <a:t>:</a:t>
            </a:r>
          </a:p>
          <a:p>
            <a:pPr algn="ctr" defTabSz="914360">
              <a:defRPr/>
            </a:pPr>
            <a:r>
              <a:rPr kumimoji="0" lang="en-US" altLang="ko-KR" sz="1000" b="1" dirty="0">
                <a:solidFill>
                  <a:srgbClr val="000000"/>
                </a:solidFill>
                <a:latin typeface="+mn-ea"/>
              </a:rPr>
              <a:t>2.5TON_3M </a:t>
            </a:r>
            <a:r>
              <a:rPr kumimoji="0" lang="ko-KR" altLang="en-US" sz="1000" b="1" dirty="0">
                <a:solidFill>
                  <a:srgbClr val="000000"/>
                </a:solidFill>
                <a:latin typeface="+mn-ea"/>
              </a:rPr>
              <a:t>지게차</a:t>
            </a:r>
            <a:r>
              <a:rPr kumimoji="0" lang="en-US" altLang="ko-KR" sz="1000" b="1" dirty="0">
                <a:solidFill>
                  <a:srgbClr val="000000"/>
                </a:solidFill>
                <a:latin typeface="+mn-ea"/>
              </a:rPr>
              <a:t>(</a:t>
            </a:r>
            <a:r>
              <a:rPr kumimoji="0" lang="ko-KR" altLang="en-US" sz="1000" b="1" dirty="0">
                <a:solidFill>
                  <a:srgbClr val="000000"/>
                </a:solidFill>
                <a:latin typeface="+mn-ea"/>
              </a:rPr>
              <a:t>설치</a:t>
            </a:r>
            <a:r>
              <a:rPr kumimoji="0" lang="en-US" altLang="ko-KR" sz="1000" b="1" dirty="0">
                <a:solidFill>
                  <a:srgbClr val="000000"/>
                </a:solidFill>
                <a:latin typeface="+mn-ea"/>
              </a:rPr>
              <a:t>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59E0E5-2863-A2DE-FDAB-1BF353200982}"/>
              </a:ext>
            </a:extLst>
          </p:cNvPr>
          <p:cNvSpPr txBox="1"/>
          <p:nvPr/>
        </p:nvSpPr>
        <p:spPr>
          <a:xfrm>
            <a:off x="1611666" y="2652811"/>
            <a:ext cx="972697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360">
              <a:defRPr/>
            </a:pPr>
            <a:r>
              <a:rPr lang="ko-KR" altLang="en-US" sz="1000" b="1" dirty="0">
                <a:solidFill>
                  <a:srgbClr val="000000"/>
                </a:solidFill>
                <a:latin typeface="+mn-ea"/>
              </a:rPr>
              <a:t>사용장비 </a:t>
            </a:r>
            <a:r>
              <a:rPr lang="en-US" altLang="ko-KR" sz="1000" b="1" dirty="0">
                <a:solidFill>
                  <a:srgbClr val="000000"/>
                </a:solidFill>
                <a:latin typeface="+mn-ea"/>
              </a:rPr>
              <a:t>:</a:t>
            </a:r>
          </a:p>
          <a:p>
            <a:pPr algn="ctr" defTabSz="914360">
              <a:defRPr/>
            </a:pPr>
            <a:r>
              <a:rPr kumimoji="0" lang="en-US" altLang="ko-KR" sz="1000" b="1" dirty="0">
                <a:solidFill>
                  <a:srgbClr val="000000"/>
                </a:solidFill>
                <a:latin typeface="+mn-ea"/>
              </a:rPr>
              <a:t>2.5TON_3M </a:t>
            </a:r>
            <a:r>
              <a:rPr kumimoji="0" lang="ko-KR" altLang="en-US" sz="1000" b="1" dirty="0">
                <a:solidFill>
                  <a:srgbClr val="000000"/>
                </a:solidFill>
                <a:latin typeface="+mn-ea"/>
              </a:rPr>
              <a:t>지게차</a:t>
            </a:r>
            <a:r>
              <a:rPr kumimoji="0" lang="en-US" altLang="ko-KR" sz="1000" b="1" dirty="0">
                <a:solidFill>
                  <a:srgbClr val="000000"/>
                </a:solidFill>
                <a:latin typeface="+mn-ea"/>
              </a:rPr>
              <a:t>(</a:t>
            </a:r>
            <a:r>
              <a:rPr kumimoji="0" lang="ko-KR" altLang="en-US" sz="1000" b="1" dirty="0">
                <a:solidFill>
                  <a:srgbClr val="000000"/>
                </a:solidFill>
                <a:latin typeface="+mn-ea"/>
              </a:rPr>
              <a:t>설치</a:t>
            </a:r>
            <a:r>
              <a:rPr kumimoji="0" lang="en-US" altLang="ko-KR" sz="1000" b="1" dirty="0">
                <a:solidFill>
                  <a:srgbClr val="000000"/>
                </a:solidFill>
                <a:latin typeface="+mn-ea"/>
              </a:rPr>
              <a:t>)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47E2241B-F581-5768-8270-EED2EC4F9213}"/>
              </a:ext>
            </a:extLst>
          </p:cNvPr>
          <p:cNvSpPr/>
          <p:nvPr/>
        </p:nvSpPr>
        <p:spPr>
          <a:xfrm>
            <a:off x="1886262" y="3968977"/>
            <a:ext cx="434805" cy="307777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1-3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2C7F17C-A873-683C-22F3-3AF9A8237E7A}"/>
              </a:ext>
            </a:extLst>
          </p:cNvPr>
          <p:cNvSpPr/>
          <p:nvPr/>
        </p:nvSpPr>
        <p:spPr>
          <a:xfrm>
            <a:off x="1896925" y="3826713"/>
            <a:ext cx="434805" cy="139944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1-4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01636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189EA9A1-0546-4104-8A03-D81712116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4E48022-7A74-41BA-9FB5-37FBA5435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BEB647-7F10-4C49-9652-2758435B1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EDBF666-F362-4EFF-8E7C-1840B0D7B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8C3E912-6E81-427B-AD11-77B0838F5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6D0A3B3-86B7-4D0D-A73F-9AAA0A852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05BBE9B-79B6-498F-85E2-AF720CDAB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70AE3133-4B27-4DEE-8DF2-68790AC1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7B474078-93F9-4469-9F72-14F4A78D3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B8676858-FF6F-4ECA-BDF4-39C080F1D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915639B-8CF7-2965-2BB2-2128CA1A8A2D}"/>
              </a:ext>
            </a:extLst>
          </p:cNvPr>
          <p:cNvSpPr txBox="1"/>
          <p:nvPr/>
        </p:nvSpPr>
        <p:spPr>
          <a:xfrm>
            <a:off x="357188" y="733425"/>
            <a:ext cx="391806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2-1. </a:t>
            </a:r>
            <a:r>
              <a:rPr lang="ko-KR" altLang="en-US" sz="2000" b="1" dirty="0" err="1">
                <a:solidFill>
                  <a:schemeClr val="tx1"/>
                </a:solidFill>
                <a:latin typeface="+mn-ea"/>
              </a:rPr>
              <a:t>신규동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/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층별 설치 계획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_3F</a:t>
            </a:r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AC8FEA99-E4A8-7BF4-9D9C-E8F4B3ECF79D}"/>
              </a:ext>
            </a:extLst>
          </p:cNvPr>
          <p:cNvSpPr/>
          <p:nvPr/>
        </p:nvSpPr>
        <p:spPr>
          <a:xfrm>
            <a:off x="513448" y="1185024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cxnSp>
        <p:nvCxnSpPr>
          <p:cNvPr id="105" name="직선 연결선 104">
            <a:extLst>
              <a:ext uri="{FF2B5EF4-FFF2-40B4-BE49-F238E27FC236}">
                <a16:creationId xmlns:a16="http://schemas.microsoft.com/office/drawing/2014/main" id="{93B9C59B-44F4-0F63-5F17-F1E5321ACFDF}"/>
              </a:ext>
            </a:extLst>
          </p:cNvPr>
          <p:cNvCxnSpPr>
            <a:cxnSpLocks/>
          </p:cNvCxnSpPr>
          <p:nvPr/>
        </p:nvCxnSpPr>
        <p:spPr>
          <a:xfrm flipH="1">
            <a:off x="7508844" y="1536969"/>
            <a:ext cx="4317" cy="2"/>
          </a:xfrm>
          <a:prstGeom prst="line">
            <a:avLst/>
          </a:prstGeom>
          <a:ln w="3810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직선 연결선 105">
            <a:extLst>
              <a:ext uri="{FF2B5EF4-FFF2-40B4-BE49-F238E27FC236}">
                <a16:creationId xmlns:a16="http://schemas.microsoft.com/office/drawing/2014/main" id="{62BDA646-EDF8-A4B8-57BE-9F25983C2647}"/>
              </a:ext>
            </a:extLst>
          </p:cNvPr>
          <p:cNvCxnSpPr>
            <a:cxnSpLocks/>
          </p:cNvCxnSpPr>
          <p:nvPr/>
        </p:nvCxnSpPr>
        <p:spPr>
          <a:xfrm flipH="1">
            <a:off x="7508844" y="1766314"/>
            <a:ext cx="4317" cy="2"/>
          </a:xfrm>
          <a:prstGeom prst="line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직선 연결선 106">
            <a:extLst>
              <a:ext uri="{FF2B5EF4-FFF2-40B4-BE49-F238E27FC236}">
                <a16:creationId xmlns:a16="http://schemas.microsoft.com/office/drawing/2014/main" id="{6FDB1FF5-AA44-BD45-94E1-03FEB66BFF7C}"/>
              </a:ext>
            </a:extLst>
          </p:cNvPr>
          <p:cNvCxnSpPr>
            <a:cxnSpLocks/>
          </p:cNvCxnSpPr>
          <p:nvPr/>
        </p:nvCxnSpPr>
        <p:spPr>
          <a:xfrm flipH="1">
            <a:off x="7508844" y="1987294"/>
            <a:ext cx="4317" cy="2"/>
          </a:xfrm>
          <a:prstGeom prst="line">
            <a:avLst/>
          </a:prstGeom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3E0BA8D-9D12-1580-F373-151C5434D0B4}"/>
              </a:ext>
            </a:extLst>
          </p:cNvPr>
          <p:cNvSpPr txBox="1"/>
          <p:nvPr/>
        </p:nvSpPr>
        <p:spPr>
          <a:xfrm>
            <a:off x="744112" y="1257359"/>
            <a:ext cx="5666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+mn-ea"/>
              </a:rPr>
              <a:t># 3F </a:t>
            </a:r>
            <a:r>
              <a:rPr lang="ko-KR" altLang="en-US" sz="1400" b="1" dirty="0">
                <a:latin typeface="+mn-ea"/>
              </a:rPr>
              <a:t>자동화창고 라인 </a:t>
            </a:r>
            <a:r>
              <a:rPr lang="en-US" altLang="ko-KR" sz="1400" b="1" dirty="0">
                <a:latin typeface="+mn-ea"/>
              </a:rPr>
              <a:t>/ </a:t>
            </a:r>
            <a:r>
              <a:rPr lang="ko-KR" altLang="en-US" sz="1400" b="1" dirty="0" err="1">
                <a:latin typeface="+mn-ea"/>
              </a:rPr>
              <a:t>파렛타이징</a:t>
            </a:r>
            <a:r>
              <a:rPr lang="ko-KR" altLang="en-US" sz="1400" b="1" dirty="0">
                <a:latin typeface="+mn-ea"/>
              </a:rPr>
              <a:t> 라인 반입 및 설치 순서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459777-D550-CFD3-AB8F-B4155540C73E}"/>
              </a:ext>
            </a:extLst>
          </p:cNvPr>
          <p:cNvSpPr txBox="1"/>
          <p:nvPr/>
        </p:nvSpPr>
        <p:spPr>
          <a:xfrm>
            <a:off x="601687" y="5539483"/>
            <a:ext cx="77423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>
                <a:latin typeface="+mn-ea"/>
              </a:rPr>
              <a:t>1. 3F </a:t>
            </a:r>
            <a:r>
              <a:rPr lang="ko-KR" altLang="en-US" sz="1100" b="1" dirty="0">
                <a:latin typeface="+mn-ea"/>
              </a:rPr>
              <a:t>자동화창고 라인은 </a:t>
            </a:r>
            <a:r>
              <a:rPr lang="ko-KR" altLang="en-US" sz="1100" b="1" dirty="0" err="1">
                <a:latin typeface="+mn-ea"/>
              </a:rPr>
              <a:t>랙장과</a:t>
            </a:r>
            <a:r>
              <a:rPr lang="ko-KR" altLang="en-US" sz="1100" b="1" dirty="0">
                <a:latin typeface="+mn-ea"/>
              </a:rPr>
              <a:t> 가장 가까운 </a:t>
            </a:r>
            <a:r>
              <a:rPr lang="en-US" altLang="ko-KR" sz="1100" b="1" dirty="0">
                <a:latin typeface="+mn-ea"/>
              </a:rPr>
              <a:t>H/S CV 1</a:t>
            </a:r>
            <a:r>
              <a:rPr lang="ko-KR" altLang="en-US" sz="1100" b="1" dirty="0">
                <a:latin typeface="+mn-ea"/>
              </a:rPr>
              <a:t>번 라인부터 반입 및 순차적으로 설치 </a:t>
            </a:r>
            <a:r>
              <a:rPr lang="en-US" altLang="ko-KR" sz="1100" b="1" dirty="0">
                <a:latin typeface="+mn-ea"/>
              </a:rPr>
              <a:t>[ 1</a:t>
            </a:r>
            <a:r>
              <a:rPr lang="ko-KR" altLang="en-US" sz="1100" b="1" dirty="0">
                <a:latin typeface="+mn-ea"/>
              </a:rPr>
              <a:t>번 라인  </a:t>
            </a:r>
            <a:r>
              <a:rPr lang="en-US" altLang="ko-KR" sz="1100" b="1" dirty="0">
                <a:latin typeface="+mn-ea"/>
              </a:rPr>
              <a:t>~  11</a:t>
            </a:r>
            <a:r>
              <a:rPr lang="ko-KR" altLang="en-US" sz="1100" b="1" dirty="0">
                <a:latin typeface="+mn-ea"/>
              </a:rPr>
              <a:t>번 라인 </a:t>
            </a:r>
            <a:r>
              <a:rPr lang="en-US" altLang="ko-KR" sz="1100" b="1" dirty="0">
                <a:latin typeface="+mn-ea"/>
              </a:rPr>
              <a:t>]</a:t>
            </a:r>
          </a:p>
          <a:p>
            <a:endParaRPr lang="en-US" altLang="ko-KR" sz="1100" b="1" dirty="0">
              <a:latin typeface="+mn-ea"/>
            </a:endParaRPr>
          </a:p>
          <a:p>
            <a:r>
              <a:rPr lang="en-US" altLang="ko-KR" sz="1100" b="1" dirty="0">
                <a:latin typeface="+mn-ea"/>
              </a:rPr>
              <a:t>2. 3F </a:t>
            </a:r>
            <a:r>
              <a:rPr lang="ko-KR" altLang="en-US" sz="1100" b="1" dirty="0" err="1">
                <a:latin typeface="+mn-ea"/>
              </a:rPr>
              <a:t>파렛타이징</a:t>
            </a:r>
            <a:r>
              <a:rPr lang="ko-KR" altLang="en-US" sz="1100" b="1" dirty="0">
                <a:latin typeface="+mn-ea"/>
              </a:rPr>
              <a:t> 라인은 로봇베이스 </a:t>
            </a:r>
            <a:r>
              <a:rPr lang="en-US" altLang="ko-KR" sz="1100" b="1" dirty="0">
                <a:latin typeface="+mn-ea"/>
              </a:rPr>
              <a:t>4</a:t>
            </a:r>
            <a:r>
              <a:rPr lang="ko-KR" altLang="en-US" sz="1100" b="1" dirty="0">
                <a:latin typeface="+mn-ea"/>
              </a:rPr>
              <a:t>개소 부터 반입</a:t>
            </a:r>
            <a:r>
              <a:rPr lang="en-US" altLang="ko-KR" sz="1100" b="1" dirty="0">
                <a:latin typeface="+mn-ea"/>
              </a:rPr>
              <a:t>/</a:t>
            </a:r>
            <a:r>
              <a:rPr lang="ko-KR" altLang="en-US" sz="1100" b="1" dirty="0">
                <a:latin typeface="+mn-ea"/>
              </a:rPr>
              <a:t>설치 후 순차적 반입 및 설치 </a:t>
            </a:r>
            <a:r>
              <a:rPr lang="en-US" altLang="ko-KR" sz="1100" b="1" dirty="0">
                <a:latin typeface="+mn-ea"/>
              </a:rPr>
              <a:t>[ 1</a:t>
            </a:r>
            <a:r>
              <a:rPr lang="ko-KR" altLang="en-US" sz="1100" b="1" dirty="0">
                <a:latin typeface="+mn-ea"/>
              </a:rPr>
              <a:t>번 라인 </a:t>
            </a:r>
            <a:r>
              <a:rPr lang="en-US" altLang="ko-KR" sz="1100" b="1" dirty="0">
                <a:latin typeface="+mn-ea"/>
              </a:rPr>
              <a:t>~ 13</a:t>
            </a:r>
            <a:r>
              <a:rPr lang="ko-KR" altLang="en-US" sz="1100" b="1" dirty="0">
                <a:latin typeface="+mn-ea"/>
              </a:rPr>
              <a:t>번 라인 </a:t>
            </a:r>
            <a:r>
              <a:rPr lang="en-US" altLang="ko-KR" sz="1100" b="1" dirty="0">
                <a:latin typeface="+mn-ea"/>
              </a:rPr>
              <a:t>]</a:t>
            </a:r>
            <a:endParaRPr lang="ko-KR" altLang="en-US" sz="1100" b="1" dirty="0">
              <a:latin typeface="+mn-ea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E64040BA-0672-8086-3F20-1BDFAC3FE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55" y="1598353"/>
            <a:ext cx="3267763" cy="375307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6022D59-4F43-6AC2-4A24-7C54AFCE7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64" y="1598353"/>
            <a:ext cx="4424408" cy="1802482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6D07B3C-A8A3-AB89-4A5E-AD6E1B854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41" y="3429000"/>
            <a:ext cx="4424408" cy="1922427"/>
          </a:xfrm>
          <a:prstGeom prst="rect">
            <a:avLst/>
          </a:prstGeom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F7429D23-1A09-6BD5-CAE3-C9F20E1B51E1}"/>
              </a:ext>
            </a:extLst>
          </p:cNvPr>
          <p:cNvSpPr/>
          <p:nvPr/>
        </p:nvSpPr>
        <p:spPr>
          <a:xfrm>
            <a:off x="2008724" y="2219919"/>
            <a:ext cx="1535837" cy="184074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B55826BC-D185-E141-A4BC-3B2F2EE1397B}"/>
              </a:ext>
            </a:extLst>
          </p:cNvPr>
          <p:cNvSpPr/>
          <p:nvPr/>
        </p:nvSpPr>
        <p:spPr>
          <a:xfrm>
            <a:off x="2925877" y="2603111"/>
            <a:ext cx="603682" cy="190259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2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C4056D92-DD3D-A404-5A67-06349A5C5927}"/>
              </a:ext>
            </a:extLst>
          </p:cNvPr>
          <p:cNvSpPr/>
          <p:nvPr/>
        </p:nvSpPr>
        <p:spPr>
          <a:xfrm>
            <a:off x="1993722" y="2820903"/>
            <a:ext cx="1535837" cy="200321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3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EB3456B6-4B71-4588-B2A3-0B5B65128D0F}"/>
              </a:ext>
            </a:extLst>
          </p:cNvPr>
          <p:cNvSpPr/>
          <p:nvPr/>
        </p:nvSpPr>
        <p:spPr>
          <a:xfrm>
            <a:off x="1993723" y="3186962"/>
            <a:ext cx="1535837" cy="165245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4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7A2B9F55-C5F9-9CF4-6607-CC0AE364532A}"/>
              </a:ext>
            </a:extLst>
          </p:cNvPr>
          <p:cNvSpPr/>
          <p:nvPr/>
        </p:nvSpPr>
        <p:spPr>
          <a:xfrm>
            <a:off x="1993724" y="3659592"/>
            <a:ext cx="1535837" cy="184075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5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A623CF70-1020-1513-FDAE-6EB57A26E8D7}"/>
              </a:ext>
            </a:extLst>
          </p:cNvPr>
          <p:cNvSpPr/>
          <p:nvPr/>
        </p:nvSpPr>
        <p:spPr>
          <a:xfrm>
            <a:off x="1993724" y="4022383"/>
            <a:ext cx="1535837" cy="200320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6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D88EECA4-E9A1-523A-7953-BA2FF63A537D}"/>
              </a:ext>
            </a:extLst>
          </p:cNvPr>
          <p:cNvSpPr/>
          <p:nvPr/>
        </p:nvSpPr>
        <p:spPr>
          <a:xfrm>
            <a:off x="2008724" y="4569755"/>
            <a:ext cx="1535837" cy="156663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7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423F3781-FE59-CFD2-201A-F0CA1622EA95}"/>
              </a:ext>
            </a:extLst>
          </p:cNvPr>
          <p:cNvSpPr/>
          <p:nvPr/>
        </p:nvSpPr>
        <p:spPr>
          <a:xfrm>
            <a:off x="1993724" y="4944210"/>
            <a:ext cx="1535837" cy="155629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8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AF00619C-EAA8-9F63-7A05-2D357432463E}"/>
              </a:ext>
            </a:extLst>
          </p:cNvPr>
          <p:cNvSpPr/>
          <p:nvPr/>
        </p:nvSpPr>
        <p:spPr>
          <a:xfrm>
            <a:off x="960022" y="1837682"/>
            <a:ext cx="719030" cy="169604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D8511C16-BDDE-10F4-9EBE-8F3E0833762B}"/>
              </a:ext>
            </a:extLst>
          </p:cNvPr>
          <p:cNvSpPr/>
          <p:nvPr/>
        </p:nvSpPr>
        <p:spPr>
          <a:xfrm>
            <a:off x="4726603" y="2665906"/>
            <a:ext cx="319596" cy="252761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073A6FDE-68F8-3344-15E8-6BB9A50E286D}"/>
              </a:ext>
            </a:extLst>
          </p:cNvPr>
          <p:cNvSpPr/>
          <p:nvPr/>
        </p:nvSpPr>
        <p:spPr>
          <a:xfrm>
            <a:off x="6019400" y="2673168"/>
            <a:ext cx="319596" cy="254481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587DF38D-A5DD-1C3C-C503-7290134CBCD1}"/>
              </a:ext>
            </a:extLst>
          </p:cNvPr>
          <p:cNvSpPr/>
          <p:nvPr/>
        </p:nvSpPr>
        <p:spPr>
          <a:xfrm>
            <a:off x="4650760" y="4331788"/>
            <a:ext cx="319596" cy="311823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5034C895-38C7-24C3-A15B-346D4637D4AC}"/>
              </a:ext>
            </a:extLst>
          </p:cNvPr>
          <p:cNvSpPr/>
          <p:nvPr/>
        </p:nvSpPr>
        <p:spPr>
          <a:xfrm>
            <a:off x="6015100" y="4316766"/>
            <a:ext cx="319596" cy="311824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77E15259-4BB1-2998-3C49-6EFDA3AEE2BA}"/>
              </a:ext>
            </a:extLst>
          </p:cNvPr>
          <p:cNvSpPr/>
          <p:nvPr/>
        </p:nvSpPr>
        <p:spPr>
          <a:xfrm flipH="1">
            <a:off x="7436635" y="2369275"/>
            <a:ext cx="354168" cy="225052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13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47660640-8F7A-AE1F-8AFD-D97792B7ADF2}"/>
              </a:ext>
            </a:extLst>
          </p:cNvPr>
          <p:cNvSpPr/>
          <p:nvPr/>
        </p:nvSpPr>
        <p:spPr>
          <a:xfrm flipH="1">
            <a:off x="7695838" y="2916110"/>
            <a:ext cx="546272" cy="173083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34584D61-A4A9-622D-89CB-92F82E064D81}"/>
              </a:ext>
            </a:extLst>
          </p:cNvPr>
          <p:cNvSpPr/>
          <p:nvPr/>
        </p:nvSpPr>
        <p:spPr>
          <a:xfrm>
            <a:off x="4349523" y="2916110"/>
            <a:ext cx="3346316" cy="153757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2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2918540A-530D-13E4-CB2F-A1B429DF4FC3}"/>
              </a:ext>
            </a:extLst>
          </p:cNvPr>
          <p:cNvSpPr/>
          <p:nvPr/>
        </p:nvSpPr>
        <p:spPr>
          <a:xfrm>
            <a:off x="4442405" y="2370249"/>
            <a:ext cx="217052" cy="560030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9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C88A2DB5-4414-070B-AE28-EC82F4C3BBC5}"/>
              </a:ext>
            </a:extLst>
          </p:cNvPr>
          <p:cNvSpPr/>
          <p:nvPr/>
        </p:nvSpPr>
        <p:spPr>
          <a:xfrm>
            <a:off x="4783217" y="2369275"/>
            <a:ext cx="217052" cy="284388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8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86F28BB0-999F-1E15-56C9-2D0E0B477D67}"/>
              </a:ext>
            </a:extLst>
          </p:cNvPr>
          <p:cNvSpPr/>
          <p:nvPr/>
        </p:nvSpPr>
        <p:spPr>
          <a:xfrm>
            <a:off x="5138839" y="2393301"/>
            <a:ext cx="217052" cy="518310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7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7578BA85-6600-131B-99B9-CDC56DD0134B}"/>
              </a:ext>
            </a:extLst>
          </p:cNvPr>
          <p:cNvSpPr/>
          <p:nvPr/>
        </p:nvSpPr>
        <p:spPr>
          <a:xfrm>
            <a:off x="5734660" y="2402023"/>
            <a:ext cx="202032" cy="516644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6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3A9BB1B1-7EE9-8E66-0B57-1375E39FC4E5}"/>
              </a:ext>
            </a:extLst>
          </p:cNvPr>
          <p:cNvSpPr/>
          <p:nvPr/>
        </p:nvSpPr>
        <p:spPr>
          <a:xfrm>
            <a:off x="6070771" y="2421585"/>
            <a:ext cx="202032" cy="254974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5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7C2CE747-446D-D8F5-AF33-08223412783C}"/>
              </a:ext>
            </a:extLst>
          </p:cNvPr>
          <p:cNvSpPr/>
          <p:nvPr/>
        </p:nvSpPr>
        <p:spPr>
          <a:xfrm>
            <a:off x="6430267" y="2362273"/>
            <a:ext cx="217052" cy="560030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4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705AB2C8-9BD3-9AB3-FBEB-52BAC770F471}"/>
              </a:ext>
            </a:extLst>
          </p:cNvPr>
          <p:cNvSpPr/>
          <p:nvPr/>
        </p:nvSpPr>
        <p:spPr>
          <a:xfrm>
            <a:off x="6824922" y="2402022"/>
            <a:ext cx="284022" cy="343203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3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90351CE8-A700-5D44-3955-C48B25960669}"/>
              </a:ext>
            </a:extLst>
          </p:cNvPr>
          <p:cNvSpPr/>
          <p:nvPr/>
        </p:nvSpPr>
        <p:spPr>
          <a:xfrm>
            <a:off x="4349522" y="2238285"/>
            <a:ext cx="2785753" cy="190906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10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FD111D9D-AF47-4DB8-A150-1FC84149F8BA}"/>
              </a:ext>
            </a:extLst>
          </p:cNvPr>
          <p:cNvSpPr/>
          <p:nvPr/>
        </p:nvSpPr>
        <p:spPr>
          <a:xfrm flipH="1">
            <a:off x="7436635" y="2585142"/>
            <a:ext cx="777641" cy="189239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12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E745198A-2435-F679-BFF3-ADFC72214775}"/>
              </a:ext>
            </a:extLst>
          </p:cNvPr>
          <p:cNvSpPr/>
          <p:nvPr/>
        </p:nvSpPr>
        <p:spPr>
          <a:xfrm>
            <a:off x="4272405" y="4196575"/>
            <a:ext cx="3666428" cy="155041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2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ECC28D37-B3DE-B4D1-975F-2D7A63B55A46}"/>
              </a:ext>
            </a:extLst>
          </p:cNvPr>
          <p:cNvSpPr/>
          <p:nvPr/>
        </p:nvSpPr>
        <p:spPr>
          <a:xfrm>
            <a:off x="4344037" y="4349159"/>
            <a:ext cx="188701" cy="595051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9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AB23F106-565E-B372-BEE4-9B76F33C4147}"/>
              </a:ext>
            </a:extLst>
          </p:cNvPr>
          <p:cNvSpPr/>
          <p:nvPr/>
        </p:nvSpPr>
        <p:spPr>
          <a:xfrm>
            <a:off x="4708704" y="4643371"/>
            <a:ext cx="196778" cy="254268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8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FF3E4822-93E5-5E8D-A9BE-797525752F0E}"/>
              </a:ext>
            </a:extLst>
          </p:cNvPr>
          <p:cNvSpPr/>
          <p:nvPr/>
        </p:nvSpPr>
        <p:spPr>
          <a:xfrm>
            <a:off x="5075324" y="4346214"/>
            <a:ext cx="196778" cy="565569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7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77329877-9061-BD3E-D872-2FD3F0EDCC63}"/>
              </a:ext>
            </a:extLst>
          </p:cNvPr>
          <p:cNvSpPr/>
          <p:nvPr/>
        </p:nvSpPr>
        <p:spPr>
          <a:xfrm>
            <a:off x="5694969" y="4346215"/>
            <a:ext cx="217052" cy="597996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6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357FDC92-E208-A22D-DA44-7DE200463C99}"/>
              </a:ext>
            </a:extLst>
          </p:cNvPr>
          <p:cNvSpPr/>
          <p:nvPr/>
        </p:nvSpPr>
        <p:spPr>
          <a:xfrm>
            <a:off x="6067332" y="4609330"/>
            <a:ext cx="228615" cy="311205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5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78CB0FFF-963D-1BF5-4367-C9AE191CAB00}"/>
              </a:ext>
            </a:extLst>
          </p:cNvPr>
          <p:cNvSpPr/>
          <p:nvPr/>
        </p:nvSpPr>
        <p:spPr>
          <a:xfrm>
            <a:off x="6416610" y="4347834"/>
            <a:ext cx="251070" cy="572702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4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499AF09B-D3D4-C9ED-2AFA-1F92BF85F198}"/>
              </a:ext>
            </a:extLst>
          </p:cNvPr>
          <p:cNvSpPr/>
          <p:nvPr/>
        </p:nvSpPr>
        <p:spPr>
          <a:xfrm>
            <a:off x="6862914" y="4609329"/>
            <a:ext cx="246029" cy="318837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3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6FF658F1-D253-AA82-5876-9A1D6B9E54FA}"/>
              </a:ext>
            </a:extLst>
          </p:cNvPr>
          <p:cNvSpPr/>
          <p:nvPr/>
        </p:nvSpPr>
        <p:spPr>
          <a:xfrm>
            <a:off x="4272405" y="4911783"/>
            <a:ext cx="2927378" cy="182066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10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FD5F414D-792F-229F-301E-D6AF61F8102A}"/>
              </a:ext>
            </a:extLst>
          </p:cNvPr>
          <p:cNvSpPr/>
          <p:nvPr/>
        </p:nvSpPr>
        <p:spPr>
          <a:xfrm flipH="1">
            <a:off x="7497569" y="4539673"/>
            <a:ext cx="846459" cy="195320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12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086B81AB-945A-2349-C039-8DAFC2793DA9}"/>
              </a:ext>
            </a:extLst>
          </p:cNvPr>
          <p:cNvSpPr/>
          <p:nvPr/>
        </p:nvSpPr>
        <p:spPr>
          <a:xfrm flipH="1">
            <a:off x="7497569" y="4743634"/>
            <a:ext cx="441264" cy="231875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13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8A022CDC-BF7D-5EE0-350F-4D85B95A97C6}"/>
              </a:ext>
            </a:extLst>
          </p:cNvPr>
          <p:cNvSpPr/>
          <p:nvPr/>
        </p:nvSpPr>
        <p:spPr>
          <a:xfrm>
            <a:off x="1722146" y="1784881"/>
            <a:ext cx="197361" cy="3385762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9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86516EB9-C213-ABC7-C53E-E856BBC6CFE1}"/>
              </a:ext>
            </a:extLst>
          </p:cNvPr>
          <p:cNvSpPr/>
          <p:nvPr/>
        </p:nvSpPr>
        <p:spPr>
          <a:xfrm>
            <a:off x="1289518" y="2388092"/>
            <a:ext cx="419993" cy="432811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10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253DC74-DC8D-7616-7FB9-864FB9FD0988}"/>
              </a:ext>
            </a:extLst>
          </p:cNvPr>
          <p:cNvSpPr txBox="1"/>
          <p:nvPr/>
        </p:nvSpPr>
        <p:spPr>
          <a:xfrm>
            <a:off x="3596706" y="3167386"/>
            <a:ext cx="161476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360">
              <a:defRPr/>
            </a:pPr>
            <a:r>
              <a:rPr lang="ko-KR" altLang="en-US" sz="1000" b="1" dirty="0">
                <a:solidFill>
                  <a:srgbClr val="000000"/>
                </a:solidFill>
                <a:latin typeface="+mn-ea"/>
              </a:rPr>
              <a:t>사용장비 </a:t>
            </a:r>
            <a:r>
              <a:rPr lang="en-US" altLang="ko-KR" sz="1000" b="1" dirty="0">
                <a:solidFill>
                  <a:srgbClr val="000000"/>
                </a:solidFill>
                <a:latin typeface="+mn-ea"/>
              </a:rPr>
              <a:t>:</a:t>
            </a:r>
          </a:p>
          <a:p>
            <a:pPr algn="ctr" defTabSz="914360">
              <a:defRPr/>
            </a:pPr>
            <a:r>
              <a:rPr lang="en-US" altLang="ko-KR" sz="1000" b="1" dirty="0">
                <a:solidFill>
                  <a:srgbClr val="000000"/>
                </a:solidFill>
                <a:latin typeface="+mn-ea"/>
              </a:rPr>
              <a:t>60TON </a:t>
            </a:r>
            <a:r>
              <a:rPr lang="ko-KR" altLang="en-US" sz="1000" b="1" dirty="0">
                <a:solidFill>
                  <a:srgbClr val="000000"/>
                </a:solidFill>
                <a:latin typeface="+mn-ea"/>
              </a:rPr>
              <a:t>크레인</a:t>
            </a:r>
            <a:r>
              <a:rPr lang="en-US" altLang="ko-KR" sz="1000" b="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000" b="1" dirty="0">
                <a:solidFill>
                  <a:srgbClr val="000000"/>
                </a:solidFill>
                <a:latin typeface="+mn-ea"/>
              </a:rPr>
              <a:t>양중</a:t>
            </a:r>
            <a:r>
              <a:rPr lang="en-US" altLang="ko-KR" sz="1000" b="1" dirty="0">
                <a:solidFill>
                  <a:srgbClr val="000000"/>
                </a:solidFill>
                <a:latin typeface="+mn-ea"/>
              </a:rPr>
              <a:t>)</a:t>
            </a:r>
          </a:p>
          <a:p>
            <a:pPr algn="ctr" defTabSz="914360">
              <a:defRPr/>
            </a:pPr>
            <a:r>
              <a:rPr kumimoji="0" lang="en-US" altLang="ko-KR" sz="1000" b="1" dirty="0">
                <a:solidFill>
                  <a:srgbClr val="000000"/>
                </a:solidFill>
                <a:latin typeface="+mn-ea"/>
              </a:rPr>
              <a:t>2.5TON_3M </a:t>
            </a:r>
            <a:r>
              <a:rPr kumimoji="0" lang="ko-KR" altLang="en-US" sz="1000" b="1" dirty="0">
                <a:solidFill>
                  <a:srgbClr val="000000"/>
                </a:solidFill>
                <a:latin typeface="+mn-ea"/>
              </a:rPr>
              <a:t>지게차</a:t>
            </a:r>
            <a:r>
              <a:rPr kumimoji="0" lang="en-US" altLang="ko-KR" sz="1000" b="1" dirty="0">
                <a:solidFill>
                  <a:srgbClr val="000000"/>
                </a:solidFill>
                <a:latin typeface="+mn-ea"/>
              </a:rPr>
              <a:t>(</a:t>
            </a:r>
            <a:r>
              <a:rPr kumimoji="0" lang="ko-KR" altLang="en-US" sz="1000" b="1" dirty="0">
                <a:solidFill>
                  <a:srgbClr val="000000"/>
                </a:solidFill>
                <a:latin typeface="+mn-ea"/>
              </a:rPr>
              <a:t>설치</a:t>
            </a:r>
            <a:r>
              <a:rPr kumimoji="0" lang="en-US" altLang="ko-KR" sz="1000" b="1" dirty="0">
                <a:solidFill>
                  <a:srgbClr val="000000"/>
                </a:solidFill>
                <a:latin typeface="+mn-ea"/>
              </a:rPr>
              <a:t>)</a:t>
            </a:r>
          </a:p>
          <a:p>
            <a:pPr algn="ctr" defTabSz="914360">
              <a:defRPr/>
            </a:pPr>
            <a:r>
              <a:rPr lang="en-US" altLang="ko-KR" sz="1000" b="1" dirty="0">
                <a:solidFill>
                  <a:srgbClr val="000000"/>
                </a:solidFill>
                <a:latin typeface="+mn-ea"/>
              </a:rPr>
              <a:t>3TON </a:t>
            </a:r>
            <a:r>
              <a:rPr lang="ko-KR" altLang="en-US" sz="1000" b="1" dirty="0">
                <a:solidFill>
                  <a:srgbClr val="000000"/>
                </a:solidFill>
                <a:latin typeface="+mn-ea"/>
              </a:rPr>
              <a:t>거미크레인</a:t>
            </a:r>
            <a:r>
              <a:rPr lang="en-US" altLang="ko-KR" sz="1000" b="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000" b="1" dirty="0">
                <a:solidFill>
                  <a:srgbClr val="000000"/>
                </a:solidFill>
                <a:latin typeface="+mn-ea"/>
              </a:rPr>
              <a:t>설치</a:t>
            </a:r>
            <a:r>
              <a:rPr lang="en-US" altLang="ko-KR" sz="1000" b="1" dirty="0">
                <a:solidFill>
                  <a:srgbClr val="000000"/>
                </a:solidFill>
                <a:latin typeface="+mn-ea"/>
              </a:rPr>
              <a:t>)</a:t>
            </a:r>
            <a:endParaRPr lang="en-US" altLang="ko-KR" sz="1000" dirty="0">
              <a:latin typeface="+mn-ea"/>
            </a:endParaRP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FCECBEC3-507D-23C7-DB6F-E12BF6528C95}"/>
              </a:ext>
            </a:extLst>
          </p:cNvPr>
          <p:cNvSpPr/>
          <p:nvPr/>
        </p:nvSpPr>
        <p:spPr>
          <a:xfrm flipH="1">
            <a:off x="7907293" y="4163755"/>
            <a:ext cx="409895" cy="196881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72" name="화살표: 오른쪽 71">
            <a:extLst>
              <a:ext uri="{FF2B5EF4-FFF2-40B4-BE49-F238E27FC236}">
                <a16:creationId xmlns:a16="http://schemas.microsoft.com/office/drawing/2014/main" id="{35E3C825-B7BC-9D6D-0418-9B518D878532}"/>
              </a:ext>
            </a:extLst>
          </p:cNvPr>
          <p:cNvSpPr/>
          <p:nvPr/>
        </p:nvSpPr>
        <p:spPr>
          <a:xfrm rot="16200000" flipH="1">
            <a:off x="433638" y="1800533"/>
            <a:ext cx="775626" cy="399491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/>
              <a:t>반입 동선</a:t>
            </a:r>
          </a:p>
        </p:txBody>
      </p:sp>
      <p:sp>
        <p:nvSpPr>
          <p:cNvPr id="73" name="화살표: 오른쪽 72">
            <a:extLst>
              <a:ext uri="{FF2B5EF4-FFF2-40B4-BE49-F238E27FC236}">
                <a16:creationId xmlns:a16="http://schemas.microsoft.com/office/drawing/2014/main" id="{02086BA4-E5FA-78BD-240C-97A2F73474A3}"/>
              </a:ext>
            </a:extLst>
          </p:cNvPr>
          <p:cNvSpPr/>
          <p:nvPr/>
        </p:nvSpPr>
        <p:spPr>
          <a:xfrm flipH="1">
            <a:off x="2630669" y="1736586"/>
            <a:ext cx="891684" cy="3894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/>
              <a:t>설치 동선</a:t>
            </a:r>
          </a:p>
        </p:txBody>
      </p:sp>
      <p:sp>
        <p:nvSpPr>
          <p:cNvPr id="74" name="화살표: 오른쪽 73">
            <a:extLst>
              <a:ext uri="{FF2B5EF4-FFF2-40B4-BE49-F238E27FC236}">
                <a16:creationId xmlns:a16="http://schemas.microsoft.com/office/drawing/2014/main" id="{5AB35C53-9D1A-214D-23A9-787FE969880D}"/>
              </a:ext>
            </a:extLst>
          </p:cNvPr>
          <p:cNvSpPr/>
          <p:nvPr/>
        </p:nvSpPr>
        <p:spPr>
          <a:xfrm rot="16200000" flipH="1">
            <a:off x="3306409" y="2469656"/>
            <a:ext cx="891684" cy="3894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/>
              <a:t>설치 동선</a:t>
            </a:r>
          </a:p>
        </p:txBody>
      </p:sp>
      <p:sp>
        <p:nvSpPr>
          <p:cNvPr id="75" name="화살표: 오른쪽 74">
            <a:extLst>
              <a:ext uri="{FF2B5EF4-FFF2-40B4-BE49-F238E27FC236}">
                <a16:creationId xmlns:a16="http://schemas.microsoft.com/office/drawing/2014/main" id="{DFDEF89E-86D1-04F8-E85A-F327CB9FF3D4}"/>
              </a:ext>
            </a:extLst>
          </p:cNvPr>
          <p:cNvSpPr/>
          <p:nvPr/>
        </p:nvSpPr>
        <p:spPr>
          <a:xfrm rot="10800000" flipH="1" flipV="1">
            <a:off x="5339256" y="3224230"/>
            <a:ext cx="2875019" cy="3319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/>
              <a:t>설치 동선</a:t>
            </a:r>
          </a:p>
        </p:txBody>
      </p:sp>
      <p:sp>
        <p:nvSpPr>
          <p:cNvPr id="76" name="화살표: 오른쪽 75">
            <a:extLst>
              <a:ext uri="{FF2B5EF4-FFF2-40B4-BE49-F238E27FC236}">
                <a16:creationId xmlns:a16="http://schemas.microsoft.com/office/drawing/2014/main" id="{464B46DE-3233-5F6F-25C7-815B5CC7B493}"/>
              </a:ext>
            </a:extLst>
          </p:cNvPr>
          <p:cNvSpPr/>
          <p:nvPr/>
        </p:nvSpPr>
        <p:spPr>
          <a:xfrm flipH="1">
            <a:off x="6201477" y="1858565"/>
            <a:ext cx="891684" cy="3894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/>
              <a:t>설치 동선</a:t>
            </a:r>
          </a:p>
        </p:txBody>
      </p:sp>
      <p:sp>
        <p:nvSpPr>
          <p:cNvPr id="77" name="화살표: 오른쪽 76">
            <a:extLst>
              <a:ext uri="{FF2B5EF4-FFF2-40B4-BE49-F238E27FC236}">
                <a16:creationId xmlns:a16="http://schemas.microsoft.com/office/drawing/2014/main" id="{C981231F-64B6-A5EC-79E1-376EA9196FCA}"/>
              </a:ext>
            </a:extLst>
          </p:cNvPr>
          <p:cNvSpPr/>
          <p:nvPr/>
        </p:nvSpPr>
        <p:spPr>
          <a:xfrm flipH="1">
            <a:off x="7228429" y="4954488"/>
            <a:ext cx="891684" cy="3894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/>
              <a:t>설치 동선</a:t>
            </a:r>
          </a:p>
        </p:txBody>
      </p:sp>
      <p:sp>
        <p:nvSpPr>
          <p:cNvPr id="111" name="화살표: 오른쪽 110">
            <a:extLst>
              <a:ext uri="{FF2B5EF4-FFF2-40B4-BE49-F238E27FC236}">
                <a16:creationId xmlns:a16="http://schemas.microsoft.com/office/drawing/2014/main" id="{872272FB-4EF7-C0AD-36B4-C245BF2728A1}"/>
              </a:ext>
            </a:extLst>
          </p:cNvPr>
          <p:cNvSpPr/>
          <p:nvPr/>
        </p:nvSpPr>
        <p:spPr>
          <a:xfrm rot="16200000" flipH="1">
            <a:off x="7645377" y="1881570"/>
            <a:ext cx="775626" cy="399491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/>
              <a:t>반입 동선</a:t>
            </a:r>
          </a:p>
        </p:txBody>
      </p:sp>
    </p:spTree>
    <p:extLst>
      <p:ext uri="{BB962C8B-B14F-4D97-AF65-F5344CB8AC3E}">
        <p14:creationId xmlns:p14="http://schemas.microsoft.com/office/powerpoint/2010/main" val="838745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E99BC9C-C4E7-B675-6A8D-A31E5AF9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028A4DD-4DD9-8B10-46FA-B5F4CDC35610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B88D17D9-9D08-8C7E-833E-1C942DF06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22BD3-7DC0-4DDB-778E-3432CE91575C}"/>
              </a:ext>
            </a:extLst>
          </p:cNvPr>
          <p:cNvSpPr txBox="1"/>
          <p:nvPr/>
        </p:nvSpPr>
        <p:spPr>
          <a:xfrm>
            <a:off x="357188" y="733425"/>
            <a:ext cx="391806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2-1. </a:t>
            </a:r>
            <a:r>
              <a:rPr lang="ko-KR" altLang="en-US" sz="2000" b="1" dirty="0" err="1">
                <a:solidFill>
                  <a:schemeClr val="tx1"/>
                </a:solidFill>
                <a:latin typeface="+mn-ea"/>
              </a:rPr>
              <a:t>신규동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/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층별 설치 계획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_4F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EDA9C-4670-8478-E056-535500F83E68}"/>
              </a:ext>
            </a:extLst>
          </p:cNvPr>
          <p:cNvSpPr txBox="1"/>
          <p:nvPr/>
        </p:nvSpPr>
        <p:spPr>
          <a:xfrm>
            <a:off x="744112" y="1257359"/>
            <a:ext cx="5666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+mn-ea"/>
              </a:rPr>
              <a:t># 4F </a:t>
            </a:r>
            <a:r>
              <a:rPr lang="ko-KR" altLang="en-US" sz="1400" b="1" dirty="0">
                <a:latin typeface="+mn-ea"/>
              </a:rPr>
              <a:t>자동화창고 라인 </a:t>
            </a:r>
            <a:r>
              <a:rPr lang="en-US" altLang="ko-KR" sz="1400" b="1" dirty="0">
                <a:latin typeface="+mn-ea"/>
              </a:rPr>
              <a:t>/ </a:t>
            </a:r>
            <a:r>
              <a:rPr lang="ko-KR" altLang="en-US" sz="1400" b="1" dirty="0" err="1">
                <a:latin typeface="+mn-ea"/>
              </a:rPr>
              <a:t>파렛타이징</a:t>
            </a:r>
            <a:r>
              <a:rPr lang="ko-KR" altLang="en-US" sz="1400" b="1" dirty="0">
                <a:latin typeface="+mn-ea"/>
              </a:rPr>
              <a:t> 라인 반입 및 설치 순서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9B40A4-6A21-461C-7622-77D96BAD6576}"/>
              </a:ext>
            </a:extLst>
          </p:cNvPr>
          <p:cNvSpPr txBox="1"/>
          <p:nvPr/>
        </p:nvSpPr>
        <p:spPr>
          <a:xfrm>
            <a:off x="744112" y="5600641"/>
            <a:ext cx="77012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>
                <a:latin typeface="+mn-ea"/>
              </a:rPr>
              <a:t>1. 4F </a:t>
            </a:r>
            <a:r>
              <a:rPr lang="ko-KR" altLang="en-US" sz="1100" b="1" dirty="0">
                <a:latin typeface="+mn-ea"/>
              </a:rPr>
              <a:t>자동화창고 라인은 </a:t>
            </a:r>
            <a:r>
              <a:rPr lang="ko-KR" altLang="en-US" sz="1100" b="1" dirty="0" err="1">
                <a:latin typeface="+mn-ea"/>
              </a:rPr>
              <a:t>랙장과</a:t>
            </a:r>
            <a:r>
              <a:rPr lang="ko-KR" altLang="en-US" sz="1100" b="1" dirty="0">
                <a:latin typeface="+mn-ea"/>
              </a:rPr>
              <a:t> 가장 가까운 </a:t>
            </a:r>
            <a:r>
              <a:rPr lang="en-US" altLang="ko-KR" sz="1100" b="1" dirty="0">
                <a:latin typeface="+mn-ea"/>
              </a:rPr>
              <a:t>H/S CV 1</a:t>
            </a:r>
            <a:r>
              <a:rPr lang="ko-KR" altLang="en-US" sz="1100" b="1" dirty="0">
                <a:latin typeface="+mn-ea"/>
              </a:rPr>
              <a:t>번 라인부터 반입 및 순차적으로 설치 </a:t>
            </a:r>
            <a:r>
              <a:rPr lang="en-US" altLang="ko-KR" sz="1100" b="1" dirty="0">
                <a:latin typeface="+mn-ea"/>
              </a:rPr>
              <a:t>[ 1</a:t>
            </a:r>
            <a:r>
              <a:rPr lang="ko-KR" altLang="en-US" sz="1100" b="1" dirty="0">
                <a:latin typeface="+mn-ea"/>
              </a:rPr>
              <a:t>번 라인  </a:t>
            </a:r>
            <a:r>
              <a:rPr lang="en-US" altLang="ko-KR" sz="1100" b="1" dirty="0">
                <a:latin typeface="+mn-ea"/>
              </a:rPr>
              <a:t>~  10</a:t>
            </a:r>
            <a:r>
              <a:rPr lang="ko-KR" altLang="en-US" sz="1100" b="1" dirty="0">
                <a:latin typeface="+mn-ea"/>
              </a:rPr>
              <a:t>번 라인 </a:t>
            </a:r>
            <a:r>
              <a:rPr lang="en-US" altLang="ko-KR" sz="1100" b="1" dirty="0">
                <a:latin typeface="+mn-ea"/>
              </a:rPr>
              <a:t>]</a:t>
            </a:r>
          </a:p>
          <a:p>
            <a:endParaRPr lang="en-US" altLang="ko-KR" sz="1100" b="1" dirty="0">
              <a:latin typeface="+mn-ea"/>
            </a:endParaRPr>
          </a:p>
          <a:p>
            <a:r>
              <a:rPr lang="en-US" altLang="ko-KR" sz="1100" b="1" dirty="0">
                <a:latin typeface="+mn-ea"/>
              </a:rPr>
              <a:t>2. 4F </a:t>
            </a:r>
            <a:r>
              <a:rPr lang="ko-KR" altLang="en-US" sz="1100" b="1" dirty="0" err="1">
                <a:latin typeface="+mn-ea"/>
              </a:rPr>
              <a:t>파렛타이징</a:t>
            </a:r>
            <a:r>
              <a:rPr lang="ko-KR" altLang="en-US" sz="1100" b="1" dirty="0">
                <a:latin typeface="+mn-ea"/>
              </a:rPr>
              <a:t> 라인은 로봇베이스 </a:t>
            </a:r>
            <a:r>
              <a:rPr lang="en-US" altLang="ko-KR" sz="1100" b="1" dirty="0">
                <a:latin typeface="+mn-ea"/>
              </a:rPr>
              <a:t>4</a:t>
            </a:r>
            <a:r>
              <a:rPr lang="ko-KR" altLang="en-US" sz="1100" b="1" dirty="0">
                <a:latin typeface="+mn-ea"/>
              </a:rPr>
              <a:t>개소 부터 반입</a:t>
            </a:r>
            <a:r>
              <a:rPr lang="en-US" altLang="ko-KR" sz="1100" b="1" dirty="0">
                <a:latin typeface="+mn-ea"/>
              </a:rPr>
              <a:t>/</a:t>
            </a:r>
            <a:r>
              <a:rPr lang="ko-KR" altLang="en-US" sz="1100" b="1" dirty="0">
                <a:latin typeface="+mn-ea"/>
              </a:rPr>
              <a:t>설치 후 순차적 반입 및 설치 </a:t>
            </a:r>
            <a:r>
              <a:rPr lang="en-US" altLang="ko-KR" sz="1100" b="1" dirty="0">
                <a:latin typeface="+mn-ea"/>
              </a:rPr>
              <a:t>[ 1</a:t>
            </a:r>
            <a:r>
              <a:rPr lang="ko-KR" altLang="en-US" sz="1100" b="1" dirty="0">
                <a:latin typeface="+mn-ea"/>
              </a:rPr>
              <a:t>번 라인 </a:t>
            </a:r>
            <a:r>
              <a:rPr lang="en-US" altLang="ko-KR" sz="1100" b="1" dirty="0">
                <a:latin typeface="+mn-ea"/>
              </a:rPr>
              <a:t>~ 13</a:t>
            </a:r>
            <a:r>
              <a:rPr lang="ko-KR" altLang="en-US" sz="1100" b="1" dirty="0">
                <a:latin typeface="+mn-ea"/>
              </a:rPr>
              <a:t>번 라인 </a:t>
            </a:r>
            <a:r>
              <a:rPr lang="en-US" altLang="ko-KR" sz="1100" b="1" dirty="0">
                <a:latin typeface="+mn-ea"/>
              </a:rPr>
              <a:t>]</a:t>
            </a:r>
            <a:endParaRPr lang="ko-KR" altLang="en-US" sz="1100" b="1" dirty="0">
              <a:latin typeface="+mn-ea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68A318D-0953-210B-796A-360FC1875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6" y="1589489"/>
            <a:ext cx="3275874" cy="389449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83F0075-204D-8017-D0C1-3EF44D959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05" y="1584256"/>
            <a:ext cx="4398754" cy="189186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75CF44A-6A63-3CC9-75FF-B19231AFD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04" y="3500467"/>
            <a:ext cx="4398754" cy="1972873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D2ACA402-0F07-7B99-3175-28E279C3C0EB}"/>
              </a:ext>
            </a:extLst>
          </p:cNvPr>
          <p:cNvSpPr/>
          <p:nvPr/>
        </p:nvSpPr>
        <p:spPr>
          <a:xfrm>
            <a:off x="1742070" y="2260192"/>
            <a:ext cx="1835521" cy="168675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0DC9898-BA68-3B14-7097-00E8A602B358}"/>
              </a:ext>
            </a:extLst>
          </p:cNvPr>
          <p:cNvSpPr/>
          <p:nvPr/>
        </p:nvSpPr>
        <p:spPr>
          <a:xfrm>
            <a:off x="2855110" y="2651893"/>
            <a:ext cx="725813" cy="168675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2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32AF38CF-DFB2-3989-8A5F-D377C575479D}"/>
              </a:ext>
            </a:extLst>
          </p:cNvPr>
          <p:cNvSpPr/>
          <p:nvPr/>
        </p:nvSpPr>
        <p:spPr>
          <a:xfrm>
            <a:off x="1742070" y="2844921"/>
            <a:ext cx="1835521" cy="168675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3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BE08F2B-F430-B253-6946-6FC70BFC649B}"/>
              </a:ext>
            </a:extLst>
          </p:cNvPr>
          <p:cNvSpPr/>
          <p:nvPr/>
        </p:nvSpPr>
        <p:spPr>
          <a:xfrm>
            <a:off x="1751728" y="3222633"/>
            <a:ext cx="1835521" cy="168675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4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A44A19E7-EBCB-58DE-7511-FBAEC8A9B42F}"/>
              </a:ext>
            </a:extLst>
          </p:cNvPr>
          <p:cNvSpPr/>
          <p:nvPr/>
        </p:nvSpPr>
        <p:spPr>
          <a:xfrm>
            <a:off x="1709820" y="3720209"/>
            <a:ext cx="1835521" cy="168675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5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F4D1E964-50A4-693E-4810-C4B966995083}"/>
              </a:ext>
            </a:extLst>
          </p:cNvPr>
          <p:cNvSpPr/>
          <p:nvPr/>
        </p:nvSpPr>
        <p:spPr>
          <a:xfrm>
            <a:off x="1730588" y="4092609"/>
            <a:ext cx="1835521" cy="168675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6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B433CA6B-6F96-DFC2-FB49-275A0DF00848}"/>
              </a:ext>
            </a:extLst>
          </p:cNvPr>
          <p:cNvSpPr/>
          <p:nvPr/>
        </p:nvSpPr>
        <p:spPr>
          <a:xfrm>
            <a:off x="1730589" y="4633684"/>
            <a:ext cx="1835521" cy="168675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7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C9A6D0FF-4EA6-501B-4AEC-0FFF2D1937E3}"/>
              </a:ext>
            </a:extLst>
          </p:cNvPr>
          <p:cNvSpPr/>
          <p:nvPr/>
        </p:nvSpPr>
        <p:spPr>
          <a:xfrm>
            <a:off x="1742071" y="4998669"/>
            <a:ext cx="1835521" cy="168675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8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EE5166A1-0B64-C64D-C712-11C0C757A4A5}"/>
              </a:ext>
            </a:extLst>
          </p:cNvPr>
          <p:cNvSpPr/>
          <p:nvPr/>
        </p:nvSpPr>
        <p:spPr>
          <a:xfrm>
            <a:off x="1420072" y="2188470"/>
            <a:ext cx="233861" cy="3058405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9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11C683F7-3057-7476-55A8-461FF0D11083}"/>
              </a:ext>
            </a:extLst>
          </p:cNvPr>
          <p:cNvSpPr/>
          <p:nvPr/>
        </p:nvSpPr>
        <p:spPr>
          <a:xfrm>
            <a:off x="925467" y="2389251"/>
            <a:ext cx="426153" cy="431316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10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D24D9977-9CC8-3CB0-B36E-642DA47C447E}"/>
              </a:ext>
            </a:extLst>
          </p:cNvPr>
          <p:cNvSpPr/>
          <p:nvPr/>
        </p:nvSpPr>
        <p:spPr>
          <a:xfrm>
            <a:off x="4694431" y="2657067"/>
            <a:ext cx="319596" cy="252761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ACF930C1-AF32-D6AC-4083-8E4F5BA743FB}"/>
              </a:ext>
            </a:extLst>
          </p:cNvPr>
          <p:cNvSpPr/>
          <p:nvPr/>
        </p:nvSpPr>
        <p:spPr>
          <a:xfrm>
            <a:off x="5979679" y="2667962"/>
            <a:ext cx="319596" cy="252761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ED0D762E-BEDC-1118-AD2F-777761DBAAAD}"/>
              </a:ext>
            </a:extLst>
          </p:cNvPr>
          <p:cNvSpPr/>
          <p:nvPr/>
        </p:nvSpPr>
        <p:spPr>
          <a:xfrm>
            <a:off x="4741231" y="4407759"/>
            <a:ext cx="319596" cy="252761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F4EC5607-5AAD-EEB8-C9AF-7CC5F4261ECC}"/>
              </a:ext>
            </a:extLst>
          </p:cNvPr>
          <p:cNvSpPr/>
          <p:nvPr/>
        </p:nvSpPr>
        <p:spPr>
          <a:xfrm>
            <a:off x="6120488" y="4407759"/>
            <a:ext cx="319596" cy="252761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6217350D-D08E-6E90-37F2-D15FB0431C9D}"/>
              </a:ext>
            </a:extLst>
          </p:cNvPr>
          <p:cNvSpPr/>
          <p:nvPr/>
        </p:nvSpPr>
        <p:spPr>
          <a:xfrm>
            <a:off x="4322501" y="2906594"/>
            <a:ext cx="3483506" cy="202779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2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D7E6C1E2-2B68-9AFC-00CB-0031AEE73543}"/>
              </a:ext>
            </a:extLst>
          </p:cNvPr>
          <p:cNvSpPr/>
          <p:nvPr/>
        </p:nvSpPr>
        <p:spPr>
          <a:xfrm>
            <a:off x="4348127" y="4219592"/>
            <a:ext cx="3590243" cy="173525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2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A3D8AB0F-7D35-8557-FCF1-39AABE15E649}"/>
              </a:ext>
            </a:extLst>
          </p:cNvPr>
          <p:cNvSpPr/>
          <p:nvPr/>
        </p:nvSpPr>
        <p:spPr>
          <a:xfrm>
            <a:off x="4400724" y="2348934"/>
            <a:ext cx="217052" cy="560030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9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5D7337B7-073F-10EB-AEF3-4BD3AC9E6253}"/>
              </a:ext>
            </a:extLst>
          </p:cNvPr>
          <p:cNvSpPr/>
          <p:nvPr/>
        </p:nvSpPr>
        <p:spPr>
          <a:xfrm>
            <a:off x="4754679" y="2318521"/>
            <a:ext cx="212027" cy="335746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8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DC8110E8-3BF0-1BFA-5B54-78BF697A9B47}"/>
              </a:ext>
            </a:extLst>
          </p:cNvPr>
          <p:cNvSpPr/>
          <p:nvPr/>
        </p:nvSpPr>
        <p:spPr>
          <a:xfrm>
            <a:off x="5090682" y="2344530"/>
            <a:ext cx="217052" cy="560030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7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D0D6C88A-5DF6-E453-42F0-08BF7984F1CB}"/>
              </a:ext>
            </a:extLst>
          </p:cNvPr>
          <p:cNvSpPr/>
          <p:nvPr/>
        </p:nvSpPr>
        <p:spPr>
          <a:xfrm>
            <a:off x="5692813" y="2359068"/>
            <a:ext cx="217052" cy="560030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6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4D463135-45E3-4748-9F1D-AA8C0155600F}"/>
              </a:ext>
            </a:extLst>
          </p:cNvPr>
          <p:cNvSpPr/>
          <p:nvPr/>
        </p:nvSpPr>
        <p:spPr>
          <a:xfrm>
            <a:off x="6377721" y="2352816"/>
            <a:ext cx="217052" cy="560030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4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FB5B1078-6F30-9A80-BEC4-34D03D863069}"/>
              </a:ext>
            </a:extLst>
          </p:cNvPr>
          <p:cNvSpPr/>
          <p:nvPr/>
        </p:nvSpPr>
        <p:spPr>
          <a:xfrm>
            <a:off x="6762881" y="2344530"/>
            <a:ext cx="284022" cy="419150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3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23CC3489-6EBC-15FA-3145-7CF94C074577}"/>
              </a:ext>
            </a:extLst>
          </p:cNvPr>
          <p:cNvSpPr/>
          <p:nvPr/>
        </p:nvSpPr>
        <p:spPr>
          <a:xfrm>
            <a:off x="4329166" y="2188470"/>
            <a:ext cx="2784835" cy="200781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10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FC6C20E9-C9D5-066C-5F2F-A706BF87B736}"/>
              </a:ext>
            </a:extLst>
          </p:cNvPr>
          <p:cNvSpPr/>
          <p:nvPr/>
        </p:nvSpPr>
        <p:spPr>
          <a:xfrm flipH="1">
            <a:off x="7806008" y="2906594"/>
            <a:ext cx="383347" cy="202779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61EA0FB1-0F0C-766B-9C0A-D527A576F35B}"/>
              </a:ext>
            </a:extLst>
          </p:cNvPr>
          <p:cNvSpPr/>
          <p:nvPr/>
        </p:nvSpPr>
        <p:spPr>
          <a:xfrm flipH="1">
            <a:off x="7403749" y="2549218"/>
            <a:ext cx="804513" cy="202779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12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CC7797EB-86C4-25BF-B0BC-9DC002BB8E6E}"/>
              </a:ext>
            </a:extLst>
          </p:cNvPr>
          <p:cNvSpPr/>
          <p:nvPr/>
        </p:nvSpPr>
        <p:spPr>
          <a:xfrm flipH="1">
            <a:off x="7403749" y="2263542"/>
            <a:ext cx="389037" cy="294853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13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FD34E910-55CC-CB22-FA47-8A2E26AA4E07}"/>
              </a:ext>
            </a:extLst>
          </p:cNvPr>
          <p:cNvSpPr/>
          <p:nvPr/>
        </p:nvSpPr>
        <p:spPr>
          <a:xfrm>
            <a:off x="4438452" y="4412210"/>
            <a:ext cx="204126" cy="598630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9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0B1EEFA1-A6DE-5984-E343-829BE612E567}"/>
              </a:ext>
            </a:extLst>
          </p:cNvPr>
          <p:cNvSpPr/>
          <p:nvPr/>
        </p:nvSpPr>
        <p:spPr>
          <a:xfrm>
            <a:off x="4796890" y="4662844"/>
            <a:ext cx="225928" cy="364630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8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FFEC489E-90BD-4E9A-6A19-284EA0677C4C}"/>
              </a:ext>
            </a:extLst>
          </p:cNvPr>
          <p:cNvSpPr/>
          <p:nvPr/>
        </p:nvSpPr>
        <p:spPr>
          <a:xfrm>
            <a:off x="5177130" y="4396353"/>
            <a:ext cx="225927" cy="659597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7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2BF90FBB-D196-8B54-0FE5-F29047443B72}"/>
              </a:ext>
            </a:extLst>
          </p:cNvPr>
          <p:cNvSpPr/>
          <p:nvPr/>
        </p:nvSpPr>
        <p:spPr>
          <a:xfrm>
            <a:off x="5800185" y="4402943"/>
            <a:ext cx="217052" cy="659597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6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9CC1ABB9-3FE0-5080-85B6-67C3CC00F7D1}"/>
              </a:ext>
            </a:extLst>
          </p:cNvPr>
          <p:cNvSpPr/>
          <p:nvPr/>
        </p:nvSpPr>
        <p:spPr>
          <a:xfrm>
            <a:off x="6182758" y="4660520"/>
            <a:ext cx="194963" cy="341053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5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E2B1E738-6AD3-44F8-5EF3-9F2A37E2B300}"/>
              </a:ext>
            </a:extLst>
          </p:cNvPr>
          <p:cNvSpPr/>
          <p:nvPr/>
        </p:nvSpPr>
        <p:spPr>
          <a:xfrm>
            <a:off x="6533583" y="4391341"/>
            <a:ext cx="251070" cy="653363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4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02EC2458-007E-F928-19F0-16E70BDFAE68}"/>
              </a:ext>
            </a:extLst>
          </p:cNvPr>
          <p:cNvSpPr/>
          <p:nvPr/>
        </p:nvSpPr>
        <p:spPr>
          <a:xfrm>
            <a:off x="6962283" y="4616796"/>
            <a:ext cx="245790" cy="419150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3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984971FE-8867-3CCB-37B7-5A97F9EC322A}"/>
              </a:ext>
            </a:extLst>
          </p:cNvPr>
          <p:cNvSpPr/>
          <p:nvPr/>
        </p:nvSpPr>
        <p:spPr>
          <a:xfrm>
            <a:off x="4348127" y="5020666"/>
            <a:ext cx="2930120" cy="163892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10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63D9B95B-D828-5093-5169-D32EE77AFA68}"/>
              </a:ext>
            </a:extLst>
          </p:cNvPr>
          <p:cNvSpPr/>
          <p:nvPr/>
        </p:nvSpPr>
        <p:spPr>
          <a:xfrm flipH="1">
            <a:off x="7942940" y="4219560"/>
            <a:ext cx="476213" cy="173557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11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78761869-CA08-EDA7-47F3-B00A20167B19}"/>
              </a:ext>
            </a:extLst>
          </p:cNvPr>
          <p:cNvSpPr/>
          <p:nvPr/>
        </p:nvSpPr>
        <p:spPr>
          <a:xfrm flipH="1">
            <a:off x="7588512" y="4616796"/>
            <a:ext cx="806265" cy="178214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12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08B5130C-0B58-916C-52D5-3E5B00E41B58}"/>
              </a:ext>
            </a:extLst>
          </p:cNvPr>
          <p:cNvSpPr/>
          <p:nvPr/>
        </p:nvSpPr>
        <p:spPr>
          <a:xfrm flipH="1">
            <a:off x="7588510" y="4795010"/>
            <a:ext cx="440022" cy="294853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13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02C57360-B904-C99E-A416-551627CBBD8D}"/>
              </a:ext>
            </a:extLst>
          </p:cNvPr>
          <p:cNvSpPr/>
          <p:nvPr/>
        </p:nvSpPr>
        <p:spPr>
          <a:xfrm>
            <a:off x="6026117" y="2389251"/>
            <a:ext cx="217052" cy="291216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5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" name="화살표: 오른쪽 1">
            <a:extLst>
              <a:ext uri="{FF2B5EF4-FFF2-40B4-BE49-F238E27FC236}">
                <a16:creationId xmlns:a16="http://schemas.microsoft.com/office/drawing/2014/main" id="{4C005148-63BE-B457-B504-B953020D8174}"/>
              </a:ext>
            </a:extLst>
          </p:cNvPr>
          <p:cNvSpPr/>
          <p:nvPr/>
        </p:nvSpPr>
        <p:spPr>
          <a:xfrm rot="16200000" flipH="1">
            <a:off x="537654" y="1805661"/>
            <a:ext cx="775626" cy="399491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/>
              <a:t>반입 동선</a:t>
            </a:r>
          </a:p>
        </p:txBody>
      </p:sp>
      <p:sp>
        <p:nvSpPr>
          <p:cNvPr id="3" name="화살표: 오른쪽 2">
            <a:extLst>
              <a:ext uri="{FF2B5EF4-FFF2-40B4-BE49-F238E27FC236}">
                <a16:creationId xmlns:a16="http://schemas.microsoft.com/office/drawing/2014/main" id="{085318CC-91FF-C2B6-E40A-756568C467EE}"/>
              </a:ext>
            </a:extLst>
          </p:cNvPr>
          <p:cNvSpPr/>
          <p:nvPr/>
        </p:nvSpPr>
        <p:spPr>
          <a:xfrm rot="16200000" flipH="1">
            <a:off x="7640719" y="1840277"/>
            <a:ext cx="775626" cy="399491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/>
              <a:t>반입 동선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42D53D-3A91-543A-9981-D18ACFED92C2}"/>
              </a:ext>
            </a:extLst>
          </p:cNvPr>
          <p:cNvSpPr txBox="1"/>
          <p:nvPr/>
        </p:nvSpPr>
        <p:spPr>
          <a:xfrm>
            <a:off x="3596706" y="3167386"/>
            <a:ext cx="161476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360">
              <a:defRPr/>
            </a:pPr>
            <a:r>
              <a:rPr lang="ko-KR" altLang="en-US" sz="1000" b="1" dirty="0">
                <a:solidFill>
                  <a:srgbClr val="000000"/>
                </a:solidFill>
                <a:latin typeface="+mn-ea"/>
              </a:rPr>
              <a:t>사용장비 </a:t>
            </a:r>
            <a:r>
              <a:rPr lang="en-US" altLang="ko-KR" sz="1000" b="1" dirty="0">
                <a:solidFill>
                  <a:srgbClr val="000000"/>
                </a:solidFill>
                <a:latin typeface="+mn-ea"/>
              </a:rPr>
              <a:t>:</a:t>
            </a:r>
          </a:p>
          <a:p>
            <a:pPr algn="ctr" defTabSz="914360">
              <a:defRPr/>
            </a:pPr>
            <a:r>
              <a:rPr lang="en-US" altLang="ko-KR" sz="1000" b="1" dirty="0">
                <a:solidFill>
                  <a:srgbClr val="000000"/>
                </a:solidFill>
                <a:latin typeface="+mn-ea"/>
              </a:rPr>
              <a:t>60TON </a:t>
            </a:r>
            <a:r>
              <a:rPr lang="ko-KR" altLang="en-US" sz="1000" b="1" dirty="0">
                <a:solidFill>
                  <a:srgbClr val="000000"/>
                </a:solidFill>
                <a:latin typeface="+mn-ea"/>
              </a:rPr>
              <a:t>크레인</a:t>
            </a:r>
            <a:r>
              <a:rPr lang="en-US" altLang="ko-KR" sz="1000" b="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000" b="1" dirty="0">
                <a:solidFill>
                  <a:srgbClr val="000000"/>
                </a:solidFill>
                <a:latin typeface="+mn-ea"/>
              </a:rPr>
              <a:t>양중</a:t>
            </a:r>
            <a:r>
              <a:rPr lang="en-US" altLang="ko-KR" sz="1000" b="1" dirty="0">
                <a:solidFill>
                  <a:srgbClr val="000000"/>
                </a:solidFill>
                <a:latin typeface="+mn-ea"/>
              </a:rPr>
              <a:t>)</a:t>
            </a:r>
          </a:p>
          <a:p>
            <a:pPr algn="ctr" defTabSz="914360">
              <a:defRPr/>
            </a:pPr>
            <a:r>
              <a:rPr kumimoji="0" lang="en-US" altLang="ko-KR" sz="1000" b="1" dirty="0">
                <a:solidFill>
                  <a:srgbClr val="000000"/>
                </a:solidFill>
                <a:latin typeface="+mn-ea"/>
              </a:rPr>
              <a:t>2.5TON_3M </a:t>
            </a:r>
            <a:r>
              <a:rPr kumimoji="0" lang="ko-KR" altLang="en-US" sz="1000" b="1" dirty="0">
                <a:solidFill>
                  <a:srgbClr val="000000"/>
                </a:solidFill>
                <a:latin typeface="+mn-ea"/>
              </a:rPr>
              <a:t>지게차</a:t>
            </a:r>
            <a:r>
              <a:rPr kumimoji="0" lang="en-US" altLang="ko-KR" sz="1000" b="1" dirty="0">
                <a:solidFill>
                  <a:srgbClr val="000000"/>
                </a:solidFill>
                <a:latin typeface="+mn-ea"/>
              </a:rPr>
              <a:t>(</a:t>
            </a:r>
            <a:r>
              <a:rPr kumimoji="0" lang="ko-KR" altLang="en-US" sz="1000" b="1" dirty="0">
                <a:solidFill>
                  <a:srgbClr val="000000"/>
                </a:solidFill>
                <a:latin typeface="+mn-ea"/>
              </a:rPr>
              <a:t>설치</a:t>
            </a:r>
            <a:r>
              <a:rPr kumimoji="0" lang="en-US" altLang="ko-KR" sz="1000" b="1" dirty="0">
                <a:solidFill>
                  <a:srgbClr val="000000"/>
                </a:solidFill>
                <a:latin typeface="+mn-ea"/>
              </a:rPr>
              <a:t>)</a:t>
            </a:r>
          </a:p>
          <a:p>
            <a:pPr algn="ctr" defTabSz="914360">
              <a:defRPr/>
            </a:pPr>
            <a:r>
              <a:rPr lang="en-US" altLang="ko-KR" sz="1000" b="1" dirty="0">
                <a:solidFill>
                  <a:srgbClr val="000000"/>
                </a:solidFill>
                <a:latin typeface="+mn-ea"/>
              </a:rPr>
              <a:t>3TON </a:t>
            </a:r>
            <a:r>
              <a:rPr lang="ko-KR" altLang="en-US" sz="1000" b="1" dirty="0">
                <a:solidFill>
                  <a:srgbClr val="000000"/>
                </a:solidFill>
                <a:latin typeface="+mn-ea"/>
              </a:rPr>
              <a:t>거미크레인</a:t>
            </a:r>
            <a:r>
              <a:rPr lang="en-US" altLang="ko-KR" sz="1000" b="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000" b="1" dirty="0">
                <a:solidFill>
                  <a:srgbClr val="000000"/>
                </a:solidFill>
                <a:latin typeface="+mn-ea"/>
              </a:rPr>
              <a:t>설치</a:t>
            </a:r>
            <a:r>
              <a:rPr lang="en-US" altLang="ko-KR" sz="1000" b="1" dirty="0">
                <a:solidFill>
                  <a:srgbClr val="000000"/>
                </a:solidFill>
                <a:latin typeface="+mn-ea"/>
              </a:rPr>
              <a:t>)</a:t>
            </a:r>
            <a:endParaRPr lang="en-US" altLang="ko-KR" sz="1000" dirty="0">
              <a:latin typeface="+mn-ea"/>
            </a:endParaRPr>
          </a:p>
        </p:txBody>
      </p:sp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796091C8-88D4-7AC9-72EF-5F49959758F5}"/>
              </a:ext>
            </a:extLst>
          </p:cNvPr>
          <p:cNvSpPr/>
          <p:nvPr/>
        </p:nvSpPr>
        <p:spPr>
          <a:xfrm flipH="1">
            <a:off x="2606128" y="1849903"/>
            <a:ext cx="891684" cy="3894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/>
              <a:t>설치 동선</a:t>
            </a:r>
          </a:p>
        </p:txBody>
      </p:sp>
      <p:sp>
        <p:nvSpPr>
          <p:cNvPr id="13" name="화살표: 오른쪽 12">
            <a:extLst>
              <a:ext uri="{FF2B5EF4-FFF2-40B4-BE49-F238E27FC236}">
                <a16:creationId xmlns:a16="http://schemas.microsoft.com/office/drawing/2014/main" id="{5756D69A-5DEB-4043-E8C5-74D2073A1453}"/>
              </a:ext>
            </a:extLst>
          </p:cNvPr>
          <p:cNvSpPr/>
          <p:nvPr/>
        </p:nvSpPr>
        <p:spPr>
          <a:xfrm rot="16200000" flipH="1">
            <a:off x="3348079" y="2473229"/>
            <a:ext cx="891684" cy="3894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/>
              <a:t>설치 동선</a:t>
            </a:r>
          </a:p>
        </p:txBody>
      </p:sp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id="{B5278BBE-69B9-0C4A-F9EF-64525347DE87}"/>
              </a:ext>
            </a:extLst>
          </p:cNvPr>
          <p:cNvSpPr/>
          <p:nvPr/>
        </p:nvSpPr>
        <p:spPr>
          <a:xfrm rot="10800000" flipH="1" flipV="1">
            <a:off x="5235183" y="3306245"/>
            <a:ext cx="2875019" cy="3319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/>
              <a:t>설치 동선</a:t>
            </a:r>
          </a:p>
        </p:txBody>
      </p:sp>
      <p:sp>
        <p:nvSpPr>
          <p:cNvPr id="16" name="화살표: 오른쪽 15">
            <a:extLst>
              <a:ext uri="{FF2B5EF4-FFF2-40B4-BE49-F238E27FC236}">
                <a16:creationId xmlns:a16="http://schemas.microsoft.com/office/drawing/2014/main" id="{E7DCA2EE-11E6-0213-FAF8-4934D44534F8}"/>
              </a:ext>
            </a:extLst>
          </p:cNvPr>
          <p:cNvSpPr/>
          <p:nvPr/>
        </p:nvSpPr>
        <p:spPr>
          <a:xfrm flipH="1">
            <a:off x="6243169" y="1779884"/>
            <a:ext cx="891684" cy="3894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/>
              <a:t>설치 동선</a:t>
            </a:r>
          </a:p>
        </p:txBody>
      </p:sp>
      <p:sp>
        <p:nvSpPr>
          <p:cNvPr id="22" name="화살표: 오른쪽 21">
            <a:extLst>
              <a:ext uri="{FF2B5EF4-FFF2-40B4-BE49-F238E27FC236}">
                <a16:creationId xmlns:a16="http://schemas.microsoft.com/office/drawing/2014/main" id="{CF5CE733-B90B-AC63-E023-D5098FAB927E}"/>
              </a:ext>
            </a:extLst>
          </p:cNvPr>
          <p:cNvSpPr/>
          <p:nvPr/>
        </p:nvSpPr>
        <p:spPr>
          <a:xfrm flipH="1">
            <a:off x="7273229" y="5088787"/>
            <a:ext cx="891684" cy="3894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/>
              <a:t>설치 동선</a:t>
            </a:r>
          </a:p>
        </p:txBody>
      </p:sp>
    </p:spTree>
    <p:extLst>
      <p:ext uri="{BB962C8B-B14F-4D97-AF65-F5344CB8AC3E}">
        <p14:creationId xmlns:p14="http://schemas.microsoft.com/office/powerpoint/2010/main" val="3556436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189EA9A1-0546-4104-8A03-D81712116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4E48022-7A74-41BA-9FB5-37FBA5435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BEB647-7F10-4C49-9652-2758435B1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EDBF666-F362-4EFF-8E7C-1840B0D7B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8C3E912-6E81-427B-AD11-77B0838F5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6D0A3B3-86B7-4D0D-A73F-9AAA0A852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05BBE9B-79B6-498F-85E2-AF720CDAB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70AE3133-4B27-4DEE-8DF2-68790AC1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7B474078-93F9-4469-9F72-14F4A78D3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B8676858-FF6F-4ECA-BDF4-39C080F1D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15" name="슬라이드 번호 개체 틀 3">
            <a:extLst>
              <a:ext uri="{FF2B5EF4-FFF2-40B4-BE49-F238E27FC236}">
                <a16:creationId xmlns:a16="http://schemas.microsoft.com/office/drawing/2014/main" id="{EA9919A2-749D-40A4-90C5-96D8E984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72682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 sz="100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4078C9A-A0C4-4E87-AC55-0DFAC35E1CBF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9682A8-4D47-AF5E-5ED1-9C5960342FB0}"/>
              </a:ext>
            </a:extLst>
          </p:cNvPr>
          <p:cNvSpPr txBox="1"/>
          <p:nvPr/>
        </p:nvSpPr>
        <p:spPr>
          <a:xfrm>
            <a:off x="357188" y="733425"/>
            <a:ext cx="317426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2-2. </a:t>
            </a:r>
            <a:r>
              <a:rPr lang="ko-KR" altLang="en-US" sz="2000" b="1" dirty="0">
                <a:latin typeface="+mn-ea"/>
              </a:rPr>
              <a:t>동별 </a:t>
            </a:r>
            <a:r>
              <a:rPr lang="en-US" altLang="ko-KR" sz="2000" b="1" dirty="0">
                <a:latin typeface="+mn-ea"/>
              </a:rPr>
              <a:t>/ </a:t>
            </a:r>
            <a:r>
              <a:rPr lang="ko-KR" altLang="en-US" sz="2000" b="1" dirty="0">
                <a:latin typeface="+mn-ea"/>
              </a:rPr>
              <a:t>층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별 설비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List</a:t>
            </a: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9D8764D1-D359-5BEE-A458-4C41A0C10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18" y="1257359"/>
            <a:ext cx="6567864" cy="301617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72B838B-4896-EE00-128E-DE20BFB84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18" y="4273532"/>
            <a:ext cx="6534364" cy="19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9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6">
            <a:extLst>
              <a:ext uri="{FF2B5EF4-FFF2-40B4-BE49-F238E27FC236}">
                <a16:creationId xmlns:a16="http://schemas.microsoft.com/office/drawing/2014/main" id="{7608088C-143A-4720-9D1B-BE0E57EB9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5" name="Rectangle 8">
            <a:extLst>
              <a:ext uri="{FF2B5EF4-FFF2-40B4-BE49-F238E27FC236}">
                <a16:creationId xmlns:a16="http://schemas.microsoft.com/office/drawing/2014/main" id="{234CA21E-0F18-4E4E-BF12-5271E8DFA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6" name="Rectangle 2">
            <a:extLst>
              <a:ext uri="{FF2B5EF4-FFF2-40B4-BE49-F238E27FC236}">
                <a16:creationId xmlns:a16="http://schemas.microsoft.com/office/drawing/2014/main" id="{F3100E96-7252-4E7B-9AC0-D15BD2212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7" name="Rectangle 6">
            <a:extLst>
              <a:ext uri="{FF2B5EF4-FFF2-40B4-BE49-F238E27FC236}">
                <a16:creationId xmlns:a16="http://schemas.microsoft.com/office/drawing/2014/main" id="{4D94AD16-E574-43B6-8530-029A1AC35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8" name="Rectangle 2">
            <a:extLst>
              <a:ext uri="{FF2B5EF4-FFF2-40B4-BE49-F238E27FC236}">
                <a16:creationId xmlns:a16="http://schemas.microsoft.com/office/drawing/2014/main" id="{DE6692DC-1424-423E-B2DB-6172EB39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9" name="Rectangle 2">
            <a:extLst>
              <a:ext uri="{FF2B5EF4-FFF2-40B4-BE49-F238E27FC236}">
                <a16:creationId xmlns:a16="http://schemas.microsoft.com/office/drawing/2014/main" id="{71F46BE2-773F-417A-869C-96B036477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0" name="Rectangle 2">
            <a:extLst>
              <a:ext uri="{FF2B5EF4-FFF2-40B4-BE49-F238E27FC236}">
                <a16:creationId xmlns:a16="http://schemas.microsoft.com/office/drawing/2014/main" id="{620F6786-E1C5-4C2B-874F-24AA2DBC3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1" name="Rectangle 4">
            <a:extLst>
              <a:ext uri="{FF2B5EF4-FFF2-40B4-BE49-F238E27FC236}">
                <a16:creationId xmlns:a16="http://schemas.microsoft.com/office/drawing/2014/main" id="{8A32F9FB-79A6-4529-8E55-50BC65625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2" name="Rectangle 6">
            <a:extLst>
              <a:ext uri="{FF2B5EF4-FFF2-40B4-BE49-F238E27FC236}">
                <a16:creationId xmlns:a16="http://schemas.microsoft.com/office/drawing/2014/main" id="{EA727043-1F9E-4D6F-9843-6213EAF6F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8" name="슬라이드 번호 개체 틀 3">
            <a:extLst>
              <a:ext uri="{FF2B5EF4-FFF2-40B4-BE49-F238E27FC236}">
                <a16:creationId xmlns:a16="http://schemas.microsoft.com/office/drawing/2014/main" id="{D3761879-294E-45A5-81B7-0ED62BBCE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 sz="100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61D5776-BF34-4E56-9F3E-0625E1065057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349C6A36-7880-4450-BB1E-D9A140303420}"/>
              </a:ext>
            </a:extLst>
          </p:cNvPr>
          <p:cNvSpPr/>
          <p:nvPr/>
        </p:nvSpPr>
        <p:spPr>
          <a:xfrm>
            <a:off x="614137" y="1876561"/>
            <a:ext cx="2573242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B6FB14D-B1AD-1FF0-BC2F-153134523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89" y="2317143"/>
            <a:ext cx="2335866" cy="1560601"/>
          </a:xfrm>
          <a:prstGeom prst="rect">
            <a:avLst/>
          </a:prstGeom>
        </p:spPr>
      </p:pic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A1609E75-52AE-984C-F8FE-74EAAE2078E3}"/>
              </a:ext>
            </a:extLst>
          </p:cNvPr>
          <p:cNvCxnSpPr>
            <a:cxnSpLocks/>
          </p:cNvCxnSpPr>
          <p:nvPr/>
        </p:nvCxnSpPr>
        <p:spPr>
          <a:xfrm>
            <a:off x="614137" y="4063093"/>
            <a:ext cx="257324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3FF0B13-FAD0-9E9E-D391-D928A2A52656}"/>
              </a:ext>
            </a:extLst>
          </p:cNvPr>
          <p:cNvSpPr txBox="1"/>
          <p:nvPr/>
        </p:nvSpPr>
        <p:spPr>
          <a:xfrm flipH="1">
            <a:off x="563803" y="4084194"/>
            <a:ext cx="2803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+mn-ea"/>
              </a:rPr>
              <a:t>1) </a:t>
            </a:r>
            <a:r>
              <a:rPr lang="ko-KR" altLang="en-US" sz="1200" b="1" dirty="0">
                <a:latin typeface="+mn-ea"/>
              </a:rPr>
              <a:t>가대 설치</a:t>
            </a:r>
            <a:r>
              <a:rPr lang="en-US" altLang="ko-KR" sz="1200" b="1" dirty="0">
                <a:latin typeface="+mn-ea"/>
              </a:rPr>
              <a:t>, Drive Sub </a:t>
            </a:r>
            <a:r>
              <a:rPr lang="en-US" altLang="ko-KR" sz="1200" b="1" dirty="0" err="1">
                <a:latin typeface="+mn-ea"/>
              </a:rPr>
              <a:t>Ass’y</a:t>
            </a:r>
            <a:r>
              <a:rPr lang="en-US" altLang="ko-KR" sz="1200" b="1" dirty="0">
                <a:latin typeface="+mn-ea"/>
              </a:rPr>
              <a:t> </a:t>
            </a:r>
            <a:r>
              <a:rPr lang="ko-KR" altLang="en-US" sz="1200" b="1" dirty="0">
                <a:latin typeface="+mn-ea"/>
              </a:rPr>
              <a:t>양중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5381C9-ADE9-2CE9-D3B6-DBF590D1004B}"/>
              </a:ext>
            </a:extLst>
          </p:cNvPr>
          <p:cNvSpPr txBox="1"/>
          <p:nvPr/>
        </p:nvSpPr>
        <p:spPr>
          <a:xfrm flipH="1">
            <a:off x="470066" y="4380810"/>
            <a:ext cx="2803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latin typeface="+mn-ea"/>
              </a:rPr>
              <a:t>  </a:t>
            </a:r>
            <a:r>
              <a:rPr lang="ko-KR" altLang="en-US" sz="1000" dirty="0">
                <a:latin typeface="+mn-ea"/>
              </a:rPr>
              <a:t>▷ </a:t>
            </a:r>
            <a:r>
              <a:rPr lang="en-US" altLang="ko-KR" sz="1000" dirty="0">
                <a:latin typeface="+mn-ea"/>
              </a:rPr>
              <a:t>3Floor</a:t>
            </a:r>
            <a:r>
              <a:rPr lang="ko-KR" altLang="en-US" sz="1000" dirty="0">
                <a:latin typeface="+mn-ea"/>
              </a:rPr>
              <a:t>에 </a:t>
            </a:r>
            <a:r>
              <a:rPr lang="en-US" altLang="ko-KR" sz="1000" dirty="0">
                <a:latin typeface="+mn-ea"/>
              </a:rPr>
              <a:t>‘</a:t>
            </a:r>
            <a:r>
              <a:rPr lang="ko-KR" altLang="en-US" sz="1000" dirty="0" err="1">
                <a:latin typeface="+mn-ea"/>
              </a:rPr>
              <a:t>ㄷ</a:t>
            </a:r>
            <a:r>
              <a:rPr lang="en-US" altLang="ko-KR" sz="1000" dirty="0">
                <a:latin typeface="+mn-ea"/>
              </a:rPr>
              <a:t>’</a:t>
            </a:r>
            <a:r>
              <a:rPr lang="ko-KR" altLang="en-US" sz="1000" dirty="0">
                <a:latin typeface="+mn-ea"/>
              </a:rPr>
              <a:t> 자 가대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</a:t>
            </a:r>
            <a:r>
              <a:rPr lang="ko-KR" altLang="en-US" sz="1000" dirty="0">
                <a:latin typeface="+mn-ea"/>
              </a:rPr>
              <a:t>설치 후 </a:t>
            </a:r>
            <a:r>
              <a:rPr lang="en-US" altLang="ko-KR" sz="1000" dirty="0">
                <a:latin typeface="+mn-ea"/>
              </a:rPr>
              <a:t>H</a:t>
            </a:r>
            <a:r>
              <a:rPr lang="ko-KR" altLang="en-US" sz="1000" dirty="0">
                <a:latin typeface="+mn-ea"/>
              </a:rPr>
              <a:t>빔을</a:t>
            </a: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 dirty="0">
                <a:latin typeface="+mn-ea"/>
              </a:rPr>
              <a:t>가로지르도록 놓은 후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</a:t>
            </a:r>
            <a:r>
              <a:rPr lang="ko-KR" altLang="en-US" sz="1000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Chain Block</a:t>
            </a:r>
            <a:r>
              <a:rPr lang="ko-KR" altLang="en-US" sz="1000" dirty="0">
                <a:latin typeface="+mn-ea"/>
              </a:rPr>
              <a:t>을</a:t>
            </a: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 dirty="0">
                <a:latin typeface="+mn-ea"/>
              </a:rPr>
              <a:t>걸고 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Drive Sub </a:t>
            </a:r>
            <a:r>
              <a:rPr lang="en-US" altLang="ko-KR" sz="1000" dirty="0" err="1">
                <a:latin typeface="+mn-ea"/>
              </a:rPr>
              <a:t>Ass’y</a:t>
            </a:r>
            <a:r>
              <a:rPr lang="ko-KR" altLang="en-US" sz="1000" dirty="0">
                <a:latin typeface="+mn-ea"/>
              </a:rPr>
              <a:t>를 연결하여</a:t>
            </a: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 dirty="0">
                <a:latin typeface="+mn-ea"/>
              </a:rPr>
              <a:t>양중 </a:t>
            </a:r>
            <a:endParaRPr lang="en-US" altLang="ko-KR" sz="1000" dirty="0">
              <a:latin typeface="+mn-ea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27E12756-A59E-2037-01FF-DB8A6AEDBF0C}"/>
              </a:ext>
            </a:extLst>
          </p:cNvPr>
          <p:cNvSpPr/>
          <p:nvPr/>
        </p:nvSpPr>
        <p:spPr>
          <a:xfrm>
            <a:off x="3274038" y="1876561"/>
            <a:ext cx="2573242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77A74DA5-B14C-09C0-451E-FF28E72C2690}"/>
              </a:ext>
            </a:extLst>
          </p:cNvPr>
          <p:cNvCxnSpPr>
            <a:cxnSpLocks/>
          </p:cNvCxnSpPr>
          <p:nvPr/>
        </p:nvCxnSpPr>
        <p:spPr>
          <a:xfrm>
            <a:off x="3274038" y="4063093"/>
            <a:ext cx="257324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C85B3FC2-18B7-C094-948E-350C13CF33C3}"/>
              </a:ext>
            </a:extLst>
          </p:cNvPr>
          <p:cNvSpPr/>
          <p:nvPr/>
        </p:nvSpPr>
        <p:spPr>
          <a:xfrm>
            <a:off x="5933939" y="1876561"/>
            <a:ext cx="2573242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561CC357-5D96-FE0A-1C73-B6481ED44893}"/>
              </a:ext>
            </a:extLst>
          </p:cNvPr>
          <p:cNvCxnSpPr>
            <a:cxnSpLocks/>
          </p:cNvCxnSpPr>
          <p:nvPr/>
        </p:nvCxnSpPr>
        <p:spPr>
          <a:xfrm>
            <a:off x="5933939" y="4063093"/>
            <a:ext cx="257324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C643A5C-ABC9-08D7-7328-D1E9DDA4E433}"/>
              </a:ext>
            </a:extLst>
          </p:cNvPr>
          <p:cNvSpPr txBox="1"/>
          <p:nvPr/>
        </p:nvSpPr>
        <p:spPr>
          <a:xfrm flipH="1">
            <a:off x="3249661" y="4084194"/>
            <a:ext cx="2803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+mn-ea"/>
              </a:rPr>
              <a:t>2) 5</a:t>
            </a:r>
            <a:r>
              <a:rPr lang="ko-KR" altLang="en-US" sz="1200" b="1" dirty="0">
                <a:latin typeface="+mn-ea"/>
              </a:rPr>
              <a:t>단 </a:t>
            </a:r>
            <a:r>
              <a:rPr lang="en-US" altLang="ko-KR" sz="1200" b="1" dirty="0">
                <a:latin typeface="+mn-ea"/>
              </a:rPr>
              <a:t>Frame</a:t>
            </a:r>
            <a:r>
              <a:rPr lang="ko-KR" altLang="en-US" sz="1200" b="1" dirty="0">
                <a:latin typeface="+mn-ea"/>
              </a:rPr>
              <a:t> 설치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DC1AC1-6DA5-DCB6-B277-183705999778}"/>
              </a:ext>
            </a:extLst>
          </p:cNvPr>
          <p:cNvSpPr txBox="1"/>
          <p:nvPr/>
        </p:nvSpPr>
        <p:spPr>
          <a:xfrm flipH="1">
            <a:off x="3158673" y="4380810"/>
            <a:ext cx="2803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n-ea"/>
              </a:rPr>
              <a:t>  </a:t>
            </a:r>
            <a:r>
              <a:rPr lang="ko-KR" altLang="en-US" sz="1000" dirty="0">
                <a:latin typeface="+mn-ea"/>
              </a:rPr>
              <a:t>▷ </a:t>
            </a:r>
            <a:r>
              <a:rPr lang="en-US" altLang="ko-KR" sz="1000" dirty="0">
                <a:latin typeface="+mn-ea"/>
              </a:rPr>
              <a:t>Chain Block</a:t>
            </a:r>
            <a:r>
              <a:rPr lang="ko-KR" altLang="en-US" sz="1000" dirty="0">
                <a:latin typeface="+mn-ea"/>
              </a:rPr>
              <a:t>을 이용해 </a:t>
            </a:r>
            <a:r>
              <a:rPr lang="en-US" altLang="ko-KR" sz="1000" dirty="0">
                <a:latin typeface="+mn-ea"/>
              </a:rPr>
              <a:t>Drive Sub </a:t>
            </a:r>
            <a:r>
              <a:rPr lang="en-US" altLang="ko-KR" sz="1000" dirty="0" err="1">
                <a:latin typeface="+mn-ea"/>
              </a:rPr>
              <a:t>Ass’y</a:t>
            </a:r>
            <a:r>
              <a:rPr lang="ko-KR" altLang="en-US" sz="1000" dirty="0">
                <a:latin typeface="+mn-ea"/>
              </a:rPr>
              <a:t>를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</a:t>
            </a:r>
            <a:r>
              <a:rPr lang="ko-KR" altLang="en-US" sz="1000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Ground Floor</a:t>
            </a:r>
            <a:r>
              <a:rPr lang="ko-KR" altLang="en-US" sz="1000" dirty="0">
                <a:latin typeface="+mn-ea"/>
              </a:rPr>
              <a:t>까지</a:t>
            </a: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 dirty="0" err="1">
                <a:latin typeface="+mn-ea"/>
              </a:rPr>
              <a:t>하강시킨</a:t>
            </a:r>
            <a:r>
              <a:rPr lang="ko-KR" altLang="en-US" sz="1000" dirty="0">
                <a:latin typeface="+mn-ea"/>
              </a:rPr>
              <a:t> 후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5</a:t>
            </a:r>
            <a:r>
              <a:rPr lang="ko-KR" altLang="en-US" sz="1000" dirty="0">
                <a:latin typeface="+mn-ea"/>
              </a:rPr>
              <a:t>단 </a:t>
            </a:r>
            <a:r>
              <a:rPr lang="en-US" altLang="ko-KR" sz="1000" dirty="0">
                <a:latin typeface="+mn-ea"/>
              </a:rPr>
              <a:t>Frame</a:t>
            </a:r>
            <a:r>
              <a:rPr lang="ko-KR" altLang="en-US" sz="1000" dirty="0">
                <a:latin typeface="+mn-ea"/>
              </a:rPr>
              <a:t>을 지게차를</a:t>
            </a: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 dirty="0">
                <a:latin typeface="+mn-ea"/>
              </a:rPr>
              <a:t>이용해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Drive Sub </a:t>
            </a:r>
            <a:r>
              <a:rPr lang="en-US" altLang="ko-KR" sz="1000" dirty="0" err="1">
                <a:latin typeface="+mn-ea"/>
              </a:rPr>
              <a:t>Ass’y</a:t>
            </a: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 dirty="0">
                <a:latin typeface="+mn-ea"/>
              </a:rPr>
              <a:t>아래에 넣은 다음 조립</a:t>
            </a:r>
            <a:r>
              <a:rPr lang="en-US" altLang="ko-KR" sz="1000" dirty="0">
                <a:latin typeface="+mn-ea"/>
              </a:rPr>
              <a:t>     </a:t>
            </a:r>
            <a:r>
              <a:rPr lang="ko-KR" altLang="en-US" sz="1000" dirty="0">
                <a:latin typeface="+mn-ea"/>
              </a:rPr>
              <a:t> </a:t>
            </a:r>
            <a:endParaRPr lang="en-US" altLang="ko-KR" sz="1000" dirty="0">
              <a:latin typeface="+mn-e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A0B853-3315-3B0B-92DA-69AAA56D0465}"/>
              </a:ext>
            </a:extLst>
          </p:cNvPr>
          <p:cNvSpPr txBox="1"/>
          <p:nvPr/>
        </p:nvSpPr>
        <p:spPr>
          <a:xfrm flipH="1">
            <a:off x="5889468" y="4084194"/>
            <a:ext cx="2803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+mn-ea"/>
              </a:rPr>
              <a:t>3) 4</a:t>
            </a:r>
            <a:r>
              <a:rPr lang="ko-KR" altLang="en-US" sz="1200" b="1" dirty="0">
                <a:latin typeface="+mn-ea"/>
              </a:rPr>
              <a:t>단 </a:t>
            </a:r>
            <a:r>
              <a:rPr lang="en-US" altLang="ko-KR" sz="1200" b="1" dirty="0">
                <a:latin typeface="+mn-ea"/>
              </a:rPr>
              <a:t>Frame</a:t>
            </a:r>
            <a:r>
              <a:rPr lang="ko-KR" altLang="en-US" sz="1200" b="1" dirty="0">
                <a:latin typeface="+mn-ea"/>
              </a:rPr>
              <a:t> 설치 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A156437-894E-7283-727E-27B2AFA01BAC}"/>
              </a:ext>
            </a:extLst>
          </p:cNvPr>
          <p:cNvSpPr txBox="1"/>
          <p:nvPr/>
        </p:nvSpPr>
        <p:spPr>
          <a:xfrm flipH="1">
            <a:off x="5791647" y="4380810"/>
            <a:ext cx="2803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n-ea"/>
              </a:rPr>
              <a:t>  </a:t>
            </a:r>
            <a:r>
              <a:rPr lang="ko-KR" altLang="en-US" sz="1000" dirty="0">
                <a:latin typeface="+mn-ea"/>
              </a:rPr>
              <a:t>▷ 조립된 </a:t>
            </a:r>
            <a:r>
              <a:rPr lang="en-US" altLang="ko-KR" sz="1000" dirty="0" err="1">
                <a:latin typeface="+mn-ea"/>
              </a:rPr>
              <a:t>Ass’y</a:t>
            </a:r>
            <a:r>
              <a:rPr lang="ko-KR" altLang="en-US" sz="1000" dirty="0">
                <a:latin typeface="+mn-ea"/>
              </a:rPr>
              <a:t> 양중 후</a:t>
            </a:r>
            <a:r>
              <a:rPr lang="en-US" altLang="ko-KR" sz="1000" dirty="0">
                <a:latin typeface="+mn-ea"/>
              </a:rPr>
              <a:t> 4</a:t>
            </a:r>
            <a:r>
              <a:rPr lang="ko-KR" altLang="en-US" sz="1000" dirty="0">
                <a:latin typeface="+mn-ea"/>
              </a:rPr>
              <a:t>단 </a:t>
            </a:r>
            <a:r>
              <a:rPr lang="en-US" altLang="ko-KR" sz="1000" dirty="0">
                <a:latin typeface="+mn-ea"/>
              </a:rPr>
              <a:t>Frame</a:t>
            </a:r>
            <a:r>
              <a:rPr lang="ko-KR" altLang="en-US" sz="1000" dirty="0">
                <a:latin typeface="+mn-ea"/>
              </a:rPr>
              <a:t>을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</a:t>
            </a:r>
            <a:r>
              <a:rPr lang="ko-KR" altLang="en-US" sz="1000" dirty="0">
                <a:latin typeface="+mn-ea"/>
              </a:rPr>
              <a:t> 지게차를 이용해 운반하여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</a:t>
            </a:r>
            <a:r>
              <a:rPr lang="ko-KR" altLang="en-US" sz="1000" dirty="0">
                <a:latin typeface="+mn-ea"/>
              </a:rPr>
              <a:t>아래에 넣은 후 조립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b="1" dirty="0">
                <a:latin typeface="+mn-ea"/>
              </a:rPr>
              <a:t>      </a:t>
            </a:r>
            <a:r>
              <a:rPr lang="en-US" altLang="ko-KR" sz="900" b="1" i="1" dirty="0">
                <a:latin typeface="+mn-ea"/>
              </a:rPr>
              <a:t> ※ 5</a:t>
            </a:r>
            <a:r>
              <a:rPr lang="ko-KR" altLang="en-US" sz="900" b="1" i="1" dirty="0">
                <a:latin typeface="+mn-ea"/>
              </a:rPr>
              <a:t>단 </a:t>
            </a:r>
            <a:r>
              <a:rPr lang="en-US" altLang="ko-KR" sz="900" b="1" i="1" dirty="0">
                <a:latin typeface="+mn-ea"/>
              </a:rPr>
              <a:t>~ 2</a:t>
            </a:r>
            <a:r>
              <a:rPr lang="ko-KR" altLang="en-US" sz="900" b="1" i="1" dirty="0">
                <a:latin typeface="+mn-ea"/>
              </a:rPr>
              <a:t>단 </a:t>
            </a:r>
            <a:r>
              <a:rPr lang="en-US" altLang="ko-KR" sz="900" b="1" i="1" dirty="0">
                <a:latin typeface="+mn-ea"/>
              </a:rPr>
              <a:t>Frame</a:t>
            </a:r>
            <a:r>
              <a:rPr lang="ko-KR" altLang="en-US" sz="900" b="1" i="1" dirty="0">
                <a:latin typeface="+mn-ea"/>
              </a:rPr>
              <a:t>까지 조립 과정 동일</a:t>
            </a:r>
            <a:endParaRPr lang="en-US" altLang="ko-KR" sz="1000" b="1" i="1" dirty="0">
              <a:latin typeface="+mn-ea"/>
            </a:endParaRP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468099D1-E68A-B7BD-D43A-A351F92F4C4A}"/>
              </a:ext>
            </a:extLst>
          </p:cNvPr>
          <p:cNvSpPr/>
          <p:nvPr/>
        </p:nvSpPr>
        <p:spPr>
          <a:xfrm>
            <a:off x="666955" y="1946246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74F85D8F-1D3F-A13C-74AF-F2FDC7115A30}"/>
              </a:ext>
            </a:extLst>
          </p:cNvPr>
          <p:cNvSpPr/>
          <p:nvPr/>
        </p:nvSpPr>
        <p:spPr>
          <a:xfrm>
            <a:off x="3334873" y="1946246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C7DCB93A-163E-2D2B-5E65-6949673541B3}"/>
              </a:ext>
            </a:extLst>
          </p:cNvPr>
          <p:cNvSpPr/>
          <p:nvPr/>
        </p:nvSpPr>
        <p:spPr>
          <a:xfrm>
            <a:off x="5991810" y="1946246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3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D4709CE8-A1C9-4754-FAEA-D4ED372FA0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84"/>
          <a:stretch/>
        </p:blipFill>
        <p:spPr>
          <a:xfrm>
            <a:off x="6053633" y="2315662"/>
            <a:ext cx="2301802" cy="1558282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E5A75EEF-2AF5-CFE2-B30E-2EAAF9DF43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33" b="1563"/>
          <a:stretch/>
        </p:blipFill>
        <p:spPr>
          <a:xfrm>
            <a:off x="3367775" y="2315661"/>
            <a:ext cx="2327690" cy="15582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F040BA-89B6-AB51-E72C-265213BB2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48B3B8-A475-7591-B877-C0F202A7FE8B}"/>
              </a:ext>
            </a:extLst>
          </p:cNvPr>
          <p:cNvSpPr txBox="1"/>
          <p:nvPr/>
        </p:nvSpPr>
        <p:spPr>
          <a:xfrm>
            <a:off x="502529" y="1306543"/>
            <a:ext cx="705917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en-US" altLang="ko-KR" sz="1600" dirty="0">
                <a:latin typeface="+mn-ea"/>
              </a:rPr>
              <a:t>Floor Chain Lift Detail </a:t>
            </a:r>
            <a:r>
              <a:rPr lang="ko-KR" altLang="en-US" sz="1600" dirty="0">
                <a:latin typeface="+mn-ea"/>
              </a:rPr>
              <a:t>설치 시퀀스 참조</a:t>
            </a:r>
            <a:r>
              <a:rPr lang="en-US" altLang="ko-KR" sz="1600" dirty="0">
                <a:latin typeface="+mn-ea"/>
              </a:rPr>
              <a:t>( </a:t>
            </a:r>
            <a:r>
              <a:rPr lang="ko-KR" altLang="en-US" sz="1400" dirty="0">
                <a:latin typeface="+mn-ea"/>
              </a:rPr>
              <a:t>가대 </a:t>
            </a:r>
            <a:r>
              <a:rPr lang="en-US" altLang="ko-KR" sz="1400" dirty="0">
                <a:latin typeface="+mn-ea"/>
              </a:rPr>
              <a:t>&amp; JIG</a:t>
            </a:r>
            <a:r>
              <a:rPr lang="ko-KR" altLang="en-US" sz="1400" dirty="0">
                <a:latin typeface="+mn-ea"/>
              </a:rPr>
              <a:t> </a:t>
            </a:r>
            <a:r>
              <a:rPr lang="ko-KR" altLang="en-US" sz="1400" dirty="0" err="1">
                <a:latin typeface="+mn-ea"/>
              </a:rPr>
              <a:t>없을시</a:t>
            </a:r>
            <a:r>
              <a:rPr lang="ko-KR" altLang="en-US" sz="1400" dirty="0">
                <a:latin typeface="+mn-ea"/>
              </a:rPr>
              <a:t> 역순으로 설치 </a:t>
            </a:r>
            <a:r>
              <a:rPr lang="en-US" altLang="ko-KR" sz="1600" dirty="0">
                <a:latin typeface="+mn-ea"/>
              </a:rPr>
              <a:t>)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6327C5-1A7D-A901-FF0C-574E8E507EC9}"/>
              </a:ext>
            </a:extLst>
          </p:cNvPr>
          <p:cNvSpPr txBox="1"/>
          <p:nvPr/>
        </p:nvSpPr>
        <p:spPr>
          <a:xfrm>
            <a:off x="357188" y="733425"/>
            <a:ext cx="375936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2-3.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설비 타입별 설치 시퀀스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0289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그림 60">
            <a:extLst>
              <a:ext uri="{FF2B5EF4-FFF2-40B4-BE49-F238E27FC236}">
                <a16:creationId xmlns:a16="http://schemas.microsoft.com/office/drawing/2014/main" id="{79AB0A99-5C01-4057-9EBA-79DBE6FD1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6" r="4500"/>
          <a:stretch/>
        </p:blipFill>
        <p:spPr>
          <a:xfrm>
            <a:off x="3382231" y="2313954"/>
            <a:ext cx="2345334" cy="1623082"/>
          </a:xfrm>
          <a:prstGeom prst="rect">
            <a:avLst/>
          </a:prstGeom>
        </p:spPr>
      </p:pic>
      <p:sp>
        <p:nvSpPr>
          <p:cNvPr id="102404" name="Rectangle 6">
            <a:extLst>
              <a:ext uri="{FF2B5EF4-FFF2-40B4-BE49-F238E27FC236}">
                <a16:creationId xmlns:a16="http://schemas.microsoft.com/office/drawing/2014/main" id="{7608088C-143A-4720-9D1B-BE0E57EB9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5" name="Rectangle 8">
            <a:extLst>
              <a:ext uri="{FF2B5EF4-FFF2-40B4-BE49-F238E27FC236}">
                <a16:creationId xmlns:a16="http://schemas.microsoft.com/office/drawing/2014/main" id="{234CA21E-0F18-4E4E-BF12-5271E8DFA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6" name="Rectangle 2">
            <a:extLst>
              <a:ext uri="{FF2B5EF4-FFF2-40B4-BE49-F238E27FC236}">
                <a16:creationId xmlns:a16="http://schemas.microsoft.com/office/drawing/2014/main" id="{F3100E96-7252-4E7B-9AC0-D15BD2212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7" name="Rectangle 6">
            <a:extLst>
              <a:ext uri="{FF2B5EF4-FFF2-40B4-BE49-F238E27FC236}">
                <a16:creationId xmlns:a16="http://schemas.microsoft.com/office/drawing/2014/main" id="{4D94AD16-E574-43B6-8530-029A1AC35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8" name="Rectangle 2">
            <a:extLst>
              <a:ext uri="{FF2B5EF4-FFF2-40B4-BE49-F238E27FC236}">
                <a16:creationId xmlns:a16="http://schemas.microsoft.com/office/drawing/2014/main" id="{DE6692DC-1424-423E-B2DB-6172EB39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9" name="Rectangle 2">
            <a:extLst>
              <a:ext uri="{FF2B5EF4-FFF2-40B4-BE49-F238E27FC236}">
                <a16:creationId xmlns:a16="http://schemas.microsoft.com/office/drawing/2014/main" id="{71F46BE2-773F-417A-869C-96B036477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0" name="Rectangle 2">
            <a:extLst>
              <a:ext uri="{FF2B5EF4-FFF2-40B4-BE49-F238E27FC236}">
                <a16:creationId xmlns:a16="http://schemas.microsoft.com/office/drawing/2014/main" id="{620F6786-E1C5-4C2B-874F-24AA2DBC3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1" name="Rectangle 4">
            <a:extLst>
              <a:ext uri="{FF2B5EF4-FFF2-40B4-BE49-F238E27FC236}">
                <a16:creationId xmlns:a16="http://schemas.microsoft.com/office/drawing/2014/main" id="{8A32F9FB-79A6-4529-8E55-50BC65625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2" name="Rectangle 6">
            <a:extLst>
              <a:ext uri="{FF2B5EF4-FFF2-40B4-BE49-F238E27FC236}">
                <a16:creationId xmlns:a16="http://schemas.microsoft.com/office/drawing/2014/main" id="{EA727043-1F9E-4D6F-9843-6213EAF6F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8" name="슬라이드 번호 개체 틀 3">
            <a:extLst>
              <a:ext uri="{FF2B5EF4-FFF2-40B4-BE49-F238E27FC236}">
                <a16:creationId xmlns:a16="http://schemas.microsoft.com/office/drawing/2014/main" id="{D3761879-294E-45A5-81B7-0ED62BBCE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 sz="100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61D5776-BF34-4E56-9F3E-0625E1065057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349C6A36-7880-4450-BB1E-D9A140303420}"/>
              </a:ext>
            </a:extLst>
          </p:cNvPr>
          <p:cNvSpPr/>
          <p:nvPr/>
        </p:nvSpPr>
        <p:spPr>
          <a:xfrm>
            <a:off x="589466" y="1876561"/>
            <a:ext cx="2573242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A1609E75-52AE-984C-F8FE-74EAAE2078E3}"/>
              </a:ext>
            </a:extLst>
          </p:cNvPr>
          <p:cNvCxnSpPr>
            <a:cxnSpLocks/>
          </p:cNvCxnSpPr>
          <p:nvPr/>
        </p:nvCxnSpPr>
        <p:spPr>
          <a:xfrm>
            <a:off x="589466" y="4063093"/>
            <a:ext cx="257324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D5381C9-ADE9-2CE9-D3B6-DBF590D1004B}"/>
              </a:ext>
            </a:extLst>
          </p:cNvPr>
          <p:cNvSpPr txBox="1"/>
          <p:nvPr/>
        </p:nvSpPr>
        <p:spPr>
          <a:xfrm flipH="1">
            <a:off x="475866" y="4347841"/>
            <a:ext cx="2803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>
                <a:latin typeface="+mn-ea"/>
              </a:rPr>
              <a:t>  </a:t>
            </a:r>
            <a:r>
              <a:rPr lang="ko-KR" altLang="en-US" sz="800" dirty="0">
                <a:latin typeface="+mn-ea"/>
              </a:rPr>
              <a:t>▷조립된 </a:t>
            </a:r>
            <a:r>
              <a:rPr lang="en-US" altLang="ko-KR" sz="800" dirty="0" err="1">
                <a:latin typeface="+mn-ea"/>
              </a:rPr>
              <a:t>Ass’y</a:t>
            </a:r>
            <a:r>
              <a:rPr lang="ko-KR" altLang="en-US" sz="800" dirty="0">
                <a:latin typeface="+mn-ea"/>
              </a:rPr>
              <a:t> 양중 후</a:t>
            </a:r>
            <a:r>
              <a:rPr lang="en-US" altLang="ko-KR" sz="800" dirty="0">
                <a:latin typeface="+mn-ea"/>
              </a:rPr>
              <a:t>, Carriage Sub Assy</a:t>
            </a:r>
            <a:r>
              <a:rPr lang="ko-KR" altLang="en-US" sz="800" dirty="0">
                <a:latin typeface="+mn-ea"/>
              </a:rPr>
              <a:t>가 포함된</a:t>
            </a:r>
            <a:endParaRPr lang="en-US" altLang="ko-KR" sz="800" dirty="0">
              <a:latin typeface="+mn-ea"/>
            </a:endParaRPr>
          </a:p>
          <a:p>
            <a:r>
              <a:rPr lang="en-US" altLang="ko-KR" sz="800" dirty="0">
                <a:latin typeface="+mn-ea"/>
              </a:rPr>
              <a:t>     1</a:t>
            </a:r>
            <a:r>
              <a:rPr lang="ko-KR" altLang="en-US" sz="800" dirty="0">
                <a:latin typeface="+mn-ea"/>
              </a:rPr>
              <a:t>단 </a:t>
            </a:r>
            <a:r>
              <a:rPr lang="en-US" altLang="ko-KR" sz="800" dirty="0">
                <a:latin typeface="+mn-ea"/>
              </a:rPr>
              <a:t>Frame</a:t>
            </a:r>
            <a:r>
              <a:rPr lang="ko-KR" altLang="en-US" sz="800" dirty="0">
                <a:latin typeface="+mn-ea"/>
              </a:rPr>
              <a:t>을</a:t>
            </a:r>
            <a:r>
              <a:rPr lang="en-US" altLang="ko-KR" sz="800" dirty="0">
                <a:latin typeface="+mn-ea"/>
              </a:rPr>
              <a:t> </a:t>
            </a:r>
            <a:r>
              <a:rPr lang="ko-KR" altLang="en-US" sz="800" dirty="0">
                <a:latin typeface="+mn-ea"/>
              </a:rPr>
              <a:t>아래에 넣어 조립</a:t>
            </a:r>
            <a:r>
              <a:rPr lang="en-US" altLang="ko-KR" sz="800" dirty="0">
                <a:latin typeface="+mn-ea"/>
              </a:rPr>
              <a:t>. </a:t>
            </a:r>
            <a:r>
              <a:rPr lang="ko-KR" altLang="en-US" sz="800" dirty="0">
                <a:latin typeface="+mn-ea"/>
              </a:rPr>
              <a:t>최종 조립 후 지게차</a:t>
            </a:r>
            <a:endParaRPr lang="en-US" altLang="ko-KR" sz="800" dirty="0">
              <a:latin typeface="+mn-ea"/>
            </a:endParaRPr>
          </a:p>
          <a:p>
            <a:r>
              <a:rPr lang="en-US" altLang="ko-KR" sz="800" dirty="0">
                <a:latin typeface="+mn-ea"/>
              </a:rPr>
              <a:t>     </a:t>
            </a:r>
            <a:r>
              <a:rPr lang="ko-KR" altLang="en-US" sz="800" dirty="0">
                <a:latin typeface="+mn-ea"/>
              </a:rPr>
              <a:t>포크가</a:t>
            </a:r>
            <a:r>
              <a:rPr lang="en-US" altLang="ko-KR" sz="800" dirty="0">
                <a:latin typeface="+mn-ea"/>
              </a:rPr>
              <a:t> </a:t>
            </a:r>
            <a:r>
              <a:rPr lang="ko-KR" altLang="en-US" sz="800" dirty="0">
                <a:latin typeface="+mn-ea"/>
              </a:rPr>
              <a:t>빠지도록 다시 양중 후 설치 장소에 안착</a:t>
            </a:r>
            <a:endParaRPr lang="en-US" altLang="ko-KR" sz="800" dirty="0">
              <a:latin typeface="+mn-ea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27E12756-A59E-2037-01FF-DB8A6AEDBF0C}"/>
              </a:ext>
            </a:extLst>
          </p:cNvPr>
          <p:cNvSpPr/>
          <p:nvPr/>
        </p:nvSpPr>
        <p:spPr>
          <a:xfrm>
            <a:off x="3270713" y="1876561"/>
            <a:ext cx="2573242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DC1AC1-6DA5-DCB6-B277-183705999778}"/>
              </a:ext>
            </a:extLst>
          </p:cNvPr>
          <p:cNvSpPr txBox="1"/>
          <p:nvPr/>
        </p:nvSpPr>
        <p:spPr>
          <a:xfrm flipH="1">
            <a:off x="3249540" y="4381397"/>
            <a:ext cx="28039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n-ea"/>
              </a:rPr>
              <a:t>  </a:t>
            </a:r>
            <a:r>
              <a:rPr lang="ko-KR" altLang="en-US" sz="1000" dirty="0">
                <a:latin typeface="+mn-ea"/>
              </a:rPr>
              <a:t>▷ </a:t>
            </a:r>
            <a:r>
              <a:rPr lang="en-US" altLang="ko-KR" sz="1000" dirty="0">
                <a:latin typeface="+mn-ea"/>
              </a:rPr>
              <a:t>Drive Sub </a:t>
            </a:r>
            <a:r>
              <a:rPr lang="en-US" altLang="ko-KR" sz="1000" dirty="0" err="1">
                <a:latin typeface="+mn-ea"/>
              </a:rPr>
              <a:t>Ass’y</a:t>
            </a:r>
            <a:r>
              <a:rPr lang="ko-KR" altLang="en-US" sz="1000" dirty="0">
                <a:latin typeface="+mn-ea"/>
              </a:rPr>
              <a:t>의 구동부와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Carriage Sub </a:t>
            </a:r>
            <a:r>
              <a:rPr lang="en-US" altLang="ko-KR" sz="1000" dirty="0" err="1">
                <a:latin typeface="+mn-ea"/>
              </a:rPr>
              <a:t>Ass’y</a:t>
            </a:r>
            <a:r>
              <a:rPr lang="ko-KR" altLang="en-US" sz="1000" dirty="0">
                <a:latin typeface="+mn-ea"/>
              </a:rPr>
              <a:t>와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Weight Sub </a:t>
            </a:r>
            <a:r>
              <a:rPr lang="en-US" altLang="ko-KR" sz="1000" dirty="0" err="1">
                <a:latin typeface="+mn-ea"/>
              </a:rPr>
              <a:t>Ass’y</a:t>
            </a:r>
            <a:r>
              <a:rPr lang="en-US" altLang="ko-KR" sz="1000" dirty="0">
                <a:latin typeface="+mn-ea"/>
              </a:rPr>
              <a:t> </a:t>
            </a:r>
            <a:r>
              <a:rPr lang="ko-KR" altLang="en-US" sz="1000" dirty="0">
                <a:latin typeface="+mn-ea"/>
              </a:rPr>
              <a:t>간 체인 연결</a:t>
            </a:r>
            <a:endParaRPr lang="en-US" altLang="ko-KR" sz="1000" dirty="0">
              <a:latin typeface="+mn-ea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9D0DC37A-878B-BE0A-2E49-4257752AB2F1}"/>
              </a:ext>
            </a:extLst>
          </p:cNvPr>
          <p:cNvCxnSpPr>
            <a:cxnSpLocks/>
          </p:cNvCxnSpPr>
          <p:nvPr/>
        </p:nvCxnSpPr>
        <p:spPr>
          <a:xfrm>
            <a:off x="3270713" y="4063093"/>
            <a:ext cx="257324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>
            <a:extLst>
              <a:ext uri="{FF2B5EF4-FFF2-40B4-BE49-F238E27FC236}">
                <a16:creationId xmlns:a16="http://schemas.microsoft.com/office/drawing/2014/main" id="{C00D8074-8EFE-395F-5A61-8F0B3F955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31" y="2316822"/>
            <a:ext cx="2332480" cy="1624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4B3696-0AE5-C844-BD49-FCC442F6F1DB}"/>
              </a:ext>
            </a:extLst>
          </p:cNvPr>
          <p:cNvSpPr txBox="1"/>
          <p:nvPr/>
        </p:nvSpPr>
        <p:spPr>
          <a:xfrm flipH="1">
            <a:off x="582969" y="4111683"/>
            <a:ext cx="2803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+mn-ea"/>
              </a:rPr>
              <a:t>4) 1</a:t>
            </a:r>
            <a:r>
              <a:rPr lang="ko-KR" altLang="en-US" sz="1200" b="1" dirty="0">
                <a:latin typeface="+mn-ea"/>
              </a:rPr>
              <a:t>단 </a:t>
            </a:r>
            <a:r>
              <a:rPr lang="en-US" altLang="ko-KR" sz="1200" b="1" dirty="0">
                <a:latin typeface="+mn-ea"/>
              </a:rPr>
              <a:t>Frame </a:t>
            </a:r>
            <a:r>
              <a:rPr lang="ko-KR" altLang="en-US" sz="1200" b="1" dirty="0">
                <a:latin typeface="+mn-ea"/>
              </a:rPr>
              <a:t>조립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6CD901-0951-F041-F7DA-F03FB44CC763}"/>
              </a:ext>
            </a:extLst>
          </p:cNvPr>
          <p:cNvSpPr txBox="1"/>
          <p:nvPr/>
        </p:nvSpPr>
        <p:spPr>
          <a:xfrm flipH="1">
            <a:off x="3226789" y="4111683"/>
            <a:ext cx="2803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+mn-ea"/>
              </a:rPr>
              <a:t>5) </a:t>
            </a:r>
            <a:r>
              <a:rPr lang="ko-KR" altLang="en-US" sz="1200" b="1" dirty="0">
                <a:latin typeface="+mn-ea"/>
              </a:rPr>
              <a:t>체인 연결  </a:t>
            </a: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9C7038B0-E1E2-F687-9180-FC943AFE8FBB}"/>
              </a:ext>
            </a:extLst>
          </p:cNvPr>
          <p:cNvSpPr/>
          <p:nvPr/>
        </p:nvSpPr>
        <p:spPr>
          <a:xfrm>
            <a:off x="647905" y="1946246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4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1F693176-3811-3B13-01A9-22F93AED9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69" y="4796638"/>
            <a:ext cx="1285754" cy="804304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C93DD1D1-09EA-ECD5-F0F7-294549EC8042}"/>
              </a:ext>
            </a:extLst>
          </p:cNvPr>
          <p:cNvSpPr/>
          <p:nvPr/>
        </p:nvSpPr>
        <p:spPr>
          <a:xfrm>
            <a:off x="2050257" y="5434680"/>
            <a:ext cx="211931" cy="142446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3F098997-73A8-3C2C-B733-30AD1102A6EA}"/>
              </a:ext>
            </a:extLst>
          </p:cNvPr>
          <p:cNvSpPr/>
          <p:nvPr/>
        </p:nvSpPr>
        <p:spPr>
          <a:xfrm>
            <a:off x="2662238" y="5434680"/>
            <a:ext cx="211931" cy="142446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62350C1C-5A23-EF55-1445-E69CE118F9DD}"/>
              </a:ext>
            </a:extLst>
          </p:cNvPr>
          <p:cNvCxnSpPr>
            <a:cxnSpLocks/>
            <a:stCxn id="34" idx="0"/>
          </p:cNvCxnSpPr>
          <p:nvPr/>
        </p:nvCxnSpPr>
        <p:spPr>
          <a:xfrm flipH="1" flipV="1">
            <a:off x="1437629" y="5279017"/>
            <a:ext cx="1330575" cy="155663"/>
          </a:xfrm>
          <a:prstGeom prst="straightConnector1">
            <a:avLst/>
          </a:prstGeom>
          <a:ln w="222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>
            <a:extLst>
              <a:ext uri="{FF2B5EF4-FFF2-40B4-BE49-F238E27FC236}">
                <a16:creationId xmlns:a16="http://schemas.microsoft.com/office/drawing/2014/main" id="{0C7EAED0-7256-2EAC-9F99-BE34B54AD9CA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1438123" y="5279017"/>
            <a:ext cx="718100" cy="155663"/>
          </a:xfrm>
          <a:prstGeom prst="straightConnector1">
            <a:avLst/>
          </a:prstGeom>
          <a:ln w="222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44733B0-317E-6FBA-E6CB-1FDEB08C3F42}"/>
              </a:ext>
            </a:extLst>
          </p:cNvPr>
          <p:cNvSpPr txBox="1"/>
          <p:nvPr/>
        </p:nvSpPr>
        <p:spPr>
          <a:xfrm flipH="1">
            <a:off x="811238" y="5128495"/>
            <a:ext cx="696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00" b="1" dirty="0">
                <a:latin typeface="+mn-ea"/>
              </a:rPr>
              <a:t>지게차 포크</a:t>
            </a:r>
            <a:endParaRPr lang="en-US" altLang="ko-KR" sz="700" b="1" dirty="0">
              <a:latin typeface="+mn-ea"/>
            </a:endParaRPr>
          </a:p>
          <a:p>
            <a:pPr algn="ctr"/>
            <a:r>
              <a:rPr lang="ko-KR" altLang="en-US" sz="700" b="1" dirty="0">
                <a:latin typeface="+mn-ea"/>
              </a:rPr>
              <a:t>삽입 위치</a:t>
            </a:r>
            <a:endParaRPr lang="en-US" altLang="ko-KR" sz="700" dirty="0">
              <a:latin typeface="+mn-ea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171C8AD9-2D46-A218-C9B3-A3BC90D4DDFC}"/>
              </a:ext>
            </a:extLst>
          </p:cNvPr>
          <p:cNvSpPr/>
          <p:nvPr/>
        </p:nvSpPr>
        <p:spPr>
          <a:xfrm>
            <a:off x="5951960" y="1876561"/>
            <a:ext cx="2573242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56E6A8F-76F6-C929-52FE-0545DEBDEF0A}"/>
              </a:ext>
            </a:extLst>
          </p:cNvPr>
          <p:cNvSpPr txBox="1"/>
          <p:nvPr/>
        </p:nvSpPr>
        <p:spPr>
          <a:xfrm flipH="1">
            <a:off x="5930787" y="4381397"/>
            <a:ext cx="28039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n-ea"/>
              </a:rPr>
              <a:t>  </a:t>
            </a:r>
            <a:r>
              <a:rPr lang="ko-KR" altLang="en-US" sz="1000" dirty="0">
                <a:latin typeface="+mn-ea"/>
              </a:rPr>
              <a:t>▷ </a:t>
            </a:r>
            <a:r>
              <a:rPr lang="en-US" altLang="ko-KR" sz="1000" dirty="0">
                <a:latin typeface="+mn-ea"/>
              </a:rPr>
              <a:t>Mezzanine </a:t>
            </a:r>
            <a:r>
              <a:rPr lang="ko-KR" altLang="en-US" sz="1000" dirty="0">
                <a:latin typeface="+mn-ea"/>
              </a:rPr>
              <a:t>층을 통해 </a:t>
            </a:r>
            <a:r>
              <a:rPr lang="en-US" altLang="ko-KR" sz="1000" dirty="0">
                <a:latin typeface="+mn-ea"/>
              </a:rPr>
              <a:t>Ladder</a:t>
            </a:r>
            <a:r>
              <a:rPr lang="ko-KR" altLang="en-US" sz="1000" dirty="0">
                <a:latin typeface="+mn-ea"/>
              </a:rPr>
              <a:t> 반입 후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Chain</a:t>
            </a:r>
            <a:r>
              <a:rPr lang="ko-KR" altLang="en-US" sz="1000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Block </a:t>
            </a:r>
            <a:r>
              <a:rPr lang="ko-KR" altLang="en-US" sz="1000" dirty="0">
                <a:latin typeface="+mn-ea"/>
              </a:rPr>
              <a:t>에 걸어 설치 위치까지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</a:t>
            </a:r>
            <a:r>
              <a:rPr lang="ko-KR" altLang="en-US" sz="1000" dirty="0">
                <a:latin typeface="+mn-ea"/>
              </a:rPr>
              <a:t>이동시킨 후 조립</a:t>
            </a:r>
            <a:endParaRPr lang="en-US" altLang="ko-KR" sz="1000" dirty="0">
              <a:latin typeface="+mn-ea"/>
            </a:endParaRPr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9003DF31-63AF-EAD1-566D-97F5312BD256}"/>
              </a:ext>
            </a:extLst>
          </p:cNvPr>
          <p:cNvCxnSpPr>
            <a:cxnSpLocks/>
          </p:cNvCxnSpPr>
          <p:nvPr/>
        </p:nvCxnSpPr>
        <p:spPr>
          <a:xfrm>
            <a:off x="5951960" y="4063093"/>
            <a:ext cx="257324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그림 51">
            <a:extLst>
              <a:ext uri="{FF2B5EF4-FFF2-40B4-BE49-F238E27FC236}">
                <a16:creationId xmlns:a16="http://schemas.microsoft.com/office/drawing/2014/main" id="{918B110F-5546-A952-1D06-9F5F7EAAA9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921"/>
          <a:stretch/>
        </p:blipFill>
        <p:spPr>
          <a:xfrm>
            <a:off x="6060937" y="2316822"/>
            <a:ext cx="2347225" cy="162021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99A2E14-4823-FC4C-A560-C83A46F53FB1}"/>
              </a:ext>
            </a:extLst>
          </p:cNvPr>
          <p:cNvSpPr txBox="1"/>
          <p:nvPr/>
        </p:nvSpPr>
        <p:spPr>
          <a:xfrm flipH="1">
            <a:off x="5908036" y="4111683"/>
            <a:ext cx="2803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+mn-ea"/>
              </a:rPr>
              <a:t>6) Ladder</a:t>
            </a:r>
            <a:r>
              <a:rPr lang="ko-KR" altLang="en-US" sz="1200" b="1" dirty="0">
                <a:latin typeface="+mn-ea"/>
              </a:rPr>
              <a:t> 설치  </a:t>
            </a:r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id="{380131EE-BE3A-F86F-D65E-1E58C1BDF9D2}"/>
              </a:ext>
            </a:extLst>
          </p:cNvPr>
          <p:cNvSpPr/>
          <p:nvPr/>
        </p:nvSpPr>
        <p:spPr>
          <a:xfrm>
            <a:off x="6013031" y="1946246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6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id="{8E15A853-C029-E31C-A671-3FEC23F69A51}"/>
              </a:ext>
            </a:extLst>
          </p:cNvPr>
          <p:cNvSpPr/>
          <p:nvPr/>
        </p:nvSpPr>
        <p:spPr>
          <a:xfrm>
            <a:off x="3338421" y="1946246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5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id="{4B51956F-1C8F-E587-CCB4-0B8B825F5B3B}"/>
              </a:ext>
            </a:extLst>
          </p:cNvPr>
          <p:cNvSpPr/>
          <p:nvPr/>
        </p:nvSpPr>
        <p:spPr>
          <a:xfrm>
            <a:off x="3902702" y="3020848"/>
            <a:ext cx="339572" cy="33957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136D281B-D05E-E09B-3C85-9549BC73F4DB}"/>
              </a:ext>
            </a:extLst>
          </p:cNvPr>
          <p:cNvSpPr/>
          <p:nvPr/>
        </p:nvSpPr>
        <p:spPr>
          <a:xfrm>
            <a:off x="4893302" y="3020848"/>
            <a:ext cx="339572" cy="33957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A08A65-C67E-32EC-C981-6F7F2459B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4B46B6-30AA-5A76-FBCB-15F99341E644}"/>
              </a:ext>
            </a:extLst>
          </p:cNvPr>
          <p:cNvSpPr txBox="1"/>
          <p:nvPr/>
        </p:nvSpPr>
        <p:spPr>
          <a:xfrm>
            <a:off x="502529" y="1306543"/>
            <a:ext cx="425873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en-US" altLang="ko-KR" sz="1600" dirty="0">
                <a:latin typeface="+mn-ea"/>
              </a:rPr>
              <a:t>Floor Chain Lift Detail </a:t>
            </a:r>
            <a:r>
              <a:rPr lang="ko-KR" altLang="en-US" sz="1600" dirty="0">
                <a:latin typeface="+mn-ea"/>
              </a:rPr>
              <a:t>설치 시퀀스 참조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D494D-6D15-E6B7-7348-621E7C1F9F4B}"/>
              </a:ext>
            </a:extLst>
          </p:cNvPr>
          <p:cNvSpPr txBox="1"/>
          <p:nvPr/>
        </p:nvSpPr>
        <p:spPr>
          <a:xfrm>
            <a:off x="357188" y="733425"/>
            <a:ext cx="375936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2-3.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설비 타입별 설치 시퀀스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93528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F52CB-D9A9-0685-720A-FE272233C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56763C6-FDF3-3088-9017-C03051190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53" y="2630890"/>
            <a:ext cx="2392668" cy="1627527"/>
          </a:xfrm>
          <a:prstGeom prst="rect">
            <a:avLst/>
          </a:prstGeom>
        </p:spPr>
      </p:pic>
      <p:sp>
        <p:nvSpPr>
          <p:cNvPr id="102404" name="Rectangle 6">
            <a:extLst>
              <a:ext uri="{FF2B5EF4-FFF2-40B4-BE49-F238E27FC236}">
                <a16:creationId xmlns:a16="http://schemas.microsoft.com/office/drawing/2014/main" id="{3425521F-F0A0-1E4A-C03C-75F99B4FA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5" name="Rectangle 8">
            <a:extLst>
              <a:ext uri="{FF2B5EF4-FFF2-40B4-BE49-F238E27FC236}">
                <a16:creationId xmlns:a16="http://schemas.microsoft.com/office/drawing/2014/main" id="{528F66B7-6C77-AEF2-217B-91DAF3C49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6" name="Rectangle 2">
            <a:extLst>
              <a:ext uri="{FF2B5EF4-FFF2-40B4-BE49-F238E27FC236}">
                <a16:creationId xmlns:a16="http://schemas.microsoft.com/office/drawing/2014/main" id="{0E5CF8C3-EB9F-26A2-E9B0-09F6764E0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7" name="Rectangle 6">
            <a:extLst>
              <a:ext uri="{FF2B5EF4-FFF2-40B4-BE49-F238E27FC236}">
                <a16:creationId xmlns:a16="http://schemas.microsoft.com/office/drawing/2014/main" id="{96B987B2-BD76-7087-9145-47B46E623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8" name="Rectangle 2">
            <a:extLst>
              <a:ext uri="{FF2B5EF4-FFF2-40B4-BE49-F238E27FC236}">
                <a16:creationId xmlns:a16="http://schemas.microsoft.com/office/drawing/2014/main" id="{786BDD6D-78F7-0802-857A-930E08008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9" name="Rectangle 2">
            <a:extLst>
              <a:ext uri="{FF2B5EF4-FFF2-40B4-BE49-F238E27FC236}">
                <a16:creationId xmlns:a16="http://schemas.microsoft.com/office/drawing/2014/main" id="{0B1FAB0B-9B89-0020-14C4-6EFE397E2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0" name="Rectangle 2">
            <a:extLst>
              <a:ext uri="{FF2B5EF4-FFF2-40B4-BE49-F238E27FC236}">
                <a16:creationId xmlns:a16="http://schemas.microsoft.com/office/drawing/2014/main" id="{9C4D0F81-E9EF-F44B-4937-6BB82CE8B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1" name="Rectangle 4">
            <a:extLst>
              <a:ext uri="{FF2B5EF4-FFF2-40B4-BE49-F238E27FC236}">
                <a16:creationId xmlns:a16="http://schemas.microsoft.com/office/drawing/2014/main" id="{D5A1F3A5-C127-61CB-FAEA-EB6D119DF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2" name="Rectangle 6">
            <a:extLst>
              <a:ext uri="{FF2B5EF4-FFF2-40B4-BE49-F238E27FC236}">
                <a16:creationId xmlns:a16="http://schemas.microsoft.com/office/drawing/2014/main" id="{60ED8D75-B417-5AF7-0D27-327D20079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DF811E02-104D-D4D8-A410-F7A59C913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18" name="슬라이드 번호 개체 틀 3">
            <a:extLst>
              <a:ext uri="{FF2B5EF4-FFF2-40B4-BE49-F238E27FC236}">
                <a16:creationId xmlns:a16="http://schemas.microsoft.com/office/drawing/2014/main" id="{41CFEE0B-A62A-CF93-88CF-0515DB735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17</a:t>
            </a:fld>
            <a:endParaRPr lang="en-US" sz="1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A21F3B-4485-C9A8-AF8F-FC3BA529EAA9}"/>
              </a:ext>
            </a:extLst>
          </p:cNvPr>
          <p:cNvSpPr txBox="1"/>
          <p:nvPr/>
        </p:nvSpPr>
        <p:spPr>
          <a:xfrm>
            <a:off x="357188" y="733425"/>
            <a:ext cx="357982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2-3.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설비 </a:t>
            </a:r>
            <a:r>
              <a:rPr lang="ko-KR" altLang="en-US" sz="2000" b="1" dirty="0" err="1">
                <a:solidFill>
                  <a:schemeClr val="tx1"/>
                </a:solidFill>
                <a:latin typeface="+mn-ea"/>
              </a:rPr>
              <a:t>타입별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 설치 시퀀스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FCFA093-D41F-34EF-609F-DCE229826AA4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67DACF-2D77-A798-72FD-36C5A58B61A2}"/>
              </a:ext>
            </a:extLst>
          </p:cNvPr>
          <p:cNvSpPr txBox="1"/>
          <p:nvPr/>
        </p:nvSpPr>
        <p:spPr>
          <a:xfrm flipH="1">
            <a:off x="843906" y="4442866"/>
            <a:ext cx="2515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1) LIFT</a:t>
            </a:r>
            <a:r>
              <a:rPr lang="ko-KR" altLang="en-US" b="1" dirty="0">
                <a:latin typeface="+mn-ea"/>
              </a:rPr>
              <a:t> 양중</a:t>
            </a:r>
            <a:r>
              <a:rPr lang="en-US" altLang="ko-KR" b="1" dirty="0">
                <a:latin typeface="+mn-ea"/>
              </a:rPr>
              <a:t>-1</a:t>
            </a:r>
            <a:endParaRPr lang="ko-KR" altLang="en-US" b="1" dirty="0"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1AF952-C022-C167-9924-FBBC6CBABEC3}"/>
              </a:ext>
            </a:extLst>
          </p:cNvPr>
          <p:cNvSpPr txBox="1"/>
          <p:nvPr/>
        </p:nvSpPr>
        <p:spPr>
          <a:xfrm>
            <a:off x="906843" y="4826044"/>
            <a:ext cx="22490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>
                <a:latin typeface="+mn-ea"/>
              </a:rPr>
              <a:t>DRIVE</a:t>
            </a:r>
            <a:r>
              <a:rPr lang="ko-KR" altLang="en-US" sz="1100" b="1" dirty="0">
                <a:latin typeface="+mn-ea"/>
              </a:rPr>
              <a:t> </a:t>
            </a:r>
            <a:r>
              <a:rPr lang="en-US" altLang="ko-KR" sz="1100" b="1" dirty="0">
                <a:latin typeface="+mn-ea"/>
              </a:rPr>
              <a:t>SUB</a:t>
            </a:r>
            <a:r>
              <a:rPr lang="ko-KR" altLang="en-US" sz="1100" b="1" dirty="0">
                <a:latin typeface="+mn-ea"/>
              </a:rPr>
              <a:t> </a:t>
            </a:r>
            <a:r>
              <a:rPr lang="en-US" altLang="ko-KR" sz="1100" b="1" dirty="0">
                <a:latin typeface="+mn-ea"/>
              </a:rPr>
              <a:t>ASS’Y</a:t>
            </a:r>
            <a:r>
              <a:rPr lang="ko-KR" altLang="en-US" sz="1100" b="1" dirty="0">
                <a:latin typeface="+mn-ea"/>
              </a:rPr>
              <a:t>와 결합하는</a:t>
            </a:r>
            <a:endParaRPr lang="en-US" altLang="ko-KR" sz="1100" b="1" dirty="0">
              <a:latin typeface="+mn-ea"/>
            </a:endParaRPr>
          </a:p>
          <a:p>
            <a:r>
              <a:rPr lang="ko-KR" altLang="en-US" sz="1100" b="1" dirty="0">
                <a:latin typeface="+mn-ea"/>
              </a:rPr>
              <a:t>최상단의 </a:t>
            </a:r>
            <a:r>
              <a:rPr lang="en-US" altLang="ko-KR" sz="1100" b="1" dirty="0">
                <a:latin typeface="+mn-ea"/>
              </a:rPr>
              <a:t>FRAME</a:t>
            </a:r>
            <a:r>
              <a:rPr lang="ko-KR" altLang="en-US" sz="1100" b="1" dirty="0">
                <a:latin typeface="+mn-ea"/>
              </a:rPr>
              <a:t>에 </a:t>
            </a:r>
            <a:r>
              <a:rPr lang="ko-KR" altLang="en-US" sz="1100" b="1" dirty="0" err="1">
                <a:latin typeface="+mn-ea"/>
              </a:rPr>
              <a:t>슬링벨트를</a:t>
            </a:r>
            <a:r>
              <a:rPr lang="ko-KR" altLang="en-US" sz="1100" b="1" dirty="0">
                <a:latin typeface="+mn-ea"/>
              </a:rPr>
              <a:t> </a:t>
            </a:r>
            <a:endParaRPr lang="en-US" altLang="ko-KR" sz="1100" b="1" dirty="0">
              <a:latin typeface="+mn-ea"/>
            </a:endParaRPr>
          </a:p>
          <a:p>
            <a:r>
              <a:rPr lang="ko-KR" altLang="en-US" sz="1100" b="1" dirty="0">
                <a:latin typeface="+mn-ea"/>
              </a:rPr>
              <a:t>건 후 양중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722A25-AF44-BCA9-C76F-35651ADE2485}"/>
              </a:ext>
            </a:extLst>
          </p:cNvPr>
          <p:cNvSpPr txBox="1"/>
          <p:nvPr/>
        </p:nvSpPr>
        <p:spPr>
          <a:xfrm flipH="1">
            <a:off x="3480139" y="4439044"/>
            <a:ext cx="487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2)</a:t>
            </a:r>
            <a:r>
              <a:rPr lang="ko-KR" altLang="en-US" b="1" dirty="0">
                <a:latin typeface="+mn-ea"/>
              </a:rPr>
              <a:t> </a:t>
            </a:r>
            <a:r>
              <a:rPr lang="en-US" altLang="ko-KR" b="1" dirty="0">
                <a:latin typeface="+mn-ea"/>
              </a:rPr>
              <a:t>LIFT</a:t>
            </a:r>
            <a:r>
              <a:rPr lang="ko-KR" altLang="en-US" b="1" dirty="0">
                <a:latin typeface="+mn-ea"/>
              </a:rPr>
              <a:t> 양중</a:t>
            </a:r>
            <a:r>
              <a:rPr lang="en-US" altLang="ko-KR" b="1" dirty="0">
                <a:latin typeface="+mn-ea"/>
              </a:rPr>
              <a:t>-2</a:t>
            </a:r>
            <a:endParaRPr lang="ko-KR" altLang="en-US" b="1" dirty="0">
              <a:latin typeface="+mn-e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4A4152-9AD5-52DD-CD20-57E915EF896F}"/>
              </a:ext>
            </a:extLst>
          </p:cNvPr>
          <p:cNvSpPr txBox="1"/>
          <p:nvPr/>
        </p:nvSpPr>
        <p:spPr>
          <a:xfrm>
            <a:off x="677789" y="1344837"/>
            <a:ext cx="57515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왕복식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 LIFT </a:t>
            </a: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설치 </a:t>
            </a:r>
            <a:r>
              <a:rPr lang="ko-KR" altLang="en-US" sz="1600" dirty="0">
                <a:latin typeface="+mn-ea"/>
              </a:rPr>
              <a:t>시퀀스 </a:t>
            </a:r>
            <a:r>
              <a:rPr lang="en-US" altLang="ko-KR" sz="1600" dirty="0">
                <a:latin typeface="+mn-ea"/>
              </a:rPr>
              <a:t>: </a:t>
            </a:r>
            <a:r>
              <a:rPr lang="ko-KR" altLang="en-US" sz="1600" dirty="0">
                <a:latin typeface="+mn-ea"/>
              </a:rPr>
              <a:t>지게차 </a:t>
            </a:r>
            <a:r>
              <a:rPr lang="en-US" altLang="ko-KR" sz="1600" dirty="0">
                <a:latin typeface="+mn-ea"/>
              </a:rPr>
              <a:t>or </a:t>
            </a:r>
            <a:r>
              <a:rPr lang="ko-KR" altLang="en-US" sz="1600" dirty="0">
                <a:latin typeface="+mn-ea"/>
              </a:rPr>
              <a:t>거미 크레인 사용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537814C9-ABAA-9245-B699-14B4C6251F33}"/>
              </a:ext>
            </a:extLst>
          </p:cNvPr>
          <p:cNvSpPr/>
          <p:nvPr/>
        </p:nvSpPr>
        <p:spPr>
          <a:xfrm>
            <a:off x="704206" y="1876561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CE306CDF-9E1C-A883-4579-0CAAD5750350}"/>
              </a:ext>
            </a:extLst>
          </p:cNvPr>
          <p:cNvSpPr/>
          <p:nvPr/>
        </p:nvSpPr>
        <p:spPr>
          <a:xfrm>
            <a:off x="3327817" y="1876560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9441FF7E-5631-BB0A-660C-FCA67F506107}"/>
              </a:ext>
            </a:extLst>
          </p:cNvPr>
          <p:cNvSpPr/>
          <p:nvPr/>
        </p:nvSpPr>
        <p:spPr>
          <a:xfrm>
            <a:off x="704206" y="4320311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39AB3C4A-25FB-943F-ECCB-119D3FF0EB37}"/>
              </a:ext>
            </a:extLst>
          </p:cNvPr>
          <p:cNvSpPr/>
          <p:nvPr/>
        </p:nvSpPr>
        <p:spPr>
          <a:xfrm>
            <a:off x="3327102" y="4318980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14F8C5-71DF-5BFF-473E-ED07EB083148}"/>
              </a:ext>
            </a:extLst>
          </p:cNvPr>
          <p:cNvSpPr txBox="1"/>
          <p:nvPr/>
        </p:nvSpPr>
        <p:spPr>
          <a:xfrm>
            <a:off x="6429375" y="880356"/>
            <a:ext cx="2149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600" b="1" dirty="0">
                <a:solidFill>
                  <a:srgbClr val="FF0000"/>
                </a:solidFill>
                <a:latin typeface="+mn-ea"/>
              </a:rPr>
              <a:t>● 중요 작업포인트</a:t>
            </a:r>
            <a:endParaRPr lang="en-US" altLang="ko-KR" sz="16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550C624-722C-EFA8-1848-A588DB818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950" y="2415787"/>
            <a:ext cx="2106950" cy="1828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C4F237-C5B4-93CB-F229-0C9E8295B156}"/>
              </a:ext>
            </a:extLst>
          </p:cNvPr>
          <p:cNvSpPr txBox="1"/>
          <p:nvPr/>
        </p:nvSpPr>
        <p:spPr>
          <a:xfrm flipH="1">
            <a:off x="6102919" y="4436444"/>
            <a:ext cx="238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3)</a:t>
            </a:r>
            <a:r>
              <a:rPr lang="ko-KR" altLang="en-US" b="1" dirty="0">
                <a:latin typeface="+mn-ea"/>
              </a:rPr>
              <a:t> 레벨 조정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C73949-30E1-6459-CFD6-E556E7784869}"/>
              </a:ext>
            </a:extLst>
          </p:cNvPr>
          <p:cNvSpPr txBox="1"/>
          <p:nvPr/>
        </p:nvSpPr>
        <p:spPr>
          <a:xfrm>
            <a:off x="6093604" y="4877154"/>
            <a:ext cx="22245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PASS LINE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과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LIFTER 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수직도 기준</a:t>
            </a:r>
            <a:endParaRPr lang="en-US" altLang="ko-KR" sz="105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레벨 조정</a:t>
            </a:r>
            <a:endParaRPr lang="en-US" altLang="ko-KR" sz="105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레이저 </a:t>
            </a:r>
            <a:r>
              <a:rPr lang="ko-KR" altLang="en-US" sz="105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레벨기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수평계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사용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A2E4D0B-C94A-AA4B-EA0E-5F60699F3EA6}"/>
              </a:ext>
            </a:extLst>
          </p:cNvPr>
          <p:cNvSpPr/>
          <p:nvPr/>
        </p:nvSpPr>
        <p:spPr>
          <a:xfrm>
            <a:off x="5934567" y="1873971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CF85E89-04E9-6587-76AA-B417B31D9E9E}"/>
              </a:ext>
            </a:extLst>
          </p:cNvPr>
          <p:cNvSpPr/>
          <p:nvPr/>
        </p:nvSpPr>
        <p:spPr>
          <a:xfrm>
            <a:off x="5934567" y="4318980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AE225D4-7EF8-0C79-5B28-EB6A2D52C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691" y="1981622"/>
            <a:ext cx="2376330" cy="2241311"/>
          </a:xfrm>
          <a:prstGeom prst="rect">
            <a:avLst/>
          </a:prstGeom>
        </p:spPr>
      </p:pic>
      <p:sp>
        <p:nvSpPr>
          <p:cNvPr id="13" name="타원 12">
            <a:extLst>
              <a:ext uri="{FF2B5EF4-FFF2-40B4-BE49-F238E27FC236}">
                <a16:creationId xmlns:a16="http://schemas.microsoft.com/office/drawing/2014/main" id="{FDC6FB62-2A7A-10FB-218D-541BE11FE399}"/>
              </a:ext>
            </a:extLst>
          </p:cNvPr>
          <p:cNvSpPr/>
          <p:nvPr/>
        </p:nvSpPr>
        <p:spPr>
          <a:xfrm>
            <a:off x="6736235" y="3475543"/>
            <a:ext cx="1052574" cy="6632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BA6317C4-92C2-CBF0-E4C1-14462CC6094B}"/>
              </a:ext>
            </a:extLst>
          </p:cNvPr>
          <p:cNvCxnSpPr>
            <a:cxnSpLocks/>
          </p:cNvCxnSpPr>
          <p:nvPr/>
        </p:nvCxnSpPr>
        <p:spPr>
          <a:xfrm>
            <a:off x="6658090" y="3354974"/>
            <a:ext cx="0" cy="42408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B8F666C-3030-0230-81BD-71B6D41975B8}"/>
              </a:ext>
            </a:extLst>
          </p:cNvPr>
          <p:cNvSpPr txBox="1"/>
          <p:nvPr/>
        </p:nvSpPr>
        <p:spPr>
          <a:xfrm>
            <a:off x="3388586" y="2009362"/>
            <a:ext cx="1434399" cy="453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950" dirty="0">
                <a:solidFill>
                  <a:srgbClr val="FF0000"/>
                </a:solidFill>
                <a:latin typeface="+mn-ea"/>
              </a:rPr>
              <a:t>LIFTER </a:t>
            </a:r>
            <a:r>
              <a:rPr lang="ko-KR" altLang="en-US" sz="950" dirty="0" err="1">
                <a:solidFill>
                  <a:srgbClr val="FF0000"/>
                </a:solidFill>
                <a:latin typeface="+mn-ea"/>
              </a:rPr>
              <a:t>양중시</a:t>
            </a:r>
            <a:r>
              <a:rPr lang="ko-KR" altLang="en-US" sz="950" dirty="0">
                <a:solidFill>
                  <a:srgbClr val="FF0000"/>
                </a:solidFill>
                <a:latin typeface="+mn-ea"/>
              </a:rPr>
              <a:t> 필요 </a:t>
            </a:r>
            <a:endParaRPr lang="en-US" altLang="ko-KR" sz="950" dirty="0">
              <a:solidFill>
                <a:srgbClr val="FF0000"/>
              </a:solidFill>
              <a:latin typeface="+mn-ea"/>
            </a:endParaRPr>
          </a:p>
          <a:p>
            <a:pPr>
              <a:defRPr/>
            </a:pPr>
            <a:r>
              <a:rPr lang="ko-KR" altLang="en-US" sz="950" dirty="0">
                <a:solidFill>
                  <a:srgbClr val="FF0000"/>
                </a:solidFill>
                <a:latin typeface="+mn-ea"/>
              </a:rPr>
              <a:t>여유공간 </a:t>
            </a:r>
            <a:r>
              <a:rPr lang="en-US" altLang="ko-KR" sz="950" dirty="0">
                <a:solidFill>
                  <a:srgbClr val="FF0000"/>
                </a:solidFill>
                <a:latin typeface="+mn-ea"/>
              </a:rPr>
              <a:t>: </a:t>
            </a:r>
            <a:r>
              <a:rPr lang="en-US" altLang="ko-KR" sz="1300" dirty="0">
                <a:solidFill>
                  <a:srgbClr val="FF0000"/>
                </a:solidFill>
                <a:latin typeface="+mn-ea"/>
              </a:rPr>
              <a:t>2m</a:t>
            </a:r>
          </a:p>
        </p:txBody>
      </p:sp>
      <p:sp>
        <p:nvSpPr>
          <p:cNvPr id="28" name="화살표: 위쪽/아래쪽 27">
            <a:extLst>
              <a:ext uri="{FF2B5EF4-FFF2-40B4-BE49-F238E27FC236}">
                <a16:creationId xmlns:a16="http://schemas.microsoft.com/office/drawing/2014/main" id="{2052F2A4-6A45-EF6A-A06B-935395A88F65}"/>
              </a:ext>
            </a:extLst>
          </p:cNvPr>
          <p:cNvSpPr/>
          <p:nvPr/>
        </p:nvSpPr>
        <p:spPr>
          <a:xfrm>
            <a:off x="4930484" y="1958151"/>
            <a:ext cx="182749" cy="576000"/>
          </a:xfrm>
          <a:prstGeom prst="upDownArrow">
            <a:avLst>
              <a:gd name="adj1" fmla="val 32954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E051B582-8122-F4E9-0E3A-629140D4C889}"/>
              </a:ext>
            </a:extLst>
          </p:cNvPr>
          <p:cNvCxnSpPr/>
          <p:nvPr/>
        </p:nvCxnSpPr>
        <p:spPr>
          <a:xfrm>
            <a:off x="3436475" y="1938456"/>
            <a:ext cx="1800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76A69CFB-B79F-C8FB-C982-B765FDD3E00F}"/>
              </a:ext>
            </a:extLst>
          </p:cNvPr>
          <p:cNvCxnSpPr/>
          <p:nvPr/>
        </p:nvCxnSpPr>
        <p:spPr>
          <a:xfrm>
            <a:off x="3449621" y="2529194"/>
            <a:ext cx="1800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id="{D4408388-6CC9-C906-B635-548B15E19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0065" y="2047376"/>
            <a:ext cx="602277" cy="1356818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id="{D473C001-4C95-CB0F-73F6-A9D1308DD265}"/>
              </a:ext>
            </a:extLst>
          </p:cNvPr>
          <p:cNvSpPr/>
          <p:nvPr/>
        </p:nvSpPr>
        <p:spPr>
          <a:xfrm>
            <a:off x="2914444" y="2291138"/>
            <a:ext cx="117014" cy="124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5F19ADEE-84E0-D79F-AC73-44B585C0EF4F}"/>
              </a:ext>
            </a:extLst>
          </p:cNvPr>
          <p:cNvSpPr/>
          <p:nvPr/>
        </p:nvSpPr>
        <p:spPr>
          <a:xfrm>
            <a:off x="2914444" y="3193069"/>
            <a:ext cx="117014" cy="124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20337330-F3FC-D008-D840-2EB38310F260}"/>
              </a:ext>
            </a:extLst>
          </p:cNvPr>
          <p:cNvCxnSpPr>
            <a:cxnSpLocks/>
            <a:stCxn id="9" idx="2"/>
          </p:cNvCxnSpPr>
          <p:nvPr/>
        </p:nvCxnSpPr>
        <p:spPr>
          <a:xfrm flipH="1" flipV="1">
            <a:off x="2152786" y="2308539"/>
            <a:ext cx="761658" cy="4492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5FCC5FBD-ED90-69F4-E39F-1ECC833DA15F}"/>
              </a:ext>
            </a:extLst>
          </p:cNvPr>
          <p:cNvCxnSpPr>
            <a:cxnSpLocks/>
            <a:stCxn id="16" idx="2"/>
          </p:cNvCxnSpPr>
          <p:nvPr/>
        </p:nvCxnSpPr>
        <p:spPr>
          <a:xfrm flipH="1" flipV="1">
            <a:off x="2175272" y="2383347"/>
            <a:ext cx="739172" cy="872047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901A05D-7569-C6E2-A849-567478BFCE8C}"/>
              </a:ext>
            </a:extLst>
          </p:cNvPr>
          <p:cNvSpPr txBox="1"/>
          <p:nvPr/>
        </p:nvSpPr>
        <p:spPr>
          <a:xfrm>
            <a:off x="1154640" y="2077188"/>
            <a:ext cx="1125535" cy="3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200000"/>
              </a:lnSpc>
            </a:pPr>
            <a:r>
              <a:rPr lang="ko-KR" altLang="en-US" sz="1100" b="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슬링벨트</a:t>
            </a:r>
            <a:r>
              <a:rPr lang="ko-KR" altLang="en-US" sz="11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위치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2E63007-FD90-DF42-2867-3441AE19AAE3}"/>
              </a:ext>
            </a:extLst>
          </p:cNvPr>
          <p:cNvSpPr txBox="1"/>
          <p:nvPr/>
        </p:nvSpPr>
        <p:spPr>
          <a:xfrm>
            <a:off x="3501696" y="4826044"/>
            <a:ext cx="2271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>
                <a:latin typeface="+mn-ea"/>
              </a:rPr>
              <a:t>양중 후 수직으로 세워</a:t>
            </a:r>
            <a:endParaRPr lang="en-US" altLang="ko-KR" sz="1100" b="1" dirty="0">
              <a:latin typeface="+mn-ea"/>
            </a:endParaRPr>
          </a:p>
          <a:p>
            <a:r>
              <a:rPr lang="ko-KR" altLang="en-US" sz="1100" b="1" dirty="0">
                <a:latin typeface="+mn-ea"/>
              </a:rPr>
              <a:t>설치 위치에 안착</a:t>
            </a: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9E4EC955-21BA-DBC6-84EF-DF1B86CAB68D}"/>
              </a:ext>
            </a:extLst>
          </p:cNvPr>
          <p:cNvSpPr/>
          <p:nvPr/>
        </p:nvSpPr>
        <p:spPr>
          <a:xfrm>
            <a:off x="768497" y="1946735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905414FD-36C8-7461-EB7E-0C267AA15FB4}"/>
              </a:ext>
            </a:extLst>
          </p:cNvPr>
          <p:cNvSpPr/>
          <p:nvPr/>
        </p:nvSpPr>
        <p:spPr>
          <a:xfrm>
            <a:off x="5454801" y="1955592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742D4B74-2D08-A538-5258-4A63144BBBD8}"/>
              </a:ext>
            </a:extLst>
          </p:cNvPr>
          <p:cNvSpPr/>
          <p:nvPr/>
        </p:nvSpPr>
        <p:spPr>
          <a:xfrm>
            <a:off x="6523866" y="1955592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3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73625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6">
            <a:extLst>
              <a:ext uri="{FF2B5EF4-FFF2-40B4-BE49-F238E27FC236}">
                <a16:creationId xmlns:a16="http://schemas.microsoft.com/office/drawing/2014/main" id="{7608088C-143A-4720-9D1B-BE0E57EB9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5" name="Rectangle 8">
            <a:extLst>
              <a:ext uri="{FF2B5EF4-FFF2-40B4-BE49-F238E27FC236}">
                <a16:creationId xmlns:a16="http://schemas.microsoft.com/office/drawing/2014/main" id="{234CA21E-0F18-4E4E-BF12-5271E8DFA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6" name="Rectangle 2">
            <a:extLst>
              <a:ext uri="{FF2B5EF4-FFF2-40B4-BE49-F238E27FC236}">
                <a16:creationId xmlns:a16="http://schemas.microsoft.com/office/drawing/2014/main" id="{F3100E96-7252-4E7B-9AC0-D15BD2212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7" name="Rectangle 6">
            <a:extLst>
              <a:ext uri="{FF2B5EF4-FFF2-40B4-BE49-F238E27FC236}">
                <a16:creationId xmlns:a16="http://schemas.microsoft.com/office/drawing/2014/main" id="{4D94AD16-E574-43B6-8530-029A1AC35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8" name="Rectangle 2">
            <a:extLst>
              <a:ext uri="{FF2B5EF4-FFF2-40B4-BE49-F238E27FC236}">
                <a16:creationId xmlns:a16="http://schemas.microsoft.com/office/drawing/2014/main" id="{DE6692DC-1424-423E-B2DB-6172EB39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9" name="Rectangle 2">
            <a:extLst>
              <a:ext uri="{FF2B5EF4-FFF2-40B4-BE49-F238E27FC236}">
                <a16:creationId xmlns:a16="http://schemas.microsoft.com/office/drawing/2014/main" id="{71F46BE2-773F-417A-869C-96B036477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0" name="Rectangle 2">
            <a:extLst>
              <a:ext uri="{FF2B5EF4-FFF2-40B4-BE49-F238E27FC236}">
                <a16:creationId xmlns:a16="http://schemas.microsoft.com/office/drawing/2014/main" id="{620F6786-E1C5-4C2B-874F-24AA2DBC3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1" name="Rectangle 4">
            <a:extLst>
              <a:ext uri="{FF2B5EF4-FFF2-40B4-BE49-F238E27FC236}">
                <a16:creationId xmlns:a16="http://schemas.microsoft.com/office/drawing/2014/main" id="{8A32F9FB-79A6-4529-8E55-50BC65625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2" name="Rectangle 6">
            <a:extLst>
              <a:ext uri="{FF2B5EF4-FFF2-40B4-BE49-F238E27FC236}">
                <a16:creationId xmlns:a16="http://schemas.microsoft.com/office/drawing/2014/main" id="{EA727043-1F9E-4D6F-9843-6213EAF6F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615F8689-17C3-4BAD-BA27-3EE6BA102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18" name="슬라이드 번호 개체 틀 3">
            <a:extLst>
              <a:ext uri="{FF2B5EF4-FFF2-40B4-BE49-F238E27FC236}">
                <a16:creationId xmlns:a16="http://schemas.microsoft.com/office/drawing/2014/main" id="{D3761879-294E-45A5-81B7-0ED62BBCE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18</a:t>
            </a:fld>
            <a:endParaRPr lang="en-US" sz="100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61D5776-BF34-4E56-9F3E-0625E1065057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93C1EB-8E13-AF5E-9BD2-C52DD6F29397}"/>
              </a:ext>
            </a:extLst>
          </p:cNvPr>
          <p:cNvSpPr txBox="1"/>
          <p:nvPr/>
        </p:nvSpPr>
        <p:spPr>
          <a:xfrm>
            <a:off x="357188" y="733425"/>
            <a:ext cx="357982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2-3.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설비 </a:t>
            </a:r>
            <a:r>
              <a:rPr lang="ko-KR" altLang="en-US" sz="2000" b="1" dirty="0" err="1">
                <a:solidFill>
                  <a:schemeClr val="tx1"/>
                </a:solidFill>
                <a:latin typeface="+mn-ea"/>
              </a:rPr>
              <a:t>타입별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 설치 시퀀스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E624DC-3333-ACA3-D62C-01C1E1A6584F}"/>
              </a:ext>
            </a:extLst>
          </p:cNvPr>
          <p:cNvSpPr txBox="1"/>
          <p:nvPr/>
        </p:nvSpPr>
        <p:spPr>
          <a:xfrm flipH="1">
            <a:off x="3513121" y="4409885"/>
            <a:ext cx="1890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5) Handrail, Ladder </a:t>
            </a:r>
            <a:r>
              <a:rPr lang="ko-KR" altLang="en-US" b="1" dirty="0">
                <a:latin typeface="+mn-ea"/>
              </a:rPr>
              <a:t>설치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D01C86-EB27-EF32-8AFB-2C2434B5455D}"/>
              </a:ext>
            </a:extLst>
          </p:cNvPr>
          <p:cNvSpPr txBox="1"/>
          <p:nvPr/>
        </p:nvSpPr>
        <p:spPr>
          <a:xfrm>
            <a:off x="3531938" y="5061326"/>
            <a:ext cx="2267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>
                <a:latin typeface="+mn-ea"/>
              </a:rPr>
              <a:t>크레인으로 </a:t>
            </a:r>
            <a:r>
              <a:rPr lang="en-US" altLang="ko-KR" sz="1100" b="1" dirty="0">
                <a:latin typeface="+mn-ea"/>
              </a:rPr>
              <a:t>Handrail, </a:t>
            </a:r>
          </a:p>
          <a:p>
            <a:r>
              <a:rPr lang="en-US" altLang="ko-KR" sz="1100" b="1" dirty="0">
                <a:latin typeface="+mn-ea"/>
              </a:rPr>
              <a:t>Ladder</a:t>
            </a:r>
            <a:r>
              <a:rPr lang="ko-KR" altLang="en-US" sz="1100" b="1" dirty="0">
                <a:latin typeface="+mn-ea"/>
              </a:rPr>
              <a:t> 각각 양중 후 설치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E28D2AE-0307-C8C1-0E4C-644429579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2" t="5713" r="6062" b="11692"/>
          <a:stretch/>
        </p:blipFill>
        <p:spPr>
          <a:xfrm>
            <a:off x="3392045" y="2351851"/>
            <a:ext cx="2296227" cy="1783718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F86E5A9A-2F29-AED5-342C-E6082687C4F1}"/>
              </a:ext>
            </a:extLst>
          </p:cNvPr>
          <p:cNvSpPr/>
          <p:nvPr/>
        </p:nvSpPr>
        <p:spPr>
          <a:xfrm>
            <a:off x="3312678" y="1876561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D6A2D60-472D-7C39-4BAA-6AD58CADA9C6}"/>
              </a:ext>
            </a:extLst>
          </p:cNvPr>
          <p:cNvSpPr/>
          <p:nvPr/>
        </p:nvSpPr>
        <p:spPr>
          <a:xfrm>
            <a:off x="3312678" y="4320311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9331AC-529A-8953-2F8B-855D88D306C2}"/>
              </a:ext>
            </a:extLst>
          </p:cNvPr>
          <p:cNvSpPr txBox="1"/>
          <p:nvPr/>
        </p:nvSpPr>
        <p:spPr>
          <a:xfrm flipH="1">
            <a:off x="848601" y="4439044"/>
            <a:ext cx="235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4)</a:t>
            </a:r>
            <a:r>
              <a:rPr lang="ko-KR" altLang="en-US" b="1" dirty="0">
                <a:latin typeface="+mn-ea"/>
              </a:rPr>
              <a:t> </a:t>
            </a:r>
            <a:r>
              <a:rPr lang="ko-KR" altLang="en-US" b="1" dirty="0" err="1">
                <a:latin typeface="+mn-ea"/>
              </a:rPr>
              <a:t>앙카</a:t>
            </a:r>
            <a:r>
              <a:rPr lang="ko-KR" altLang="en-US" b="1" dirty="0">
                <a:latin typeface="+mn-ea"/>
              </a:rPr>
              <a:t> 고정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F2F3EA-D9F5-64C5-C6ED-EA18AB1B66D3}"/>
              </a:ext>
            </a:extLst>
          </p:cNvPr>
          <p:cNvSpPr txBox="1"/>
          <p:nvPr/>
        </p:nvSpPr>
        <p:spPr>
          <a:xfrm>
            <a:off x="1091205" y="4803652"/>
            <a:ext cx="20582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 dirty="0" err="1">
                <a:latin typeface="+mn-ea"/>
              </a:rPr>
              <a:t>정위치된</a:t>
            </a:r>
            <a:r>
              <a:rPr lang="ko-KR" altLang="en-US" sz="1000" b="1" dirty="0">
                <a:latin typeface="+mn-ea"/>
              </a:rPr>
              <a:t> 설비를 </a:t>
            </a:r>
            <a:r>
              <a:rPr lang="ko-KR" altLang="en-US" sz="1000" b="1" dirty="0" err="1">
                <a:latin typeface="+mn-ea"/>
              </a:rPr>
              <a:t>앙카로</a:t>
            </a:r>
            <a:r>
              <a:rPr lang="ko-KR" altLang="en-US" sz="1000" b="1" dirty="0">
                <a:latin typeface="+mn-ea"/>
              </a:rPr>
              <a:t> 고정</a:t>
            </a:r>
            <a:endParaRPr lang="en-US" altLang="ko-KR" sz="1000" b="1" dirty="0">
              <a:latin typeface="+mn-ea"/>
            </a:endParaRPr>
          </a:p>
          <a:p>
            <a:r>
              <a:rPr lang="en-US" altLang="ko-KR" sz="1000" b="1" dirty="0">
                <a:latin typeface="+mn-ea"/>
              </a:rPr>
              <a:t>- </a:t>
            </a:r>
            <a:r>
              <a:rPr lang="ko-KR" altLang="en-US" sz="1000" b="1" dirty="0">
                <a:latin typeface="+mn-ea"/>
              </a:rPr>
              <a:t>케미컬 </a:t>
            </a:r>
            <a:r>
              <a:rPr lang="ko-KR" altLang="en-US" sz="1000" b="1" dirty="0" err="1">
                <a:latin typeface="+mn-ea"/>
              </a:rPr>
              <a:t>앙카</a:t>
            </a:r>
            <a:r>
              <a:rPr lang="ko-KR" altLang="en-US" sz="1000" b="1" dirty="0">
                <a:latin typeface="+mn-ea"/>
              </a:rPr>
              <a:t> 사용 </a:t>
            </a:r>
          </a:p>
          <a:p>
            <a:r>
              <a:rPr lang="ko-KR" altLang="en-US" sz="1000" b="1" dirty="0">
                <a:latin typeface="+mn-ea"/>
              </a:rPr>
              <a:t>  </a:t>
            </a:r>
            <a:r>
              <a:rPr lang="en-US" altLang="ko-KR" sz="1000" b="1" dirty="0">
                <a:latin typeface="+mn-ea"/>
              </a:rPr>
              <a:t>(</a:t>
            </a:r>
            <a:r>
              <a:rPr lang="ko-KR" altLang="en-US" sz="1000" b="1" dirty="0" err="1">
                <a:latin typeface="+mn-ea"/>
              </a:rPr>
              <a:t>케이컬액</a:t>
            </a:r>
            <a:r>
              <a:rPr lang="ko-KR" altLang="en-US" sz="1000" b="1" dirty="0">
                <a:latin typeface="+mn-ea"/>
              </a:rPr>
              <a:t> 완전 경화 후 </a:t>
            </a:r>
            <a:r>
              <a:rPr lang="ko-KR" altLang="en-US" sz="1000" b="1" dirty="0" err="1">
                <a:latin typeface="+mn-ea"/>
              </a:rPr>
              <a:t>볼팅</a:t>
            </a:r>
            <a:r>
              <a:rPr lang="en-US" altLang="ko-KR" sz="1000" b="1" dirty="0">
                <a:latin typeface="+mn-ea"/>
              </a:rPr>
              <a:t>)</a:t>
            </a:r>
          </a:p>
          <a:p>
            <a:r>
              <a:rPr lang="en-US" altLang="ko-KR" sz="1000" b="1" dirty="0">
                <a:latin typeface="+mn-ea"/>
              </a:rPr>
              <a:t>- </a:t>
            </a:r>
            <a:r>
              <a:rPr lang="ko-KR" altLang="en-US" sz="1000" b="1" dirty="0" err="1">
                <a:latin typeface="+mn-ea"/>
              </a:rPr>
              <a:t>앙카드릴</a:t>
            </a:r>
            <a:r>
              <a:rPr lang="en-US" altLang="ko-KR" sz="1000" b="1" dirty="0">
                <a:latin typeface="+mn-ea"/>
              </a:rPr>
              <a:t>, </a:t>
            </a:r>
            <a:r>
              <a:rPr lang="ko-KR" altLang="en-US" sz="1000" b="1" dirty="0" err="1">
                <a:latin typeface="+mn-ea"/>
              </a:rPr>
              <a:t>임팩</a:t>
            </a:r>
            <a:r>
              <a:rPr lang="ko-KR" altLang="en-US" sz="1000" b="1" dirty="0">
                <a:latin typeface="+mn-ea"/>
              </a:rPr>
              <a:t> 사용</a:t>
            </a:r>
          </a:p>
          <a:p>
            <a:r>
              <a:rPr lang="en-US" altLang="ko-KR" sz="1000" b="1" dirty="0">
                <a:latin typeface="+mn-ea"/>
              </a:rPr>
              <a:t>- </a:t>
            </a:r>
            <a:r>
              <a:rPr lang="ko-KR" altLang="en-US" sz="1000" b="1" dirty="0">
                <a:latin typeface="+mn-ea"/>
              </a:rPr>
              <a:t>진공청소기 </a:t>
            </a:r>
            <a:r>
              <a:rPr lang="en-US" altLang="ko-KR" sz="1000" b="1" dirty="0">
                <a:latin typeface="+mn-ea"/>
              </a:rPr>
              <a:t>(</a:t>
            </a:r>
            <a:r>
              <a:rPr lang="ko-KR" altLang="en-US" sz="1000" b="1" dirty="0">
                <a:latin typeface="+mn-ea"/>
              </a:rPr>
              <a:t>비산방지</a:t>
            </a:r>
            <a:r>
              <a:rPr lang="en-US" altLang="ko-KR" sz="1000" b="1" dirty="0">
                <a:latin typeface="+mn-ea"/>
              </a:rPr>
              <a:t>)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EC4C593-2E3B-280A-6748-9ACDF42AB1E5}"/>
              </a:ext>
            </a:extLst>
          </p:cNvPr>
          <p:cNvSpPr/>
          <p:nvPr/>
        </p:nvSpPr>
        <p:spPr>
          <a:xfrm>
            <a:off x="696279" y="1876560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3F7499BA-5C59-4CD9-EBE7-99C1B37DF4BB}"/>
              </a:ext>
            </a:extLst>
          </p:cNvPr>
          <p:cNvSpPr/>
          <p:nvPr/>
        </p:nvSpPr>
        <p:spPr>
          <a:xfrm>
            <a:off x="695564" y="4318980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5E011D33-9C01-4799-A2DA-7AC826B7F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47" y="3170746"/>
            <a:ext cx="2398994" cy="1037955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144BB15-48D7-E495-E26F-DBACCDDE68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510" r="21539"/>
          <a:stretch/>
        </p:blipFill>
        <p:spPr>
          <a:xfrm>
            <a:off x="774632" y="1998105"/>
            <a:ext cx="2398993" cy="1270043"/>
          </a:xfrm>
          <a:prstGeom prst="rect">
            <a:avLst/>
          </a:prstGeom>
        </p:spPr>
      </p:pic>
      <p:sp>
        <p:nvSpPr>
          <p:cNvPr id="49" name="타원 48">
            <a:extLst>
              <a:ext uri="{FF2B5EF4-FFF2-40B4-BE49-F238E27FC236}">
                <a16:creationId xmlns:a16="http://schemas.microsoft.com/office/drawing/2014/main" id="{F36988C8-2E62-2DD9-FF0E-60DE010ACF0E}"/>
              </a:ext>
            </a:extLst>
          </p:cNvPr>
          <p:cNvSpPr/>
          <p:nvPr/>
        </p:nvSpPr>
        <p:spPr>
          <a:xfrm>
            <a:off x="1346435" y="2727578"/>
            <a:ext cx="552751" cy="512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BB05E13-198F-2FD6-4F35-3DB4F831BE8A}"/>
              </a:ext>
            </a:extLst>
          </p:cNvPr>
          <p:cNvSpPr txBox="1"/>
          <p:nvPr/>
        </p:nvSpPr>
        <p:spPr>
          <a:xfrm flipH="1">
            <a:off x="6080464" y="4439044"/>
            <a:ext cx="2280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6)</a:t>
            </a:r>
            <a:r>
              <a:rPr lang="ko-KR" altLang="en-US" b="1" dirty="0">
                <a:latin typeface="+mn-ea"/>
              </a:rPr>
              <a:t> </a:t>
            </a:r>
            <a:r>
              <a:rPr lang="en-US" altLang="ko-KR" b="1" dirty="0">
                <a:latin typeface="+mn-ea"/>
              </a:rPr>
              <a:t>TEST </a:t>
            </a:r>
            <a:r>
              <a:rPr lang="ko-KR" altLang="en-US" b="1" dirty="0">
                <a:latin typeface="+mn-ea"/>
              </a:rPr>
              <a:t>및 세팅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CF5355F-A953-7978-CA11-F40F0BFE168E}"/>
              </a:ext>
            </a:extLst>
          </p:cNvPr>
          <p:cNvSpPr txBox="1"/>
          <p:nvPr/>
        </p:nvSpPr>
        <p:spPr>
          <a:xfrm>
            <a:off x="6130381" y="4839212"/>
            <a:ext cx="22094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b="1" dirty="0">
                <a:latin typeface="+mn-ea"/>
              </a:rPr>
              <a:t>리프트 승</a:t>
            </a:r>
            <a:r>
              <a:rPr lang="en-US" altLang="ko-KR" sz="1050" b="1" dirty="0">
                <a:latin typeface="+mn-ea"/>
              </a:rPr>
              <a:t>.</a:t>
            </a:r>
            <a:r>
              <a:rPr lang="ko-KR" altLang="en-US" sz="1050" b="1" dirty="0">
                <a:latin typeface="+mn-ea"/>
              </a:rPr>
              <a:t>하강에 문제가 없도록</a:t>
            </a:r>
          </a:p>
          <a:p>
            <a:r>
              <a:rPr lang="ko-KR" altLang="en-US" sz="1050" b="1" dirty="0">
                <a:latin typeface="+mn-ea"/>
              </a:rPr>
              <a:t>레일 및 휠 </a:t>
            </a:r>
            <a:r>
              <a:rPr lang="ko-KR" altLang="en-US" sz="1050" b="1" dirty="0" err="1">
                <a:latin typeface="+mn-ea"/>
              </a:rPr>
              <a:t>발란스</a:t>
            </a:r>
            <a:r>
              <a:rPr lang="ko-KR" altLang="en-US" sz="1050" b="1" dirty="0">
                <a:latin typeface="+mn-ea"/>
              </a:rPr>
              <a:t> 등을 세팅</a:t>
            </a:r>
            <a:endParaRPr lang="en-US" altLang="ko-KR" sz="1050" b="1" dirty="0">
              <a:latin typeface="+mn-ea"/>
            </a:endParaRP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D3A84D9C-7C31-4EE3-98EB-554F3ED63959}"/>
              </a:ext>
            </a:extLst>
          </p:cNvPr>
          <p:cNvSpPr/>
          <p:nvPr/>
        </p:nvSpPr>
        <p:spPr>
          <a:xfrm>
            <a:off x="5928142" y="1876560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0BB097DA-E39C-D0BC-3AEA-DA6CF2575075}"/>
              </a:ext>
            </a:extLst>
          </p:cNvPr>
          <p:cNvSpPr/>
          <p:nvPr/>
        </p:nvSpPr>
        <p:spPr>
          <a:xfrm>
            <a:off x="5927427" y="4318980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102400" name="그림 18">
            <a:extLst>
              <a:ext uri="{FF2B5EF4-FFF2-40B4-BE49-F238E27FC236}">
                <a16:creationId xmlns:a16="http://schemas.microsoft.com/office/drawing/2014/main" id="{E38E35EE-57E7-03C5-EFDC-9B6BD4CE9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162" y="2038727"/>
            <a:ext cx="2362394" cy="213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32864B-05F4-CBC9-B963-714D9BCD2DBB}"/>
              </a:ext>
            </a:extLst>
          </p:cNvPr>
          <p:cNvSpPr txBox="1"/>
          <p:nvPr/>
        </p:nvSpPr>
        <p:spPr>
          <a:xfrm>
            <a:off x="677789" y="1344837"/>
            <a:ext cx="57515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왕복식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 LIFT </a:t>
            </a: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설치 </a:t>
            </a:r>
            <a:r>
              <a:rPr lang="ko-KR" altLang="en-US" sz="1600" dirty="0">
                <a:latin typeface="+mn-ea"/>
              </a:rPr>
              <a:t>시퀀스 </a:t>
            </a:r>
            <a:r>
              <a:rPr lang="en-US" altLang="ko-KR" sz="1600" dirty="0">
                <a:latin typeface="+mn-ea"/>
              </a:rPr>
              <a:t>: </a:t>
            </a:r>
            <a:r>
              <a:rPr lang="ko-KR" altLang="en-US" sz="1600" dirty="0">
                <a:latin typeface="+mn-ea"/>
              </a:rPr>
              <a:t>지게차 </a:t>
            </a:r>
            <a:r>
              <a:rPr lang="en-US" altLang="ko-KR" sz="1600" dirty="0">
                <a:latin typeface="+mn-ea"/>
              </a:rPr>
              <a:t>or </a:t>
            </a:r>
            <a:r>
              <a:rPr lang="ko-KR" altLang="en-US" sz="1600" dirty="0">
                <a:latin typeface="+mn-ea"/>
              </a:rPr>
              <a:t>거미 크레인 사용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C2B97637-A7E8-7AD7-2559-744C1ADD1FF4}"/>
              </a:ext>
            </a:extLst>
          </p:cNvPr>
          <p:cNvSpPr/>
          <p:nvPr/>
        </p:nvSpPr>
        <p:spPr>
          <a:xfrm>
            <a:off x="768497" y="1936461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4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0E447A4D-D0D9-51E2-EA0E-66CA0360C4F1}"/>
              </a:ext>
            </a:extLst>
          </p:cNvPr>
          <p:cNvSpPr/>
          <p:nvPr/>
        </p:nvSpPr>
        <p:spPr>
          <a:xfrm>
            <a:off x="3430684" y="1962641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5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43D48018-B044-C922-9B65-55360EECCCC7}"/>
              </a:ext>
            </a:extLst>
          </p:cNvPr>
          <p:cNvSpPr/>
          <p:nvPr/>
        </p:nvSpPr>
        <p:spPr>
          <a:xfrm>
            <a:off x="5996157" y="1912291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6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40069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E8E9F-12DA-06D7-B474-D6E7D50A0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6">
            <a:extLst>
              <a:ext uri="{FF2B5EF4-FFF2-40B4-BE49-F238E27FC236}">
                <a16:creationId xmlns:a16="http://schemas.microsoft.com/office/drawing/2014/main" id="{8ADFD8DC-BFBF-6433-3326-209C49981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5" name="Rectangle 8">
            <a:extLst>
              <a:ext uri="{FF2B5EF4-FFF2-40B4-BE49-F238E27FC236}">
                <a16:creationId xmlns:a16="http://schemas.microsoft.com/office/drawing/2014/main" id="{84B837B6-48DD-1E40-B9DF-5A0D9D6E4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6" name="Rectangle 2">
            <a:extLst>
              <a:ext uri="{FF2B5EF4-FFF2-40B4-BE49-F238E27FC236}">
                <a16:creationId xmlns:a16="http://schemas.microsoft.com/office/drawing/2014/main" id="{061EF248-77AD-8A8F-902C-E61ABAC46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7" name="Rectangle 6">
            <a:extLst>
              <a:ext uri="{FF2B5EF4-FFF2-40B4-BE49-F238E27FC236}">
                <a16:creationId xmlns:a16="http://schemas.microsoft.com/office/drawing/2014/main" id="{7EA6709A-17FC-8D6E-326A-6E14D1A14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8" name="Rectangle 2">
            <a:extLst>
              <a:ext uri="{FF2B5EF4-FFF2-40B4-BE49-F238E27FC236}">
                <a16:creationId xmlns:a16="http://schemas.microsoft.com/office/drawing/2014/main" id="{49D4E765-4C17-2715-32FD-E3F2AC150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9" name="Rectangle 2">
            <a:extLst>
              <a:ext uri="{FF2B5EF4-FFF2-40B4-BE49-F238E27FC236}">
                <a16:creationId xmlns:a16="http://schemas.microsoft.com/office/drawing/2014/main" id="{EC906B6A-BEDC-AD86-E1FA-149E4D09E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0" name="Rectangle 2">
            <a:extLst>
              <a:ext uri="{FF2B5EF4-FFF2-40B4-BE49-F238E27FC236}">
                <a16:creationId xmlns:a16="http://schemas.microsoft.com/office/drawing/2014/main" id="{E2C2D5C5-244C-893F-2044-D544143AB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1" name="Rectangle 4">
            <a:extLst>
              <a:ext uri="{FF2B5EF4-FFF2-40B4-BE49-F238E27FC236}">
                <a16:creationId xmlns:a16="http://schemas.microsoft.com/office/drawing/2014/main" id="{71E9A266-F050-B76D-EE8D-F98BFD3D8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2" name="Rectangle 6">
            <a:extLst>
              <a:ext uri="{FF2B5EF4-FFF2-40B4-BE49-F238E27FC236}">
                <a16:creationId xmlns:a16="http://schemas.microsoft.com/office/drawing/2014/main" id="{3848B049-F233-3CF3-12BF-B9BA7BCAF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9EEDF696-14B8-DC18-4CC8-27A69DD75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18" name="슬라이드 번호 개체 틀 3">
            <a:extLst>
              <a:ext uri="{FF2B5EF4-FFF2-40B4-BE49-F238E27FC236}">
                <a16:creationId xmlns:a16="http://schemas.microsoft.com/office/drawing/2014/main" id="{469387D7-30DD-3E25-E4D4-7E44FA814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19</a:t>
            </a:fld>
            <a:endParaRPr lang="en-US" sz="100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E4ED7F15-7D6E-0D0A-FB46-F3AFCE5661D8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94B0F2-B2C9-CFB0-3E81-A9B6F169D9C9}"/>
              </a:ext>
            </a:extLst>
          </p:cNvPr>
          <p:cNvSpPr txBox="1"/>
          <p:nvPr/>
        </p:nvSpPr>
        <p:spPr>
          <a:xfrm flipH="1">
            <a:off x="872481" y="4442866"/>
            <a:ext cx="2515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1) </a:t>
            </a:r>
            <a:r>
              <a:rPr lang="ko-KR" altLang="en-US" b="1" dirty="0">
                <a:latin typeface="+mn-ea"/>
              </a:rPr>
              <a:t>바닥 라인 마킹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CD5EB0-1BA5-F683-C0F7-CA11829A6710}"/>
              </a:ext>
            </a:extLst>
          </p:cNvPr>
          <p:cNvSpPr txBox="1"/>
          <p:nvPr/>
        </p:nvSpPr>
        <p:spPr>
          <a:xfrm>
            <a:off x="1077376" y="4864144"/>
            <a:ext cx="301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>
                <a:latin typeface="+mn-ea"/>
              </a:rPr>
              <a:t>설비 정위치 라인 바닥 마킹</a:t>
            </a:r>
          </a:p>
          <a:p>
            <a:r>
              <a:rPr lang="en-US" altLang="ko-KR" sz="1200" b="1">
                <a:latin typeface="+mn-ea"/>
              </a:rPr>
              <a:t>RACK , H</a:t>
            </a:r>
            <a:r>
              <a:rPr lang="ko-KR" altLang="en-US" sz="1200" b="1">
                <a:latin typeface="+mn-ea"/>
              </a:rPr>
              <a:t>빔 기준</a:t>
            </a:r>
          </a:p>
          <a:p>
            <a:r>
              <a:rPr lang="ko-KR" altLang="en-US" sz="1200" b="1">
                <a:latin typeface="+mn-ea"/>
              </a:rPr>
              <a:t>설비 정위치 센터라인 마킹</a:t>
            </a:r>
            <a:endParaRPr lang="ko-KR" altLang="en-US" sz="1200" b="1" dirty="0">
              <a:latin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CD930D-C719-3FA0-DB4E-5C8FC7809583}"/>
              </a:ext>
            </a:extLst>
          </p:cNvPr>
          <p:cNvSpPr txBox="1"/>
          <p:nvPr/>
        </p:nvSpPr>
        <p:spPr>
          <a:xfrm flipH="1">
            <a:off x="3508714" y="4439044"/>
            <a:ext cx="487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2</a:t>
            </a:r>
            <a:r>
              <a:rPr lang="en-US" altLang="ko-KR" b="1">
                <a:latin typeface="+mn-ea"/>
              </a:rPr>
              <a:t>)</a:t>
            </a:r>
            <a:r>
              <a:rPr lang="ko-KR" altLang="en-US" b="1">
                <a:latin typeface="+mn-ea"/>
              </a:rPr>
              <a:t> 설비 반입</a:t>
            </a:r>
            <a:endParaRPr lang="ko-KR" altLang="en-US" b="1" dirty="0">
              <a:latin typeface="+mn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A96A2B-3E28-BD76-2E30-281B53F6A7EF}"/>
              </a:ext>
            </a:extLst>
          </p:cNvPr>
          <p:cNvSpPr txBox="1"/>
          <p:nvPr/>
        </p:nvSpPr>
        <p:spPr>
          <a:xfrm flipH="1">
            <a:off x="6120117" y="4426333"/>
            <a:ext cx="238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3</a:t>
            </a:r>
            <a:r>
              <a:rPr lang="en-US" altLang="ko-KR" b="1">
                <a:latin typeface="+mn-ea"/>
              </a:rPr>
              <a:t>)</a:t>
            </a:r>
            <a:r>
              <a:rPr lang="ko-KR" altLang="en-US" b="1">
                <a:latin typeface="+mn-ea"/>
              </a:rPr>
              <a:t> 설비 이동</a:t>
            </a:r>
            <a:endParaRPr lang="ko-KR" altLang="en-US" b="1" dirty="0">
              <a:latin typeface="+mn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64C162-5E14-5B68-5894-89CB3407BF51}"/>
              </a:ext>
            </a:extLst>
          </p:cNvPr>
          <p:cNvSpPr txBox="1"/>
          <p:nvPr/>
        </p:nvSpPr>
        <p:spPr>
          <a:xfrm>
            <a:off x="3688668" y="4880279"/>
            <a:ext cx="21828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>
                <a:latin typeface="+mn-ea"/>
              </a:rPr>
              <a:t>현장 반입 후 임시보관소까지 </a:t>
            </a:r>
            <a:endParaRPr lang="en-US" altLang="ko-KR" sz="1100" b="1" dirty="0">
              <a:latin typeface="+mn-ea"/>
            </a:endParaRPr>
          </a:p>
          <a:p>
            <a:r>
              <a:rPr lang="ko-KR" altLang="en-US" sz="1100" b="1" dirty="0">
                <a:latin typeface="+mn-ea"/>
              </a:rPr>
              <a:t>이동 또는 정위치에 안착</a:t>
            </a:r>
            <a:r>
              <a:rPr lang="en-US" altLang="ko-KR" sz="1100" b="1" dirty="0">
                <a:latin typeface="+mn-ea"/>
              </a:rPr>
              <a:t>. </a:t>
            </a:r>
          </a:p>
          <a:p>
            <a:r>
              <a:rPr lang="en-US" altLang="ko-KR" sz="1100" b="1" dirty="0">
                <a:latin typeface="+mn-ea"/>
              </a:rPr>
              <a:t>- </a:t>
            </a:r>
            <a:r>
              <a:rPr lang="ko-KR" altLang="en-US" sz="1100" b="1" dirty="0">
                <a:latin typeface="+mn-ea"/>
              </a:rPr>
              <a:t>대차</a:t>
            </a:r>
            <a:r>
              <a:rPr lang="en-US" altLang="ko-KR" sz="1100" b="1" dirty="0">
                <a:latin typeface="+mn-ea"/>
              </a:rPr>
              <a:t>,</a:t>
            </a:r>
            <a:r>
              <a:rPr lang="ko-KR" altLang="en-US" sz="1100" b="1" dirty="0">
                <a:latin typeface="+mn-ea"/>
              </a:rPr>
              <a:t> 지게차 사용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43DD84-A301-1770-9694-1138FDC7CA8A}"/>
              </a:ext>
            </a:extLst>
          </p:cNvPr>
          <p:cNvSpPr txBox="1"/>
          <p:nvPr/>
        </p:nvSpPr>
        <p:spPr>
          <a:xfrm>
            <a:off x="6187771" y="4877915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err="1">
                <a:latin typeface="+mn-ea"/>
              </a:rPr>
              <a:t>설비별</a:t>
            </a:r>
            <a:r>
              <a:rPr lang="ko-KR" altLang="en-US" sz="1200" b="1" dirty="0">
                <a:latin typeface="+mn-ea"/>
              </a:rPr>
              <a:t> 설치위치 주변으로 이동</a:t>
            </a:r>
            <a:endParaRPr lang="en-US" altLang="ko-KR" sz="1200" b="1" dirty="0">
              <a:latin typeface="+mn-ea"/>
            </a:endParaRPr>
          </a:p>
          <a:p>
            <a:r>
              <a:rPr lang="en-US" altLang="ko-KR" sz="1200" b="1" dirty="0">
                <a:latin typeface="+mn-ea"/>
              </a:rPr>
              <a:t>- </a:t>
            </a:r>
            <a:r>
              <a:rPr lang="ko-KR" altLang="en-US" sz="1200" b="1" dirty="0">
                <a:latin typeface="+mn-ea"/>
              </a:rPr>
              <a:t>지게차 사용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B4D46444-6D83-D864-04CA-D35B1D368A19}"/>
              </a:ext>
            </a:extLst>
          </p:cNvPr>
          <p:cNvSpPr/>
          <p:nvPr/>
        </p:nvSpPr>
        <p:spPr>
          <a:xfrm>
            <a:off x="732781" y="1876561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590BCFC5-B5E7-4373-94C7-2FF3ED07A860}"/>
              </a:ext>
            </a:extLst>
          </p:cNvPr>
          <p:cNvSpPr/>
          <p:nvPr/>
        </p:nvSpPr>
        <p:spPr>
          <a:xfrm>
            <a:off x="3356392" y="1876560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E3753B8B-A67B-17E9-5014-7F77F78DAE26}"/>
              </a:ext>
            </a:extLst>
          </p:cNvPr>
          <p:cNvSpPr/>
          <p:nvPr/>
        </p:nvSpPr>
        <p:spPr>
          <a:xfrm>
            <a:off x="5951765" y="1876560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0D439166-C858-9820-034E-42C58B894D34}"/>
              </a:ext>
            </a:extLst>
          </p:cNvPr>
          <p:cNvSpPr/>
          <p:nvPr/>
        </p:nvSpPr>
        <p:spPr>
          <a:xfrm>
            <a:off x="732781" y="4320311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A029CFCD-9B17-A07F-32E5-50B5B542E12A}"/>
              </a:ext>
            </a:extLst>
          </p:cNvPr>
          <p:cNvSpPr/>
          <p:nvPr/>
        </p:nvSpPr>
        <p:spPr>
          <a:xfrm>
            <a:off x="3356393" y="4311182"/>
            <a:ext cx="2533450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DA83BF4B-0F10-7185-1234-01DDAC197165}"/>
              </a:ext>
            </a:extLst>
          </p:cNvPr>
          <p:cNvSpPr/>
          <p:nvPr/>
        </p:nvSpPr>
        <p:spPr>
          <a:xfrm>
            <a:off x="5951765" y="4321569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418B29C4-12A4-A32F-0C6E-0F2A46B1F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32" y="1949429"/>
            <a:ext cx="2342539" cy="230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0207A662-BAAE-39D4-1083-A5E218FF2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72" y="1950925"/>
            <a:ext cx="2334238" cy="1151189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850BC5CB-0E25-1459-1033-B47BB0A30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472" y="3113531"/>
            <a:ext cx="2321442" cy="11572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A39BB-C386-B5A5-6A63-A072D29D6FFD}"/>
              </a:ext>
            </a:extLst>
          </p:cNvPr>
          <p:cNvSpPr txBox="1"/>
          <p:nvPr/>
        </p:nvSpPr>
        <p:spPr>
          <a:xfrm>
            <a:off x="677789" y="1344837"/>
            <a:ext cx="199445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600" dirty="0">
                <a:latin typeface="+mn-ea"/>
              </a:rPr>
              <a:t>CV </a:t>
            </a: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설치 </a:t>
            </a:r>
            <a:r>
              <a:rPr lang="ko-KR" altLang="en-US" sz="1600" dirty="0">
                <a:latin typeface="+mn-ea"/>
              </a:rPr>
              <a:t>시퀀스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E93DC-1C11-ED6C-31DC-9608E87AABD7}"/>
              </a:ext>
            </a:extLst>
          </p:cNvPr>
          <p:cNvSpPr txBox="1"/>
          <p:nvPr/>
        </p:nvSpPr>
        <p:spPr>
          <a:xfrm>
            <a:off x="357188" y="733425"/>
            <a:ext cx="357982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2-3.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설비 </a:t>
            </a:r>
            <a:r>
              <a:rPr lang="ko-KR" altLang="en-US" sz="2000" b="1" dirty="0" err="1">
                <a:solidFill>
                  <a:schemeClr val="tx1"/>
                </a:solidFill>
                <a:latin typeface="+mn-ea"/>
              </a:rPr>
              <a:t>타입별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 설치 시퀀스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73835F-315C-3DE8-B38F-80FA08296883}"/>
              </a:ext>
            </a:extLst>
          </p:cNvPr>
          <p:cNvSpPr txBox="1"/>
          <p:nvPr/>
        </p:nvSpPr>
        <p:spPr>
          <a:xfrm>
            <a:off x="6782739" y="2449961"/>
            <a:ext cx="1628058" cy="454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200000"/>
              </a:lnSpc>
            </a:pP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2.5 TON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지게차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53AD5A5-ECBC-77CD-4415-33BDE8B0C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976" y="2926286"/>
            <a:ext cx="2394079" cy="1281478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0AA558A0-67D3-B78C-17A1-ED4C26A19E70}"/>
              </a:ext>
            </a:extLst>
          </p:cNvPr>
          <p:cNvSpPr/>
          <p:nvPr/>
        </p:nvSpPr>
        <p:spPr>
          <a:xfrm>
            <a:off x="943152" y="2044758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C3FEA98F-D3B2-D015-7A7A-665D4FC132CC}"/>
              </a:ext>
            </a:extLst>
          </p:cNvPr>
          <p:cNvSpPr/>
          <p:nvPr/>
        </p:nvSpPr>
        <p:spPr>
          <a:xfrm>
            <a:off x="3554444" y="2060251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1C8182A8-5514-BC52-E5EE-A403CE6522D4}"/>
              </a:ext>
            </a:extLst>
          </p:cNvPr>
          <p:cNvSpPr/>
          <p:nvPr/>
        </p:nvSpPr>
        <p:spPr>
          <a:xfrm>
            <a:off x="6072656" y="2022862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3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E32A870-D956-BE5E-3DFA-A1FAAB4E96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44" r="2644"/>
          <a:stretch/>
        </p:blipFill>
        <p:spPr>
          <a:xfrm>
            <a:off x="6120117" y="3476178"/>
            <a:ext cx="1029774" cy="53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72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타원 1">
            <a:extLst>
              <a:ext uri="{FF2B5EF4-FFF2-40B4-BE49-F238E27FC236}">
                <a16:creationId xmlns:a16="http://schemas.microsoft.com/office/drawing/2014/main" id="{206818E3-31A4-4154-94C9-F93FC64D12FB}"/>
              </a:ext>
            </a:extLst>
          </p:cNvPr>
          <p:cNvSpPr/>
          <p:nvPr/>
        </p:nvSpPr>
        <p:spPr>
          <a:xfrm>
            <a:off x="640345" y="2297723"/>
            <a:ext cx="2262554" cy="2262554"/>
          </a:xfrm>
          <a:prstGeom prst="ellipse">
            <a:avLst/>
          </a:prstGeom>
          <a:solidFill>
            <a:srgbClr val="0070C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9F83204-44CC-4B3F-BCEF-086826F90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278" y="3052763"/>
            <a:ext cx="226255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3200" dirty="0">
                <a:solidFill>
                  <a:schemeClr val="bg1"/>
                </a:solidFill>
                <a:latin typeface="+mn-ea"/>
                <a:ea typeface="+mn-ea"/>
              </a:rPr>
              <a:t>목  차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D9AABD33-0104-4F78-B837-99505E2D7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588" y="4807241"/>
            <a:ext cx="2676716" cy="13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lnSpc>
                <a:spcPts val="1700"/>
              </a:lnSpc>
            </a:pP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3-1. 12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대 안전수칙 및 마음가짐</a:t>
            </a:r>
            <a:endParaRPr lang="en-US" altLang="ko-KR" sz="11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ts val="1700"/>
              </a:lnSpc>
            </a:pP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2-2. 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안전관리 공통사항</a:t>
            </a:r>
            <a:endParaRPr lang="en-US" altLang="ko-KR" sz="11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ts val="1700"/>
              </a:lnSpc>
            </a:pP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2-3. 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안전관리 업무 </a:t>
            </a: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FLOW</a:t>
            </a:r>
          </a:p>
          <a:p>
            <a:pPr>
              <a:lnSpc>
                <a:spcPts val="1700"/>
              </a:lnSpc>
            </a:pP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3-4. 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중점 안전관리 사항</a:t>
            </a:r>
            <a:endParaRPr lang="en-US" altLang="ko-KR" sz="11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ts val="1700"/>
              </a:lnSpc>
            </a:pP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3-5. 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상세 안전 대책</a:t>
            </a:r>
            <a:endParaRPr lang="en-US" altLang="ko-KR" sz="11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ts val="1700"/>
              </a:lnSpc>
            </a:pP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3-6. 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초기 위험성 평가</a:t>
            </a:r>
            <a:endParaRPr lang="en-US" altLang="ko-KR" sz="11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478A7C40-79FB-4CFA-9F6D-F0562A0C2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6108" y="1206647"/>
            <a:ext cx="3290681" cy="438109"/>
          </a:xfrm>
          <a:prstGeom prst="rect">
            <a:avLst/>
          </a:prstGeom>
          <a:solidFill>
            <a:srgbClr val="0070C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199385" anchor="ctr"/>
          <a:lstStyle>
            <a:lvl1pPr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l" eaLnBrk="1" hangingPunct="1">
              <a:lnSpc>
                <a:spcPct val="200000"/>
              </a:lnSpc>
              <a:buFont typeface="Wingdings" panose="05000000000000000000" pitchFamily="2" charset="2"/>
              <a:buChar char="v"/>
            </a:pPr>
            <a:endParaRPr lang="ko-KR" altLang="en-US" sz="1292" dirty="0">
              <a:latin typeface="+mn-ea"/>
              <a:ea typeface="+mn-ea"/>
            </a:endParaRPr>
          </a:p>
        </p:txBody>
      </p:sp>
      <p:sp>
        <p:nvSpPr>
          <p:cNvPr id="17" name="Text Box 43">
            <a:extLst>
              <a:ext uri="{FF2B5EF4-FFF2-40B4-BE49-F238E27FC236}">
                <a16:creationId xmlns:a16="http://schemas.microsoft.com/office/drawing/2014/main" id="{A2C9D3F6-799E-4A3B-AC2E-8AAC5812C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6107" y="1183580"/>
            <a:ext cx="3281196" cy="44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077" tIns="43200" rIns="83077" bIns="43200">
            <a:spAutoFit/>
          </a:bodyPr>
          <a:lstStyle>
            <a:lvl1pPr marL="457200" indent="-4572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   1. </a:t>
            </a:r>
            <a:r>
              <a:rPr lang="ko-KR" altLang="en-US" sz="1800" b="1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프로젝트 개요</a:t>
            </a:r>
            <a:endParaRPr lang="en-US" altLang="ko-KR" sz="1800" b="1" dirty="0">
              <a:solidFill>
                <a:schemeClr val="bg1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157073-FA56-4487-8AD6-F3E9B71E1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6108" y="4357316"/>
            <a:ext cx="3281195" cy="438109"/>
          </a:xfrm>
          <a:prstGeom prst="rect">
            <a:avLst/>
          </a:prstGeom>
          <a:solidFill>
            <a:srgbClr val="0070C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199385" anchor="ctr"/>
          <a:lstStyle>
            <a:lvl1pPr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l" eaLnBrk="1" hangingPunct="1">
              <a:lnSpc>
                <a:spcPct val="200000"/>
              </a:lnSpc>
            </a:pPr>
            <a:endParaRPr lang="ko-KR" altLang="en-US" sz="1292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4E56A148-465F-43BE-868A-317003ECE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93" y="2668002"/>
            <a:ext cx="3290681" cy="448320"/>
          </a:xfrm>
          <a:prstGeom prst="rect">
            <a:avLst/>
          </a:prstGeom>
          <a:solidFill>
            <a:srgbClr val="0070C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199385" anchor="ctr"/>
          <a:lstStyle>
            <a:lvl1pPr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l" eaLnBrk="1" hangingPunct="1">
              <a:lnSpc>
                <a:spcPct val="200000"/>
              </a:lnSpc>
              <a:buFont typeface="Wingdings" panose="05000000000000000000" pitchFamily="2" charset="2"/>
              <a:buChar char="v"/>
            </a:pPr>
            <a:endParaRPr lang="ko-KR" altLang="en-US" sz="1292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9" name="Text Box 43">
            <a:extLst>
              <a:ext uri="{FF2B5EF4-FFF2-40B4-BE49-F238E27FC236}">
                <a16:creationId xmlns:a16="http://schemas.microsoft.com/office/drawing/2014/main" id="{4D9F316F-6BF4-44E9-B6BA-5B2690DDC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667120"/>
            <a:ext cx="3281196" cy="44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077" tIns="43200" rIns="83077" bIns="43200">
            <a:spAutoFit/>
          </a:bodyPr>
          <a:lstStyle>
            <a:lvl1pPr marL="457200" indent="-4572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   2. </a:t>
            </a:r>
            <a:r>
              <a:rPr lang="ko-KR" altLang="en-US" sz="1800" b="1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설치추진 계획</a:t>
            </a:r>
            <a:endParaRPr lang="en-US" altLang="ko-KR" sz="1800" b="1" dirty="0">
              <a:solidFill>
                <a:schemeClr val="bg1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 Box 43">
            <a:extLst>
              <a:ext uri="{FF2B5EF4-FFF2-40B4-BE49-F238E27FC236}">
                <a16:creationId xmlns:a16="http://schemas.microsoft.com/office/drawing/2014/main" id="{C0BC23C0-7F74-4864-A46A-37BC5B1F6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93" y="4345342"/>
            <a:ext cx="3281196" cy="44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077" tIns="43200" rIns="83077" bIns="43200">
            <a:spAutoFit/>
          </a:bodyPr>
          <a:lstStyle>
            <a:lvl1pPr marL="457200" indent="-4572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   3. </a:t>
            </a:r>
            <a:r>
              <a:rPr lang="ko-KR" altLang="en-US" sz="1800" b="1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안전관리 계획</a:t>
            </a:r>
            <a:endParaRPr lang="en-US" altLang="ko-KR" sz="1800" b="1" dirty="0">
              <a:solidFill>
                <a:schemeClr val="bg1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AutoShape 5">
            <a:extLst>
              <a:ext uri="{FF2B5EF4-FFF2-40B4-BE49-F238E27FC236}">
                <a16:creationId xmlns:a16="http://schemas.microsoft.com/office/drawing/2014/main" id="{12633019-C55D-4BE3-B9FA-AAD70D9499AE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-261803" y="1450613"/>
            <a:ext cx="3847904" cy="385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1 w 21600"/>
              <a:gd name="T13" fmla="*/ 0 h 21600"/>
              <a:gd name="T14" fmla="*/ 21199 w 21600"/>
              <a:gd name="T15" fmla="*/ 13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solidFill>
            <a:schemeClr val="tx1"/>
          </a:solidFill>
          <a:ln w="76200" algn="ctr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altLang="ko-KR" dirty="0">
              <a:latin typeface="Arial" charset="0"/>
              <a:cs typeface="Arial" charset="0"/>
            </a:endParaRPr>
          </a:p>
        </p:txBody>
      </p:sp>
      <p:sp>
        <p:nvSpPr>
          <p:cNvPr id="20" name="슬라이드 번호 개체 틀 3">
            <a:extLst>
              <a:ext uri="{FF2B5EF4-FFF2-40B4-BE49-F238E27FC236}">
                <a16:creationId xmlns:a16="http://schemas.microsoft.com/office/drawing/2014/main" id="{A3556702-850E-4242-B1E8-B85B91C0C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sz="1000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F19FE559-19E3-2F17-1B6A-6E450B751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216" y="3157493"/>
            <a:ext cx="2583791" cy="115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lnSpc>
                <a:spcPts val="1700"/>
              </a:lnSpc>
            </a:pP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2-1. </a:t>
            </a:r>
            <a:r>
              <a:rPr lang="ko-KR" altLang="en-US" sz="1100" dirty="0" err="1">
                <a:solidFill>
                  <a:schemeClr val="tx1"/>
                </a:solidFill>
                <a:latin typeface="+mn-ea"/>
                <a:ea typeface="+mn-ea"/>
              </a:rPr>
              <a:t>신규동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/ 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층별 설치 계획</a:t>
            </a:r>
            <a:endParaRPr lang="en-US" altLang="ko-KR" sz="11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ts val="1700"/>
              </a:lnSpc>
            </a:pP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2-2. 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동별 </a:t>
            </a: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/ 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층별 설비 </a:t>
            </a: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LIST</a:t>
            </a:r>
          </a:p>
          <a:p>
            <a:pPr>
              <a:lnSpc>
                <a:spcPts val="1700"/>
              </a:lnSpc>
            </a:pP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2-3. 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설비 </a:t>
            </a:r>
            <a:r>
              <a:rPr lang="ko-KR" altLang="en-US" sz="1100" dirty="0" err="1">
                <a:solidFill>
                  <a:schemeClr val="tx1"/>
                </a:solidFill>
                <a:latin typeface="+mn-ea"/>
                <a:ea typeface="+mn-ea"/>
              </a:rPr>
              <a:t>타입별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 설치 시퀀스</a:t>
            </a:r>
            <a:endParaRPr lang="en-US" altLang="ko-KR" sz="11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ts val="1700"/>
              </a:lnSpc>
            </a:pP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2-4. </a:t>
            </a:r>
            <a:r>
              <a:rPr lang="ko-KR" altLang="en-US" sz="1100" dirty="0" err="1">
                <a:solidFill>
                  <a:schemeClr val="tx1"/>
                </a:solidFill>
                <a:latin typeface="+mn-ea"/>
                <a:ea typeface="+mn-ea"/>
              </a:rPr>
              <a:t>공압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 배관 설치 계획</a:t>
            </a:r>
            <a:endParaRPr lang="en-US" altLang="ko-KR" sz="11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ts val="1700"/>
              </a:lnSpc>
            </a:pP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2-5. 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장비 운영 계획</a:t>
            </a:r>
            <a:endParaRPr lang="en-US" altLang="ko-KR" sz="11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7DCC1565-5E11-1DBA-EC3E-92E6931BD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588" y="1667823"/>
            <a:ext cx="2604334" cy="940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lnSpc>
                <a:spcPts val="1700"/>
              </a:lnSpc>
            </a:pP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1-1. 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공사 개요</a:t>
            </a:r>
            <a:endParaRPr lang="en-US" altLang="ko-KR" sz="11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ts val="1700"/>
              </a:lnSpc>
            </a:pP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1-2. 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층별 전체 </a:t>
            </a: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Layout</a:t>
            </a:r>
          </a:p>
          <a:p>
            <a:pPr>
              <a:lnSpc>
                <a:spcPts val="1700"/>
              </a:lnSpc>
            </a:pP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1-3. Installation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Schedule</a:t>
            </a:r>
          </a:p>
          <a:p>
            <a:pPr>
              <a:lnSpc>
                <a:spcPts val="1700"/>
              </a:lnSpc>
            </a:pPr>
            <a:r>
              <a:rPr lang="en-US" altLang="ko-KR" sz="1100" dirty="0">
                <a:solidFill>
                  <a:schemeClr val="tx1"/>
                </a:solidFill>
                <a:latin typeface="+mn-ea"/>
                <a:ea typeface="+mn-ea"/>
              </a:rPr>
              <a:t>1-4. </a:t>
            </a:r>
            <a:r>
              <a:rPr lang="ko-KR" altLang="en-US" sz="1100" dirty="0">
                <a:solidFill>
                  <a:schemeClr val="tx1"/>
                </a:solidFill>
                <a:latin typeface="+mn-ea"/>
                <a:ea typeface="+mn-ea"/>
              </a:rPr>
              <a:t>설치 수행 조직도</a:t>
            </a:r>
            <a:endParaRPr lang="en-US" altLang="ko-KR" sz="110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44740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49B2BDB0-87DE-7801-758F-946FAEDAD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990" y="1917020"/>
            <a:ext cx="2270145" cy="143395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63398CE-17D5-A40E-AD5D-DD770C0E57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4" r="2644"/>
          <a:stretch/>
        </p:blipFill>
        <p:spPr>
          <a:xfrm>
            <a:off x="3496524" y="2719709"/>
            <a:ext cx="2290185" cy="1184426"/>
          </a:xfrm>
          <a:prstGeom prst="rect">
            <a:avLst/>
          </a:prstGeom>
        </p:spPr>
      </p:pic>
      <p:sp>
        <p:nvSpPr>
          <p:cNvPr id="102404" name="Rectangle 6">
            <a:extLst>
              <a:ext uri="{FF2B5EF4-FFF2-40B4-BE49-F238E27FC236}">
                <a16:creationId xmlns:a16="http://schemas.microsoft.com/office/drawing/2014/main" id="{7608088C-143A-4720-9D1B-BE0E57EB9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5" name="Rectangle 8">
            <a:extLst>
              <a:ext uri="{FF2B5EF4-FFF2-40B4-BE49-F238E27FC236}">
                <a16:creationId xmlns:a16="http://schemas.microsoft.com/office/drawing/2014/main" id="{234CA21E-0F18-4E4E-BF12-5271E8DFA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6" name="Rectangle 2">
            <a:extLst>
              <a:ext uri="{FF2B5EF4-FFF2-40B4-BE49-F238E27FC236}">
                <a16:creationId xmlns:a16="http://schemas.microsoft.com/office/drawing/2014/main" id="{F3100E96-7252-4E7B-9AC0-D15BD2212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7" name="Rectangle 6">
            <a:extLst>
              <a:ext uri="{FF2B5EF4-FFF2-40B4-BE49-F238E27FC236}">
                <a16:creationId xmlns:a16="http://schemas.microsoft.com/office/drawing/2014/main" id="{4D94AD16-E574-43B6-8530-029A1AC35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8" name="Rectangle 2">
            <a:extLst>
              <a:ext uri="{FF2B5EF4-FFF2-40B4-BE49-F238E27FC236}">
                <a16:creationId xmlns:a16="http://schemas.microsoft.com/office/drawing/2014/main" id="{DE6692DC-1424-423E-B2DB-6172EB39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9" name="Rectangle 2">
            <a:extLst>
              <a:ext uri="{FF2B5EF4-FFF2-40B4-BE49-F238E27FC236}">
                <a16:creationId xmlns:a16="http://schemas.microsoft.com/office/drawing/2014/main" id="{71F46BE2-773F-417A-869C-96B036477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0" name="Rectangle 2">
            <a:extLst>
              <a:ext uri="{FF2B5EF4-FFF2-40B4-BE49-F238E27FC236}">
                <a16:creationId xmlns:a16="http://schemas.microsoft.com/office/drawing/2014/main" id="{620F6786-E1C5-4C2B-874F-24AA2DBC3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1" name="Rectangle 4">
            <a:extLst>
              <a:ext uri="{FF2B5EF4-FFF2-40B4-BE49-F238E27FC236}">
                <a16:creationId xmlns:a16="http://schemas.microsoft.com/office/drawing/2014/main" id="{8A32F9FB-79A6-4529-8E55-50BC65625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2" name="Rectangle 6">
            <a:extLst>
              <a:ext uri="{FF2B5EF4-FFF2-40B4-BE49-F238E27FC236}">
                <a16:creationId xmlns:a16="http://schemas.microsoft.com/office/drawing/2014/main" id="{EA727043-1F9E-4D6F-9843-6213EAF6F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615F8689-17C3-4BAD-BA27-3EE6BA102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18" name="슬라이드 번호 개체 틀 3">
            <a:extLst>
              <a:ext uri="{FF2B5EF4-FFF2-40B4-BE49-F238E27FC236}">
                <a16:creationId xmlns:a16="http://schemas.microsoft.com/office/drawing/2014/main" id="{D3761879-294E-45A5-81B7-0ED62BBCE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20</a:t>
            </a:fld>
            <a:endParaRPr lang="en-US" sz="100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61D5776-BF34-4E56-9F3E-0625E1065057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BE4FE4-218E-4E6F-95A8-219FA96AB20B}"/>
              </a:ext>
            </a:extLst>
          </p:cNvPr>
          <p:cNvSpPr txBox="1"/>
          <p:nvPr/>
        </p:nvSpPr>
        <p:spPr>
          <a:xfrm flipH="1">
            <a:off x="872481" y="4442866"/>
            <a:ext cx="2515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4) </a:t>
            </a:r>
            <a:r>
              <a:rPr lang="ko-KR" altLang="en-US" b="1" dirty="0">
                <a:latin typeface="+mn-ea"/>
              </a:rPr>
              <a:t>설비 </a:t>
            </a:r>
            <a:r>
              <a:rPr lang="ko-KR" altLang="en-US" b="1" dirty="0" err="1">
                <a:latin typeface="+mn-ea"/>
              </a:rPr>
              <a:t>정위치</a:t>
            </a:r>
            <a:r>
              <a:rPr lang="ko-KR" altLang="en-US" b="1" dirty="0">
                <a:latin typeface="+mn-ea"/>
              </a:rPr>
              <a:t> 배열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30842C-B115-49C1-A41F-B93DD317D0CF}"/>
              </a:ext>
            </a:extLst>
          </p:cNvPr>
          <p:cNvSpPr txBox="1"/>
          <p:nvPr/>
        </p:nvSpPr>
        <p:spPr>
          <a:xfrm>
            <a:off x="1077376" y="4864144"/>
            <a:ext cx="30175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" b="1">
                <a:latin typeface="+mn-ea"/>
              </a:rPr>
              <a:t>LAY OUT </a:t>
            </a:r>
            <a:r>
              <a:rPr lang="ko-KR" altLang="en-US" sz="1150" b="1">
                <a:latin typeface="+mn-ea"/>
              </a:rPr>
              <a:t>기준으로 설비를 </a:t>
            </a:r>
            <a:endParaRPr lang="en-US" altLang="ko-KR" sz="1150" b="1">
              <a:latin typeface="+mn-ea"/>
            </a:endParaRPr>
          </a:p>
          <a:p>
            <a:r>
              <a:rPr lang="ko-KR" altLang="en-US" sz="1150" b="1">
                <a:latin typeface="+mn-ea"/>
              </a:rPr>
              <a:t>정위치 배열</a:t>
            </a:r>
            <a:r>
              <a:rPr lang="en-US" altLang="ko-KR" sz="1150" b="1">
                <a:latin typeface="+mn-ea"/>
              </a:rPr>
              <a:t>.</a:t>
            </a:r>
          </a:p>
          <a:p>
            <a:r>
              <a:rPr lang="ko-KR" altLang="en-US" sz="1100" b="1">
                <a:latin typeface="+mn-ea"/>
              </a:rPr>
              <a:t>바닥라인과 설비 센터라인 일치</a:t>
            </a:r>
            <a:endParaRPr lang="en-US" altLang="ko-KR" sz="1100" b="1">
              <a:latin typeface="+mn-ea"/>
            </a:endParaRPr>
          </a:p>
          <a:p>
            <a:r>
              <a:rPr lang="en-US" altLang="ko-KR" sz="1150" b="1">
                <a:latin typeface="+mn-ea"/>
              </a:rPr>
              <a:t>- </a:t>
            </a:r>
            <a:r>
              <a:rPr lang="ko-KR" altLang="en-US" sz="1150" b="1">
                <a:latin typeface="+mn-ea"/>
              </a:rPr>
              <a:t>수직추 사용</a:t>
            </a:r>
            <a:endParaRPr lang="ko-KR" altLang="en-US" sz="1150" b="1" dirty="0">
              <a:latin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2203DF-EF5C-4ED5-BF80-718828106318}"/>
              </a:ext>
            </a:extLst>
          </p:cNvPr>
          <p:cNvSpPr txBox="1"/>
          <p:nvPr/>
        </p:nvSpPr>
        <p:spPr>
          <a:xfrm flipH="1">
            <a:off x="3508714" y="4439044"/>
            <a:ext cx="487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5)</a:t>
            </a:r>
            <a:r>
              <a:rPr lang="ko-KR" altLang="en-US" b="1" dirty="0">
                <a:latin typeface="+mn-ea"/>
              </a:rPr>
              <a:t> 레벨 조정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D56C9F-87BF-4AA2-8528-4FDEFE094719}"/>
              </a:ext>
            </a:extLst>
          </p:cNvPr>
          <p:cNvSpPr txBox="1"/>
          <p:nvPr/>
        </p:nvSpPr>
        <p:spPr>
          <a:xfrm>
            <a:off x="3688668" y="4854879"/>
            <a:ext cx="301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+mn-ea"/>
              </a:rPr>
              <a:t>PASS LINE </a:t>
            </a:r>
            <a:r>
              <a:rPr lang="ko-KR" altLang="en-US" sz="1200" b="1" dirty="0">
                <a:latin typeface="+mn-ea"/>
              </a:rPr>
              <a:t>기준으로</a:t>
            </a:r>
          </a:p>
          <a:p>
            <a:r>
              <a:rPr lang="ko-KR" altLang="en-US" sz="1200" b="1" dirty="0">
                <a:latin typeface="+mn-ea"/>
              </a:rPr>
              <a:t>설비 레벨을 조정</a:t>
            </a:r>
            <a:r>
              <a:rPr lang="en-US" altLang="ko-KR" sz="1200" b="1" dirty="0">
                <a:latin typeface="+mn-ea"/>
              </a:rPr>
              <a:t>.</a:t>
            </a:r>
          </a:p>
          <a:p>
            <a:r>
              <a:rPr lang="en-US" altLang="ko-KR" sz="1200" b="1" dirty="0">
                <a:latin typeface="+mn-ea"/>
              </a:rPr>
              <a:t>- </a:t>
            </a:r>
            <a:r>
              <a:rPr lang="ko-KR" altLang="en-US" sz="1200" b="1" dirty="0">
                <a:latin typeface="+mn-ea"/>
              </a:rPr>
              <a:t>레벨 측정기</a:t>
            </a:r>
            <a:r>
              <a:rPr lang="en-US" altLang="ko-KR" sz="1200" b="1" dirty="0">
                <a:latin typeface="+mn-ea"/>
              </a:rPr>
              <a:t>, </a:t>
            </a:r>
            <a:r>
              <a:rPr lang="ko-KR" altLang="en-US" sz="1200" b="1" dirty="0" err="1">
                <a:latin typeface="+mn-ea"/>
              </a:rPr>
              <a:t>측정자</a:t>
            </a:r>
            <a:r>
              <a:rPr lang="ko-KR" altLang="en-US" sz="1200" b="1" dirty="0">
                <a:latin typeface="+mn-ea"/>
              </a:rPr>
              <a:t> 사용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349C6A36-7880-4450-BB1E-D9A140303420}"/>
              </a:ext>
            </a:extLst>
          </p:cNvPr>
          <p:cNvSpPr/>
          <p:nvPr/>
        </p:nvSpPr>
        <p:spPr>
          <a:xfrm>
            <a:off x="732781" y="1876561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8C5854B-054F-4EED-8D58-295CF1FA80EB}"/>
              </a:ext>
            </a:extLst>
          </p:cNvPr>
          <p:cNvSpPr/>
          <p:nvPr/>
        </p:nvSpPr>
        <p:spPr>
          <a:xfrm>
            <a:off x="3356392" y="1876560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2BD85525-93EC-4901-A3FE-67321E585680}"/>
              </a:ext>
            </a:extLst>
          </p:cNvPr>
          <p:cNvSpPr/>
          <p:nvPr/>
        </p:nvSpPr>
        <p:spPr>
          <a:xfrm>
            <a:off x="5951765" y="1876560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6FF16F26-7C11-42F9-AF4C-056D91D305A8}"/>
              </a:ext>
            </a:extLst>
          </p:cNvPr>
          <p:cNvSpPr/>
          <p:nvPr/>
        </p:nvSpPr>
        <p:spPr>
          <a:xfrm>
            <a:off x="732781" y="4320311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D4A03871-C44C-459E-AAC4-3CEDD388AD2B}"/>
              </a:ext>
            </a:extLst>
          </p:cNvPr>
          <p:cNvSpPr/>
          <p:nvPr/>
        </p:nvSpPr>
        <p:spPr>
          <a:xfrm>
            <a:off x="3355677" y="4318980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AA65E002-6712-422A-BD56-89C7A4A989AA}"/>
              </a:ext>
            </a:extLst>
          </p:cNvPr>
          <p:cNvSpPr/>
          <p:nvPr/>
        </p:nvSpPr>
        <p:spPr>
          <a:xfrm>
            <a:off x="5951765" y="4321569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53" name="그림 1">
            <a:extLst>
              <a:ext uri="{FF2B5EF4-FFF2-40B4-BE49-F238E27FC236}">
                <a16:creationId xmlns:a16="http://schemas.microsoft.com/office/drawing/2014/main" id="{8A917B63-D925-48E2-AB15-69C64060E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33" y="1924048"/>
            <a:ext cx="2362932" cy="23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타원 55">
            <a:extLst>
              <a:ext uri="{FF2B5EF4-FFF2-40B4-BE49-F238E27FC236}">
                <a16:creationId xmlns:a16="http://schemas.microsoft.com/office/drawing/2014/main" id="{859AE282-B962-47FC-B435-17E323B24EF3}"/>
              </a:ext>
            </a:extLst>
          </p:cNvPr>
          <p:cNvSpPr/>
          <p:nvPr/>
        </p:nvSpPr>
        <p:spPr>
          <a:xfrm>
            <a:off x="3658647" y="3529675"/>
            <a:ext cx="347562" cy="353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7" name="직선 화살표 연결선 56">
            <a:extLst>
              <a:ext uri="{FF2B5EF4-FFF2-40B4-BE49-F238E27FC236}">
                <a16:creationId xmlns:a16="http://schemas.microsoft.com/office/drawing/2014/main" id="{12C34CFA-3C68-4FF1-9209-1244729066B7}"/>
              </a:ext>
            </a:extLst>
          </p:cNvPr>
          <p:cNvCxnSpPr>
            <a:cxnSpLocks/>
          </p:cNvCxnSpPr>
          <p:nvPr/>
        </p:nvCxnSpPr>
        <p:spPr>
          <a:xfrm>
            <a:off x="3951288" y="3456981"/>
            <a:ext cx="0" cy="333969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그림 57">
            <a:extLst>
              <a:ext uri="{FF2B5EF4-FFF2-40B4-BE49-F238E27FC236}">
                <a16:creationId xmlns:a16="http://schemas.microsoft.com/office/drawing/2014/main" id="{2BE1313D-5BD0-47A4-99D3-BFE014C01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81" y="3511661"/>
            <a:ext cx="833291" cy="717821"/>
          </a:xfrm>
          <a:prstGeom prst="rect">
            <a:avLst/>
          </a:prstGeom>
        </p:spPr>
      </p:pic>
      <p:sp>
        <p:nvSpPr>
          <p:cNvPr id="60" name="타원 59">
            <a:extLst>
              <a:ext uri="{FF2B5EF4-FFF2-40B4-BE49-F238E27FC236}">
                <a16:creationId xmlns:a16="http://schemas.microsoft.com/office/drawing/2014/main" id="{EB510FAC-017C-4D1B-867B-DEED732CFCB0}"/>
              </a:ext>
            </a:extLst>
          </p:cNvPr>
          <p:cNvSpPr/>
          <p:nvPr/>
        </p:nvSpPr>
        <p:spPr>
          <a:xfrm>
            <a:off x="6100822" y="2528868"/>
            <a:ext cx="804806" cy="782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AADF60-2C66-8343-863D-C4803FBBF1A6}"/>
              </a:ext>
            </a:extLst>
          </p:cNvPr>
          <p:cNvSpPr txBox="1"/>
          <p:nvPr/>
        </p:nvSpPr>
        <p:spPr>
          <a:xfrm>
            <a:off x="677789" y="1344837"/>
            <a:ext cx="192232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 CV </a:t>
            </a: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설치 </a:t>
            </a:r>
            <a:r>
              <a:rPr lang="ko-KR" altLang="en-US" sz="1600" dirty="0">
                <a:latin typeface="+mn-ea"/>
              </a:rPr>
              <a:t>시퀀스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01973-7BA4-818D-9876-4ED3D98837B9}"/>
              </a:ext>
            </a:extLst>
          </p:cNvPr>
          <p:cNvSpPr txBox="1"/>
          <p:nvPr/>
        </p:nvSpPr>
        <p:spPr>
          <a:xfrm>
            <a:off x="357188" y="733425"/>
            <a:ext cx="357982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2-3.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설비 </a:t>
            </a:r>
            <a:r>
              <a:rPr lang="ko-KR" altLang="en-US" sz="2000" b="1" dirty="0" err="1">
                <a:solidFill>
                  <a:schemeClr val="tx1"/>
                </a:solidFill>
                <a:latin typeface="+mn-ea"/>
              </a:rPr>
              <a:t>타입별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 설치 시퀀스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C31969E1-74B6-ADAD-395F-57EAA754F88F}"/>
              </a:ext>
            </a:extLst>
          </p:cNvPr>
          <p:cNvSpPr/>
          <p:nvPr/>
        </p:nvSpPr>
        <p:spPr>
          <a:xfrm>
            <a:off x="5188997" y="3529675"/>
            <a:ext cx="347562" cy="353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ED0F9D57-0181-0C44-4F53-B1A2D86B4D17}"/>
              </a:ext>
            </a:extLst>
          </p:cNvPr>
          <p:cNvCxnSpPr>
            <a:cxnSpLocks/>
          </p:cNvCxnSpPr>
          <p:nvPr/>
        </p:nvCxnSpPr>
        <p:spPr>
          <a:xfrm>
            <a:off x="5462588" y="3456981"/>
            <a:ext cx="0" cy="333969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3519CF9B-45CC-B057-F113-AF94FC227DBC}"/>
              </a:ext>
            </a:extLst>
          </p:cNvPr>
          <p:cNvCxnSpPr>
            <a:cxnSpLocks/>
          </p:cNvCxnSpPr>
          <p:nvPr/>
        </p:nvCxnSpPr>
        <p:spPr>
          <a:xfrm>
            <a:off x="5691188" y="2839761"/>
            <a:ext cx="0" cy="951189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B611D9C-1D2A-D80A-BAB5-3D7FFCEBEB67}"/>
              </a:ext>
            </a:extLst>
          </p:cNvPr>
          <p:cNvSpPr txBox="1"/>
          <p:nvPr/>
        </p:nvSpPr>
        <p:spPr>
          <a:xfrm>
            <a:off x="4886690" y="2543867"/>
            <a:ext cx="1093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+mn-ea"/>
              </a:rPr>
              <a:t>PASS LINE</a:t>
            </a:r>
            <a:endParaRPr lang="ko-KR" altLang="en-US" sz="1200" b="1" dirty="0"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D5F4C-A130-F8F4-D73B-5A09E380AFA0}"/>
              </a:ext>
            </a:extLst>
          </p:cNvPr>
          <p:cNvSpPr txBox="1"/>
          <p:nvPr/>
        </p:nvSpPr>
        <p:spPr>
          <a:xfrm flipH="1">
            <a:off x="5964405" y="4422989"/>
            <a:ext cx="235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6)</a:t>
            </a:r>
            <a:r>
              <a:rPr lang="ko-KR" altLang="en-US" b="1" dirty="0">
                <a:latin typeface="+mn-ea"/>
              </a:rPr>
              <a:t> </a:t>
            </a:r>
            <a:r>
              <a:rPr lang="ko-KR" altLang="en-US" b="1" dirty="0" err="1">
                <a:latin typeface="+mn-ea"/>
              </a:rPr>
              <a:t>앙카</a:t>
            </a:r>
            <a:r>
              <a:rPr lang="ko-KR" altLang="en-US" b="1" dirty="0">
                <a:latin typeface="+mn-ea"/>
              </a:rPr>
              <a:t> 고정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DD8E20-58D2-8D4A-2C0D-62837A948FE8}"/>
              </a:ext>
            </a:extLst>
          </p:cNvPr>
          <p:cNvSpPr txBox="1"/>
          <p:nvPr/>
        </p:nvSpPr>
        <p:spPr>
          <a:xfrm>
            <a:off x="6207009" y="4803652"/>
            <a:ext cx="20582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 dirty="0" err="1">
                <a:latin typeface="+mn-ea"/>
              </a:rPr>
              <a:t>정위치된</a:t>
            </a:r>
            <a:r>
              <a:rPr lang="ko-KR" altLang="en-US" sz="1000" b="1" dirty="0">
                <a:latin typeface="+mn-ea"/>
              </a:rPr>
              <a:t> 설비를 </a:t>
            </a:r>
            <a:r>
              <a:rPr lang="ko-KR" altLang="en-US" sz="1000" b="1" dirty="0" err="1">
                <a:latin typeface="+mn-ea"/>
              </a:rPr>
              <a:t>앙카로</a:t>
            </a:r>
            <a:r>
              <a:rPr lang="ko-KR" altLang="en-US" sz="1000" b="1" dirty="0">
                <a:latin typeface="+mn-ea"/>
              </a:rPr>
              <a:t> 고정</a:t>
            </a:r>
            <a:endParaRPr lang="en-US" altLang="ko-KR" sz="1000" b="1" dirty="0">
              <a:latin typeface="+mn-ea"/>
            </a:endParaRPr>
          </a:p>
          <a:p>
            <a:r>
              <a:rPr lang="en-US" altLang="ko-KR" sz="1000" b="1" dirty="0">
                <a:latin typeface="+mn-ea"/>
              </a:rPr>
              <a:t>- </a:t>
            </a:r>
            <a:r>
              <a:rPr lang="ko-KR" altLang="en-US" sz="1000" b="1" dirty="0">
                <a:latin typeface="+mn-ea"/>
              </a:rPr>
              <a:t>케미컬 </a:t>
            </a:r>
            <a:r>
              <a:rPr lang="ko-KR" altLang="en-US" sz="1000" b="1" dirty="0" err="1">
                <a:latin typeface="+mn-ea"/>
              </a:rPr>
              <a:t>앙카</a:t>
            </a:r>
            <a:r>
              <a:rPr lang="ko-KR" altLang="en-US" sz="1000" b="1" dirty="0">
                <a:latin typeface="+mn-ea"/>
              </a:rPr>
              <a:t> 사용 </a:t>
            </a:r>
          </a:p>
          <a:p>
            <a:r>
              <a:rPr lang="ko-KR" altLang="en-US" sz="1000" b="1" dirty="0">
                <a:latin typeface="+mn-ea"/>
              </a:rPr>
              <a:t>  </a:t>
            </a:r>
            <a:r>
              <a:rPr lang="en-US" altLang="ko-KR" sz="1000" b="1" dirty="0">
                <a:latin typeface="+mn-ea"/>
              </a:rPr>
              <a:t>(</a:t>
            </a:r>
            <a:r>
              <a:rPr lang="ko-KR" altLang="en-US" sz="1000" b="1" dirty="0" err="1">
                <a:latin typeface="+mn-ea"/>
              </a:rPr>
              <a:t>케이컬액</a:t>
            </a:r>
            <a:r>
              <a:rPr lang="ko-KR" altLang="en-US" sz="1000" b="1" dirty="0">
                <a:latin typeface="+mn-ea"/>
              </a:rPr>
              <a:t> 완전 경화 후 </a:t>
            </a:r>
            <a:r>
              <a:rPr lang="ko-KR" altLang="en-US" sz="1000" b="1" dirty="0" err="1">
                <a:latin typeface="+mn-ea"/>
              </a:rPr>
              <a:t>볼팅</a:t>
            </a:r>
            <a:r>
              <a:rPr lang="en-US" altLang="ko-KR" sz="1000" b="1" dirty="0">
                <a:latin typeface="+mn-ea"/>
              </a:rPr>
              <a:t>)</a:t>
            </a:r>
          </a:p>
          <a:p>
            <a:r>
              <a:rPr lang="en-US" altLang="ko-KR" sz="1000" b="1" dirty="0">
                <a:latin typeface="+mn-ea"/>
              </a:rPr>
              <a:t>- </a:t>
            </a:r>
            <a:r>
              <a:rPr lang="ko-KR" altLang="en-US" sz="1000" b="1" dirty="0" err="1">
                <a:latin typeface="+mn-ea"/>
              </a:rPr>
              <a:t>앙카드릴</a:t>
            </a:r>
            <a:r>
              <a:rPr lang="en-US" altLang="ko-KR" sz="1000" b="1" dirty="0">
                <a:latin typeface="+mn-ea"/>
              </a:rPr>
              <a:t>, </a:t>
            </a:r>
            <a:r>
              <a:rPr lang="ko-KR" altLang="en-US" sz="1000" b="1" dirty="0" err="1">
                <a:latin typeface="+mn-ea"/>
              </a:rPr>
              <a:t>임팩</a:t>
            </a:r>
            <a:r>
              <a:rPr lang="ko-KR" altLang="en-US" sz="1000" b="1" dirty="0">
                <a:latin typeface="+mn-ea"/>
              </a:rPr>
              <a:t> 사용</a:t>
            </a:r>
          </a:p>
          <a:p>
            <a:r>
              <a:rPr lang="en-US" altLang="ko-KR" sz="1000" b="1" dirty="0">
                <a:latin typeface="+mn-ea"/>
              </a:rPr>
              <a:t>- </a:t>
            </a:r>
            <a:r>
              <a:rPr lang="ko-KR" altLang="en-US" sz="1000" b="1" dirty="0">
                <a:latin typeface="+mn-ea"/>
              </a:rPr>
              <a:t>진공청소기 </a:t>
            </a:r>
            <a:r>
              <a:rPr lang="en-US" altLang="ko-KR" sz="1000" b="1" dirty="0">
                <a:latin typeface="+mn-ea"/>
              </a:rPr>
              <a:t>(</a:t>
            </a:r>
            <a:r>
              <a:rPr lang="ko-KR" altLang="en-US" sz="1000" b="1" dirty="0">
                <a:latin typeface="+mn-ea"/>
              </a:rPr>
              <a:t>비산방지</a:t>
            </a:r>
            <a:r>
              <a:rPr lang="en-US" altLang="ko-KR" sz="1000" b="1" dirty="0">
                <a:latin typeface="+mn-ea"/>
              </a:rPr>
              <a:t>)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D54EDC1-2CF1-8695-164E-5287F2F64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405" y="3236873"/>
            <a:ext cx="2398994" cy="1037955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id="{972E6F26-940D-FE4D-10DC-308841D086A8}"/>
              </a:ext>
            </a:extLst>
          </p:cNvPr>
          <p:cNvSpPr/>
          <p:nvPr/>
        </p:nvSpPr>
        <p:spPr>
          <a:xfrm>
            <a:off x="943152" y="2045443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4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FCF4802B-5F57-C012-C891-5CD6FF021A12}"/>
              </a:ext>
            </a:extLst>
          </p:cNvPr>
          <p:cNvSpPr/>
          <p:nvPr/>
        </p:nvSpPr>
        <p:spPr>
          <a:xfrm>
            <a:off x="3496524" y="2036416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5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A31F011B-E9CC-1FF3-31BA-82CF4E6FB534}"/>
              </a:ext>
            </a:extLst>
          </p:cNvPr>
          <p:cNvSpPr/>
          <p:nvPr/>
        </p:nvSpPr>
        <p:spPr>
          <a:xfrm>
            <a:off x="6083086" y="1993463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6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10836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6">
            <a:extLst>
              <a:ext uri="{FF2B5EF4-FFF2-40B4-BE49-F238E27FC236}">
                <a16:creationId xmlns:a16="http://schemas.microsoft.com/office/drawing/2014/main" id="{7608088C-143A-4720-9D1B-BE0E57EB9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5" name="Rectangle 8">
            <a:extLst>
              <a:ext uri="{FF2B5EF4-FFF2-40B4-BE49-F238E27FC236}">
                <a16:creationId xmlns:a16="http://schemas.microsoft.com/office/drawing/2014/main" id="{234CA21E-0F18-4E4E-BF12-5271E8DFA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6" name="Rectangle 2">
            <a:extLst>
              <a:ext uri="{FF2B5EF4-FFF2-40B4-BE49-F238E27FC236}">
                <a16:creationId xmlns:a16="http://schemas.microsoft.com/office/drawing/2014/main" id="{F3100E96-7252-4E7B-9AC0-D15BD2212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7" name="Rectangle 6">
            <a:extLst>
              <a:ext uri="{FF2B5EF4-FFF2-40B4-BE49-F238E27FC236}">
                <a16:creationId xmlns:a16="http://schemas.microsoft.com/office/drawing/2014/main" id="{4D94AD16-E574-43B6-8530-029A1AC35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8" name="Rectangle 2">
            <a:extLst>
              <a:ext uri="{FF2B5EF4-FFF2-40B4-BE49-F238E27FC236}">
                <a16:creationId xmlns:a16="http://schemas.microsoft.com/office/drawing/2014/main" id="{DE6692DC-1424-423E-B2DB-6172EB39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9" name="Rectangle 2">
            <a:extLst>
              <a:ext uri="{FF2B5EF4-FFF2-40B4-BE49-F238E27FC236}">
                <a16:creationId xmlns:a16="http://schemas.microsoft.com/office/drawing/2014/main" id="{71F46BE2-773F-417A-869C-96B036477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0" name="Rectangle 2">
            <a:extLst>
              <a:ext uri="{FF2B5EF4-FFF2-40B4-BE49-F238E27FC236}">
                <a16:creationId xmlns:a16="http://schemas.microsoft.com/office/drawing/2014/main" id="{620F6786-E1C5-4C2B-874F-24AA2DBC3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1" name="Rectangle 4">
            <a:extLst>
              <a:ext uri="{FF2B5EF4-FFF2-40B4-BE49-F238E27FC236}">
                <a16:creationId xmlns:a16="http://schemas.microsoft.com/office/drawing/2014/main" id="{8A32F9FB-79A6-4529-8E55-50BC65625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2" name="Rectangle 6">
            <a:extLst>
              <a:ext uri="{FF2B5EF4-FFF2-40B4-BE49-F238E27FC236}">
                <a16:creationId xmlns:a16="http://schemas.microsoft.com/office/drawing/2014/main" id="{EA727043-1F9E-4D6F-9843-6213EAF6F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615F8689-17C3-4BAD-BA27-3EE6BA102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18" name="슬라이드 번호 개체 틀 3">
            <a:extLst>
              <a:ext uri="{FF2B5EF4-FFF2-40B4-BE49-F238E27FC236}">
                <a16:creationId xmlns:a16="http://schemas.microsoft.com/office/drawing/2014/main" id="{D3761879-294E-45A5-81B7-0ED62BBCE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21</a:t>
            </a:fld>
            <a:endParaRPr lang="en-US" sz="100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61D5776-BF34-4E56-9F3E-0625E1065057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BE4FE4-218E-4E6F-95A8-219FA96AB20B}"/>
              </a:ext>
            </a:extLst>
          </p:cNvPr>
          <p:cNvSpPr txBox="1"/>
          <p:nvPr/>
        </p:nvSpPr>
        <p:spPr>
          <a:xfrm flipH="1">
            <a:off x="1871718" y="4442866"/>
            <a:ext cx="2515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7) </a:t>
            </a:r>
            <a:r>
              <a:rPr lang="ko-KR" altLang="en-US" b="1" dirty="0" err="1">
                <a:latin typeface="+mn-ea"/>
              </a:rPr>
              <a:t>공압</a:t>
            </a:r>
            <a:r>
              <a:rPr lang="ko-KR" altLang="en-US" b="1" dirty="0">
                <a:latin typeface="+mn-ea"/>
              </a:rPr>
              <a:t> 배관 설치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30842C-B115-49C1-A41F-B93DD317D0CF}"/>
              </a:ext>
            </a:extLst>
          </p:cNvPr>
          <p:cNvSpPr txBox="1"/>
          <p:nvPr/>
        </p:nvSpPr>
        <p:spPr>
          <a:xfrm>
            <a:off x="2076613" y="4826044"/>
            <a:ext cx="2171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>
                <a:latin typeface="+mn-ea"/>
              </a:rPr>
              <a:t>공압 </a:t>
            </a:r>
            <a:r>
              <a:rPr lang="en-US" altLang="ko-KR" sz="1200" b="1">
                <a:latin typeface="+mn-ea"/>
              </a:rPr>
              <a:t>PIPE LINE</a:t>
            </a:r>
            <a:r>
              <a:rPr lang="ko-KR" altLang="en-US" sz="1200" b="1">
                <a:latin typeface="+mn-ea"/>
              </a:rPr>
              <a:t> 설치</a:t>
            </a:r>
            <a:endParaRPr lang="en-US" altLang="ko-KR" sz="1200" b="1">
              <a:latin typeface="+mn-ea"/>
            </a:endParaRPr>
          </a:p>
          <a:p>
            <a:r>
              <a:rPr lang="en-US" altLang="ko-KR" sz="1200" b="1">
                <a:latin typeface="+mn-ea"/>
              </a:rPr>
              <a:t>- PIPE </a:t>
            </a:r>
            <a:r>
              <a:rPr lang="ko-KR" altLang="en-US" sz="1200" b="1">
                <a:latin typeface="+mn-ea"/>
              </a:rPr>
              <a:t>머신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2203DF-EF5C-4ED5-BF80-718828106318}"/>
              </a:ext>
            </a:extLst>
          </p:cNvPr>
          <p:cNvSpPr txBox="1"/>
          <p:nvPr/>
        </p:nvSpPr>
        <p:spPr>
          <a:xfrm flipH="1">
            <a:off x="4790383" y="4439044"/>
            <a:ext cx="229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8)</a:t>
            </a:r>
            <a:r>
              <a:rPr lang="ko-KR" altLang="en-US" b="1" dirty="0">
                <a:latin typeface="+mn-ea"/>
              </a:rPr>
              <a:t> </a:t>
            </a:r>
            <a:r>
              <a:rPr lang="en-US" altLang="ko-KR" b="1" dirty="0">
                <a:latin typeface="+mn-ea"/>
              </a:rPr>
              <a:t>TEST </a:t>
            </a:r>
            <a:r>
              <a:rPr lang="ko-KR" altLang="en-US" b="1" dirty="0">
                <a:latin typeface="+mn-ea"/>
              </a:rPr>
              <a:t>및 셋팅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D56C9F-87BF-4AA2-8528-4FDEFE094719}"/>
              </a:ext>
            </a:extLst>
          </p:cNvPr>
          <p:cNvSpPr txBox="1"/>
          <p:nvPr/>
        </p:nvSpPr>
        <p:spPr>
          <a:xfrm>
            <a:off x="4970337" y="4854879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latin typeface="+mn-ea"/>
              </a:rPr>
              <a:t>물류 흐름에 문제가 없도록</a:t>
            </a:r>
          </a:p>
          <a:p>
            <a:r>
              <a:rPr lang="ko-KR" altLang="en-US" sz="1200" b="1" dirty="0" err="1">
                <a:latin typeface="+mn-ea"/>
              </a:rPr>
              <a:t>공압유닛</a:t>
            </a:r>
            <a:r>
              <a:rPr lang="en-US" altLang="ko-KR" sz="1200" b="1" dirty="0">
                <a:latin typeface="+mn-ea"/>
              </a:rPr>
              <a:t>, </a:t>
            </a:r>
            <a:r>
              <a:rPr lang="ko-KR" altLang="en-US" sz="1200" b="1" dirty="0">
                <a:latin typeface="+mn-ea"/>
              </a:rPr>
              <a:t>센서</a:t>
            </a:r>
            <a:r>
              <a:rPr lang="en-US" altLang="ko-KR" sz="1200" b="1" dirty="0">
                <a:latin typeface="+mn-ea"/>
              </a:rPr>
              <a:t>, </a:t>
            </a:r>
            <a:r>
              <a:rPr lang="ko-KR" altLang="en-US" sz="1200" b="1" dirty="0" err="1">
                <a:latin typeface="+mn-ea"/>
              </a:rPr>
              <a:t>가이드셋팅</a:t>
            </a:r>
            <a:endParaRPr lang="en-US" altLang="ko-KR" sz="1200" b="1" dirty="0">
              <a:latin typeface="+mn-ea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349C6A36-7880-4450-BB1E-D9A140303420}"/>
              </a:ext>
            </a:extLst>
          </p:cNvPr>
          <p:cNvSpPr/>
          <p:nvPr/>
        </p:nvSpPr>
        <p:spPr>
          <a:xfrm>
            <a:off x="1732018" y="1876561"/>
            <a:ext cx="2614525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8C5854B-054F-4EED-8D58-295CF1FA80EB}"/>
              </a:ext>
            </a:extLst>
          </p:cNvPr>
          <p:cNvSpPr/>
          <p:nvPr/>
        </p:nvSpPr>
        <p:spPr>
          <a:xfrm>
            <a:off x="4638061" y="1876560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6FF16F26-7C11-42F9-AF4C-056D91D305A8}"/>
              </a:ext>
            </a:extLst>
          </p:cNvPr>
          <p:cNvSpPr/>
          <p:nvPr/>
        </p:nvSpPr>
        <p:spPr>
          <a:xfrm>
            <a:off x="1732017" y="4320311"/>
            <a:ext cx="2614525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D4A03871-C44C-459E-AAC4-3CEDD388AD2B}"/>
              </a:ext>
            </a:extLst>
          </p:cNvPr>
          <p:cNvSpPr/>
          <p:nvPr/>
        </p:nvSpPr>
        <p:spPr>
          <a:xfrm>
            <a:off x="4637346" y="4318980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E3360473-44D0-4FBA-875D-B002A6948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368" y="1954443"/>
            <a:ext cx="2515830" cy="2295253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EE7BF65E-A425-4743-B804-DD75978EA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034" y="2989837"/>
            <a:ext cx="1151639" cy="123139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99049F6-A84D-4914-8B7E-AE8F282C90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r="3118"/>
          <a:stretch/>
        </p:blipFill>
        <p:spPr>
          <a:xfrm>
            <a:off x="4694101" y="1953166"/>
            <a:ext cx="2386388" cy="22939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D96B34-1F89-6359-0575-87CD3100DF9B}"/>
              </a:ext>
            </a:extLst>
          </p:cNvPr>
          <p:cNvSpPr txBox="1"/>
          <p:nvPr/>
        </p:nvSpPr>
        <p:spPr>
          <a:xfrm>
            <a:off x="677789" y="1344837"/>
            <a:ext cx="192232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 CV </a:t>
            </a: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설치 </a:t>
            </a:r>
            <a:r>
              <a:rPr lang="ko-KR" altLang="en-US" sz="1600" dirty="0">
                <a:latin typeface="+mn-ea"/>
              </a:rPr>
              <a:t>시퀀스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63D4B-AFBD-5F84-0041-AE250DF2B404}"/>
              </a:ext>
            </a:extLst>
          </p:cNvPr>
          <p:cNvSpPr txBox="1"/>
          <p:nvPr/>
        </p:nvSpPr>
        <p:spPr>
          <a:xfrm>
            <a:off x="357188" y="733425"/>
            <a:ext cx="357982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2-3.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설비 </a:t>
            </a:r>
            <a:r>
              <a:rPr lang="ko-KR" altLang="en-US" sz="2000" b="1" dirty="0" err="1">
                <a:solidFill>
                  <a:schemeClr val="tx1"/>
                </a:solidFill>
                <a:latin typeface="+mn-ea"/>
              </a:rPr>
              <a:t>타입별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 설치 시퀀스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343F2456-6388-CAC2-F6CA-D9743B3D3752}"/>
              </a:ext>
            </a:extLst>
          </p:cNvPr>
          <p:cNvSpPr/>
          <p:nvPr/>
        </p:nvSpPr>
        <p:spPr>
          <a:xfrm>
            <a:off x="1880758" y="2069468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7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09B3AC24-AFB0-2E75-63D4-4971CEF28AC6}"/>
              </a:ext>
            </a:extLst>
          </p:cNvPr>
          <p:cNvSpPr/>
          <p:nvPr/>
        </p:nvSpPr>
        <p:spPr>
          <a:xfrm>
            <a:off x="4836113" y="2069468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8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93579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6">
            <a:extLst>
              <a:ext uri="{FF2B5EF4-FFF2-40B4-BE49-F238E27FC236}">
                <a16:creationId xmlns:a16="http://schemas.microsoft.com/office/drawing/2014/main" id="{7608088C-143A-4720-9D1B-BE0E57EB9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5" name="Rectangle 8">
            <a:extLst>
              <a:ext uri="{FF2B5EF4-FFF2-40B4-BE49-F238E27FC236}">
                <a16:creationId xmlns:a16="http://schemas.microsoft.com/office/drawing/2014/main" id="{234CA21E-0F18-4E4E-BF12-5271E8DFA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6" name="Rectangle 2">
            <a:extLst>
              <a:ext uri="{FF2B5EF4-FFF2-40B4-BE49-F238E27FC236}">
                <a16:creationId xmlns:a16="http://schemas.microsoft.com/office/drawing/2014/main" id="{F3100E96-7252-4E7B-9AC0-D15BD2212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7" name="Rectangle 6">
            <a:extLst>
              <a:ext uri="{FF2B5EF4-FFF2-40B4-BE49-F238E27FC236}">
                <a16:creationId xmlns:a16="http://schemas.microsoft.com/office/drawing/2014/main" id="{4D94AD16-E574-43B6-8530-029A1AC35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8" name="Rectangle 2">
            <a:extLst>
              <a:ext uri="{FF2B5EF4-FFF2-40B4-BE49-F238E27FC236}">
                <a16:creationId xmlns:a16="http://schemas.microsoft.com/office/drawing/2014/main" id="{DE6692DC-1424-423E-B2DB-6172EB39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9" name="Rectangle 2">
            <a:extLst>
              <a:ext uri="{FF2B5EF4-FFF2-40B4-BE49-F238E27FC236}">
                <a16:creationId xmlns:a16="http://schemas.microsoft.com/office/drawing/2014/main" id="{71F46BE2-773F-417A-869C-96B036477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0" name="Rectangle 2">
            <a:extLst>
              <a:ext uri="{FF2B5EF4-FFF2-40B4-BE49-F238E27FC236}">
                <a16:creationId xmlns:a16="http://schemas.microsoft.com/office/drawing/2014/main" id="{620F6786-E1C5-4C2B-874F-24AA2DBC3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1" name="Rectangle 4">
            <a:extLst>
              <a:ext uri="{FF2B5EF4-FFF2-40B4-BE49-F238E27FC236}">
                <a16:creationId xmlns:a16="http://schemas.microsoft.com/office/drawing/2014/main" id="{8A32F9FB-79A6-4529-8E55-50BC65625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2" name="Rectangle 6">
            <a:extLst>
              <a:ext uri="{FF2B5EF4-FFF2-40B4-BE49-F238E27FC236}">
                <a16:creationId xmlns:a16="http://schemas.microsoft.com/office/drawing/2014/main" id="{EA727043-1F9E-4D6F-9843-6213EAF6F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615F8689-17C3-4BAD-BA27-3EE6BA102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18" name="슬라이드 번호 개체 틀 3">
            <a:extLst>
              <a:ext uri="{FF2B5EF4-FFF2-40B4-BE49-F238E27FC236}">
                <a16:creationId xmlns:a16="http://schemas.microsoft.com/office/drawing/2014/main" id="{D3761879-294E-45A5-81B7-0ED62BBCE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22</a:t>
            </a:fld>
            <a:endParaRPr lang="en-US" sz="100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61D5776-BF34-4E56-9F3E-0625E1065057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BE4FE4-218E-4E6F-95A8-219FA96AB20B}"/>
              </a:ext>
            </a:extLst>
          </p:cNvPr>
          <p:cNvSpPr txBox="1"/>
          <p:nvPr/>
        </p:nvSpPr>
        <p:spPr>
          <a:xfrm flipH="1">
            <a:off x="872481" y="4442866"/>
            <a:ext cx="2515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1) </a:t>
            </a:r>
            <a:r>
              <a:rPr lang="ko-KR" altLang="en-US" b="1" dirty="0">
                <a:latin typeface="+mn-ea"/>
              </a:rPr>
              <a:t>바닥 라인 마킹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30842C-B115-49C1-A41F-B93DD317D0CF}"/>
              </a:ext>
            </a:extLst>
          </p:cNvPr>
          <p:cNvSpPr txBox="1"/>
          <p:nvPr/>
        </p:nvSpPr>
        <p:spPr>
          <a:xfrm>
            <a:off x="1077376" y="4864144"/>
            <a:ext cx="301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>
                <a:latin typeface="+mn-ea"/>
              </a:rPr>
              <a:t>설비 정위치 라인 바닥 마킹</a:t>
            </a:r>
          </a:p>
          <a:p>
            <a:r>
              <a:rPr lang="en-US" altLang="ko-KR" sz="1200" b="1">
                <a:latin typeface="+mn-ea"/>
              </a:rPr>
              <a:t>RACK , H</a:t>
            </a:r>
            <a:r>
              <a:rPr lang="ko-KR" altLang="en-US" sz="1200" b="1">
                <a:latin typeface="+mn-ea"/>
              </a:rPr>
              <a:t>빔 기준</a:t>
            </a:r>
          </a:p>
          <a:p>
            <a:r>
              <a:rPr lang="ko-KR" altLang="en-US" sz="1200" b="1">
                <a:latin typeface="+mn-ea"/>
              </a:rPr>
              <a:t>설비 정위치 센터라인 마킹</a:t>
            </a:r>
            <a:endParaRPr lang="ko-KR" altLang="en-US" sz="1200" b="1" dirty="0">
              <a:latin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2203DF-EF5C-4ED5-BF80-718828106318}"/>
              </a:ext>
            </a:extLst>
          </p:cNvPr>
          <p:cNvSpPr txBox="1"/>
          <p:nvPr/>
        </p:nvSpPr>
        <p:spPr>
          <a:xfrm flipH="1">
            <a:off x="3508714" y="4439044"/>
            <a:ext cx="487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2</a:t>
            </a:r>
            <a:r>
              <a:rPr lang="en-US" altLang="ko-KR" b="1">
                <a:latin typeface="+mn-ea"/>
              </a:rPr>
              <a:t>)</a:t>
            </a:r>
            <a:r>
              <a:rPr lang="ko-KR" altLang="en-US" b="1">
                <a:latin typeface="+mn-ea"/>
              </a:rPr>
              <a:t> 설비 반입</a:t>
            </a:r>
            <a:endParaRPr lang="ko-KR" altLang="en-US" b="1" dirty="0">
              <a:latin typeface="+mn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2C05D-701D-4148-B6AA-8CB844288166}"/>
              </a:ext>
            </a:extLst>
          </p:cNvPr>
          <p:cNvSpPr txBox="1"/>
          <p:nvPr/>
        </p:nvSpPr>
        <p:spPr>
          <a:xfrm flipH="1">
            <a:off x="6120117" y="4426333"/>
            <a:ext cx="238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3</a:t>
            </a:r>
            <a:r>
              <a:rPr lang="en-US" altLang="ko-KR" b="1">
                <a:latin typeface="+mn-ea"/>
              </a:rPr>
              <a:t>)</a:t>
            </a:r>
            <a:r>
              <a:rPr lang="ko-KR" altLang="en-US" b="1">
                <a:latin typeface="+mn-ea"/>
              </a:rPr>
              <a:t> 설비 이동</a:t>
            </a:r>
            <a:endParaRPr lang="ko-KR" altLang="en-US" b="1" dirty="0">
              <a:latin typeface="+mn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D56C9F-87BF-4AA2-8528-4FDEFE094719}"/>
              </a:ext>
            </a:extLst>
          </p:cNvPr>
          <p:cNvSpPr txBox="1"/>
          <p:nvPr/>
        </p:nvSpPr>
        <p:spPr>
          <a:xfrm>
            <a:off x="3688668" y="4880279"/>
            <a:ext cx="21828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>
                <a:latin typeface="+mn-ea"/>
              </a:rPr>
              <a:t>현장 반입 후 임시보관소까지 </a:t>
            </a:r>
            <a:endParaRPr lang="en-US" altLang="ko-KR" sz="1100" b="1" dirty="0">
              <a:latin typeface="+mn-ea"/>
            </a:endParaRPr>
          </a:p>
          <a:p>
            <a:r>
              <a:rPr lang="ko-KR" altLang="en-US" sz="1100" b="1" dirty="0">
                <a:latin typeface="+mn-ea"/>
              </a:rPr>
              <a:t>이동 또는 정위치에 안착</a:t>
            </a:r>
            <a:r>
              <a:rPr lang="en-US" altLang="ko-KR" sz="1100" b="1" dirty="0">
                <a:latin typeface="+mn-ea"/>
              </a:rPr>
              <a:t>. </a:t>
            </a:r>
          </a:p>
          <a:p>
            <a:r>
              <a:rPr lang="en-US" altLang="ko-KR" sz="1100" b="1" dirty="0">
                <a:latin typeface="+mn-ea"/>
              </a:rPr>
              <a:t>- </a:t>
            </a:r>
            <a:r>
              <a:rPr lang="ko-KR" altLang="en-US" sz="1100" b="1" dirty="0">
                <a:latin typeface="+mn-ea"/>
              </a:rPr>
              <a:t>대차</a:t>
            </a:r>
            <a:r>
              <a:rPr lang="en-US" altLang="ko-KR" sz="1100" b="1" dirty="0">
                <a:latin typeface="+mn-ea"/>
              </a:rPr>
              <a:t>,</a:t>
            </a:r>
            <a:r>
              <a:rPr lang="ko-KR" altLang="en-US" sz="1100" b="1" dirty="0">
                <a:latin typeface="+mn-ea"/>
              </a:rPr>
              <a:t> 지게차 사용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09D5A2-0319-41D7-A5E6-8AB728EB3786}"/>
              </a:ext>
            </a:extLst>
          </p:cNvPr>
          <p:cNvSpPr txBox="1"/>
          <p:nvPr/>
        </p:nvSpPr>
        <p:spPr>
          <a:xfrm>
            <a:off x="6187771" y="4877915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err="1">
                <a:latin typeface="+mn-ea"/>
              </a:rPr>
              <a:t>설비별</a:t>
            </a:r>
            <a:r>
              <a:rPr lang="ko-KR" altLang="en-US" sz="1200" b="1" dirty="0">
                <a:latin typeface="+mn-ea"/>
              </a:rPr>
              <a:t> 설치위치 주변으로 이동</a:t>
            </a:r>
            <a:endParaRPr lang="en-US" altLang="ko-KR" sz="1200" b="1" dirty="0">
              <a:latin typeface="+mn-ea"/>
            </a:endParaRPr>
          </a:p>
          <a:p>
            <a:r>
              <a:rPr lang="en-US" altLang="ko-KR" sz="1200" b="1" dirty="0">
                <a:latin typeface="+mn-ea"/>
              </a:rPr>
              <a:t>- </a:t>
            </a:r>
            <a:r>
              <a:rPr lang="ko-KR" altLang="en-US" sz="1200" b="1" dirty="0">
                <a:latin typeface="+mn-ea"/>
              </a:rPr>
              <a:t>지게차 사용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349C6A36-7880-4450-BB1E-D9A140303420}"/>
              </a:ext>
            </a:extLst>
          </p:cNvPr>
          <p:cNvSpPr/>
          <p:nvPr/>
        </p:nvSpPr>
        <p:spPr>
          <a:xfrm>
            <a:off x="732781" y="1876561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8C5854B-054F-4EED-8D58-295CF1FA80EB}"/>
              </a:ext>
            </a:extLst>
          </p:cNvPr>
          <p:cNvSpPr/>
          <p:nvPr/>
        </p:nvSpPr>
        <p:spPr>
          <a:xfrm>
            <a:off x="3356392" y="1876560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2BD85525-93EC-4901-A3FE-67321E585680}"/>
              </a:ext>
            </a:extLst>
          </p:cNvPr>
          <p:cNvSpPr/>
          <p:nvPr/>
        </p:nvSpPr>
        <p:spPr>
          <a:xfrm>
            <a:off x="5951765" y="1876560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6FF16F26-7C11-42F9-AF4C-056D91D305A8}"/>
              </a:ext>
            </a:extLst>
          </p:cNvPr>
          <p:cNvSpPr/>
          <p:nvPr/>
        </p:nvSpPr>
        <p:spPr>
          <a:xfrm>
            <a:off x="732781" y="4320311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D4A03871-C44C-459E-AAC4-3CEDD388AD2B}"/>
              </a:ext>
            </a:extLst>
          </p:cNvPr>
          <p:cNvSpPr/>
          <p:nvPr/>
        </p:nvSpPr>
        <p:spPr>
          <a:xfrm>
            <a:off x="3356393" y="4311182"/>
            <a:ext cx="2533450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AA65E002-6712-422A-BD56-89C7A4A989AA}"/>
              </a:ext>
            </a:extLst>
          </p:cNvPr>
          <p:cNvSpPr/>
          <p:nvPr/>
        </p:nvSpPr>
        <p:spPr>
          <a:xfrm>
            <a:off x="5951765" y="4321569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039C7170-1246-463A-8A90-82412E177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32" y="1949429"/>
            <a:ext cx="2342539" cy="230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B81C19DF-510B-4F91-9AF9-69D0736B4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72" y="1950925"/>
            <a:ext cx="2334238" cy="1151189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F1CB3597-F756-423E-95B4-1B0E85443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472" y="3113531"/>
            <a:ext cx="2321442" cy="11572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6A0405-1655-5F04-34DE-D76CF93E840E}"/>
              </a:ext>
            </a:extLst>
          </p:cNvPr>
          <p:cNvSpPr txBox="1"/>
          <p:nvPr/>
        </p:nvSpPr>
        <p:spPr>
          <a:xfrm>
            <a:off x="677789" y="1344837"/>
            <a:ext cx="399923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입출고 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HOME STAND </a:t>
            </a:r>
            <a:r>
              <a:rPr lang="en-US" altLang="ko-KR" sz="1600" dirty="0">
                <a:latin typeface="+mn-ea"/>
              </a:rPr>
              <a:t>CV </a:t>
            </a: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설치 </a:t>
            </a:r>
            <a:r>
              <a:rPr lang="ko-KR" altLang="en-US" sz="1600" dirty="0">
                <a:latin typeface="+mn-ea"/>
              </a:rPr>
              <a:t>시퀀스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DFC79B-4427-15AC-56D6-43346BD891D6}"/>
              </a:ext>
            </a:extLst>
          </p:cNvPr>
          <p:cNvSpPr txBox="1"/>
          <p:nvPr/>
        </p:nvSpPr>
        <p:spPr>
          <a:xfrm>
            <a:off x="357188" y="733425"/>
            <a:ext cx="357982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2-3.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설비 </a:t>
            </a:r>
            <a:r>
              <a:rPr lang="ko-KR" altLang="en-US" sz="2000" b="1" dirty="0" err="1">
                <a:solidFill>
                  <a:schemeClr val="tx1"/>
                </a:solidFill>
                <a:latin typeface="+mn-ea"/>
              </a:rPr>
              <a:t>타입별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 설치 시퀀스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871CC5-EF14-8153-FFF3-2DFB2632415D}"/>
              </a:ext>
            </a:extLst>
          </p:cNvPr>
          <p:cNvSpPr txBox="1"/>
          <p:nvPr/>
        </p:nvSpPr>
        <p:spPr>
          <a:xfrm>
            <a:off x="6782739" y="2449961"/>
            <a:ext cx="1628058" cy="454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200000"/>
              </a:lnSpc>
            </a:pP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2.5 TON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지게차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D39BAA9-8785-A0B3-A243-BB8C06892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976" y="2926286"/>
            <a:ext cx="2394079" cy="1281478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832B56A5-A429-B2D7-5F5C-2F123400D1AE}"/>
              </a:ext>
            </a:extLst>
          </p:cNvPr>
          <p:cNvSpPr/>
          <p:nvPr/>
        </p:nvSpPr>
        <p:spPr>
          <a:xfrm>
            <a:off x="943152" y="2044758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50A1F00C-0523-CF70-F9E4-08CA746128C2}"/>
              </a:ext>
            </a:extLst>
          </p:cNvPr>
          <p:cNvSpPr/>
          <p:nvPr/>
        </p:nvSpPr>
        <p:spPr>
          <a:xfrm>
            <a:off x="3554444" y="2060251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8CA6CEB9-420D-A5FC-8E62-DEF499A96958}"/>
              </a:ext>
            </a:extLst>
          </p:cNvPr>
          <p:cNvSpPr/>
          <p:nvPr/>
        </p:nvSpPr>
        <p:spPr>
          <a:xfrm>
            <a:off x="6072656" y="2022862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3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17631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C77CE48-87BF-5F73-E3F2-64D1B3145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353"/>
          <a:stretch/>
        </p:blipFill>
        <p:spPr>
          <a:xfrm>
            <a:off x="3370837" y="2966204"/>
            <a:ext cx="2432371" cy="1290833"/>
          </a:xfrm>
          <a:prstGeom prst="rect">
            <a:avLst/>
          </a:prstGeom>
        </p:spPr>
      </p:pic>
      <p:sp>
        <p:nvSpPr>
          <p:cNvPr id="102404" name="Rectangle 6">
            <a:extLst>
              <a:ext uri="{FF2B5EF4-FFF2-40B4-BE49-F238E27FC236}">
                <a16:creationId xmlns:a16="http://schemas.microsoft.com/office/drawing/2014/main" id="{7608088C-143A-4720-9D1B-BE0E57EB9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5" name="Rectangle 8">
            <a:extLst>
              <a:ext uri="{FF2B5EF4-FFF2-40B4-BE49-F238E27FC236}">
                <a16:creationId xmlns:a16="http://schemas.microsoft.com/office/drawing/2014/main" id="{234CA21E-0F18-4E4E-BF12-5271E8DFA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6" name="Rectangle 2">
            <a:extLst>
              <a:ext uri="{FF2B5EF4-FFF2-40B4-BE49-F238E27FC236}">
                <a16:creationId xmlns:a16="http://schemas.microsoft.com/office/drawing/2014/main" id="{F3100E96-7252-4E7B-9AC0-D15BD2212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7" name="Rectangle 6">
            <a:extLst>
              <a:ext uri="{FF2B5EF4-FFF2-40B4-BE49-F238E27FC236}">
                <a16:creationId xmlns:a16="http://schemas.microsoft.com/office/drawing/2014/main" id="{4D94AD16-E574-43B6-8530-029A1AC35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8" name="Rectangle 2">
            <a:extLst>
              <a:ext uri="{FF2B5EF4-FFF2-40B4-BE49-F238E27FC236}">
                <a16:creationId xmlns:a16="http://schemas.microsoft.com/office/drawing/2014/main" id="{DE6692DC-1424-423E-B2DB-6172EB39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9" name="Rectangle 2">
            <a:extLst>
              <a:ext uri="{FF2B5EF4-FFF2-40B4-BE49-F238E27FC236}">
                <a16:creationId xmlns:a16="http://schemas.microsoft.com/office/drawing/2014/main" id="{71F46BE2-773F-417A-869C-96B036477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0" name="Rectangle 2">
            <a:extLst>
              <a:ext uri="{FF2B5EF4-FFF2-40B4-BE49-F238E27FC236}">
                <a16:creationId xmlns:a16="http://schemas.microsoft.com/office/drawing/2014/main" id="{620F6786-E1C5-4C2B-874F-24AA2DBC3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1" name="Rectangle 4">
            <a:extLst>
              <a:ext uri="{FF2B5EF4-FFF2-40B4-BE49-F238E27FC236}">
                <a16:creationId xmlns:a16="http://schemas.microsoft.com/office/drawing/2014/main" id="{8A32F9FB-79A6-4529-8E55-50BC65625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2" name="Rectangle 6">
            <a:extLst>
              <a:ext uri="{FF2B5EF4-FFF2-40B4-BE49-F238E27FC236}">
                <a16:creationId xmlns:a16="http://schemas.microsoft.com/office/drawing/2014/main" id="{EA727043-1F9E-4D6F-9843-6213EAF6F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615F8689-17C3-4BAD-BA27-3EE6BA102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18" name="슬라이드 번호 개체 틀 3">
            <a:extLst>
              <a:ext uri="{FF2B5EF4-FFF2-40B4-BE49-F238E27FC236}">
                <a16:creationId xmlns:a16="http://schemas.microsoft.com/office/drawing/2014/main" id="{D3761879-294E-45A5-81B7-0ED62BBCE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23</a:t>
            </a:fld>
            <a:endParaRPr lang="en-US" sz="100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61D5776-BF34-4E56-9F3E-0625E1065057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BE4FE4-218E-4E6F-95A8-219FA96AB20B}"/>
              </a:ext>
            </a:extLst>
          </p:cNvPr>
          <p:cNvSpPr txBox="1"/>
          <p:nvPr/>
        </p:nvSpPr>
        <p:spPr>
          <a:xfrm flipH="1">
            <a:off x="872481" y="4442866"/>
            <a:ext cx="2515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4) </a:t>
            </a:r>
            <a:r>
              <a:rPr lang="ko-KR" altLang="en-US" b="1" dirty="0">
                <a:latin typeface="+mn-ea"/>
              </a:rPr>
              <a:t>설비 </a:t>
            </a:r>
            <a:r>
              <a:rPr lang="ko-KR" altLang="en-US" b="1" dirty="0" err="1">
                <a:latin typeface="+mn-ea"/>
              </a:rPr>
              <a:t>정위치</a:t>
            </a:r>
            <a:r>
              <a:rPr lang="ko-KR" altLang="en-US" b="1" dirty="0">
                <a:latin typeface="+mn-ea"/>
              </a:rPr>
              <a:t> 배열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30842C-B115-49C1-A41F-B93DD317D0CF}"/>
              </a:ext>
            </a:extLst>
          </p:cNvPr>
          <p:cNvSpPr txBox="1"/>
          <p:nvPr/>
        </p:nvSpPr>
        <p:spPr>
          <a:xfrm>
            <a:off x="1077376" y="4864144"/>
            <a:ext cx="30175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" b="1">
                <a:latin typeface="+mn-ea"/>
              </a:rPr>
              <a:t>LAY OUT </a:t>
            </a:r>
            <a:r>
              <a:rPr lang="ko-KR" altLang="en-US" sz="1150" b="1">
                <a:latin typeface="+mn-ea"/>
              </a:rPr>
              <a:t>기준으로 설비를 </a:t>
            </a:r>
            <a:endParaRPr lang="en-US" altLang="ko-KR" sz="1150" b="1">
              <a:latin typeface="+mn-ea"/>
            </a:endParaRPr>
          </a:p>
          <a:p>
            <a:r>
              <a:rPr lang="ko-KR" altLang="en-US" sz="1150" b="1">
                <a:latin typeface="+mn-ea"/>
              </a:rPr>
              <a:t>정위치 배열</a:t>
            </a:r>
            <a:r>
              <a:rPr lang="en-US" altLang="ko-KR" sz="1150" b="1">
                <a:latin typeface="+mn-ea"/>
              </a:rPr>
              <a:t>.</a:t>
            </a:r>
          </a:p>
          <a:p>
            <a:r>
              <a:rPr lang="ko-KR" altLang="en-US" sz="1100" b="1">
                <a:latin typeface="+mn-ea"/>
              </a:rPr>
              <a:t>바닥라인과 설비 센터라인 일치</a:t>
            </a:r>
            <a:endParaRPr lang="en-US" altLang="ko-KR" sz="1100" b="1">
              <a:latin typeface="+mn-ea"/>
            </a:endParaRPr>
          </a:p>
          <a:p>
            <a:r>
              <a:rPr lang="en-US" altLang="ko-KR" sz="1150" b="1">
                <a:latin typeface="+mn-ea"/>
              </a:rPr>
              <a:t>- </a:t>
            </a:r>
            <a:r>
              <a:rPr lang="ko-KR" altLang="en-US" sz="1150" b="1">
                <a:latin typeface="+mn-ea"/>
              </a:rPr>
              <a:t>수직추 사용</a:t>
            </a:r>
            <a:endParaRPr lang="ko-KR" altLang="en-US" sz="1150" b="1" dirty="0">
              <a:latin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2203DF-EF5C-4ED5-BF80-718828106318}"/>
              </a:ext>
            </a:extLst>
          </p:cNvPr>
          <p:cNvSpPr txBox="1"/>
          <p:nvPr/>
        </p:nvSpPr>
        <p:spPr>
          <a:xfrm flipH="1">
            <a:off x="3508714" y="4439044"/>
            <a:ext cx="487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5)</a:t>
            </a:r>
            <a:r>
              <a:rPr lang="ko-KR" altLang="en-US" b="1" dirty="0">
                <a:latin typeface="+mn-ea"/>
              </a:rPr>
              <a:t> 레벨 조정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D56C9F-87BF-4AA2-8528-4FDEFE094719}"/>
              </a:ext>
            </a:extLst>
          </p:cNvPr>
          <p:cNvSpPr txBox="1"/>
          <p:nvPr/>
        </p:nvSpPr>
        <p:spPr>
          <a:xfrm>
            <a:off x="3688668" y="4854879"/>
            <a:ext cx="301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+mn-ea"/>
              </a:rPr>
              <a:t>PASS LINE </a:t>
            </a:r>
            <a:r>
              <a:rPr lang="ko-KR" altLang="en-US" sz="1200" b="1" dirty="0">
                <a:latin typeface="+mn-ea"/>
              </a:rPr>
              <a:t>기준으로</a:t>
            </a:r>
          </a:p>
          <a:p>
            <a:r>
              <a:rPr lang="ko-KR" altLang="en-US" sz="1200" b="1" dirty="0">
                <a:latin typeface="+mn-ea"/>
              </a:rPr>
              <a:t>설비 레벨을 조정</a:t>
            </a:r>
            <a:r>
              <a:rPr lang="en-US" altLang="ko-KR" sz="1200" b="1" dirty="0">
                <a:latin typeface="+mn-ea"/>
              </a:rPr>
              <a:t>.</a:t>
            </a:r>
          </a:p>
          <a:p>
            <a:r>
              <a:rPr lang="en-US" altLang="ko-KR" sz="1200" b="1" dirty="0">
                <a:latin typeface="+mn-ea"/>
              </a:rPr>
              <a:t>- </a:t>
            </a:r>
            <a:r>
              <a:rPr lang="ko-KR" altLang="en-US" sz="1200" b="1" dirty="0">
                <a:latin typeface="+mn-ea"/>
              </a:rPr>
              <a:t>레벨 측정기</a:t>
            </a:r>
            <a:r>
              <a:rPr lang="en-US" altLang="ko-KR" sz="1200" b="1" dirty="0">
                <a:latin typeface="+mn-ea"/>
              </a:rPr>
              <a:t>, </a:t>
            </a:r>
            <a:r>
              <a:rPr lang="ko-KR" altLang="en-US" sz="1200" b="1" dirty="0" err="1">
                <a:latin typeface="+mn-ea"/>
              </a:rPr>
              <a:t>측정자</a:t>
            </a:r>
            <a:r>
              <a:rPr lang="ko-KR" altLang="en-US" sz="1200" b="1" dirty="0">
                <a:latin typeface="+mn-ea"/>
              </a:rPr>
              <a:t> 사용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349C6A36-7880-4450-BB1E-D9A140303420}"/>
              </a:ext>
            </a:extLst>
          </p:cNvPr>
          <p:cNvSpPr/>
          <p:nvPr/>
        </p:nvSpPr>
        <p:spPr>
          <a:xfrm>
            <a:off x="732781" y="1876561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8C5854B-054F-4EED-8D58-295CF1FA80EB}"/>
              </a:ext>
            </a:extLst>
          </p:cNvPr>
          <p:cNvSpPr/>
          <p:nvPr/>
        </p:nvSpPr>
        <p:spPr>
          <a:xfrm>
            <a:off x="3356392" y="1876560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6FF16F26-7C11-42F9-AF4C-056D91D305A8}"/>
              </a:ext>
            </a:extLst>
          </p:cNvPr>
          <p:cNvSpPr/>
          <p:nvPr/>
        </p:nvSpPr>
        <p:spPr>
          <a:xfrm>
            <a:off x="732781" y="4320311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D4A03871-C44C-459E-AAC4-3CEDD388AD2B}"/>
              </a:ext>
            </a:extLst>
          </p:cNvPr>
          <p:cNvSpPr/>
          <p:nvPr/>
        </p:nvSpPr>
        <p:spPr>
          <a:xfrm>
            <a:off x="3355677" y="4318980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53" name="그림 1">
            <a:extLst>
              <a:ext uri="{FF2B5EF4-FFF2-40B4-BE49-F238E27FC236}">
                <a16:creationId xmlns:a16="http://schemas.microsoft.com/office/drawing/2014/main" id="{8A917B63-D925-48E2-AB15-69C64060E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33" y="1924048"/>
            <a:ext cx="2362932" cy="23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타원 55">
            <a:extLst>
              <a:ext uri="{FF2B5EF4-FFF2-40B4-BE49-F238E27FC236}">
                <a16:creationId xmlns:a16="http://schemas.microsoft.com/office/drawing/2014/main" id="{859AE282-B962-47FC-B435-17E323B24EF3}"/>
              </a:ext>
            </a:extLst>
          </p:cNvPr>
          <p:cNvSpPr/>
          <p:nvPr/>
        </p:nvSpPr>
        <p:spPr>
          <a:xfrm>
            <a:off x="3432479" y="3772069"/>
            <a:ext cx="460182" cy="353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2BE1313D-5BD0-47A4-99D3-BFE014C01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81" y="3511661"/>
            <a:ext cx="833291" cy="717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D01973-7BA4-818D-9876-4ED3D98837B9}"/>
              </a:ext>
            </a:extLst>
          </p:cNvPr>
          <p:cNvSpPr txBox="1"/>
          <p:nvPr/>
        </p:nvSpPr>
        <p:spPr>
          <a:xfrm>
            <a:off x="357188" y="733425"/>
            <a:ext cx="357982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2-3.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설비 </a:t>
            </a:r>
            <a:r>
              <a:rPr lang="ko-KR" altLang="en-US" sz="2000" b="1" dirty="0" err="1">
                <a:solidFill>
                  <a:schemeClr val="tx1"/>
                </a:solidFill>
                <a:latin typeface="+mn-ea"/>
              </a:rPr>
              <a:t>타입별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 설치 시퀀스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ED0F9D57-0181-0C44-4F53-B1A2D86B4D17}"/>
              </a:ext>
            </a:extLst>
          </p:cNvPr>
          <p:cNvCxnSpPr>
            <a:cxnSpLocks/>
          </p:cNvCxnSpPr>
          <p:nvPr/>
        </p:nvCxnSpPr>
        <p:spPr>
          <a:xfrm>
            <a:off x="5617787" y="3741050"/>
            <a:ext cx="0" cy="290446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3519CF9B-45CC-B057-F113-AF94FC227DBC}"/>
              </a:ext>
            </a:extLst>
          </p:cNvPr>
          <p:cNvCxnSpPr>
            <a:cxnSpLocks/>
          </p:cNvCxnSpPr>
          <p:nvPr/>
        </p:nvCxnSpPr>
        <p:spPr>
          <a:xfrm>
            <a:off x="5718511" y="3129409"/>
            <a:ext cx="0" cy="980632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B611D9C-1D2A-D80A-BAB5-3D7FFCEBEB67}"/>
              </a:ext>
            </a:extLst>
          </p:cNvPr>
          <p:cNvSpPr txBox="1"/>
          <p:nvPr/>
        </p:nvSpPr>
        <p:spPr>
          <a:xfrm>
            <a:off x="5164698" y="2898577"/>
            <a:ext cx="800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latin typeface="+mn-ea"/>
              </a:rPr>
              <a:t>PASS LINE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58AB372F-3706-9365-00B7-469EA583D1A3}"/>
              </a:ext>
            </a:extLst>
          </p:cNvPr>
          <p:cNvSpPr/>
          <p:nvPr/>
        </p:nvSpPr>
        <p:spPr>
          <a:xfrm>
            <a:off x="4194260" y="3789647"/>
            <a:ext cx="347562" cy="353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BE113345-7BE3-469A-68BC-E923F3A40919}"/>
              </a:ext>
            </a:extLst>
          </p:cNvPr>
          <p:cNvSpPr/>
          <p:nvPr/>
        </p:nvSpPr>
        <p:spPr>
          <a:xfrm>
            <a:off x="4563317" y="3789647"/>
            <a:ext cx="215808" cy="353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AC029-DBDE-0DB4-CB13-835B76D7C2E6}"/>
              </a:ext>
            </a:extLst>
          </p:cNvPr>
          <p:cNvSpPr txBox="1"/>
          <p:nvPr/>
        </p:nvSpPr>
        <p:spPr>
          <a:xfrm>
            <a:off x="677789" y="1344837"/>
            <a:ext cx="366741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입출고 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HOME STAND </a:t>
            </a: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설치 </a:t>
            </a:r>
            <a:r>
              <a:rPr lang="ko-KR" altLang="en-US" sz="1600" dirty="0">
                <a:latin typeface="+mn-ea"/>
              </a:rPr>
              <a:t>시퀀스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E04F2EB8-C6BD-2624-0B02-B0469972422B}"/>
              </a:ext>
            </a:extLst>
          </p:cNvPr>
          <p:cNvSpPr/>
          <p:nvPr/>
        </p:nvSpPr>
        <p:spPr>
          <a:xfrm>
            <a:off x="5462374" y="3789647"/>
            <a:ext cx="215808" cy="353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E99549A2-B847-7A90-D55F-402E2DDD2AA9}"/>
              </a:ext>
            </a:extLst>
          </p:cNvPr>
          <p:cNvCxnSpPr>
            <a:cxnSpLocks/>
          </p:cNvCxnSpPr>
          <p:nvPr/>
        </p:nvCxnSpPr>
        <p:spPr>
          <a:xfrm>
            <a:off x="4708150" y="3741050"/>
            <a:ext cx="0" cy="290446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187612AA-B428-3DC6-BC24-6AB68E3FBAC8}"/>
              </a:ext>
            </a:extLst>
          </p:cNvPr>
          <p:cNvCxnSpPr>
            <a:cxnSpLocks/>
          </p:cNvCxnSpPr>
          <p:nvPr/>
        </p:nvCxnSpPr>
        <p:spPr>
          <a:xfrm>
            <a:off x="4331912" y="3741050"/>
            <a:ext cx="0" cy="290446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3AE58B37-8F67-AB10-B7FD-1009BC19EE90}"/>
              </a:ext>
            </a:extLst>
          </p:cNvPr>
          <p:cNvCxnSpPr>
            <a:cxnSpLocks/>
          </p:cNvCxnSpPr>
          <p:nvPr/>
        </p:nvCxnSpPr>
        <p:spPr>
          <a:xfrm>
            <a:off x="3688668" y="3741050"/>
            <a:ext cx="0" cy="290446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그림 28">
            <a:extLst>
              <a:ext uri="{FF2B5EF4-FFF2-40B4-BE49-F238E27FC236}">
                <a16:creationId xmlns:a16="http://schemas.microsoft.com/office/drawing/2014/main" id="{014B5765-E33F-69C9-FE26-BB7F14949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990" y="1917020"/>
            <a:ext cx="2270145" cy="1433951"/>
          </a:xfrm>
          <a:prstGeom prst="rect">
            <a:avLst/>
          </a:prstGeom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C93A8B95-CC51-EFCD-057D-FB9DECFEFF69}"/>
              </a:ext>
            </a:extLst>
          </p:cNvPr>
          <p:cNvSpPr/>
          <p:nvPr/>
        </p:nvSpPr>
        <p:spPr>
          <a:xfrm>
            <a:off x="5951765" y="1876560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BC6F14FC-5A34-EB42-4842-7F42E3453D51}"/>
              </a:ext>
            </a:extLst>
          </p:cNvPr>
          <p:cNvSpPr/>
          <p:nvPr/>
        </p:nvSpPr>
        <p:spPr>
          <a:xfrm>
            <a:off x="5951765" y="4321569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F22289C7-BD6B-D921-D2DD-10AE3DD70572}"/>
              </a:ext>
            </a:extLst>
          </p:cNvPr>
          <p:cNvSpPr/>
          <p:nvPr/>
        </p:nvSpPr>
        <p:spPr>
          <a:xfrm>
            <a:off x="6100822" y="2528868"/>
            <a:ext cx="804806" cy="782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A471A8-67A3-AEBB-476E-3AE4DF62EBE3}"/>
              </a:ext>
            </a:extLst>
          </p:cNvPr>
          <p:cNvSpPr txBox="1"/>
          <p:nvPr/>
        </p:nvSpPr>
        <p:spPr>
          <a:xfrm flipH="1">
            <a:off x="5964405" y="4422989"/>
            <a:ext cx="235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6)</a:t>
            </a:r>
            <a:r>
              <a:rPr lang="ko-KR" altLang="en-US" b="1" dirty="0">
                <a:latin typeface="+mn-ea"/>
              </a:rPr>
              <a:t> </a:t>
            </a:r>
            <a:r>
              <a:rPr lang="ko-KR" altLang="en-US" b="1" dirty="0" err="1">
                <a:latin typeface="+mn-ea"/>
              </a:rPr>
              <a:t>앙카</a:t>
            </a:r>
            <a:r>
              <a:rPr lang="ko-KR" altLang="en-US" b="1" dirty="0">
                <a:latin typeface="+mn-ea"/>
              </a:rPr>
              <a:t> 고정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A7C71F9-1EFE-BC6A-DC33-D76A92B97F39}"/>
              </a:ext>
            </a:extLst>
          </p:cNvPr>
          <p:cNvSpPr txBox="1"/>
          <p:nvPr/>
        </p:nvSpPr>
        <p:spPr>
          <a:xfrm>
            <a:off x="6207009" y="4803652"/>
            <a:ext cx="20582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 dirty="0" err="1">
                <a:latin typeface="+mn-ea"/>
              </a:rPr>
              <a:t>정위치된</a:t>
            </a:r>
            <a:r>
              <a:rPr lang="ko-KR" altLang="en-US" sz="1000" b="1" dirty="0">
                <a:latin typeface="+mn-ea"/>
              </a:rPr>
              <a:t> 설비를 </a:t>
            </a:r>
            <a:r>
              <a:rPr lang="ko-KR" altLang="en-US" sz="1000" b="1" dirty="0" err="1">
                <a:latin typeface="+mn-ea"/>
              </a:rPr>
              <a:t>앙카로</a:t>
            </a:r>
            <a:r>
              <a:rPr lang="ko-KR" altLang="en-US" sz="1000" b="1" dirty="0">
                <a:latin typeface="+mn-ea"/>
              </a:rPr>
              <a:t> 고정</a:t>
            </a:r>
            <a:endParaRPr lang="en-US" altLang="ko-KR" sz="1000" b="1" dirty="0">
              <a:latin typeface="+mn-ea"/>
            </a:endParaRPr>
          </a:p>
          <a:p>
            <a:r>
              <a:rPr lang="en-US" altLang="ko-KR" sz="1000" b="1" dirty="0">
                <a:latin typeface="+mn-ea"/>
              </a:rPr>
              <a:t>- </a:t>
            </a:r>
            <a:r>
              <a:rPr lang="ko-KR" altLang="en-US" sz="1000" b="1" dirty="0">
                <a:latin typeface="+mn-ea"/>
              </a:rPr>
              <a:t>케미컬 </a:t>
            </a:r>
            <a:r>
              <a:rPr lang="ko-KR" altLang="en-US" sz="1000" b="1" dirty="0" err="1">
                <a:latin typeface="+mn-ea"/>
              </a:rPr>
              <a:t>앙카</a:t>
            </a:r>
            <a:r>
              <a:rPr lang="ko-KR" altLang="en-US" sz="1000" b="1" dirty="0">
                <a:latin typeface="+mn-ea"/>
              </a:rPr>
              <a:t> 사용 </a:t>
            </a:r>
          </a:p>
          <a:p>
            <a:r>
              <a:rPr lang="ko-KR" altLang="en-US" sz="1000" b="1" dirty="0">
                <a:latin typeface="+mn-ea"/>
              </a:rPr>
              <a:t>  </a:t>
            </a:r>
            <a:r>
              <a:rPr lang="en-US" altLang="ko-KR" sz="1000" b="1" dirty="0">
                <a:latin typeface="+mn-ea"/>
              </a:rPr>
              <a:t>(</a:t>
            </a:r>
            <a:r>
              <a:rPr lang="ko-KR" altLang="en-US" sz="1000" b="1" dirty="0" err="1">
                <a:latin typeface="+mn-ea"/>
              </a:rPr>
              <a:t>케이컬액</a:t>
            </a:r>
            <a:r>
              <a:rPr lang="ko-KR" altLang="en-US" sz="1000" b="1" dirty="0">
                <a:latin typeface="+mn-ea"/>
              </a:rPr>
              <a:t> 완전 경화 후 </a:t>
            </a:r>
            <a:r>
              <a:rPr lang="ko-KR" altLang="en-US" sz="1000" b="1" dirty="0" err="1">
                <a:latin typeface="+mn-ea"/>
              </a:rPr>
              <a:t>볼팅</a:t>
            </a:r>
            <a:r>
              <a:rPr lang="en-US" altLang="ko-KR" sz="1000" b="1" dirty="0">
                <a:latin typeface="+mn-ea"/>
              </a:rPr>
              <a:t>)</a:t>
            </a:r>
          </a:p>
          <a:p>
            <a:r>
              <a:rPr lang="en-US" altLang="ko-KR" sz="1000" b="1" dirty="0">
                <a:latin typeface="+mn-ea"/>
              </a:rPr>
              <a:t>- </a:t>
            </a:r>
            <a:r>
              <a:rPr lang="ko-KR" altLang="en-US" sz="1000" b="1" dirty="0" err="1">
                <a:latin typeface="+mn-ea"/>
              </a:rPr>
              <a:t>앙카드릴</a:t>
            </a:r>
            <a:r>
              <a:rPr lang="en-US" altLang="ko-KR" sz="1000" b="1" dirty="0">
                <a:latin typeface="+mn-ea"/>
              </a:rPr>
              <a:t>, </a:t>
            </a:r>
            <a:r>
              <a:rPr lang="ko-KR" altLang="en-US" sz="1000" b="1" dirty="0" err="1">
                <a:latin typeface="+mn-ea"/>
              </a:rPr>
              <a:t>임팩</a:t>
            </a:r>
            <a:r>
              <a:rPr lang="ko-KR" altLang="en-US" sz="1000" b="1" dirty="0">
                <a:latin typeface="+mn-ea"/>
              </a:rPr>
              <a:t> 사용</a:t>
            </a:r>
          </a:p>
          <a:p>
            <a:r>
              <a:rPr lang="en-US" altLang="ko-KR" sz="1000" b="1" dirty="0">
                <a:latin typeface="+mn-ea"/>
              </a:rPr>
              <a:t>- </a:t>
            </a:r>
            <a:r>
              <a:rPr lang="ko-KR" altLang="en-US" sz="1000" b="1" dirty="0">
                <a:latin typeface="+mn-ea"/>
              </a:rPr>
              <a:t>진공청소기 </a:t>
            </a:r>
            <a:r>
              <a:rPr lang="en-US" altLang="ko-KR" sz="1000" b="1" dirty="0">
                <a:latin typeface="+mn-ea"/>
              </a:rPr>
              <a:t>(</a:t>
            </a:r>
            <a:r>
              <a:rPr lang="ko-KR" altLang="en-US" sz="1000" b="1" dirty="0">
                <a:latin typeface="+mn-ea"/>
              </a:rPr>
              <a:t>비산방지</a:t>
            </a:r>
            <a:r>
              <a:rPr lang="en-US" altLang="ko-KR" sz="1000" b="1" dirty="0">
                <a:latin typeface="+mn-ea"/>
              </a:rPr>
              <a:t>)</a:t>
            </a: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C0567C77-C44D-1BC0-99C9-70F28C983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405" y="3236873"/>
            <a:ext cx="2398994" cy="1037955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D4F01CF4-78DA-D1EE-BC1B-006E4961DD97}"/>
              </a:ext>
            </a:extLst>
          </p:cNvPr>
          <p:cNvSpPr/>
          <p:nvPr/>
        </p:nvSpPr>
        <p:spPr>
          <a:xfrm>
            <a:off x="943152" y="2048657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4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52C3E30B-EE7E-B1FB-E7A9-2F20140B8A10}"/>
              </a:ext>
            </a:extLst>
          </p:cNvPr>
          <p:cNvSpPr/>
          <p:nvPr/>
        </p:nvSpPr>
        <p:spPr>
          <a:xfrm>
            <a:off x="3449045" y="1985066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5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5607EB18-3D1F-A3DB-3E06-491E4ED4D20F}"/>
              </a:ext>
            </a:extLst>
          </p:cNvPr>
          <p:cNvSpPr/>
          <p:nvPr/>
        </p:nvSpPr>
        <p:spPr>
          <a:xfrm>
            <a:off x="6089740" y="1985066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6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18272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6">
            <a:extLst>
              <a:ext uri="{FF2B5EF4-FFF2-40B4-BE49-F238E27FC236}">
                <a16:creationId xmlns:a16="http://schemas.microsoft.com/office/drawing/2014/main" id="{7608088C-143A-4720-9D1B-BE0E57EB9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5" name="Rectangle 8">
            <a:extLst>
              <a:ext uri="{FF2B5EF4-FFF2-40B4-BE49-F238E27FC236}">
                <a16:creationId xmlns:a16="http://schemas.microsoft.com/office/drawing/2014/main" id="{234CA21E-0F18-4E4E-BF12-5271E8DFA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6" name="Rectangle 2">
            <a:extLst>
              <a:ext uri="{FF2B5EF4-FFF2-40B4-BE49-F238E27FC236}">
                <a16:creationId xmlns:a16="http://schemas.microsoft.com/office/drawing/2014/main" id="{F3100E96-7252-4E7B-9AC0-D15BD2212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7" name="Rectangle 6">
            <a:extLst>
              <a:ext uri="{FF2B5EF4-FFF2-40B4-BE49-F238E27FC236}">
                <a16:creationId xmlns:a16="http://schemas.microsoft.com/office/drawing/2014/main" id="{4D94AD16-E574-43B6-8530-029A1AC35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8" name="Rectangle 2">
            <a:extLst>
              <a:ext uri="{FF2B5EF4-FFF2-40B4-BE49-F238E27FC236}">
                <a16:creationId xmlns:a16="http://schemas.microsoft.com/office/drawing/2014/main" id="{DE6692DC-1424-423E-B2DB-6172EB39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9" name="Rectangle 2">
            <a:extLst>
              <a:ext uri="{FF2B5EF4-FFF2-40B4-BE49-F238E27FC236}">
                <a16:creationId xmlns:a16="http://schemas.microsoft.com/office/drawing/2014/main" id="{71F46BE2-773F-417A-869C-96B036477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0" name="Rectangle 2">
            <a:extLst>
              <a:ext uri="{FF2B5EF4-FFF2-40B4-BE49-F238E27FC236}">
                <a16:creationId xmlns:a16="http://schemas.microsoft.com/office/drawing/2014/main" id="{620F6786-E1C5-4C2B-874F-24AA2DBC3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1" name="Rectangle 4">
            <a:extLst>
              <a:ext uri="{FF2B5EF4-FFF2-40B4-BE49-F238E27FC236}">
                <a16:creationId xmlns:a16="http://schemas.microsoft.com/office/drawing/2014/main" id="{8A32F9FB-79A6-4529-8E55-50BC65625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2" name="Rectangle 6">
            <a:extLst>
              <a:ext uri="{FF2B5EF4-FFF2-40B4-BE49-F238E27FC236}">
                <a16:creationId xmlns:a16="http://schemas.microsoft.com/office/drawing/2014/main" id="{EA727043-1F9E-4D6F-9843-6213EAF6F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615F8689-17C3-4BAD-BA27-3EE6BA102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18" name="슬라이드 번호 개체 틀 3">
            <a:extLst>
              <a:ext uri="{FF2B5EF4-FFF2-40B4-BE49-F238E27FC236}">
                <a16:creationId xmlns:a16="http://schemas.microsoft.com/office/drawing/2014/main" id="{D3761879-294E-45A5-81B7-0ED62BBCE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24</a:t>
            </a:fld>
            <a:endParaRPr lang="en-US" sz="100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61D5776-BF34-4E56-9F3E-0625E1065057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63D4B-AFBD-5F84-0041-AE250DF2B404}"/>
              </a:ext>
            </a:extLst>
          </p:cNvPr>
          <p:cNvSpPr txBox="1"/>
          <p:nvPr/>
        </p:nvSpPr>
        <p:spPr>
          <a:xfrm>
            <a:off x="357188" y="733425"/>
            <a:ext cx="357982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2-3.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설비 </a:t>
            </a:r>
            <a:r>
              <a:rPr lang="ko-KR" altLang="en-US" sz="2000" b="1" dirty="0" err="1">
                <a:solidFill>
                  <a:schemeClr val="tx1"/>
                </a:solidFill>
                <a:latin typeface="+mn-ea"/>
              </a:rPr>
              <a:t>타입별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 설치 시퀀스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2B8C07-F711-B17C-4E6D-D4878D2CB8EC}"/>
              </a:ext>
            </a:extLst>
          </p:cNvPr>
          <p:cNvSpPr txBox="1"/>
          <p:nvPr/>
        </p:nvSpPr>
        <p:spPr>
          <a:xfrm flipH="1">
            <a:off x="1871718" y="4442866"/>
            <a:ext cx="2515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7) </a:t>
            </a:r>
            <a:r>
              <a:rPr lang="ko-KR" altLang="en-US" b="1" dirty="0" err="1">
                <a:latin typeface="+mn-ea"/>
              </a:rPr>
              <a:t>공압</a:t>
            </a:r>
            <a:r>
              <a:rPr lang="ko-KR" altLang="en-US" b="1" dirty="0">
                <a:latin typeface="+mn-ea"/>
              </a:rPr>
              <a:t> 배관 설치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502BC2-B7D0-2457-3CF0-1393C116B5BE}"/>
              </a:ext>
            </a:extLst>
          </p:cNvPr>
          <p:cNvSpPr txBox="1"/>
          <p:nvPr/>
        </p:nvSpPr>
        <p:spPr>
          <a:xfrm>
            <a:off x="2076613" y="4826044"/>
            <a:ext cx="2171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err="1">
                <a:latin typeface="+mn-ea"/>
              </a:rPr>
              <a:t>공압</a:t>
            </a:r>
            <a:r>
              <a:rPr lang="ko-KR" altLang="en-US" sz="1200" b="1" dirty="0">
                <a:latin typeface="+mn-ea"/>
              </a:rPr>
              <a:t> </a:t>
            </a:r>
            <a:r>
              <a:rPr lang="en-US" altLang="ko-KR" sz="1200" b="1" dirty="0">
                <a:latin typeface="+mn-ea"/>
              </a:rPr>
              <a:t>PIPE LINE</a:t>
            </a:r>
            <a:r>
              <a:rPr lang="ko-KR" altLang="en-US" sz="1200" b="1" dirty="0">
                <a:latin typeface="+mn-ea"/>
              </a:rPr>
              <a:t> 설치</a:t>
            </a:r>
            <a:endParaRPr lang="en-US" altLang="ko-KR" sz="1200" b="1" dirty="0">
              <a:latin typeface="+mn-ea"/>
            </a:endParaRPr>
          </a:p>
          <a:p>
            <a:r>
              <a:rPr lang="en-US" altLang="ko-KR" sz="1200" b="1" dirty="0">
                <a:latin typeface="+mn-ea"/>
              </a:rPr>
              <a:t>- PIPE </a:t>
            </a:r>
            <a:r>
              <a:rPr lang="ko-KR" altLang="en-US" sz="1200" b="1" dirty="0">
                <a:latin typeface="+mn-ea"/>
              </a:rPr>
              <a:t>머신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30C4D-3568-B2AB-E72E-6BDE6131BE89}"/>
              </a:ext>
            </a:extLst>
          </p:cNvPr>
          <p:cNvSpPr txBox="1"/>
          <p:nvPr/>
        </p:nvSpPr>
        <p:spPr>
          <a:xfrm flipH="1">
            <a:off x="4790383" y="4439044"/>
            <a:ext cx="229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</a:rPr>
              <a:t>8)</a:t>
            </a:r>
            <a:r>
              <a:rPr lang="ko-KR" altLang="en-US" b="1" dirty="0">
                <a:latin typeface="+mn-ea"/>
              </a:rPr>
              <a:t> </a:t>
            </a:r>
            <a:r>
              <a:rPr lang="en-US" altLang="ko-KR" b="1" dirty="0">
                <a:latin typeface="+mn-ea"/>
              </a:rPr>
              <a:t>TEST </a:t>
            </a:r>
            <a:r>
              <a:rPr lang="ko-KR" altLang="en-US" b="1" dirty="0">
                <a:latin typeface="+mn-ea"/>
              </a:rPr>
              <a:t>및 셋팅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D8830-27B8-636D-3672-FEE361834B86}"/>
              </a:ext>
            </a:extLst>
          </p:cNvPr>
          <p:cNvSpPr txBox="1"/>
          <p:nvPr/>
        </p:nvSpPr>
        <p:spPr>
          <a:xfrm>
            <a:off x="4970337" y="4854879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latin typeface="+mn-ea"/>
              </a:rPr>
              <a:t>물류 흐름에 문제가 없도록</a:t>
            </a:r>
          </a:p>
          <a:p>
            <a:r>
              <a:rPr lang="ko-KR" altLang="en-US" sz="1200" b="1" dirty="0" err="1">
                <a:latin typeface="+mn-ea"/>
              </a:rPr>
              <a:t>공압유닛</a:t>
            </a:r>
            <a:r>
              <a:rPr lang="en-US" altLang="ko-KR" sz="1200" b="1" dirty="0">
                <a:latin typeface="+mn-ea"/>
              </a:rPr>
              <a:t>, </a:t>
            </a:r>
            <a:r>
              <a:rPr lang="ko-KR" altLang="en-US" sz="1200" b="1" dirty="0">
                <a:latin typeface="+mn-ea"/>
              </a:rPr>
              <a:t>센서</a:t>
            </a:r>
            <a:r>
              <a:rPr lang="en-US" altLang="ko-KR" sz="1200" b="1" dirty="0">
                <a:latin typeface="+mn-ea"/>
              </a:rPr>
              <a:t>, </a:t>
            </a:r>
            <a:r>
              <a:rPr lang="ko-KR" altLang="en-US" sz="1200" b="1" dirty="0" err="1">
                <a:latin typeface="+mn-ea"/>
              </a:rPr>
              <a:t>가이드셋팅</a:t>
            </a:r>
            <a:endParaRPr lang="en-US" altLang="ko-KR" sz="1200" b="1" dirty="0">
              <a:latin typeface="+mn-ea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9535538-A88B-AE34-1010-432B6ED4682A}"/>
              </a:ext>
            </a:extLst>
          </p:cNvPr>
          <p:cNvSpPr/>
          <p:nvPr/>
        </p:nvSpPr>
        <p:spPr>
          <a:xfrm>
            <a:off x="1732018" y="1876561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BA80ABB-665F-A403-B421-47C4150CE887}"/>
              </a:ext>
            </a:extLst>
          </p:cNvPr>
          <p:cNvSpPr/>
          <p:nvPr/>
        </p:nvSpPr>
        <p:spPr>
          <a:xfrm>
            <a:off x="4638061" y="1876560"/>
            <a:ext cx="2515831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B3111D2-7C03-07F5-479E-787D72BEAB50}"/>
              </a:ext>
            </a:extLst>
          </p:cNvPr>
          <p:cNvSpPr/>
          <p:nvPr/>
        </p:nvSpPr>
        <p:spPr>
          <a:xfrm>
            <a:off x="1732018" y="4320311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8C045BA-FBF0-B80F-2C8F-D8884052DE6B}"/>
              </a:ext>
            </a:extLst>
          </p:cNvPr>
          <p:cNvSpPr/>
          <p:nvPr/>
        </p:nvSpPr>
        <p:spPr>
          <a:xfrm>
            <a:off x="4637346" y="4318980"/>
            <a:ext cx="2515831" cy="137563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29D5EEA-FA06-AC01-5766-2AF295BE3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368" y="1954443"/>
            <a:ext cx="2362932" cy="229525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9BA6772-5B89-FBD6-4E4C-D10BB2D54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034" y="2989837"/>
            <a:ext cx="1151639" cy="123139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0C49D12-3749-D891-6906-1DEF225D09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r="3118"/>
          <a:stretch/>
        </p:blipFill>
        <p:spPr>
          <a:xfrm>
            <a:off x="4694101" y="1953166"/>
            <a:ext cx="2386388" cy="22939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F5D8A6-89A4-5338-4B95-6C0C4210BD6D}"/>
              </a:ext>
            </a:extLst>
          </p:cNvPr>
          <p:cNvSpPr txBox="1"/>
          <p:nvPr/>
        </p:nvSpPr>
        <p:spPr>
          <a:xfrm>
            <a:off x="677789" y="1344837"/>
            <a:ext cx="366741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입출고 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HOME STAND </a:t>
            </a: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설치 </a:t>
            </a:r>
            <a:r>
              <a:rPr lang="ko-KR" altLang="en-US" sz="1600" dirty="0">
                <a:latin typeface="+mn-ea"/>
              </a:rPr>
              <a:t>시퀀스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89A88B69-99CA-67D3-EB95-2518B6053112}"/>
              </a:ext>
            </a:extLst>
          </p:cNvPr>
          <p:cNvSpPr/>
          <p:nvPr/>
        </p:nvSpPr>
        <p:spPr>
          <a:xfrm>
            <a:off x="1878653" y="2049323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7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BD886225-5EEA-6C10-1A1B-3FA8CA93F8AD}"/>
              </a:ext>
            </a:extLst>
          </p:cNvPr>
          <p:cNvSpPr/>
          <p:nvPr/>
        </p:nvSpPr>
        <p:spPr>
          <a:xfrm>
            <a:off x="4861142" y="2049323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8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32949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189EA9A1-0546-4104-8A03-D81712116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4E48022-7A74-41BA-9FB5-37FBA5435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BEB647-7F10-4C49-9652-2758435B1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EDBF666-F362-4EFF-8E7C-1840B0D7B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8C3E912-6E81-427B-AD11-77B0838F5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6D0A3B3-86B7-4D0D-A73F-9AAA0A852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05BBE9B-79B6-498F-85E2-AF720CDAB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70AE3133-4B27-4DEE-8DF2-68790AC1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7B474078-93F9-4469-9F72-14F4A78D3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B8676858-FF6F-4ECA-BDF4-39C080F1D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15" name="슬라이드 번호 개체 틀 3">
            <a:extLst>
              <a:ext uri="{FF2B5EF4-FFF2-40B4-BE49-F238E27FC236}">
                <a16:creationId xmlns:a16="http://schemas.microsoft.com/office/drawing/2014/main" id="{EA9919A2-749D-40A4-90C5-96D8E984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25</a:t>
            </a:fld>
            <a:endParaRPr lang="en-US" sz="100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4078C9A-A0C4-4E87-AC55-0DFAC35E1CBF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10D72-8C56-385D-57EC-B4787AAD5EBB}"/>
              </a:ext>
            </a:extLst>
          </p:cNvPr>
          <p:cNvSpPr txBox="1"/>
          <p:nvPr/>
        </p:nvSpPr>
        <p:spPr>
          <a:xfrm>
            <a:off x="357188" y="733425"/>
            <a:ext cx="306686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2-4. </a:t>
            </a:r>
            <a:r>
              <a:rPr lang="ko-KR" altLang="en-US" sz="2000" b="1" dirty="0" err="1">
                <a:latin typeface="+mn-ea"/>
              </a:rPr>
              <a:t>공압</a:t>
            </a:r>
            <a:r>
              <a:rPr lang="ko-KR" altLang="en-US" sz="2000" b="1" dirty="0">
                <a:latin typeface="+mn-ea"/>
              </a:rPr>
              <a:t> 배관 설치 계획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FF56F3-EB02-ABC4-7B6A-B5B9AEBEB9F1}"/>
              </a:ext>
            </a:extLst>
          </p:cNvPr>
          <p:cNvSpPr txBox="1"/>
          <p:nvPr/>
        </p:nvSpPr>
        <p:spPr>
          <a:xfrm>
            <a:off x="783808" y="1271077"/>
            <a:ext cx="24217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en-US" altLang="ko-KR" sz="1600" dirty="0">
                <a:latin typeface="+mn-ea"/>
              </a:rPr>
              <a:t> Air </a:t>
            </a:r>
            <a:r>
              <a:rPr lang="ko-KR" altLang="en-US" sz="1600" dirty="0">
                <a:latin typeface="+mn-ea"/>
              </a:rPr>
              <a:t>배관 업무 </a:t>
            </a:r>
            <a:r>
              <a:rPr lang="en-US" altLang="ko-KR" sz="1600" dirty="0">
                <a:latin typeface="+mn-ea"/>
              </a:rPr>
              <a:t>SCOPE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BC8FE230-43F6-0ADD-35BA-B60EDCC98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645" y="1943635"/>
            <a:ext cx="3525408" cy="169576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47AECB2-BDA9-64D2-E8D9-35F1575D38FF}"/>
              </a:ext>
            </a:extLst>
          </p:cNvPr>
          <p:cNvSpPr txBox="1"/>
          <p:nvPr/>
        </p:nvSpPr>
        <p:spPr>
          <a:xfrm>
            <a:off x="783808" y="1775571"/>
            <a:ext cx="3651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400" b="1" dirty="0">
                <a:solidFill>
                  <a:schemeClr val="tx1"/>
                </a:solidFill>
                <a:latin typeface="+mn-ea"/>
              </a:rPr>
              <a:t>1. </a:t>
            </a:r>
            <a:r>
              <a:rPr lang="en-US" altLang="ko-KR" sz="1400" b="1" dirty="0">
                <a:latin typeface="+mn-ea"/>
              </a:rPr>
              <a:t>User ( </a:t>
            </a:r>
            <a:r>
              <a:rPr lang="ko-KR" altLang="en-US" sz="1400" b="1" dirty="0" err="1">
                <a:latin typeface="+mn-ea"/>
              </a:rPr>
              <a:t>롯데웰푸드</a:t>
            </a:r>
            <a:r>
              <a:rPr lang="ko-KR" altLang="en-US" sz="1400" b="1" dirty="0">
                <a:latin typeface="+mn-ea"/>
              </a:rPr>
              <a:t> </a:t>
            </a:r>
            <a:r>
              <a:rPr lang="en-US" altLang="ko-KR" sz="1400" b="1" dirty="0">
                <a:latin typeface="+mn-ea"/>
              </a:rPr>
              <a:t>)</a:t>
            </a:r>
            <a:endParaRPr lang="en-US" altLang="ko-KR" sz="14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5D889D5-767F-6A9F-7FCF-CB6C4896AD58}"/>
              </a:ext>
            </a:extLst>
          </p:cNvPr>
          <p:cNvSpPr txBox="1"/>
          <p:nvPr/>
        </p:nvSpPr>
        <p:spPr>
          <a:xfrm>
            <a:off x="851263" y="2067074"/>
            <a:ext cx="3651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+mn-ea"/>
              </a:rPr>
              <a:t>- SF</a:t>
            </a:r>
            <a:r>
              <a:rPr lang="en-US" altLang="ko-KR" sz="1200" b="1" dirty="0">
                <a:latin typeface="+mn-ea"/>
              </a:rPr>
              <a:t>A </a:t>
            </a:r>
            <a:r>
              <a:rPr lang="ko-KR" altLang="en-US" sz="1200" b="1" dirty="0">
                <a:solidFill>
                  <a:schemeClr val="tx1"/>
                </a:solidFill>
                <a:latin typeface="+mn-ea"/>
              </a:rPr>
              <a:t>지정</a:t>
            </a:r>
            <a:r>
              <a:rPr lang="en-US" altLang="ko-KR" sz="1200" b="1" dirty="0">
                <a:latin typeface="+mn-ea"/>
              </a:rPr>
              <a:t> Point</a:t>
            </a:r>
            <a:r>
              <a:rPr lang="ko-KR" altLang="en-US" sz="1200" b="1" dirty="0">
                <a:latin typeface="+mn-ea"/>
              </a:rPr>
              <a:t>에 </a:t>
            </a:r>
            <a:r>
              <a:rPr lang="en-US" altLang="ko-KR" sz="1200" b="1" dirty="0">
                <a:latin typeface="+mn-ea"/>
              </a:rPr>
              <a:t>Main Air(25A Pipe)</a:t>
            </a:r>
            <a:r>
              <a:rPr lang="ko-KR" altLang="en-US" sz="1200" b="1" dirty="0">
                <a:latin typeface="+mn-ea"/>
              </a:rPr>
              <a:t> </a:t>
            </a:r>
            <a:endParaRPr lang="en-US" altLang="ko-KR" sz="1200" b="1" dirty="0">
              <a:latin typeface="+mn-ea"/>
            </a:endParaRPr>
          </a:p>
          <a:p>
            <a:pPr>
              <a:defRPr/>
            </a:pPr>
            <a:r>
              <a:rPr lang="en-US" altLang="ko-KR" sz="1200" b="1" dirty="0">
                <a:latin typeface="+mn-ea"/>
              </a:rPr>
              <a:t>  Hook Up</a:t>
            </a:r>
            <a:r>
              <a:rPr lang="ko-KR" altLang="en-US" sz="1200" b="1" dirty="0">
                <a:latin typeface="+mn-ea"/>
              </a:rPr>
              <a:t> 및</a:t>
            </a:r>
            <a:r>
              <a:rPr lang="en-US" altLang="ko-KR" sz="1200" b="1" dirty="0">
                <a:latin typeface="+mn-ea"/>
              </a:rPr>
              <a:t> 1” Ball Valve </a:t>
            </a:r>
            <a:r>
              <a:rPr lang="ko-KR" altLang="en-US" sz="1200" b="1" dirty="0">
                <a:latin typeface="+mn-ea"/>
              </a:rPr>
              <a:t>설치</a:t>
            </a:r>
            <a:r>
              <a:rPr lang="en-US" altLang="ko-KR" sz="1200" b="1" dirty="0">
                <a:solidFill>
                  <a:schemeClr val="tx1"/>
                </a:solidFill>
                <a:latin typeface="+mn-ea"/>
              </a:rPr>
              <a:t>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D496F5-CA6B-DAEC-65E2-0BC2D1E36BC0}"/>
              </a:ext>
            </a:extLst>
          </p:cNvPr>
          <p:cNvSpPr txBox="1"/>
          <p:nvPr/>
        </p:nvSpPr>
        <p:spPr>
          <a:xfrm>
            <a:off x="783808" y="2809144"/>
            <a:ext cx="32643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400" b="1" dirty="0">
                <a:latin typeface="+mn-ea"/>
              </a:rPr>
              <a:t>2</a:t>
            </a:r>
            <a:r>
              <a:rPr lang="en-US" altLang="ko-KR" sz="1400" b="1" dirty="0">
                <a:solidFill>
                  <a:schemeClr val="tx1"/>
                </a:solidFill>
                <a:latin typeface="+mn-ea"/>
              </a:rPr>
              <a:t>. </a:t>
            </a:r>
            <a:r>
              <a:rPr lang="en-US" altLang="ko-KR" sz="1400" b="1" dirty="0">
                <a:latin typeface="+mn-ea"/>
              </a:rPr>
              <a:t>SFA</a:t>
            </a:r>
            <a:endParaRPr lang="en-US" altLang="ko-KR" sz="14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76722E-E9EB-F3EE-670D-62C2A122277A}"/>
              </a:ext>
            </a:extLst>
          </p:cNvPr>
          <p:cNvSpPr txBox="1"/>
          <p:nvPr/>
        </p:nvSpPr>
        <p:spPr>
          <a:xfrm>
            <a:off x="851262" y="3100647"/>
            <a:ext cx="37207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+mn-ea"/>
              </a:rPr>
              <a:t> - Layout </a:t>
            </a:r>
            <a:r>
              <a:rPr lang="ko-KR" altLang="en-US" sz="1200" b="1" dirty="0">
                <a:solidFill>
                  <a:schemeClr val="tx1"/>
                </a:solidFill>
                <a:latin typeface="+mn-ea"/>
              </a:rPr>
              <a:t>상 배관 </a:t>
            </a:r>
            <a:r>
              <a:rPr lang="en-US" altLang="ko-KR" sz="1200" b="1" dirty="0">
                <a:solidFill>
                  <a:schemeClr val="tx1"/>
                </a:solidFill>
                <a:latin typeface="+mn-ea"/>
              </a:rPr>
              <a:t>Air </a:t>
            </a:r>
            <a:r>
              <a:rPr lang="ko-KR" altLang="en-US" sz="1200" b="1" dirty="0">
                <a:solidFill>
                  <a:schemeClr val="tx1"/>
                </a:solidFill>
                <a:latin typeface="+mn-ea"/>
              </a:rPr>
              <a:t>공급 </a:t>
            </a:r>
            <a:r>
              <a:rPr lang="en-US" altLang="ko-KR" sz="1200" b="1" dirty="0">
                <a:solidFill>
                  <a:schemeClr val="tx1"/>
                </a:solidFill>
                <a:latin typeface="+mn-ea"/>
              </a:rPr>
              <a:t>Point </a:t>
            </a:r>
            <a:r>
              <a:rPr lang="ko-KR" altLang="en-US" sz="1200" b="1" dirty="0">
                <a:solidFill>
                  <a:schemeClr val="tx1"/>
                </a:solidFill>
                <a:latin typeface="+mn-ea"/>
              </a:rPr>
              <a:t>지정 </a:t>
            </a:r>
            <a:r>
              <a:rPr lang="ko-KR" altLang="en-US" sz="1200" b="1" dirty="0">
                <a:latin typeface="+mn-ea"/>
              </a:rPr>
              <a:t>및</a:t>
            </a:r>
            <a:endParaRPr lang="en-US" altLang="ko-KR" sz="1200" b="1" dirty="0">
              <a:latin typeface="+mn-ea"/>
            </a:endParaRPr>
          </a:p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+mn-ea"/>
              </a:rPr>
              <a:t>   </a:t>
            </a:r>
            <a:r>
              <a:rPr lang="en-US" altLang="ko-KR" sz="1200" b="1" dirty="0">
                <a:latin typeface="+mn-ea"/>
              </a:rPr>
              <a:t>FRL Unit </a:t>
            </a:r>
            <a:r>
              <a:rPr lang="ko-KR" altLang="en-US" sz="1200" b="1" dirty="0">
                <a:latin typeface="+mn-ea"/>
              </a:rPr>
              <a:t>공급</a:t>
            </a:r>
            <a:endParaRPr lang="en-US" altLang="ko-KR" sz="12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20E4DF-9440-AC72-E89A-8F11905FCC8C}"/>
              </a:ext>
            </a:extLst>
          </p:cNvPr>
          <p:cNvSpPr txBox="1"/>
          <p:nvPr/>
        </p:nvSpPr>
        <p:spPr>
          <a:xfrm>
            <a:off x="783808" y="4048079"/>
            <a:ext cx="3651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400" b="1" dirty="0">
                <a:solidFill>
                  <a:schemeClr val="tx1"/>
                </a:solidFill>
                <a:latin typeface="+mn-ea"/>
              </a:rPr>
              <a:t>3. </a:t>
            </a:r>
            <a:r>
              <a:rPr lang="ko-KR" altLang="en-US" sz="1400" b="1" dirty="0">
                <a:latin typeface="+mn-ea"/>
              </a:rPr>
              <a:t>세진</a:t>
            </a:r>
            <a:r>
              <a:rPr lang="en-US" altLang="ko-KR" sz="1400" b="1" dirty="0">
                <a:latin typeface="+mn-ea"/>
              </a:rPr>
              <a:t>FA</a:t>
            </a:r>
            <a:endParaRPr lang="en-US" altLang="ko-KR" sz="14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F972231-5592-E147-FDD1-558D1C78727A}"/>
              </a:ext>
            </a:extLst>
          </p:cNvPr>
          <p:cNvSpPr txBox="1"/>
          <p:nvPr/>
        </p:nvSpPr>
        <p:spPr>
          <a:xfrm>
            <a:off x="851263" y="4339582"/>
            <a:ext cx="347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b="1" dirty="0">
                <a:latin typeface="+mn-ea"/>
              </a:rPr>
              <a:t>- Main</a:t>
            </a:r>
            <a:r>
              <a:rPr lang="ko-KR" altLang="en-US" sz="1200" b="1" dirty="0">
                <a:latin typeface="+mn-ea"/>
              </a:rPr>
              <a:t> </a:t>
            </a:r>
            <a:r>
              <a:rPr lang="en-US" altLang="ko-KR" sz="1200" b="1" dirty="0">
                <a:latin typeface="+mn-ea"/>
              </a:rPr>
              <a:t>Line(25A)</a:t>
            </a:r>
            <a:r>
              <a:rPr lang="ko-KR" altLang="en-US" sz="1200" b="1" dirty="0">
                <a:latin typeface="+mn-ea"/>
              </a:rPr>
              <a:t>으로부터 각 </a:t>
            </a:r>
            <a:r>
              <a:rPr lang="en-US" altLang="ko-KR" sz="1200" b="1" dirty="0">
                <a:latin typeface="+mn-ea"/>
              </a:rPr>
              <a:t>Unit</a:t>
            </a:r>
            <a:r>
              <a:rPr lang="ko-KR" altLang="en-US" sz="1200" b="1" dirty="0">
                <a:latin typeface="+mn-ea"/>
              </a:rPr>
              <a:t>까지의 </a:t>
            </a:r>
            <a:r>
              <a:rPr lang="ko-KR" altLang="en-US" sz="1200" b="1" dirty="0" err="1">
                <a:latin typeface="+mn-ea"/>
              </a:rPr>
              <a:t>공압</a:t>
            </a:r>
            <a:r>
              <a:rPr lang="ko-KR" altLang="en-US" sz="1200" b="1" dirty="0">
                <a:latin typeface="+mn-ea"/>
              </a:rPr>
              <a:t>   </a:t>
            </a:r>
            <a:r>
              <a:rPr lang="en-US" altLang="ko-KR" sz="1200" b="1" dirty="0">
                <a:latin typeface="+mn-ea"/>
              </a:rPr>
              <a:t>    </a:t>
            </a:r>
          </a:p>
          <a:p>
            <a:pPr>
              <a:defRPr/>
            </a:pPr>
            <a:r>
              <a:rPr lang="ko-KR" altLang="en-US" sz="1200" b="1" dirty="0">
                <a:latin typeface="+mn-ea"/>
              </a:rPr>
              <a:t>  배관</a:t>
            </a:r>
            <a:r>
              <a:rPr lang="en-US" altLang="ko-KR" sz="1200" b="1" dirty="0">
                <a:latin typeface="+mn-ea"/>
              </a:rPr>
              <a:t>(25A)</a:t>
            </a:r>
            <a:r>
              <a:rPr lang="ko-KR" altLang="en-US" sz="1200" b="1" dirty="0">
                <a:latin typeface="+mn-ea"/>
              </a:rPr>
              <a:t> 연결 및 설치</a:t>
            </a:r>
            <a:endParaRPr lang="en-US" altLang="ko-KR" sz="12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890088D9-00E2-429B-2F09-EE4FC147729A}"/>
              </a:ext>
            </a:extLst>
          </p:cNvPr>
          <p:cNvSpPr/>
          <p:nvPr/>
        </p:nvSpPr>
        <p:spPr>
          <a:xfrm>
            <a:off x="783808" y="1700688"/>
            <a:ext cx="7607717" cy="2176693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ADF4C7FE-8E8D-F31E-3C6E-DA99F9C18BBC}"/>
              </a:ext>
            </a:extLst>
          </p:cNvPr>
          <p:cNvSpPr/>
          <p:nvPr/>
        </p:nvSpPr>
        <p:spPr>
          <a:xfrm>
            <a:off x="783808" y="3948749"/>
            <a:ext cx="7607717" cy="2175826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F849909A-7632-CF2D-D391-F57654CA3BD6}"/>
              </a:ext>
            </a:extLst>
          </p:cNvPr>
          <p:cNvSpPr/>
          <p:nvPr/>
        </p:nvSpPr>
        <p:spPr>
          <a:xfrm>
            <a:off x="5962650" y="2809144"/>
            <a:ext cx="733425" cy="486506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35251D9-403D-884E-C28A-9D5935322F1F}"/>
              </a:ext>
            </a:extLst>
          </p:cNvPr>
          <p:cNvSpPr txBox="1"/>
          <p:nvPr/>
        </p:nvSpPr>
        <p:spPr>
          <a:xfrm>
            <a:off x="6870504" y="3122109"/>
            <a:ext cx="1215922" cy="230832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+mn-ea"/>
              </a:rPr>
              <a:t>FRL Unit(SFA </a:t>
            </a:r>
            <a:r>
              <a:rPr lang="ko-KR" altLang="en-US" sz="900" b="1" dirty="0" err="1">
                <a:latin typeface="+mn-ea"/>
              </a:rPr>
              <a:t>사급</a:t>
            </a:r>
            <a:r>
              <a:rPr lang="en-US" altLang="ko-KR" sz="900" b="1" dirty="0">
                <a:latin typeface="+mn-ea"/>
              </a:rPr>
              <a:t>)</a:t>
            </a:r>
            <a:r>
              <a:rPr lang="en-US" altLang="ko-KR" sz="900" b="1" dirty="0">
                <a:solidFill>
                  <a:schemeClr val="tx1"/>
                </a:solidFill>
                <a:latin typeface="+mn-ea"/>
              </a:rPr>
              <a:t> </a:t>
            </a:r>
            <a:endParaRPr lang="ko-KR" altLang="en-US" sz="9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290557E-ECD7-CE9E-7E4F-837C2FF7DBC0}"/>
              </a:ext>
            </a:extLst>
          </p:cNvPr>
          <p:cNvSpPr txBox="1"/>
          <p:nvPr/>
        </p:nvSpPr>
        <p:spPr>
          <a:xfrm>
            <a:off x="5826914" y="2495147"/>
            <a:ext cx="1004895" cy="26161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100" b="1" dirty="0"/>
              <a:t>SFA Scope</a:t>
            </a:r>
            <a:endParaRPr lang="ko-KR" altLang="en-US" sz="11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54AF236-124E-195B-9561-1A3E865FF70F}"/>
              </a:ext>
            </a:extLst>
          </p:cNvPr>
          <p:cNvSpPr txBox="1"/>
          <p:nvPr/>
        </p:nvSpPr>
        <p:spPr>
          <a:xfrm>
            <a:off x="4838683" y="1981259"/>
            <a:ext cx="1004895" cy="26161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100" b="1" dirty="0"/>
              <a:t>User Scope</a:t>
            </a:r>
            <a:endParaRPr lang="ko-KR" altLang="en-US" sz="1100" b="1" dirty="0"/>
          </a:p>
        </p:txBody>
      </p:sp>
      <p:graphicFrame>
        <p:nvGraphicFramePr>
          <p:cNvPr id="75" name="표 3">
            <a:extLst>
              <a:ext uri="{FF2B5EF4-FFF2-40B4-BE49-F238E27FC236}">
                <a16:creationId xmlns:a16="http://schemas.microsoft.com/office/drawing/2014/main" id="{A2DB1002-B560-340E-6C08-E9F3A29577E3}"/>
              </a:ext>
            </a:extLst>
          </p:cNvPr>
          <p:cNvGraphicFramePr>
            <a:graphicFrameLocks noGrp="1"/>
          </p:cNvGraphicFramePr>
          <p:nvPr/>
        </p:nvGraphicFramePr>
        <p:xfrm>
          <a:off x="1030663" y="5127199"/>
          <a:ext cx="3504510" cy="8458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51337">
                  <a:extLst>
                    <a:ext uri="{9D8B030D-6E8A-4147-A177-3AD203B41FA5}">
                      <a16:colId xmlns:a16="http://schemas.microsoft.com/office/drawing/2014/main" val="1311064781"/>
                    </a:ext>
                  </a:extLst>
                </a:gridCol>
                <a:gridCol w="351337">
                  <a:extLst>
                    <a:ext uri="{9D8B030D-6E8A-4147-A177-3AD203B41FA5}">
                      <a16:colId xmlns:a16="http://schemas.microsoft.com/office/drawing/2014/main" val="1195072220"/>
                    </a:ext>
                  </a:extLst>
                </a:gridCol>
                <a:gridCol w="700459">
                  <a:extLst>
                    <a:ext uri="{9D8B030D-6E8A-4147-A177-3AD203B41FA5}">
                      <a16:colId xmlns:a16="http://schemas.microsoft.com/office/drawing/2014/main" val="4199956709"/>
                    </a:ext>
                  </a:extLst>
                </a:gridCol>
                <a:gridCol w="700459">
                  <a:extLst>
                    <a:ext uri="{9D8B030D-6E8A-4147-A177-3AD203B41FA5}">
                      <a16:colId xmlns:a16="http://schemas.microsoft.com/office/drawing/2014/main" val="1583525512"/>
                    </a:ext>
                  </a:extLst>
                </a:gridCol>
                <a:gridCol w="632733">
                  <a:extLst>
                    <a:ext uri="{9D8B030D-6E8A-4147-A177-3AD203B41FA5}">
                      <a16:colId xmlns:a16="http://schemas.microsoft.com/office/drawing/2014/main" val="2094048716"/>
                    </a:ext>
                  </a:extLst>
                </a:gridCol>
                <a:gridCol w="768185">
                  <a:extLst>
                    <a:ext uri="{9D8B030D-6E8A-4147-A177-3AD203B41FA5}">
                      <a16:colId xmlns:a16="http://schemas.microsoft.com/office/drawing/2014/main" val="1889012158"/>
                    </a:ext>
                  </a:extLst>
                </a:gridCol>
              </a:tblGrid>
              <a:tr h="3501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dirty="0">
                          <a:solidFill>
                            <a:schemeClr val="tx1"/>
                          </a:solidFill>
                        </a:rPr>
                        <a:t>명  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dirty="0">
                          <a:solidFill>
                            <a:schemeClr val="tx1"/>
                          </a:solidFill>
                        </a:rPr>
                        <a:t>바깥 지름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dirty="0">
                          <a:solidFill>
                            <a:schemeClr val="tx1"/>
                          </a:solidFill>
                        </a:rPr>
                        <a:t>바깥 지름 </a:t>
                      </a:r>
                      <a:endParaRPr lang="en-US" altLang="ko-KR" sz="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800" b="1" dirty="0" err="1">
                          <a:solidFill>
                            <a:schemeClr val="tx1"/>
                          </a:solidFill>
                        </a:rPr>
                        <a:t>허용차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dirty="0">
                          <a:solidFill>
                            <a:schemeClr val="tx1"/>
                          </a:solidFill>
                        </a:rPr>
                        <a:t>두  </a:t>
                      </a:r>
                      <a:r>
                        <a:rPr lang="ko-KR" altLang="en-US" sz="800" b="1" dirty="0" err="1">
                          <a:solidFill>
                            <a:schemeClr val="tx1"/>
                          </a:solidFill>
                        </a:rPr>
                        <a:t>께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dirty="0">
                          <a:solidFill>
                            <a:schemeClr val="tx1"/>
                          </a:solidFill>
                        </a:rPr>
                        <a:t>소켓 미포함</a:t>
                      </a:r>
                      <a:endParaRPr lang="en-US" altLang="ko-KR" sz="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800" b="1" dirty="0">
                          <a:solidFill>
                            <a:schemeClr val="tx1"/>
                          </a:solidFill>
                        </a:rPr>
                        <a:t>두  </a:t>
                      </a:r>
                      <a:r>
                        <a:rPr lang="ko-KR" altLang="en-US" sz="800" b="1" dirty="0" err="1">
                          <a:solidFill>
                            <a:schemeClr val="tx1"/>
                          </a:solidFill>
                        </a:rPr>
                        <a:t>께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897017"/>
                  </a:ext>
                </a:extLst>
              </a:tr>
              <a:tr h="2478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>
                          <a:solidFill>
                            <a:schemeClr val="tx1"/>
                          </a:solidFill>
                        </a:rPr>
                        <a:t>mm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>
                          <a:solidFill>
                            <a:schemeClr val="tx1"/>
                          </a:solidFill>
                        </a:rPr>
                        <a:t>Plain Ends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>
                          <a:solidFill>
                            <a:schemeClr val="tx1"/>
                          </a:solidFill>
                        </a:rPr>
                        <a:t>mm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>
                          <a:solidFill>
                            <a:schemeClr val="tx1"/>
                          </a:solidFill>
                        </a:rPr>
                        <a:t>kg/m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170244"/>
                  </a:ext>
                </a:extLst>
              </a:tr>
              <a:tr h="2478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ko-KR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>
                          <a:solidFill>
                            <a:schemeClr val="tx1"/>
                          </a:solidFill>
                        </a:rPr>
                        <a:t>34.0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dirty="0">
                          <a:solidFill>
                            <a:schemeClr val="tx1"/>
                          </a:solidFill>
                        </a:rPr>
                        <a:t>±</a:t>
                      </a:r>
                      <a:r>
                        <a:rPr lang="en-US" altLang="ko-KR" sz="800" b="1" dirty="0">
                          <a:solidFill>
                            <a:schemeClr val="tx1"/>
                          </a:solidFill>
                        </a:rPr>
                        <a:t>0.5 mm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>
                          <a:solidFill>
                            <a:schemeClr val="tx1"/>
                          </a:solidFill>
                        </a:rPr>
                        <a:t>2.65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>
                          <a:solidFill>
                            <a:schemeClr val="tx1"/>
                          </a:solidFill>
                        </a:rPr>
                        <a:t>2.45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276862"/>
                  </a:ext>
                </a:extLst>
              </a:tr>
            </a:tbl>
          </a:graphicData>
        </a:graphic>
      </p:graphicFrame>
      <p:sp>
        <p:nvSpPr>
          <p:cNvPr id="76" name="TextBox 75">
            <a:extLst>
              <a:ext uri="{FF2B5EF4-FFF2-40B4-BE49-F238E27FC236}">
                <a16:creationId xmlns:a16="http://schemas.microsoft.com/office/drawing/2014/main" id="{E8BA0EF6-EF91-9069-0BC9-FA702401BBFC}"/>
              </a:ext>
            </a:extLst>
          </p:cNvPr>
          <p:cNvSpPr txBox="1"/>
          <p:nvPr/>
        </p:nvSpPr>
        <p:spPr>
          <a:xfrm>
            <a:off x="808950" y="4867824"/>
            <a:ext cx="207051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000" b="1" dirty="0">
                <a:latin typeface="+mn-ea"/>
              </a:rPr>
              <a:t>※</a:t>
            </a:r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 배관용 탄소강관 </a:t>
            </a:r>
            <a:r>
              <a:rPr lang="en-US" altLang="ko-KR" sz="1000" b="1" dirty="0">
                <a:solidFill>
                  <a:schemeClr val="tx1"/>
                </a:solidFill>
                <a:latin typeface="+mn-ea"/>
              </a:rPr>
              <a:t>(SPP) </a:t>
            </a:r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사양</a:t>
            </a:r>
            <a:endParaRPr lang="en-US" altLang="ko-KR" sz="10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9FFFB4A-DDC7-4FBD-C8AD-B9B15836D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796" y="4012731"/>
            <a:ext cx="829381" cy="87930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4E6BE979-980B-1F93-276F-1458DF241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80" y="4012731"/>
            <a:ext cx="940974" cy="88610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3436F7C-0A05-D2BD-1B54-D804AB7525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12" y="5335884"/>
            <a:ext cx="1162409" cy="69309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A013BC2-FBB1-FFA4-D7B5-E59A0FEE35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58" y="2213874"/>
            <a:ext cx="1084180" cy="83686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9538C76-6404-6C7A-780C-6D1952BDFEA5}"/>
              </a:ext>
            </a:extLst>
          </p:cNvPr>
          <p:cNvSpPr txBox="1"/>
          <p:nvPr/>
        </p:nvSpPr>
        <p:spPr>
          <a:xfrm>
            <a:off x="5072743" y="4060919"/>
            <a:ext cx="495300" cy="215444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rgbClr val="FFC00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800" b="1" dirty="0"/>
              <a:t>Unit</a:t>
            </a:r>
            <a:endParaRPr lang="ko-KR" altLang="en-US" sz="8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EB3E9F-8A0F-3644-61FF-57DBDEEA50BA}"/>
              </a:ext>
            </a:extLst>
          </p:cNvPr>
          <p:cNvSpPr txBox="1"/>
          <p:nvPr/>
        </p:nvSpPr>
        <p:spPr>
          <a:xfrm>
            <a:off x="6668663" y="4273796"/>
            <a:ext cx="495300" cy="215444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rgbClr val="FFC00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800" b="1" dirty="0"/>
              <a:t>Unit</a:t>
            </a:r>
            <a:endParaRPr lang="ko-KR" altLang="en-US" sz="8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DBBEC3-2E61-626A-063A-E16CA8A6492C}"/>
              </a:ext>
            </a:extLst>
          </p:cNvPr>
          <p:cNvSpPr txBox="1"/>
          <p:nvPr/>
        </p:nvSpPr>
        <p:spPr>
          <a:xfrm>
            <a:off x="6274977" y="4938991"/>
            <a:ext cx="783476" cy="215444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rgbClr val="FFC00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800" b="1" dirty="0"/>
              <a:t>Air</a:t>
            </a:r>
            <a:r>
              <a:rPr lang="ko-KR" altLang="en-US" sz="800" b="1" dirty="0"/>
              <a:t> </a:t>
            </a:r>
            <a:r>
              <a:rPr lang="en-US" altLang="ko-KR" sz="800" b="1" dirty="0"/>
              <a:t>Line(25A)</a:t>
            </a:r>
            <a:endParaRPr lang="ko-KR" altLang="en-US" sz="8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960608-7DFD-8BC4-6D4F-F27B86254A23}"/>
              </a:ext>
            </a:extLst>
          </p:cNvPr>
          <p:cNvSpPr txBox="1"/>
          <p:nvPr/>
        </p:nvSpPr>
        <p:spPr>
          <a:xfrm>
            <a:off x="5054375" y="4928954"/>
            <a:ext cx="829380" cy="215444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rgbClr val="FF000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800" b="1" dirty="0"/>
              <a:t>Main</a:t>
            </a:r>
            <a:r>
              <a:rPr lang="ko-KR" altLang="en-US" sz="800" b="1" dirty="0"/>
              <a:t> </a:t>
            </a:r>
            <a:r>
              <a:rPr lang="en-US" altLang="ko-KR" sz="800" b="1" dirty="0"/>
              <a:t>Line(25A)</a:t>
            </a:r>
            <a:endParaRPr lang="ko-KR" altLang="en-US" sz="800" b="1" dirty="0"/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CB24B93C-606D-9ABC-EE34-743551CDDBA4}"/>
              </a:ext>
            </a:extLst>
          </p:cNvPr>
          <p:cNvCxnSpPr>
            <a:cxnSpLocks/>
          </p:cNvCxnSpPr>
          <p:nvPr/>
        </p:nvCxnSpPr>
        <p:spPr>
          <a:xfrm flipH="1">
            <a:off x="5011009" y="5208184"/>
            <a:ext cx="336744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94751A1D-0AD4-0E97-FEDF-DC0BEDBC323B}"/>
              </a:ext>
            </a:extLst>
          </p:cNvPr>
          <p:cNvCxnSpPr>
            <a:cxnSpLocks/>
          </p:cNvCxnSpPr>
          <p:nvPr/>
        </p:nvCxnSpPr>
        <p:spPr>
          <a:xfrm>
            <a:off x="6122670" y="4892040"/>
            <a:ext cx="0" cy="31614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1F407DDD-F783-B4FB-520F-53036EF75E4D}"/>
              </a:ext>
            </a:extLst>
          </p:cNvPr>
          <p:cNvCxnSpPr>
            <a:cxnSpLocks/>
          </p:cNvCxnSpPr>
          <p:nvPr/>
        </p:nvCxnSpPr>
        <p:spPr>
          <a:xfrm>
            <a:off x="5011009" y="4490450"/>
            <a:ext cx="0" cy="153697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DDDA1B30-7C8C-3ABC-0180-DA19AD6B4BF5}"/>
              </a:ext>
            </a:extLst>
          </p:cNvPr>
          <p:cNvCxnSpPr>
            <a:cxnSpLocks/>
          </p:cNvCxnSpPr>
          <p:nvPr/>
        </p:nvCxnSpPr>
        <p:spPr>
          <a:xfrm flipH="1">
            <a:off x="4949274" y="4358542"/>
            <a:ext cx="12346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80972609-6B5F-945A-FA2A-B4D8FB58313F}"/>
              </a:ext>
            </a:extLst>
          </p:cNvPr>
          <p:cNvCxnSpPr>
            <a:cxnSpLocks/>
          </p:cNvCxnSpPr>
          <p:nvPr/>
        </p:nvCxnSpPr>
        <p:spPr>
          <a:xfrm flipH="1">
            <a:off x="4912081" y="4418867"/>
            <a:ext cx="1978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C997D3B4-9A6F-D8D7-CB31-B40198067094}"/>
              </a:ext>
            </a:extLst>
          </p:cNvPr>
          <p:cNvCxnSpPr>
            <a:cxnSpLocks/>
          </p:cNvCxnSpPr>
          <p:nvPr/>
        </p:nvCxnSpPr>
        <p:spPr>
          <a:xfrm flipH="1">
            <a:off x="4949274" y="4489717"/>
            <a:ext cx="12346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F68648B8-6945-04DA-0EB5-73405BD8F931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6763817" y="5209742"/>
            <a:ext cx="0" cy="1261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7E5B8AA6-1A79-F8B9-2D4F-095D5CF0894E}"/>
              </a:ext>
            </a:extLst>
          </p:cNvPr>
          <p:cNvCxnSpPr>
            <a:cxnSpLocks/>
          </p:cNvCxnSpPr>
          <p:nvPr/>
        </p:nvCxnSpPr>
        <p:spPr>
          <a:xfrm>
            <a:off x="7692904" y="4898834"/>
            <a:ext cx="0" cy="31614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DB0D856-F983-CC85-14D4-EA4D7763C869}"/>
              </a:ext>
            </a:extLst>
          </p:cNvPr>
          <p:cNvSpPr txBox="1"/>
          <p:nvPr/>
        </p:nvSpPr>
        <p:spPr>
          <a:xfrm>
            <a:off x="7445254" y="5580795"/>
            <a:ext cx="495300" cy="215444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rgbClr val="FFC00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800" b="1" dirty="0"/>
              <a:t>Unit</a:t>
            </a:r>
            <a:endParaRPr lang="ko-KR" altLang="en-US" sz="800" b="1" dirty="0"/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91E58A0F-9839-80B4-D113-5FF81923FEAE}"/>
              </a:ext>
            </a:extLst>
          </p:cNvPr>
          <p:cNvCxnSpPr>
            <a:cxnSpLocks/>
            <a:stCxn id="26" idx="3"/>
            <a:endCxn id="19" idx="1"/>
          </p:cNvCxnSpPr>
          <p:nvPr/>
        </p:nvCxnSpPr>
        <p:spPr>
          <a:xfrm>
            <a:off x="7163963" y="4381518"/>
            <a:ext cx="121117" cy="74265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6C64FC9A-3781-3C20-48AD-87E711D873E1}"/>
              </a:ext>
            </a:extLst>
          </p:cNvPr>
          <p:cNvCxnSpPr>
            <a:cxnSpLocks/>
            <a:stCxn id="4" idx="1"/>
            <a:endCxn id="25" idx="3"/>
          </p:cNvCxnSpPr>
          <p:nvPr/>
        </p:nvCxnSpPr>
        <p:spPr>
          <a:xfrm flipH="1" flipV="1">
            <a:off x="5568043" y="4168641"/>
            <a:ext cx="104753" cy="283744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36526E9D-B4DA-FBC1-D1A3-31A8BB5F0709}"/>
              </a:ext>
            </a:extLst>
          </p:cNvPr>
          <p:cNvCxnSpPr>
            <a:cxnSpLocks/>
            <a:stCxn id="21" idx="3"/>
            <a:endCxn id="49" idx="1"/>
          </p:cNvCxnSpPr>
          <p:nvPr/>
        </p:nvCxnSpPr>
        <p:spPr>
          <a:xfrm>
            <a:off x="7345021" y="5682431"/>
            <a:ext cx="100233" cy="6086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B7E8B5-57B9-8675-5A3F-F4F5B49416D2}"/>
              </a:ext>
            </a:extLst>
          </p:cNvPr>
          <p:cNvSpPr txBox="1"/>
          <p:nvPr/>
        </p:nvSpPr>
        <p:spPr>
          <a:xfrm>
            <a:off x="3901362" y="4003415"/>
            <a:ext cx="1004895" cy="26161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100" b="1" dirty="0"/>
              <a:t>User Scope</a:t>
            </a:r>
            <a:endParaRPr lang="ko-KR" alt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609362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189EA9A1-0546-4104-8A03-D81712116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4E48022-7A74-41BA-9FB5-37FBA5435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BEB647-7F10-4C49-9652-2758435B1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EDBF666-F362-4EFF-8E7C-1840B0D7B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8C3E912-6E81-427B-AD11-77B0838F5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6D0A3B3-86B7-4D0D-A73F-9AAA0A852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05BBE9B-79B6-498F-85E2-AF720CDAB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70AE3133-4B27-4DEE-8DF2-68790AC1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7B474078-93F9-4469-9F72-14F4A78D3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B8676858-FF6F-4ECA-BDF4-39C080F1D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15" name="슬라이드 번호 개체 틀 3">
            <a:extLst>
              <a:ext uri="{FF2B5EF4-FFF2-40B4-BE49-F238E27FC236}">
                <a16:creationId xmlns:a16="http://schemas.microsoft.com/office/drawing/2014/main" id="{EA9919A2-749D-40A4-90C5-96D8E984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26</a:t>
            </a:fld>
            <a:endParaRPr lang="en-US" sz="100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4078C9A-A0C4-4E87-AC55-0DFAC35E1CBF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FF56F3-EB02-ABC4-7B6A-B5B9AEBEB9F1}"/>
              </a:ext>
            </a:extLst>
          </p:cNvPr>
          <p:cNvSpPr txBox="1"/>
          <p:nvPr/>
        </p:nvSpPr>
        <p:spPr>
          <a:xfrm>
            <a:off x="634365" y="1258235"/>
            <a:ext cx="3125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en-US" altLang="ko-KR" sz="1600" dirty="0"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공압</a:t>
            </a:r>
            <a:r>
              <a:rPr lang="ko-KR" altLang="en-US" sz="1600" dirty="0">
                <a:latin typeface="+mn-ea"/>
              </a:rPr>
              <a:t> 배관 설치 시퀀스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B4BE001D-6851-AE84-E61E-3C479BB83835}"/>
              </a:ext>
            </a:extLst>
          </p:cNvPr>
          <p:cNvSpPr/>
          <p:nvPr/>
        </p:nvSpPr>
        <p:spPr>
          <a:xfrm>
            <a:off x="628007" y="1714636"/>
            <a:ext cx="1881127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1500C142-D6DA-DAA2-7B44-37C758D84C5D}"/>
              </a:ext>
            </a:extLst>
          </p:cNvPr>
          <p:cNvCxnSpPr>
            <a:cxnSpLocks/>
          </p:cNvCxnSpPr>
          <p:nvPr/>
        </p:nvCxnSpPr>
        <p:spPr>
          <a:xfrm>
            <a:off x="634365" y="4166235"/>
            <a:ext cx="1880206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그림 40">
            <a:extLst>
              <a:ext uri="{FF2B5EF4-FFF2-40B4-BE49-F238E27FC236}">
                <a16:creationId xmlns:a16="http://schemas.microsoft.com/office/drawing/2014/main" id="{3C5A24A2-0D17-ADC6-5506-A9BD2C96E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24" y="1785487"/>
            <a:ext cx="1065650" cy="966223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54CCFBFD-6B93-B2B6-B192-A05D615A9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896" y="3176741"/>
            <a:ext cx="732505" cy="57446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595A8B2-25AA-08EA-4DA5-06B95E72D98F}"/>
              </a:ext>
            </a:extLst>
          </p:cNvPr>
          <p:cNvSpPr txBox="1"/>
          <p:nvPr/>
        </p:nvSpPr>
        <p:spPr>
          <a:xfrm>
            <a:off x="641722" y="2814112"/>
            <a:ext cx="11365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tx1"/>
                </a:solidFill>
                <a:latin typeface="+mn-ea"/>
              </a:rPr>
              <a:t>&lt; </a:t>
            </a:r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파이프 머신 </a:t>
            </a:r>
            <a:r>
              <a:rPr lang="en-US" altLang="ko-KR" sz="1000" b="1" dirty="0">
                <a:solidFill>
                  <a:schemeClr val="tx1"/>
                </a:solidFill>
                <a:latin typeface="+mn-ea"/>
              </a:rPr>
              <a:t>&gt;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931129-A371-9F15-A1B3-D9EF3BBB1AA7}"/>
              </a:ext>
            </a:extLst>
          </p:cNvPr>
          <p:cNvSpPr txBox="1"/>
          <p:nvPr/>
        </p:nvSpPr>
        <p:spPr>
          <a:xfrm>
            <a:off x="1343165" y="3859842"/>
            <a:ext cx="11365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000" b="1" dirty="0">
                <a:solidFill>
                  <a:schemeClr val="tx1"/>
                </a:solidFill>
                <a:latin typeface="+mn-ea"/>
              </a:rPr>
              <a:t>&lt; </a:t>
            </a:r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머신 다이스</a:t>
            </a:r>
            <a:r>
              <a:rPr lang="en-US" altLang="ko-KR" sz="1000" b="1" dirty="0">
                <a:solidFill>
                  <a:schemeClr val="tx1"/>
                </a:solidFill>
                <a:latin typeface="+mn-ea"/>
              </a:rPr>
              <a:t>&gt;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050D9CC-A2C9-2BDE-9AAC-F85C92BFD33F}"/>
              </a:ext>
            </a:extLst>
          </p:cNvPr>
          <p:cNvSpPr txBox="1"/>
          <p:nvPr/>
        </p:nvSpPr>
        <p:spPr>
          <a:xfrm flipH="1">
            <a:off x="634365" y="4280941"/>
            <a:ext cx="2032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+mn-ea"/>
              </a:rPr>
              <a:t>1) Pipe </a:t>
            </a:r>
            <a:r>
              <a:rPr lang="ko-KR" altLang="en-US" sz="1400" b="1" dirty="0">
                <a:latin typeface="+mn-ea"/>
              </a:rPr>
              <a:t>가공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7E1394-BC98-D89A-A347-60A74856C9EA}"/>
              </a:ext>
            </a:extLst>
          </p:cNvPr>
          <p:cNvSpPr txBox="1"/>
          <p:nvPr/>
        </p:nvSpPr>
        <p:spPr>
          <a:xfrm>
            <a:off x="702124" y="4609001"/>
            <a:ext cx="17776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 dirty="0">
                <a:latin typeface="+mn-ea"/>
              </a:rPr>
              <a:t>파이프 머신</a:t>
            </a:r>
            <a:r>
              <a:rPr lang="en-US" altLang="ko-KR" sz="1000" b="1" dirty="0">
                <a:latin typeface="+mn-ea"/>
              </a:rPr>
              <a:t>(</a:t>
            </a:r>
            <a:r>
              <a:rPr lang="ko-KR" altLang="en-US" sz="1000" b="1" dirty="0">
                <a:latin typeface="+mn-ea"/>
              </a:rPr>
              <a:t>절단</a:t>
            </a:r>
            <a:r>
              <a:rPr lang="en-US" altLang="ko-KR" sz="1000" b="1" dirty="0">
                <a:latin typeface="+mn-ea"/>
              </a:rPr>
              <a:t>)</a:t>
            </a:r>
            <a:r>
              <a:rPr lang="ko-KR" altLang="en-US" sz="1000" b="1" dirty="0">
                <a:latin typeface="+mn-ea"/>
              </a:rPr>
              <a:t>과</a:t>
            </a:r>
            <a:endParaRPr lang="en-US" altLang="ko-KR" sz="1000" b="1" dirty="0">
              <a:latin typeface="+mn-ea"/>
            </a:endParaRPr>
          </a:p>
          <a:p>
            <a:r>
              <a:rPr lang="ko-KR" altLang="en-US" sz="1000" b="1" dirty="0">
                <a:latin typeface="+mn-ea"/>
              </a:rPr>
              <a:t>머신 다이스</a:t>
            </a:r>
            <a:r>
              <a:rPr lang="en-US" altLang="ko-KR" sz="1000" b="1" dirty="0">
                <a:latin typeface="+mn-ea"/>
              </a:rPr>
              <a:t>(</a:t>
            </a:r>
            <a:r>
              <a:rPr lang="ko-KR" altLang="en-US" sz="1000" b="1" dirty="0">
                <a:latin typeface="+mn-ea"/>
              </a:rPr>
              <a:t>나사산 가공</a:t>
            </a:r>
            <a:r>
              <a:rPr lang="en-US" altLang="ko-KR" sz="1000" b="1" dirty="0">
                <a:latin typeface="+mn-ea"/>
              </a:rPr>
              <a:t>)</a:t>
            </a:r>
            <a:r>
              <a:rPr lang="ko-KR" altLang="en-US" sz="1000" b="1" dirty="0">
                <a:latin typeface="+mn-ea"/>
              </a:rPr>
              <a:t>을</a:t>
            </a:r>
            <a:endParaRPr lang="en-US" altLang="ko-KR" sz="1000" b="1" dirty="0">
              <a:latin typeface="+mn-ea"/>
            </a:endParaRPr>
          </a:p>
          <a:p>
            <a:r>
              <a:rPr lang="ko-KR" altLang="en-US" sz="1000" b="1" dirty="0">
                <a:latin typeface="+mn-ea"/>
              </a:rPr>
              <a:t>이용해</a:t>
            </a:r>
            <a:r>
              <a:rPr lang="en-US" altLang="ko-KR" sz="1000" b="1" dirty="0">
                <a:latin typeface="+mn-ea"/>
              </a:rPr>
              <a:t> Pipe</a:t>
            </a:r>
            <a:r>
              <a:rPr lang="ko-KR" altLang="en-US" sz="1000" b="1" dirty="0">
                <a:latin typeface="+mn-ea"/>
              </a:rPr>
              <a:t> 가공</a:t>
            </a: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8C25EBF2-610D-6240-6317-DF626B2E366E}"/>
              </a:ext>
            </a:extLst>
          </p:cNvPr>
          <p:cNvSpPr/>
          <p:nvPr/>
        </p:nvSpPr>
        <p:spPr>
          <a:xfrm>
            <a:off x="2634326" y="1714636"/>
            <a:ext cx="1881127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cxnSp>
        <p:nvCxnSpPr>
          <p:cNvPr id="75" name="직선 연결선 74">
            <a:extLst>
              <a:ext uri="{FF2B5EF4-FFF2-40B4-BE49-F238E27FC236}">
                <a16:creationId xmlns:a16="http://schemas.microsoft.com/office/drawing/2014/main" id="{266D797E-DF3D-143E-444A-818E77C001F8}"/>
              </a:ext>
            </a:extLst>
          </p:cNvPr>
          <p:cNvCxnSpPr>
            <a:cxnSpLocks/>
          </p:cNvCxnSpPr>
          <p:nvPr/>
        </p:nvCxnSpPr>
        <p:spPr>
          <a:xfrm>
            <a:off x="2640684" y="4166235"/>
            <a:ext cx="1880206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C1DAF357-D438-7938-17FE-369EAA84FE3A}"/>
              </a:ext>
            </a:extLst>
          </p:cNvPr>
          <p:cNvSpPr txBox="1"/>
          <p:nvPr/>
        </p:nvSpPr>
        <p:spPr>
          <a:xfrm flipH="1">
            <a:off x="2640684" y="4280941"/>
            <a:ext cx="2032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+mn-ea"/>
              </a:rPr>
              <a:t>2) </a:t>
            </a:r>
            <a:r>
              <a:rPr lang="ko-KR" altLang="en-US" sz="1400" b="1" dirty="0">
                <a:latin typeface="+mn-ea"/>
              </a:rPr>
              <a:t>배관 설치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578E1AD-6A5B-0E02-2001-A68BAA8C806F}"/>
              </a:ext>
            </a:extLst>
          </p:cNvPr>
          <p:cNvSpPr txBox="1"/>
          <p:nvPr/>
        </p:nvSpPr>
        <p:spPr>
          <a:xfrm>
            <a:off x="2708443" y="4609001"/>
            <a:ext cx="1777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 dirty="0">
                <a:latin typeface="+mn-ea"/>
              </a:rPr>
              <a:t>가공한 배관을 각 </a:t>
            </a:r>
            <a:r>
              <a:rPr lang="en-US" altLang="ko-KR" sz="1000" b="1" dirty="0">
                <a:latin typeface="+mn-ea"/>
              </a:rPr>
              <a:t>Unit</a:t>
            </a:r>
            <a:r>
              <a:rPr lang="ko-KR" altLang="en-US" sz="1000" b="1" dirty="0">
                <a:latin typeface="+mn-ea"/>
              </a:rPr>
              <a:t>의 </a:t>
            </a:r>
            <a:endParaRPr lang="en-US" altLang="ko-KR" sz="1000" b="1" dirty="0">
              <a:latin typeface="+mn-ea"/>
            </a:endParaRPr>
          </a:p>
          <a:p>
            <a:r>
              <a:rPr lang="ko-KR" altLang="en-US" sz="1000" b="1" dirty="0">
                <a:latin typeface="+mn-ea"/>
              </a:rPr>
              <a:t>배관 </a:t>
            </a:r>
            <a:r>
              <a:rPr lang="en-US" altLang="ko-KR" sz="1000" b="1" dirty="0">
                <a:latin typeface="+mn-ea"/>
              </a:rPr>
              <a:t>Point</a:t>
            </a:r>
            <a:r>
              <a:rPr lang="ko-KR" altLang="en-US" sz="1000" b="1" dirty="0">
                <a:latin typeface="+mn-ea"/>
              </a:rPr>
              <a:t>에 설치</a:t>
            </a: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AE20E4E0-A3A1-935E-97AE-5729D904CC4F}"/>
              </a:ext>
            </a:extLst>
          </p:cNvPr>
          <p:cNvSpPr/>
          <p:nvPr/>
        </p:nvSpPr>
        <p:spPr>
          <a:xfrm>
            <a:off x="4635208" y="1714636"/>
            <a:ext cx="1881127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cxnSp>
        <p:nvCxnSpPr>
          <p:cNvPr id="83" name="직선 연결선 82">
            <a:extLst>
              <a:ext uri="{FF2B5EF4-FFF2-40B4-BE49-F238E27FC236}">
                <a16:creationId xmlns:a16="http://schemas.microsoft.com/office/drawing/2014/main" id="{2E59C7B0-C429-2950-12C0-83DA782CD3CD}"/>
              </a:ext>
            </a:extLst>
          </p:cNvPr>
          <p:cNvCxnSpPr>
            <a:cxnSpLocks/>
          </p:cNvCxnSpPr>
          <p:nvPr/>
        </p:nvCxnSpPr>
        <p:spPr>
          <a:xfrm>
            <a:off x="4641566" y="4166235"/>
            <a:ext cx="1880206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D4813CBC-97A1-FD8F-D94B-265462FEB195}"/>
              </a:ext>
            </a:extLst>
          </p:cNvPr>
          <p:cNvSpPr txBox="1"/>
          <p:nvPr/>
        </p:nvSpPr>
        <p:spPr>
          <a:xfrm flipH="1">
            <a:off x="4641566" y="4280941"/>
            <a:ext cx="2032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+mn-ea"/>
              </a:rPr>
              <a:t>3) FRL Unit</a:t>
            </a:r>
            <a:r>
              <a:rPr lang="ko-KR" altLang="en-US" sz="1400" b="1" dirty="0">
                <a:latin typeface="+mn-ea"/>
              </a:rPr>
              <a:t> 설치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1B064D0-E60D-E75F-BB8E-90422674ABF0}"/>
              </a:ext>
            </a:extLst>
          </p:cNvPr>
          <p:cNvSpPr txBox="1"/>
          <p:nvPr/>
        </p:nvSpPr>
        <p:spPr>
          <a:xfrm>
            <a:off x="4709325" y="4609001"/>
            <a:ext cx="1777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latin typeface="+mn-ea"/>
              </a:rPr>
              <a:t>Air </a:t>
            </a:r>
            <a:r>
              <a:rPr lang="ko-KR" altLang="en-US" sz="1000" b="1" dirty="0">
                <a:latin typeface="+mn-ea"/>
              </a:rPr>
              <a:t>유량 조절을 위해</a:t>
            </a:r>
            <a:endParaRPr lang="en-US" altLang="ko-KR" sz="1000" b="1" dirty="0">
              <a:latin typeface="+mn-ea"/>
            </a:endParaRPr>
          </a:p>
          <a:p>
            <a:r>
              <a:rPr lang="en-US" altLang="ko-KR" sz="1000" b="1" dirty="0">
                <a:latin typeface="+mn-ea"/>
              </a:rPr>
              <a:t>FRL Unit </a:t>
            </a:r>
            <a:r>
              <a:rPr lang="ko-KR" altLang="en-US" sz="1000" b="1" dirty="0">
                <a:latin typeface="+mn-ea"/>
              </a:rPr>
              <a:t>설치</a:t>
            </a:r>
          </a:p>
        </p:txBody>
      </p:sp>
      <p:sp>
        <p:nvSpPr>
          <p:cNvPr id="90" name="직사각형 89">
            <a:extLst>
              <a:ext uri="{FF2B5EF4-FFF2-40B4-BE49-F238E27FC236}">
                <a16:creationId xmlns:a16="http://schemas.microsoft.com/office/drawing/2014/main" id="{E71AD14A-AA79-91F5-337E-527464A03C04}"/>
              </a:ext>
            </a:extLst>
          </p:cNvPr>
          <p:cNvSpPr/>
          <p:nvPr/>
        </p:nvSpPr>
        <p:spPr>
          <a:xfrm>
            <a:off x="6616209" y="1714636"/>
            <a:ext cx="1881127" cy="381938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cxnSp>
        <p:nvCxnSpPr>
          <p:cNvPr id="91" name="직선 연결선 90">
            <a:extLst>
              <a:ext uri="{FF2B5EF4-FFF2-40B4-BE49-F238E27FC236}">
                <a16:creationId xmlns:a16="http://schemas.microsoft.com/office/drawing/2014/main" id="{90BFCF7A-0D4E-18C2-0ABD-45A14C77970D}"/>
              </a:ext>
            </a:extLst>
          </p:cNvPr>
          <p:cNvCxnSpPr>
            <a:cxnSpLocks/>
          </p:cNvCxnSpPr>
          <p:nvPr/>
        </p:nvCxnSpPr>
        <p:spPr>
          <a:xfrm>
            <a:off x="6622567" y="4166235"/>
            <a:ext cx="1880206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04046F9E-A943-47E9-9270-BA337EE0A9F9}"/>
              </a:ext>
            </a:extLst>
          </p:cNvPr>
          <p:cNvSpPr txBox="1"/>
          <p:nvPr/>
        </p:nvSpPr>
        <p:spPr>
          <a:xfrm flipH="1">
            <a:off x="6628007" y="4258634"/>
            <a:ext cx="2032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+mn-ea"/>
              </a:rPr>
              <a:t>4) </a:t>
            </a:r>
            <a:r>
              <a:rPr lang="ko-KR" altLang="en-US" sz="1400" b="1" dirty="0">
                <a:latin typeface="+mn-ea"/>
              </a:rPr>
              <a:t>배관 내 고형물 </a:t>
            </a:r>
            <a:r>
              <a:rPr lang="en-US" altLang="ko-KR" sz="1400" b="1" dirty="0">
                <a:latin typeface="+mn-ea"/>
              </a:rPr>
              <a:t>   </a:t>
            </a:r>
          </a:p>
          <a:p>
            <a:r>
              <a:rPr lang="en-US" altLang="ko-KR" sz="1400" b="1" dirty="0">
                <a:latin typeface="+mn-ea"/>
              </a:rPr>
              <a:t>    </a:t>
            </a:r>
            <a:r>
              <a:rPr lang="ko-KR" altLang="en-US" sz="1400" b="1" dirty="0">
                <a:latin typeface="+mn-ea"/>
              </a:rPr>
              <a:t>제거 및</a:t>
            </a:r>
            <a:r>
              <a:rPr lang="en-US" altLang="ko-KR" sz="1400" b="1" dirty="0">
                <a:latin typeface="+mn-ea"/>
              </a:rPr>
              <a:t> </a:t>
            </a:r>
            <a:r>
              <a:rPr lang="ko-KR" altLang="en-US" sz="1400" b="1" dirty="0">
                <a:latin typeface="+mn-ea"/>
              </a:rPr>
              <a:t>시운전</a:t>
            </a:r>
          </a:p>
        </p:txBody>
      </p:sp>
      <p:pic>
        <p:nvPicPr>
          <p:cNvPr id="98" name="그림 97">
            <a:extLst>
              <a:ext uri="{FF2B5EF4-FFF2-40B4-BE49-F238E27FC236}">
                <a16:creationId xmlns:a16="http://schemas.microsoft.com/office/drawing/2014/main" id="{83ACA5E7-0244-BA4E-6EA3-6D2C88845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730" y="2149740"/>
            <a:ext cx="1613914" cy="1567689"/>
          </a:xfrm>
          <a:prstGeom prst="rect">
            <a:avLst/>
          </a:prstGeom>
        </p:spPr>
      </p:pic>
      <p:pic>
        <p:nvPicPr>
          <p:cNvPr id="101" name="그림 100">
            <a:extLst>
              <a:ext uri="{FF2B5EF4-FFF2-40B4-BE49-F238E27FC236}">
                <a16:creationId xmlns:a16="http://schemas.microsoft.com/office/drawing/2014/main" id="{A5170118-DB14-FA40-4C61-4A0593BEF9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r="3118"/>
          <a:stretch/>
        </p:blipFill>
        <p:spPr>
          <a:xfrm>
            <a:off x="6744623" y="2142364"/>
            <a:ext cx="1646234" cy="1582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21D8A1-7402-A584-5533-FFE03F81B4D1}"/>
              </a:ext>
            </a:extLst>
          </p:cNvPr>
          <p:cNvSpPr txBox="1"/>
          <p:nvPr/>
        </p:nvSpPr>
        <p:spPr>
          <a:xfrm>
            <a:off x="357188" y="733425"/>
            <a:ext cx="306686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2-4. </a:t>
            </a:r>
            <a:r>
              <a:rPr lang="ko-KR" altLang="en-US" sz="2000" b="1" dirty="0" err="1">
                <a:latin typeface="+mn-ea"/>
              </a:rPr>
              <a:t>공압</a:t>
            </a:r>
            <a:r>
              <a:rPr lang="ko-KR" altLang="en-US" sz="2000" b="1" dirty="0">
                <a:latin typeface="+mn-ea"/>
              </a:rPr>
              <a:t> 배관 설치 계획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B02CF7-C5FA-A94E-AB0B-FEAF76C45888}"/>
              </a:ext>
            </a:extLst>
          </p:cNvPr>
          <p:cNvSpPr txBox="1"/>
          <p:nvPr/>
        </p:nvSpPr>
        <p:spPr>
          <a:xfrm>
            <a:off x="6690326" y="4781854"/>
            <a:ext cx="1777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 dirty="0">
                <a:latin typeface="+mn-ea"/>
              </a:rPr>
              <a:t>배관 내 고형물 제거 후 </a:t>
            </a:r>
            <a:endParaRPr lang="en-US" altLang="ko-KR" sz="1000" b="1" dirty="0">
              <a:latin typeface="+mn-ea"/>
            </a:endParaRPr>
          </a:p>
          <a:p>
            <a:r>
              <a:rPr lang="ko-KR" altLang="en-US" sz="1000" b="1" dirty="0">
                <a:latin typeface="+mn-ea"/>
              </a:rPr>
              <a:t>에어 </a:t>
            </a:r>
            <a:r>
              <a:rPr lang="ko-KR" altLang="en-US" sz="1000" b="1" dirty="0" err="1">
                <a:latin typeface="+mn-ea"/>
              </a:rPr>
              <a:t>플러싱</a:t>
            </a:r>
            <a:r>
              <a:rPr lang="ko-KR" altLang="en-US" sz="1000" b="1" dirty="0">
                <a:latin typeface="+mn-ea"/>
              </a:rPr>
              <a:t> 및 시운전 실시</a:t>
            </a: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372473C8-07EB-79FE-3EFF-D5BAC6255F14}"/>
              </a:ext>
            </a:extLst>
          </p:cNvPr>
          <p:cNvSpPr/>
          <p:nvPr/>
        </p:nvSpPr>
        <p:spPr>
          <a:xfrm>
            <a:off x="2130958" y="1865509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E3C5AC24-CBB1-350C-DE65-F1104A36AF9E}"/>
              </a:ext>
            </a:extLst>
          </p:cNvPr>
          <p:cNvSpPr/>
          <p:nvPr/>
        </p:nvSpPr>
        <p:spPr>
          <a:xfrm>
            <a:off x="4093917" y="1822369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B1C431A8-3A31-B167-1DFA-70D933867CF9}"/>
              </a:ext>
            </a:extLst>
          </p:cNvPr>
          <p:cNvSpPr/>
          <p:nvPr/>
        </p:nvSpPr>
        <p:spPr>
          <a:xfrm>
            <a:off x="6170073" y="1825487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3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87EBCC99-CFB4-22A1-BDC1-68802BE7E67A}"/>
              </a:ext>
            </a:extLst>
          </p:cNvPr>
          <p:cNvSpPr/>
          <p:nvPr/>
        </p:nvSpPr>
        <p:spPr>
          <a:xfrm>
            <a:off x="8116068" y="1822369"/>
            <a:ext cx="268448" cy="26844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</a:rPr>
              <a:t>4</a:t>
            </a:r>
            <a:endParaRPr lang="ko-KR" altLang="en-US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0A3D43F9-EDA9-A3D0-6F50-9AB380C697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31" y="2160710"/>
            <a:ext cx="1640490" cy="155671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39390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angle 6">
            <a:extLst>
              <a:ext uri="{FF2B5EF4-FFF2-40B4-BE49-F238E27FC236}">
                <a16:creationId xmlns:a16="http://schemas.microsoft.com/office/drawing/2014/main" id="{7CCBC92E-356D-4370-8B56-96D9103EB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3190" name="Rectangle 8">
            <a:extLst>
              <a:ext uri="{FF2B5EF4-FFF2-40B4-BE49-F238E27FC236}">
                <a16:creationId xmlns:a16="http://schemas.microsoft.com/office/drawing/2014/main" id="{3DBB5E95-CA53-4B09-ADE4-17FBAA208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3191" name="Rectangle 2">
            <a:extLst>
              <a:ext uri="{FF2B5EF4-FFF2-40B4-BE49-F238E27FC236}">
                <a16:creationId xmlns:a16="http://schemas.microsoft.com/office/drawing/2014/main" id="{826130EC-0F9E-4F42-B309-CC9F65290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3192" name="Rectangle 6">
            <a:extLst>
              <a:ext uri="{FF2B5EF4-FFF2-40B4-BE49-F238E27FC236}">
                <a16:creationId xmlns:a16="http://schemas.microsoft.com/office/drawing/2014/main" id="{69A79CB1-B5D4-4611-BB2D-76BC42016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3193" name="Rectangle 2">
            <a:extLst>
              <a:ext uri="{FF2B5EF4-FFF2-40B4-BE49-F238E27FC236}">
                <a16:creationId xmlns:a16="http://schemas.microsoft.com/office/drawing/2014/main" id="{5116C27A-68A0-43CC-92FA-19C272A8D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3194" name="Rectangle 2">
            <a:extLst>
              <a:ext uri="{FF2B5EF4-FFF2-40B4-BE49-F238E27FC236}">
                <a16:creationId xmlns:a16="http://schemas.microsoft.com/office/drawing/2014/main" id="{3CB6E523-7E71-4487-A8B0-1BC384F7F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3196" name="Rectangle 2">
            <a:extLst>
              <a:ext uri="{FF2B5EF4-FFF2-40B4-BE49-F238E27FC236}">
                <a16:creationId xmlns:a16="http://schemas.microsoft.com/office/drawing/2014/main" id="{D9E7C606-39C8-4883-A5A3-B577A815B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3197" name="Rectangle 4">
            <a:extLst>
              <a:ext uri="{FF2B5EF4-FFF2-40B4-BE49-F238E27FC236}">
                <a16:creationId xmlns:a16="http://schemas.microsoft.com/office/drawing/2014/main" id="{3B76F390-95E5-4A54-A6F9-436AC0AE2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3198" name="Rectangle 6">
            <a:extLst>
              <a:ext uri="{FF2B5EF4-FFF2-40B4-BE49-F238E27FC236}">
                <a16:creationId xmlns:a16="http://schemas.microsoft.com/office/drawing/2014/main" id="{4E4CE8F8-2FD6-405D-B4F0-3E64F0EAD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9BE03E43-F505-4520-A85F-8B0968C4D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703F64-AF41-4465-9B66-52DD11077FF8}"/>
              </a:ext>
            </a:extLst>
          </p:cNvPr>
          <p:cNvSpPr txBox="1"/>
          <p:nvPr/>
        </p:nvSpPr>
        <p:spPr>
          <a:xfrm>
            <a:off x="357188" y="733425"/>
            <a:ext cx="246413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2-5. </a:t>
            </a:r>
            <a:r>
              <a:rPr lang="ko-KR" altLang="en-US" sz="2000" b="1" dirty="0">
                <a:latin typeface="+mn-ea"/>
              </a:rPr>
              <a:t>장비 운영 계획</a:t>
            </a:r>
            <a:endParaRPr lang="en-US" altLang="ko-KR" sz="2000" b="1" dirty="0">
              <a:latin typeface="+mn-ea"/>
            </a:endParaRPr>
          </a:p>
        </p:txBody>
      </p:sp>
      <p:sp>
        <p:nvSpPr>
          <p:cNvPr id="21" name="슬라이드 번호 개체 틀 3">
            <a:extLst>
              <a:ext uri="{FF2B5EF4-FFF2-40B4-BE49-F238E27FC236}">
                <a16:creationId xmlns:a16="http://schemas.microsoft.com/office/drawing/2014/main" id="{5F3EF0B0-0FAC-4B66-93B8-311AC682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27</a:t>
            </a:fld>
            <a:endParaRPr lang="en-US" sz="1000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54274361-15DA-4E89-AA07-02FB3A22F979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8DCF3A6F-7ABB-441A-AC58-84E776E523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371269"/>
              </p:ext>
            </p:extLst>
          </p:nvPr>
        </p:nvGraphicFramePr>
        <p:xfrm>
          <a:off x="1095642" y="2025894"/>
          <a:ext cx="6806888" cy="29490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888788099"/>
                    </a:ext>
                  </a:extLst>
                </a:gridCol>
                <a:gridCol w="680998">
                  <a:extLst>
                    <a:ext uri="{9D8B030D-6E8A-4147-A177-3AD203B41FA5}">
                      <a16:colId xmlns:a16="http://schemas.microsoft.com/office/drawing/2014/main" val="1167971995"/>
                    </a:ext>
                  </a:extLst>
                </a:gridCol>
                <a:gridCol w="2205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855">
                  <a:extLst>
                    <a:ext uri="{9D8B030D-6E8A-4147-A177-3AD203B41FA5}">
                      <a16:colId xmlns:a16="http://schemas.microsoft.com/office/drawing/2014/main" val="1677555422"/>
                    </a:ext>
                  </a:extLst>
                </a:gridCol>
              </a:tblGrid>
              <a:tr h="6973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장비명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규  격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수  량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용  도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비  고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5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latin typeface="+mn-ea"/>
                          <a:ea typeface="+mn-ea"/>
                        </a:rPr>
                        <a:t>크레인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60 TON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1 </a:t>
                      </a:r>
                      <a:r>
                        <a:rPr lang="ko-KR" altLang="en-US" sz="1200" b="1" dirty="0">
                          <a:latin typeface="+mn-ea"/>
                          <a:ea typeface="+mn-ea"/>
                        </a:rPr>
                        <a:t>대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양중 자재 반입</a:t>
                      </a:r>
                      <a:endParaRPr lang="ko-KR" altLang="de-DE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50000"/>
                        </a:lnSpc>
                        <a:defRPr/>
                      </a:pPr>
                      <a:endParaRPr lang="ko-KR" altLang="de-DE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latin typeface="+mn-ea"/>
                          <a:ea typeface="+mn-ea"/>
                        </a:rPr>
                        <a:t>크레인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50" b="1" dirty="0">
                          <a:latin typeface="+mn-ea"/>
                          <a:ea typeface="+mn-ea"/>
                        </a:rPr>
                        <a:t>거미 </a:t>
                      </a:r>
                      <a:r>
                        <a:rPr lang="en-US" altLang="ko-KR" sz="1150" b="1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15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50" b="1" dirty="0">
                          <a:latin typeface="+mn-ea"/>
                          <a:ea typeface="+mn-ea"/>
                        </a:rPr>
                        <a:t>TON</a:t>
                      </a:r>
                      <a:endParaRPr lang="ko-KR" altLang="en-US" sz="1150" b="1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1 </a:t>
                      </a:r>
                      <a:r>
                        <a:rPr lang="ko-KR" altLang="en-US" sz="1200" b="1" dirty="0">
                          <a:latin typeface="+mn-ea"/>
                          <a:ea typeface="+mn-ea"/>
                        </a:rPr>
                        <a:t>대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설치</a:t>
                      </a:r>
                      <a:endParaRPr lang="ko-KR" altLang="de-DE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50000"/>
                        </a:lnSpc>
                        <a:defRPr/>
                      </a:pPr>
                      <a:endParaRPr lang="ko-KR" altLang="de-DE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253556"/>
                  </a:ext>
                </a:extLst>
              </a:tr>
              <a:tr h="5585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>
                          <a:latin typeface="+mn-ea"/>
                          <a:ea typeface="+mn-ea"/>
                        </a:rPr>
                        <a:t>지게차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5 TON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1 </a:t>
                      </a:r>
                      <a:r>
                        <a:rPr lang="ko-KR" altLang="en-US" sz="1200" b="1" dirty="0">
                          <a:latin typeface="+mn-ea"/>
                          <a:ea typeface="+mn-ea"/>
                        </a:rPr>
                        <a:t>대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지상 자재 반입</a:t>
                      </a: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투입</a:t>
                      </a:r>
                      <a:endParaRPr lang="ko-KR" altLang="de-DE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엔진</a:t>
                      </a:r>
                      <a:endParaRPr lang="ko-KR" altLang="de-DE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225146"/>
                  </a:ext>
                </a:extLst>
              </a:tr>
              <a:tr h="5585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>
                          <a:latin typeface="+mn-ea"/>
                          <a:ea typeface="+mn-ea"/>
                        </a:rPr>
                        <a:t>지게차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2.5 TON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1 </a:t>
                      </a:r>
                      <a:r>
                        <a:rPr lang="ko-KR" altLang="en-US" sz="1200" b="1" dirty="0">
                          <a:latin typeface="+mn-ea"/>
                          <a:ea typeface="+mn-ea"/>
                        </a:rPr>
                        <a:t>대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자재 설치</a:t>
                      </a: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운반</a:t>
                      </a: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투입</a:t>
                      </a:r>
                      <a:endParaRPr lang="ko-KR" altLang="de-DE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전동</a:t>
                      </a:r>
                      <a:endParaRPr lang="ko-KR" altLang="de-DE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92825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9C8D039-5638-7640-1A86-4396ABED20D6}"/>
              </a:ext>
            </a:extLst>
          </p:cNvPr>
          <p:cNvSpPr txBox="1"/>
          <p:nvPr/>
        </p:nvSpPr>
        <p:spPr>
          <a:xfrm>
            <a:off x="1095642" y="1446121"/>
            <a:ext cx="4288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en-US" altLang="ko-KR" sz="1600" dirty="0"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공사 사용장비 종류 및 용도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angle 6">
            <a:extLst>
              <a:ext uri="{FF2B5EF4-FFF2-40B4-BE49-F238E27FC236}">
                <a16:creationId xmlns:a16="http://schemas.microsoft.com/office/drawing/2014/main" id="{7CCBC92E-356D-4370-8B56-96D9103EB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3190" name="Rectangle 8">
            <a:extLst>
              <a:ext uri="{FF2B5EF4-FFF2-40B4-BE49-F238E27FC236}">
                <a16:creationId xmlns:a16="http://schemas.microsoft.com/office/drawing/2014/main" id="{3DBB5E95-CA53-4B09-ADE4-17FBAA208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3191" name="Rectangle 2">
            <a:extLst>
              <a:ext uri="{FF2B5EF4-FFF2-40B4-BE49-F238E27FC236}">
                <a16:creationId xmlns:a16="http://schemas.microsoft.com/office/drawing/2014/main" id="{826130EC-0F9E-4F42-B309-CC9F65290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3192" name="Rectangle 6">
            <a:extLst>
              <a:ext uri="{FF2B5EF4-FFF2-40B4-BE49-F238E27FC236}">
                <a16:creationId xmlns:a16="http://schemas.microsoft.com/office/drawing/2014/main" id="{69A79CB1-B5D4-4611-BB2D-76BC42016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3193" name="Rectangle 2">
            <a:extLst>
              <a:ext uri="{FF2B5EF4-FFF2-40B4-BE49-F238E27FC236}">
                <a16:creationId xmlns:a16="http://schemas.microsoft.com/office/drawing/2014/main" id="{5116C27A-68A0-43CC-92FA-19C272A8D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3194" name="Rectangle 2">
            <a:extLst>
              <a:ext uri="{FF2B5EF4-FFF2-40B4-BE49-F238E27FC236}">
                <a16:creationId xmlns:a16="http://schemas.microsoft.com/office/drawing/2014/main" id="{3CB6E523-7E71-4487-A8B0-1BC384F7F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3196" name="Rectangle 2">
            <a:extLst>
              <a:ext uri="{FF2B5EF4-FFF2-40B4-BE49-F238E27FC236}">
                <a16:creationId xmlns:a16="http://schemas.microsoft.com/office/drawing/2014/main" id="{D9E7C606-39C8-4883-A5A3-B577A815B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3197" name="Rectangle 4">
            <a:extLst>
              <a:ext uri="{FF2B5EF4-FFF2-40B4-BE49-F238E27FC236}">
                <a16:creationId xmlns:a16="http://schemas.microsoft.com/office/drawing/2014/main" id="{3B76F390-95E5-4A54-A6F9-436AC0AE2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93198" name="Rectangle 6">
            <a:extLst>
              <a:ext uri="{FF2B5EF4-FFF2-40B4-BE49-F238E27FC236}">
                <a16:creationId xmlns:a16="http://schemas.microsoft.com/office/drawing/2014/main" id="{4E4CE8F8-2FD6-405D-B4F0-3E64F0EAD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9BE03E43-F505-4520-A85F-8B0968C4D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703F64-AF41-4465-9B66-52DD11077FF8}"/>
              </a:ext>
            </a:extLst>
          </p:cNvPr>
          <p:cNvSpPr txBox="1"/>
          <p:nvPr/>
        </p:nvSpPr>
        <p:spPr>
          <a:xfrm>
            <a:off x="357188" y="733425"/>
            <a:ext cx="641303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ea"/>
              </a:rPr>
              <a:t>2-5-1.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장비 운영 계획 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(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장비 제원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: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60</a:t>
            </a:r>
            <a:r>
              <a:rPr lang="en-US" altLang="ko-KR" sz="2000" b="1" dirty="0">
                <a:latin typeface="+mn-ea"/>
              </a:rPr>
              <a:t> TON</a:t>
            </a:r>
            <a:r>
              <a:rPr lang="ko-KR" altLang="en-US" sz="2000" b="1" dirty="0">
                <a:latin typeface="+mn-ea"/>
              </a:rPr>
              <a:t> 크레인 </a:t>
            </a:r>
            <a:r>
              <a:rPr lang="en-US" altLang="ko-KR" sz="2000" b="1" dirty="0">
                <a:latin typeface="+mn-ea"/>
              </a:rPr>
              <a:t>)</a:t>
            </a:r>
          </a:p>
        </p:txBody>
      </p:sp>
      <p:sp>
        <p:nvSpPr>
          <p:cNvPr id="21" name="슬라이드 번호 개체 틀 3">
            <a:extLst>
              <a:ext uri="{FF2B5EF4-FFF2-40B4-BE49-F238E27FC236}">
                <a16:creationId xmlns:a16="http://schemas.microsoft.com/office/drawing/2014/main" id="{5F3EF0B0-0FAC-4B66-93B8-311AC682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28</a:t>
            </a:fld>
            <a:endParaRPr lang="en-US" sz="1000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54274361-15DA-4E89-AA07-02FB3A22F979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268FDA20-21BB-4337-B82C-6EC14C2E8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727" y="1583214"/>
            <a:ext cx="2984189" cy="376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900" tIns="37950" rIns="75900" bIns="37950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200000"/>
              </a:lnSpc>
            </a:pPr>
            <a:r>
              <a:rPr lang="ko-KR" altLang="en-US" sz="16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◑ </a:t>
            </a: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장비 제원 </a:t>
            </a: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60 TON</a:t>
            </a: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크레인</a:t>
            </a: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eaLnBrk="1" latinLnBrk="1" hangingPunct="1">
              <a:lnSpc>
                <a:spcPct val="200000"/>
              </a:lnSpc>
            </a:pPr>
            <a:r>
              <a:rPr lang="ko-KR" altLang="en-US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</a:t>
            </a: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▶ </a:t>
            </a:r>
            <a:r>
              <a:rPr lang="ko-KR" altLang="en-US" sz="13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차량총중량</a:t>
            </a: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36 ton</a:t>
            </a:r>
          </a:p>
          <a:p>
            <a:pPr latinLnBrk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</a:t>
            </a:r>
            <a:r>
              <a:rPr lang="ko-KR" altLang="en-US" sz="13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최대인양중량</a:t>
            </a: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60 ton</a:t>
            </a:r>
            <a:endParaRPr lang="ko-KR" altLang="en-US" sz="13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3" panose="05040102010807070707" pitchFamily="18" charset="2"/>
            </a:endParaRP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차체높이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</a:t>
            </a: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3.8 m</a:t>
            </a:r>
            <a:endParaRPr lang="ko-KR" altLang="en-US" sz="13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3" panose="05040102010807070707" pitchFamily="18" charset="2"/>
            </a:endParaRP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차량길이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</a:t>
            </a: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12.4</a:t>
            </a: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m</a:t>
            </a:r>
            <a:endParaRPr lang="ko-KR" altLang="en-US" sz="13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3" panose="05040102010807070707" pitchFamily="18" charset="2"/>
            </a:endParaRP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</a:t>
            </a:r>
            <a:r>
              <a:rPr lang="ko-KR" altLang="en-US" sz="13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차폭</a:t>
            </a: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3.0 m</a:t>
            </a:r>
            <a:endParaRPr lang="ko-KR" altLang="en-US" sz="13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3" panose="05040102010807070707" pitchFamily="18" charset="2"/>
            </a:endParaRP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최고작업높이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48 m</a:t>
            </a:r>
            <a:endParaRPr lang="ko-KR" altLang="en-US" sz="13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3" panose="05040102010807070707" pitchFamily="18" charset="2"/>
            </a:endParaRP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최대작업반경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40 m</a:t>
            </a:r>
          </a:p>
          <a:p>
            <a:pPr eaLnBrk="1" latinLnBrk="1" hangingPunct="1">
              <a:lnSpc>
                <a:spcPct val="200000"/>
              </a:lnSpc>
            </a:pPr>
            <a:endParaRPr lang="en-US" altLang="ko-KR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3" panose="05040102010807070707" pitchFamily="18" charset="2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26941C6-EE87-41BD-BDE5-7F8A01D75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11" y="1524414"/>
            <a:ext cx="3995220" cy="439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0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6">
            <a:extLst>
              <a:ext uri="{FF2B5EF4-FFF2-40B4-BE49-F238E27FC236}">
                <a16:creationId xmlns:a16="http://schemas.microsoft.com/office/drawing/2014/main" id="{40D730FF-2427-4B10-A92D-B51C9BB1C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57" name="Rectangle 8">
            <a:extLst>
              <a:ext uri="{FF2B5EF4-FFF2-40B4-BE49-F238E27FC236}">
                <a16:creationId xmlns:a16="http://schemas.microsoft.com/office/drawing/2014/main" id="{527B6ACB-2EED-43D4-8C8D-E6051E6DC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58" name="Rectangle 2">
            <a:extLst>
              <a:ext uri="{FF2B5EF4-FFF2-40B4-BE49-F238E27FC236}">
                <a16:creationId xmlns:a16="http://schemas.microsoft.com/office/drawing/2014/main" id="{14A28EE4-57DC-45DF-A9D0-57C92EA69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59" name="Rectangle 6">
            <a:extLst>
              <a:ext uri="{FF2B5EF4-FFF2-40B4-BE49-F238E27FC236}">
                <a16:creationId xmlns:a16="http://schemas.microsoft.com/office/drawing/2014/main" id="{933D636E-69B6-4C88-853B-C448F5990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0" name="Rectangle 2">
            <a:extLst>
              <a:ext uri="{FF2B5EF4-FFF2-40B4-BE49-F238E27FC236}">
                <a16:creationId xmlns:a16="http://schemas.microsoft.com/office/drawing/2014/main" id="{429172C4-A24A-4CB5-9BB5-FF52164C5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1" name="Rectangle 2">
            <a:extLst>
              <a:ext uri="{FF2B5EF4-FFF2-40B4-BE49-F238E27FC236}">
                <a16:creationId xmlns:a16="http://schemas.microsoft.com/office/drawing/2014/main" id="{A8A38512-3E92-4D16-97EE-89CE80740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2" name="Rectangle 2">
            <a:extLst>
              <a:ext uri="{FF2B5EF4-FFF2-40B4-BE49-F238E27FC236}">
                <a16:creationId xmlns:a16="http://schemas.microsoft.com/office/drawing/2014/main" id="{7E9CB4EE-1FA6-40BF-8DB5-B05F4E328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3" name="Rectangle 4">
            <a:extLst>
              <a:ext uri="{FF2B5EF4-FFF2-40B4-BE49-F238E27FC236}">
                <a16:creationId xmlns:a16="http://schemas.microsoft.com/office/drawing/2014/main" id="{D05FEB82-B1C7-4886-BBDC-DF02F6775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4" name="Rectangle 6">
            <a:extLst>
              <a:ext uri="{FF2B5EF4-FFF2-40B4-BE49-F238E27FC236}">
                <a16:creationId xmlns:a16="http://schemas.microsoft.com/office/drawing/2014/main" id="{F0DFB6BB-564C-4CBB-9AF7-0F152C396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5" name="Text Box 9">
            <a:extLst>
              <a:ext uri="{FF2B5EF4-FFF2-40B4-BE49-F238E27FC236}">
                <a16:creationId xmlns:a16="http://schemas.microsoft.com/office/drawing/2014/main" id="{EA5E96F4-E15A-4A6C-8967-6B20CBB33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681" y="1475115"/>
            <a:ext cx="3873225" cy="376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900" tIns="37950" rIns="75900" bIns="37950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200000"/>
              </a:lnSpc>
            </a:pPr>
            <a:r>
              <a:rPr lang="ko-KR" altLang="en-US" sz="16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◑ </a:t>
            </a: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장비 제원 </a:t>
            </a: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거미크레인 </a:t>
            </a: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 TON</a:t>
            </a:r>
            <a:endPara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1" hangingPunct="1">
              <a:lnSpc>
                <a:spcPct val="200000"/>
              </a:lnSpc>
            </a:pPr>
            <a:r>
              <a:rPr lang="ko-KR" altLang="en-US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</a:t>
            </a: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▶ 차량중량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3345 kg</a:t>
            </a:r>
            <a:endParaRPr lang="en-US" altLang="ko-KR" sz="1300" b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길이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4280 mm</a:t>
            </a: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너비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1300 mm</a:t>
            </a: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높이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1885 mm</a:t>
            </a: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주행방식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</a:t>
            </a:r>
            <a:r>
              <a:rPr lang="ko-KR" altLang="en-US" sz="13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자주식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(</a:t>
            </a: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무한궤도식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)</a:t>
            </a: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동력형식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</a:t>
            </a: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디젤엔진</a:t>
            </a:r>
            <a:endParaRPr lang="en-US" altLang="ko-KR" sz="13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3" panose="05040102010807070707" pitchFamily="18" charset="2"/>
            </a:endParaRP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정격출력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17.9/2400 PS/rpm</a:t>
            </a:r>
          </a:p>
          <a:p>
            <a:pPr eaLnBrk="1" latinLnBrk="1" hangingPunct="1">
              <a:lnSpc>
                <a:spcPct val="200000"/>
              </a:lnSpc>
            </a:pPr>
            <a:endParaRPr lang="en-US" altLang="ko-KR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3" panose="05040102010807070707" pitchFamily="18" charset="2"/>
            </a:endParaRPr>
          </a:p>
        </p:txBody>
      </p:sp>
      <p:sp>
        <p:nvSpPr>
          <p:cNvPr id="26" name="슬라이드 번호 개체 틀 3">
            <a:extLst>
              <a:ext uri="{FF2B5EF4-FFF2-40B4-BE49-F238E27FC236}">
                <a16:creationId xmlns:a16="http://schemas.microsoft.com/office/drawing/2014/main" id="{423DC703-FA74-4889-B879-154986338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29</a:t>
            </a:fld>
            <a:endParaRPr lang="en-US" sz="10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8450BF-9442-4D44-829C-E84EDD180CA8}"/>
              </a:ext>
            </a:extLst>
          </p:cNvPr>
          <p:cNvSpPr txBox="1"/>
          <p:nvPr/>
        </p:nvSpPr>
        <p:spPr>
          <a:xfrm>
            <a:off x="357188" y="733425"/>
            <a:ext cx="686668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ea"/>
              </a:rPr>
              <a:t>2-5-2.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장비 운영 계획 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(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장비 제원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: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거미크레인</a:t>
            </a:r>
            <a:r>
              <a:rPr lang="ko-KR" altLang="en-US" sz="2000" b="1" dirty="0">
                <a:latin typeface="+mn-ea"/>
              </a:rPr>
              <a:t> </a:t>
            </a:r>
            <a:r>
              <a:rPr lang="en-US" altLang="ko-KR" sz="2000" b="1" dirty="0">
                <a:latin typeface="+mn-ea"/>
              </a:rPr>
              <a:t>3 TON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3C5E8935-5258-4466-9E63-72A4E7B7882F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75CE45-B417-A182-3FAA-0802BDE7D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529E618-2875-AC37-3154-6C3A45E89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60" y="4794556"/>
            <a:ext cx="3758665" cy="149596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FE06EBE-53D8-279A-6006-69EFA2960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3" y="3270978"/>
            <a:ext cx="3534309" cy="301953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DC01B8A-F340-BB5B-3651-2A5CD76C6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4" y="1257360"/>
            <a:ext cx="3534310" cy="18454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3">
            <a:extLst>
              <a:ext uri="{FF2B5EF4-FFF2-40B4-BE49-F238E27FC236}">
                <a16:creationId xmlns:a16="http://schemas.microsoft.com/office/drawing/2014/main" id="{EE2E7427-E1DA-415E-AEA2-F6D5FA1B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 sz="100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9F83204-44CC-4B3F-BCEF-086826F90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39901"/>
            <a:ext cx="914399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en-US" altLang="ko-KR" sz="320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1. </a:t>
            </a:r>
            <a:r>
              <a:rPr lang="ko-KR" altLang="en-US" sz="320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프로젝트 개요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68538C57-BA74-46C7-AAD2-AA3EC5EE1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589" y="1643865"/>
            <a:ext cx="4458984" cy="873304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9385" anchor="ctr"/>
          <a:lstStyle>
            <a:lvl1pPr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l" eaLnBrk="1" hangingPunct="1">
              <a:lnSpc>
                <a:spcPct val="200000"/>
              </a:lnSpc>
              <a:buFont typeface="Wingdings" panose="05000000000000000000" pitchFamily="2" charset="2"/>
              <a:buChar char="v"/>
            </a:pPr>
            <a:endParaRPr lang="ko-KR" altLang="en-US" sz="1292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0401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D7E4D-355F-41FD-8DAB-4A7DB4F19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6">
            <a:extLst>
              <a:ext uri="{FF2B5EF4-FFF2-40B4-BE49-F238E27FC236}">
                <a16:creationId xmlns:a16="http://schemas.microsoft.com/office/drawing/2014/main" id="{3E400D06-C54B-68E0-3B65-3F5312107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57" name="Rectangle 8">
            <a:extLst>
              <a:ext uri="{FF2B5EF4-FFF2-40B4-BE49-F238E27FC236}">
                <a16:creationId xmlns:a16="http://schemas.microsoft.com/office/drawing/2014/main" id="{FA2EC2A7-C4E0-E790-62BD-7A4EC4769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58" name="Rectangle 2">
            <a:extLst>
              <a:ext uri="{FF2B5EF4-FFF2-40B4-BE49-F238E27FC236}">
                <a16:creationId xmlns:a16="http://schemas.microsoft.com/office/drawing/2014/main" id="{C61FCFDC-4EEE-C86A-0A12-16736BE90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59" name="Rectangle 6">
            <a:extLst>
              <a:ext uri="{FF2B5EF4-FFF2-40B4-BE49-F238E27FC236}">
                <a16:creationId xmlns:a16="http://schemas.microsoft.com/office/drawing/2014/main" id="{62C92E52-8158-A44E-E8F8-3C4E3DC67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0" name="Rectangle 2">
            <a:extLst>
              <a:ext uri="{FF2B5EF4-FFF2-40B4-BE49-F238E27FC236}">
                <a16:creationId xmlns:a16="http://schemas.microsoft.com/office/drawing/2014/main" id="{A9BC2477-9F89-B867-731C-285F94B2A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1" name="Rectangle 2">
            <a:extLst>
              <a:ext uri="{FF2B5EF4-FFF2-40B4-BE49-F238E27FC236}">
                <a16:creationId xmlns:a16="http://schemas.microsoft.com/office/drawing/2014/main" id="{68A557A6-92BA-90EB-407A-749B81ECA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2" name="Rectangle 2">
            <a:extLst>
              <a:ext uri="{FF2B5EF4-FFF2-40B4-BE49-F238E27FC236}">
                <a16:creationId xmlns:a16="http://schemas.microsoft.com/office/drawing/2014/main" id="{6C449A40-FE9E-2996-2CC3-C19EEB0FC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3" name="Rectangle 4">
            <a:extLst>
              <a:ext uri="{FF2B5EF4-FFF2-40B4-BE49-F238E27FC236}">
                <a16:creationId xmlns:a16="http://schemas.microsoft.com/office/drawing/2014/main" id="{74B84A3A-4E9B-31DE-8D35-765BBB753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4" name="Rectangle 6">
            <a:extLst>
              <a:ext uri="{FF2B5EF4-FFF2-40B4-BE49-F238E27FC236}">
                <a16:creationId xmlns:a16="http://schemas.microsoft.com/office/drawing/2014/main" id="{7023EC1C-5786-4F04-33A3-6572D5B3A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5" name="Text Box 9">
            <a:extLst>
              <a:ext uri="{FF2B5EF4-FFF2-40B4-BE49-F238E27FC236}">
                <a16:creationId xmlns:a16="http://schemas.microsoft.com/office/drawing/2014/main" id="{627BB6AE-E838-0C5F-338B-7BCD8085D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681" y="1475115"/>
            <a:ext cx="4514685" cy="413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900" tIns="37950" rIns="75900" bIns="37950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200000"/>
              </a:lnSpc>
            </a:pPr>
            <a:r>
              <a:rPr lang="ko-KR" altLang="en-US" sz="16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◑ </a:t>
            </a:r>
            <a:r>
              <a:rPr lang="ko-KR" altLang="en-US" sz="160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장비 제원 </a:t>
            </a:r>
            <a:r>
              <a:rPr lang="en-US" altLang="ko-KR" sz="160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5 TON </a:t>
            </a:r>
            <a:r>
              <a:rPr lang="ko-KR" altLang="en-US" sz="160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지게차</a:t>
            </a:r>
          </a:p>
          <a:p>
            <a:pPr eaLnBrk="1" latinLnBrk="1" hangingPunct="1">
              <a:lnSpc>
                <a:spcPct val="200000"/>
              </a:lnSpc>
            </a:pPr>
            <a:r>
              <a:rPr lang="ko-KR" altLang="en-US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</a:t>
            </a:r>
            <a:r>
              <a:rPr lang="ko-KR" altLang="en-US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▶ 차량중량 </a:t>
            </a:r>
            <a:r>
              <a:rPr lang="en-US" altLang="ko-KR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7374 kg</a:t>
            </a:r>
            <a:endParaRPr lang="en-US" altLang="ko-KR" sz="1300" b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적재능력</a:t>
            </a:r>
            <a:r>
              <a:rPr lang="ko-KR" altLang="en-US" sz="1300" b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300" b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300" b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300" b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5000 kg</a:t>
            </a: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운전방식 </a:t>
            </a:r>
            <a:r>
              <a:rPr lang="en-US" altLang="ko-KR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</a:t>
            </a:r>
            <a:r>
              <a:rPr lang="ko-KR" altLang="en-US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좌승</a:t>
            </a:r>
            <a:endParaRPr lang="en-US" altLang="ko-KR" sz="130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3" panose="05040102010807070707" pitchFamily="18" charset="2"/>
            </a:endParaRP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주행속도 </a:t>
            </a:r>
            <a:r>
              <a:rPr lang="en-US" altLang="ko-KR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21.5 km/h</a:t>
            </a: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최대인상높이 </a:t>
            </a:r>
            <a:r>
              <a:rPr lang="en-US" altLang="ko-KR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2800 mm</a:t>
            </a: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최소선회반경 </a:t>
            </a:r>
            <a:r>
              <a:rPr lang="en-US" altLang="ko-KR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3002 mm</a:t>
            </a: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마스트틸트각도 </a:t>
            </a:r>
            <a:r>
              <a:rPr lang="en-US" altLang="ko-KR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</a:t>
            </a:r>
            <a:r>
              <a:rPr lang="ko-KR" altLang="en-US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전방</a:t>
            </a:r>
            <a:r>
              <a:rPr lang="en-US" altLang="ko-KR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8, </a:t>
            </a:r>
            <a:r>
              <a:rPr lang="ko-KR" altLang="en-US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후방</a:t>
            </a:r>
            <a:r>
              <a:rPr lang="en-US" altLang="ko-KR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10 deg</a:t>
            </a: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동력형식 </a:t>
            </a:r>
            <a:r>
              <a:rPr lang="en-US" altLang="ko-KR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</a:t>
            </a:r>
            <a:r>
              <a:rPr lang="ko-KR" altLang="en-US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디젤엔진</a:t>
            </a:r>
            <a:endParaRPr lang="en-US" altLang="ko-KR" sz="130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3" panose="05040102010807070707" pitchFamily="18" charset="2"/>
            </a:endParaRP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정격출력</a:t>
            </a:r>
            <a:r>
              <a:rPr lang="en-US" altLang="ko-KR" sz="13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: 55.4 kw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02C8A7C5-A0D6-2CD1-3A56-2EA816132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26" name="슬라이드 번호 개체 틀 3">
            <a:extLst>
              <a:ext uri="{FF2B5EF4-FFF2-40B4-BE49-F238E27FC236}">
                <a16:creationId xmlns:a16="http://schemas.microsoft.com/office/drawing/2014/main" id="{3F29E86B-A739-F26B-8F85-F202C9A62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30</a:t>
            </a:fld>
            <a:endParaRPr lang="en-US" sz="10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BC67F6-954F-E914-50E8-685295577AB0}"/>
              </a:ext>
            </a:extLst>
          </p:cNvPr>
          <p:cNvSpPr txBox="1"/>
          <p:nvPr/>
        </p:nvSpPr>
        <p:spPr>
          <a:xfrm>
            <a:off x="357188" y="733425"/>
            <a:ext cx="626395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ea"/>
              </a:rPr>
              <a:t>2-5-3.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장비 운영 계획 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(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장비 제원 </a:t>
            </a:r>
            <a:r>
              <a:rPr lang="en-US" altLang="ko-KR" sz="2000" b="1" dirty="0">
                <a:latin typeface="+mn-ea"/>
              </a:rPr>
              <a:t>: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5 TON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 지게차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B42CA4E5-9733-C052-3201-AA38EB98A1F4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E7258A0-9C9B-7CC2-B5AA-0ECC6542D5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75"/>
          <a:stretch/>
        </p:blipFill>
        <p:spPr>
          <a:xfrm>
            <a:off x="881162" y="1566120"/>
            <a:ext cx="3125199" cy="231457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2CBA560-3175-0873-D6E0-7C3B9ADBD8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75"/>
          <a:stretch/>
        </p:blipFill>
        <p:spPr>
          <a:xfrm>
            <a:off x="971767" y="3810000"/>
            <a:ext cx="3125200" cy="231457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1423439-CCC9-B748-5A50-5BBF3C181201}"/>
              </a:ext>
            </a:extLst>
          </p:cNvPr>
          <p:cNvSpPr/>
          <p:nvPr/>
        </p:nvSpPr>
        <p:spPr>
          <a:xfrm>
            <a:off x="881162" y="1601628"/>
            <a:ext cx="785813" cy="552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5487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6">
            <a:extLst>
              <a:ext uri="{FF2B5EF4-FFF2-40B4-BE49-F238E27FC236}">
                <a16:creationId xmlns:a16="http://schemas.microsoft.com/office/drawing/2014/main" id="{40D730FF-2427-4B10-A92D-B51C9BB1C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57" name="Rectangle 8">
            <a:extLst>
              <a:ext uri="{FF2B5EF4-FFF2-40B4-BE49-F238E27FC236}">
                <a16:creationId xmlns:a16="http://schemas.microsoft.com/office/drawing/2014/main" id="{527B6ACB-2EED-43D4-8C8D-E6051E6DC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58" name="Rectangle 2">
            <a:extLst>
              <a:ext uri="{FF2B5EF4-FFF2-40B4-BE49-F238E27FC236}">
                <a16:creationId xmlns:a16="http://schemas.microsoft.com/office/drawing/2014/main" id="{14A28EE4-57DC-45DF-A9D0-57C92EA69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59" name="Rectangle 6">
            <a:extLst>
              <a:ext uri="{FF2B5EF4-FFF2-40B4-BE49-F238E27FC236}">
                <a16:creationId xmlns:a16="http://schemas.microsoft.com/office/drawing/2014/main" id="{933D636E-69B6-4C88-853B-C448F5990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0" name="Rectangle 2">
            <a:extLst>
              <a:ext uri="{FF2B5EF4-FFF2-40B4-BE49-F238E27FC236}">
                <a16:creationId xmlns:a16="http://schemas.microsoft.com/office/drawing/2014/main" id="{429172C4-A24A-4CB5-9BB5-FF52164C5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1" name="Rectangle 2">
            <a:extLst>
              <a:ext uri="{FF2B5EF4-FFF2-40B4-BE49-F238E27FC236}">
                <a16:creationId xmlns:a16="http://schemas.microsoft.com/office/drawing/2014/main" id="{A8A38512-3E92-4D16-97EE-89CE80740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2" name="Rectangle 2">
            <a:extLst>
              <a:ext uri="{FF2B5EF4-FFF2-40B4-BE49-F238E27FC236}">
                <a16:creationId xmlns:a16="http://schemas.microsoft.com/office/drawing/2014/main" id="{7E9CB4EE-1FA6-40BF-8DB5-B05F4E328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3" name="Rectangle 4">
            <a:extLst>
              <a:ext uri="{FF2B5EF4-FFF2-40B4-BE49-F238E27FC236}">
                <a16:creationId xmlns:a16="http://schemas.microsoft.com/office/drawing/2014/main" id="{D05FEB82-B1C7-4886-BBDC-DF02F6775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4" name="Rectangle 6">
            <a:extLst>
              <a:ext uri="{FF2B5EF4-FFF2-40B4-BE49-F238E27FC236}">
                <a16:creationId xmlns:a16="http://schemas.microsoft.com/office/drawing/2014/main" id="{F0DFB6BB-564C-4CBB-9AF7-0F152C396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0365" name="Text Box 9">
            <a:extLst>
              <a:ext uri="{FF2B5EF4-FFF2-40B4-BE49-F238E27FC236}">
                <a16:creationId xmlns:a16="http://schemas.microsoft.com/office/drawing/2014/main" id="{EA5E96F4-E15A-4A6C-8967-6B20CBB33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681" y="1475115"/>
            <a:ext cx="4514685" cy="456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900" tIns="37950" rIns="75900" bIns="37950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200000"/>
              </a:lnSpc>
            </a:pPr>
            <a:r>
              <a:rPr lang="ko-KR" altLang="en-US" sz="16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◑ </a:t>
            </a: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장비 제원 </a:t>
            </a: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2.5 TON_3M </a:t>
            </a: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지게차</a:t>
            </a:r>
          </a:p>
          <a:p>
            <a:pPr eaLnBrk="1" latinLnBrk="1" hangingPunct="1">
              <a:lnSpc>
                <a:spcPct val="200000"/>
              </a:lnSpc>
            </a:pPr>
            <a:r>
              <a:rPr lang="ko-KR" altLang="en-US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</a:t>
            </a: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▶ 차량중량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2900 kg</a:t>
            </a:r>
            <a:endParaRPr lang="en-US" altLang="ko-KR" sz="1300" b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적재능력</a:t>
            </a:r>
            <a:r>
              <a:rPr lang="ko-KR" altLang="en-US" sz="1300" b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300" b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300" b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300" b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2500 kg</a:t>
            </a: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운전방식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</a:t>
            </a:r>
            <a:r>
              <a:rPr lang="ko-KR" altLang="en-US" sz="13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입승</a:t>
            </a:r>
            <a:endParaRPr lang="en-US" altLang="ko-KR" sz="13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3" panose="05040102010807070707" pitchFamily="18" charset="2"/>
            </a:endParaRP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주행속도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18 km/h</a:t>
            </a: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최대인상 높이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3300 mm</a:t>
            </a: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</a:t>
            </a:r>
            <a:r>
              <a:rPr lang="ko-KR" altLang="en-US" sz="13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최소선회반경</a:t>
            </a: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2189 mm</a:t>
            </a: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</a:t>
            </a:r>
            <a:r>
              <a:rPr lang="ko-KR" altLang="en-US" sz="13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마스트틸트각도</a:t>
            </a: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</a:t>
            </a: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전방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6, </a:t>
            </a: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후방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10 deg</a:t>
            </a: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동력형식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Lead-acid </a:t>
            </a: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배터리</a:t>
            </a:r>
            <a:endParaRPr lang="en-US" altLang="ko-KR" sz="13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3" panose="05040102010807070707" pitchFamily="18" charset="2"/>
            </a:endParaRPr>
          </a:p>
          <a:p>
            <a:pPr eaLnBrk="1" latinLnBrk="1" hangingPunct="1">
              <a:lnSpc>
                <a:spcPct val="200000"/>
              </a:lnSpc>
            </a:pPr>
            <a:r>
              <a:rPr lang="ko-KR" altLang="en-US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   ▶ 배터리용량 </a:t>
            </a:r>
            <a:r>
              <a:rPr lang="en-US" altLang="ko-KR" sz="13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3" panose="05040102010807070707" pitchFamily="18" charset="2"/>
              </a:rPr>
              <a:t>: 650 AH</a:t>
            </a:r>
          </a:p>
          <a:p>
            <a:pPr eaLnBrk="1" latinLnBrk="1" hangingPunct="1">
              <a:lnSpc>
                <a:spcPct val="200000"/>
              </a:lnSpc>
            </a:pPr>
            <a:endParaRPr lang="en-US" altLang="ko-KR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3" panose="05040102010807070707" pitchFamily="18" charset="2"/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B96B5794-E68C-42BA-B565-3838E06C3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26" name="슬라이드 번호 개체 틀 3">
            <a:extLst>
              <a:ext uri="{FF2B5EF4-FFF2-40B4-BE49-F238E27FC236}">
                <a16:creationId xmlns:a16="http://schemas.microsoft.com/office/drawing/2014/main" id="{423DC703-FA74-4889-B879-154986338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31</a:t>
            </a:fld>
            <a:endParaRPr lang="en-US" sz="10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8450BF-9442-4D44-829C-E84EDD180CA8}"/>
              </a:ext>
            </a:extLst>
          </p:cNvPr>
          <p:cNvSpPr txBox="1"/>
          <p:nvPr/>
        </p:nvSpPr>
        <p:spPr>
          <a:xfrm>
            <a:off x="357188" y="733425"/>
            <a:ext cx="699492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ea"/>
              </a:rPr>
              <a:t>2-5-4.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장비 운영 계획 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(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장비 제원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: 2.5 TON_3M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 지게차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3C5E8935-5258-4466-9E63-72A4E7B7882F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169594D-38FD-484B-A859-7515B51EA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60" t="17175" b="12242"/>
          <a:stretch/>
        </p:blipFill>
        <p:spPr>
          <a:xfrm>
            <a:off x="989841" y="4159057"/>
            <a:ext cx="2909899" cy="189450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F67D34F-3DF9-4BDE-8141-73CCE0E8A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444"/>
          <a:stretch/>
        </p:blipFill>
        <p:spPr>
          <a:xfrm>
            <a:off x="1035169" y="1439275"/>
            <a:ext cx="2856816" cy="2684099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17FB49EC-ED4E-47D1-A935-9C97F28A23DC}"/>
              </a:ext>
            </a:extLst>
          </p:cNvPr>
          <p:cNvSpPr/>
          <p:nvPr/>
        </p:nvSpPr>
        <p:spPr>
          <a:xfrm>
            <a:off x="903647" y="1429582"/>
            <a:ext cx="785813" cy="345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419063C1-9C31-4FFF-8A6F-C1C41CBC3769}"/>
              </a:ext>
            </a:extLst>
          </p:cNvPr>
          <p:cNvSpPr/>
          <p:nvPr/>
        </p:nvSpPr>
        <p:spPr>
          <a:xfrm>
            <a:off x="1861004" y="5778860"/>
            <a:ext cx="920296" cy="345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6190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6">
            <a:extLst>
              <a:ext uri="{FF2B5EF4-FFF2-40B4-BE49-F238E27FC236}">
                <a16:creationId xmlns:a16="http://schemas.microsoft.com/office/drawing/2014/main" id="{5B8BDC44-35C7-4C7C-BF1E-A102D5CB8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1381" name="Rectangle 8">
            <a:extLst>
              <a:ext uri="{FF2B5EF4-FFF2-40B4-BE49-F238E27FC236}">
                <a16:creationId xmlns:a16="http://schemas.microsoft.com/office/drawing/2014/main" id="{80267F08-A5E6-4D36-B519-E597F8274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1382" name="Rectangle 2">
            <a:extLst>
              <a:ext uri="{FF2B5EF4-FFF2-40B4-BE49-F238E27FC236}">
                <a16:creationId xmlns:a16="http://schemas.microsoft.com/office/drawing/2014/main" id="{427DDE57-B1A0-432C-956A-738E7348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1383" name="Rectangle 6">
            <a:extLst>
              <a:ext uri="{FF2B5EF4-FFF2-40B4-BE49-F238E27FC236}">
                <a16:creationId xmlns:a16="http://schemas.microsoft.com/office/drawing/2014/main" id="{AFF92B72-1823-4590-A3D3-3F7588A51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1384" name="Rectangle 2">
            <a:extLst>
              <a:ext uri="{FF2B5EF4-FFF2-40B4-BE49-F238E27FC236}">
                <a16:creationId xmlns:a16="http://schemas.microsoft.com/office/drawing/2014/main" id="{527D4FE0-FCC0-493F-9BBD-6F2A75425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1385" name="Rectangle 2">
            <a:extLst>
              <a:ext uri="{FF2B5EF4-FFF2-40B4-BE49-F238E27FC236}">
                <a16:creationId xmlns:a16="http://schemas.microsoft.com/office/drawing/2014/main" id="{E0851609-F56A-4734-A8BB-F4DEAA5EE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1386" name="Rectangle 2">
            <a:extLst>
              <a:ext uri="{FF2B5EF4-FFF2-40B4-BE49-F238E27FC236}">
                <a16:creationId xmlns:a16="http://schemas.microsoft.com/office/drawing/2014/main" id="{8133BAFC-3AE0-400B-BF90-2BB06FE34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1387" name="Rectangle 4">
            <a:extLst>
              <a:ext uri="{FF2B5EF4-FFF2-40B4-BE49-F238E27FC236}">
                <a16:creationId xmlns:a16="http://schemas.microsoft.com/office/drawing/2014/main" id="{27EAE936-33D6-47FA-8214-3A54C591D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1388" name="Rectangle 6">
            <a:extLst>
              <a:ext uri="{FF2B5EF4-FFF2-40B4-BE49-F238E27FC236}">
                <a16:creationId xmlns:a16="http://schemas.microsoft.com/office/drawing/2014/main" id="{0D814A92-4317-4FD1-AFC7-02CA84279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4BE41A30-A72C-4748-B154-4F6BCC570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2322" y="1728836"/>
            <a:ext cx="4825278" cy="398158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0" name="Picture 9" descr="C:\Users\user\Documents\카카오톡 받은 파일\KakaoTalk_20180212_200636595.jpg">
            <a:extLst>
              <a:ext uri="{FF2B5EF4-FFF2-40B4-BE49-F238E27FC236}">
                <a16:creationId xmlns:a16="http://schemas.microsoft.com/office/drawing/2014/main" id="{713AADCD-BB54-45E7-B70B-6DA78806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6" r="21910" b="23080"/>
          <a:stretch>
            <a:fillRect/>
          </a:stretch>
        </p:blipFill>
        <p:spPr bwMode="auto">
          <a:xfrm>
            <a:off x="5873736" y="1462340"/>
            <a:ext cx="2493040" cy="225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91" name="TextBox 1">
            <a:extLst>
              <a:ext uri="{FF2B5EF4-FFF2-40B4-BE49-F238E27FC236}">
                <a16:creationId xmlns:a16="http://schemas.microsoft.com/office/drawing/2014/main" id="{D3393D18-07D6-4A3E-A1DE-DE6629FD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1017" y="3821239"/>
            <a:ext cx="19367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 </a:t>
            </a:r>
            <a:r>
              <a:rPr lang="ko-KR" altLang="en-US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라운드슬링 준비품 </a:t>
            </a:r>
            <a:r>
              <a:rPr lang="en-US" altLang="ko-KR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1392" name="직사각형 10">
            <a:extLst>
              <a:ext uri="{FF2B5EF4-FFF2-40B4-BE49-F238E27FC236}">
                <a16:creationId xmlns:a16="http://schemas.microsoft.com/office/drawing/2014/main" id="{62255803-9F34-4269-9850-99A315C9E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260" y="4797207"/>
            <a:ext cx="4860000" cy="234000"/>
          </a:xfrm>
          <a:prstGeom prst="rect">
            <a:avLst/>
          </a:prstGeom>
          <a:noFill/>
          <a:ln w="349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08063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08063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08063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08063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08063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E05E310B-EC25-4A5F-8FEB-666AF9CBB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21" name="슬라이드 번호 개체 틀 3">
            <a:extLst>
              <a:ext uri="{FF2B5EF4-FFF2-40B4-BE49-F238E27FC236}">
                <a16:creationId xmlns:a16="http://schemas.microsoft.com/office/drawing/2014/main" id="{A10BBBA1-5F9F-465E-810F-25BF77DC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32</a:t>
            </a:fld>
            <a:endParaRPr lang="en-US" sz="1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5FECEA-1697-45F1-9B28-99657567755C}"/>
              </a:ext>
            </a:extLst>
          </p:cNvPr>
          <p:cNvSpPr txBox="1"/>
          <p:nvPr/>
        </p:nvSpPr>
        <p:spPr>
          <a:xfrm>
            <a:off x="357188" y="733425"/>
            <a:ext cx="437651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ea"/>
              </a:rPr>
              <a:t>2-5-5.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장비 운영 계획 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( </a:t>
            </a:r>
            <a:r>
              <a:rPr lang="ko-KR" altLang="en-US" sz="2000" b="1" dirty="0" err="1">
                <a:solidFill>
                  <a:schemeClr val="tx1"/>
                </a:solidFill>
                <a:latin typeface="+mn-ea"/>
              </a:rPr>
              <a:t>슬링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 벨트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]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D3441CEC-98E8-4198-8910-2E1BF106E240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1C2A067-4C58-4A8A-937B-1640AF770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186" y="4473331"/>
            <a:ext cx="2688203" cy="1568119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252A7CD-B5AF-48D7-AE50-05EB76EAF17B}"/>
              </a:ext>
            </a:extLst>
          </p:cNvPr>
          <p:cNvSpPr/>
          <p:nvPr/>
        </p:nvSpPr>
        <p:spPr>
          <a:xfrm>
            <a:off x="5866078" y="1455231"/>
            <a:ext cx="2500698" cy="276903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6">
            <a:extLst>
              <a:ext uri="{FF2B5EF4-FFF2-40B4-BE49-F238E27FC236}">
                <a16:creationId xmlns:a16="http://schemas.microsoft.com/office/drawing/2014/main" id="{7608088C-143A-4720-9D1B-BE0E57EB9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5" name="Rectangle 8">
            <a:extLst>
              <a:ext uri="{FF2B5EF4-FFF2-40B4-BE49-F238E27FC236}">
                <a16:creationId xmlns:a16="http://schemas.microsoft.com/office/drawing/2014/main" id="{234CA21E-0F18-4E4E-BF12-5271E8DFA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6" name="Rectangle 2">
            <a:extLst>
              <a:ext uri="{FF2B5EF4-FFF2-40B4-BE49-F238E27FC236}">
                <a16:creationId xmlns:a16="http://schemas.microsoft.com/office/drawing/2014/main" id="{F3100E96-7252-4E7B-9AC0-D15BD2212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7" name="Rectangle 6">
            <a:extLst>
              <a:ext uri="{FF2B5EF4-FFF2-40B4-BE49-F238E27FC236}">
                <a16:creationId xmlns:a16="http://schemas.microsoft.com/office/drawing/2014/main" id="{4D94AD16-E574-43B6-8530-029A1AC35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270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8" name="Rectangle 2">
            <a:extLst>
              <a:ext uri="{FF2B5EF4-FFF2-40B4-BE49-F238E27FC236}">
                <a16:creationId xmlns:a16="http://schemas.microsoft.com/office/drawing/2014/main" id="{DE6692DC-1424-423E-B2DB-6172EB39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09" name="Rectangle 2">
            <a:extLst>
              <a:ext uri="{FF2B5EF4-FFF2-40B4-BE49-F238E27FC236}">
                <a16:creationId xmlns:a16="http://schemas.microsoft.com/office/drawing/2014/main" id="{71F46BE2-773F-417A-869C-96B036477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0" name="Rectangle 2">
            <a:extLst>
              <a:ext uri="{FF2B5EF4-FFF2-40B4-BE49-F238E27FC236}">
                <a16:creationId xmlns:a16="http://schemas.microsoft.com/office/drawing/2014/main" id="{620F6786-E1C5-4C2B-874F-24AA2DBC3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1" name="Rectangle 4">
            <a:extLst>
              <a:ext uri="{FF2B5EF4-FFF2-40B4-BE49-F238E27FC236}">
                <a16:creationId xmlns:a16="http://schemas.microsoft.com/office/drawing/2014/main" id="{8A32F9FB-79A6-4529-8E55-50BC65625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02412" name="Rectangle 6">
            <a:extLst>
              <a:ext uri="{FF2B5EF4-FFF2-40B4-BE49-F238E27FC236}">
                <a16:creationId xmlns:a16="http://schemas.microsoft.com/office/drawing/2014/main" id="{EA727043-1F9E-4D6F-9843-6213EAF6F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13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pic>
        <p:nvPicPr>
          <p:cNvPr id="102413" name="그림 4">
            <a:extLst>
              <a:ext uri="{FF2B5EF4-FFF2-40B4-BE49-F238E27FC236}">
                <a16:creationId xmlns:a16="http://schemas.microsoft.com/office/drawing/2014/main" id="{BDA75A41-CD82-4181-B49E-B9A174DA4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59" y="1579205"/>
            <a:ext cx="7395661" cy="432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615F8689-17C3-4BAD-BA27-3EE6BA102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설치 추진 계획</a:t>
            </a:r>
          </a:p>
        </p:txBody>
      </p:sp>
      <p:sp>
        <p:nvSpPr>
          <p:cNvPr id="18" name="슬라이드 번호 개체 틀 3">
            <a:extLst>
              <a:ext uri="{FF2B5EF4-FFF2-40B4-BE49-F238E27FC236}">
                <a16:creationId xmlns:a16="http://schemas.microsoft.com/office/drawing/2014/main" id="{D3761879-294E-45A5-81B7-0ED62BBCE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33</a:t>
            </a:fld>
            <a:endParaRPr lang="en-US" sz="1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AFE7BA-36A0-414A-9D32-85657B67E5B4}"/>
              </a:ext>
            </a:extLst>
          </p:cNvPr>
          <p:cNvSpPr txBox="1"/>
          <p:nvPr/>
        </p:nvSpPr>
        <p:spPr>
          <a:xfrm>
            <a:off x="357188" y="733425"/>
            <a:ext cx="377379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ea"/>
              </a:rPr>
              <a:t>2-5-6.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장비 운영 계획 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( </a:t>
            </a:r>
            <a:r>
              <a:rPr lang="ko-KR" altLang="en-US" sz="2000" b="1" dirty="0" err="1">
                <a:solidFill>
                  <a:schemeClr val="tx1"/>
                </a:solidFill>
                <a:latin typeface="+mn-ea"/>
              </a:rPr>
              <a:t>샤클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)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61D5776-BF34-4E56-9F3E-0625E1065057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25B9FBA-412B-483C-BA08-0544DDACB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066" y="1656969"/>
            <a:ext cx="1656738" cy="194348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3">
            <a:extLst>
              <a:ext uri="{FF2B5EF4-FFF2-40B4-BE49-F238E27FC236}">
                <a16:creationId xmlns:a16="http://schemas.microsoft.com/office/drawing/2014/main" id="{EE2E7427-E1DA-415E-AEA2-F6D5FA1B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34</a:t>
            </a:fld>
            <a:endParaRPr lang="en-US" sz="100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9F83204-44CC-4B3F-BCEF-086826F90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267" y="1739901"/>
            <a:ext cx="528091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68538C57-BA74-46C7-AAD2-AA3EC5EE1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7050" y="1407875"/>
            <a:ext cx="5549900" cy="1254283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9385" anchor="ctr"/>
          <a:lstStyle>
            <a:lvl1pPr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l" eaLnBrk="1" hangingPunct="1">
              <a:lnSpc>
                <a:spcPct val="200000"/>
              </a:lnSpc>
              <a:buFont typeface="Wingdings" panose="05000000000000000000" pitchFamily="2" charset="2"/>
              <a:buChar char="v"/>
            </a:pPr>
            <a:endParaRPr lang="ko-KR" altLang="en-US" sz="1292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87885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>
            <a:extLst>
              <a:ext uri="{FF2B5EF4-FFF2-40B4-BE49-F238E27FC236}">
                <a16:creationId xmlns:a16="http://schemas.microsoft.com/office/drawing/2014/main" id="{CB9D4E2D-CCEA-4299-82B9-09092993A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26" name="슬라이드 번호 개체 틀 3">
            <a:extLst>
              <a:ext uri="{FF2B5EF4-FFF2-40B4-BE49-F238E27FC236}">
                <a16:creationId xmlns:a16="http://schemas.microsoft.com/office/drawing/2014/main" id="{9635896B-40D9-478F-8803-B5397A10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35</a:t>
            </a:fld>
            <a:endParaRPr lang="en-US" sz="10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AF4BEC-5FA6-472D-8E95-471865C93950}"/>
              </a:ext>
            </a:extLst>
          </p:cNvPr>
          <p:cNvSpPr txBox="1"/>
          <p:nvPr/>
        </p:nvSpPr>
        <p:spPr>
          <a:xfrm>
            <a:off x="357188" y="733425"/>
            <a:ext cx="387798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3-1. 12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대 안전수칙 및 마음가짐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753055BA-F1F4-409F-A8F6-64FFE4F6A575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96B1149B-F63A-4825-AC03-98701DB6ACC1}"/>
              </a:ext>
            </a:extLst>
          </p:cNvPr>
          <p:cNvGrpSpPr/>
          <p:nvPr/>
        </p:nvGrpSpPr>
        <p:grpSpPr>
          <a:xfrm>
            <a:off x="813106" y="1891818"/>
            <a:ext cx="7505061" cy="4232757"/>
            <a:chOff x="810998" y="1564944"/>
            <a:chExt cx="7505061" cy="4232757"/>
          </a:xfrm>
        </p:grpSpPr>
        <p:pic>
          <p:nvPicPr>
            <p:cNvPr id="103" name="그림 102" descr="그리기이(가) 표시된 사진&#10;&#10;자동 생성된 설명">
              <a:extLst>
                <a:ext uri="{FF2B5EF4-FFF2-40B4-BE49-F238E27FC236}">
                  <a16:creationId xmlns:a16="http://schemas.microsoft.com/office/drawing/2014/main" id="{6423FFF7-E599-4370-926F-37FCF66A1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54" t="6758" r="10404" b="42078"/>
            <a:stretch/>
          </p:blipFill>
          <p:spPr>
            <a:xfrm>
              <a:off x="6102350" y="2828204"/>
              <a:ext cx="800918" cy="723812"/>
            </a:xfrm>
            <a:prstGeom prst="rect">
              <a:avLst/>
            </a:prstGeom>
          </p:spPr>
        </p:pic>
        <p:pic>
          <p:nvPicPr>
            <p:cNvPr id="104" name="그림 103" descr="그리기이(가) 표시된 사진&#10;&#10;자동 생성된 설명">
              <a:extLst>
                <a:ext uri="{FF2B5EF4-FFF2-40B4-BE49-F238E27FC236}">
                  <a16:creationId xmlns:a16="http://schemas.microsoft.com/office/drawing/2014/main" id="{8B655E61-77A9-486F-B989-F70326F5D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9" t="4994" r="7316" b="34590"/>
            <a:stretch/>
          </p:blipFill>
          <p:spPr>
            <a:xfrm>
              <a:off x="3597195" y="3804765"/>
              <a:ext cx="832867" cy="848264"/>
            </a:xfrm>
            <a:prstGeom prst="rect">
              <a:avLst/>
            </a:prstGeom>
          </p:spPr>
        </p:pic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56886D39-51FC-43E0-96CA-C2658B9A2623}"/>
                </a:ext>
              </a:extLst>
            </p:cNvPr>
            <p:cNvSpPr/>
            <p:nvPr/>
          </p:nvSpPr>
          <p:spPr>
            <a:xfrm>
              <a:off x="834437" y="1624174"/>
              <a:ext cx="2484000" cy="1039806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F6BB5CF-D192-41EB-AC9C-2C02CD78D1F0}"/>
                </a:ext>
              </a:extLst>
            </p:cNvPr>
            <p:cNvSpPr txBox="1"/>
            <p:nvPr/>
          </p:nvSpPr>
          <p:spPr>
            <a:xfrm>
              <a:off x="1954322" y="1570693"/>
              <a:ext cx="1400519" cy="1048598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b="1" dirty="0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안전화 착용</a:t>
              </a:r>
            </a:p>
          </p:txBody>
        </p:sp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662924AB-4B32-451C-9D04-ED5112013E92}"/>
                </a:ext>
              </a:extLst>
            </p:cNvPr>
            <p:cNvSpPr/>
            <p:nvPr/>
          </p:nvSpPr>
          <p:spPr>
            <a:xfrm>
              <a:off x="3315343" y="1624173"/>
              <a:ext cx="2484000" cy="1039806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0022F7A6-70A7-44C7-95F1-2C23F127EC51}"/>
                </a:ext>
              </a:extLst>
            </p:cNvPr>
            <p:cNvSpPr/>
            <p:nvPr/>
          </p:nvSpPr>
          <p:spPr>
            <a:xfrm>
              <a:off x="5805774" y="1624173"/>
              <a:ext cx="2484000" cy="1039806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9" name="직사각형 108">
              <a:extLst>
                <a:ext uri="{FF2B5EF4-FFF2-40B4-BE49-F238E27FC236}">
                  <a16:creationId xmlns:a16="http://schemas.microsoft.com/office/drawing/2014/main" id="{D3758FEC-C21E-4959-BBA4-E6CA9ABCCBEF}"/>
                </a:ext>
              </a:extLst>
            </p:cNvPr>
            <p:cNvSpPr/>
            <p:nvPr/>
          </p:nvSpPr>
          <p:spPr>
            <a:xfrm>
              <a:off x="834437" y="2663980"/>
              <a:ext cx="2484000" cy="1039806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0" name="직사각형 109">
              <a:extLst>
                <a:ext uri="{FF2B5EF4-FFF2-40B4-BE49-F238E27FC236}">
                  <a16:creationId xmlns:a16="http://schemas.microsoft.com/office/drawing/2014/main" id="{A67619B7-35C1-46AB-AC45-E3384331CA49}"/>
                </a:ext>
              </a:extLst>
            </p:cNvPr>
            <p:cNvSpPr/>
            <p:nvPr/>
          </p:nvSpPr>
          <p:spPr>
            <a:xfrm>
              <a:off x="3315343" y="2663979"/>
              <a:ext cx="2484000" cy="1039806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1" name="직사각형 110">
              <a:extLst>
                <a:ext uri="{FF2B5EF4-FFF2-40B4-BE49-F238E27FC236}">
                  <a16:creationId xmlns:a16="http://schemas.microsoft.com/office/drawing/2014/main" id="{1F4A6B15-D512-41CA-9B4D-0A876C065031}"/>
                </a:ext>
              </a:extLst>
            </p:cNvPr>
            <p:cNvSpPr/>
            <p:nvPr/>
          </p:nvSpPr>
          <p:spPr>
            <a:xfrm>
              <a:off x="5805774" y="2663979"/>
              <a:ext cx="2484000" cy="1039806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" name="직사각형 111">
              <a:extLst>
                <a:ext uri="{FF2B5EF4-FFF2-40B4-BE49-F238E27FC236}">
                  <a16:creationId xmlns:a16="http://schemas.microsoft.com/office/drawing/2014/main" id="{FFFF5292-5761-40A2-AA34-CF36CA84CEF6}"/>
                </a:ext>
              </a:extLst>
            </p:cNvPr>
            <p:cNvSpPr/>
            <p:nvPr/>
          </p:nvSpPr>
          <p:spPr>
            <a:xfrm>
              <a:off x="834437" y="3702827"/>
              <a:ext cx="2484000" cy="1039806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" name="직사각형 112">
              <a:extLst>
                <a:ext uri="{FF2B5EF4-FFF2-40B4-BE49-F238E27FC236}">
                  <a16:creationId xmlns:a16="http://schemas.microsoft.com/office/drawing/2014/main" id="{C783B9F9-F3A7-460F-86C8-9FFC86444EE7}"/>
                </a:ext>
              </a:extLst>
            </p:cNvPr>
            <p:cNvSpPr/>
            <p:nvPr/>
          </p:nvSpPr>
          <p:spPr>
            <a:xfrm>
              <a:off x="3315343" y="3702826"/>
              <a:ext cx="2484000" cy="1039806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" name="직사각형 113">
              <a:extLst>
                <a:ext uri="{FF2B5EF4-FFF2-40B4-BE49-F238E27FC236}">
                  <a16:creationId xmlns:a16="http://schemas.microsoft.com/office/drawing/2014/main" id="{4F95F61E-1631-4C9E-8E7D-C8EAE2BEBB6C}"/>
                </a:ext>
              </a:extLst>
            </p:cNvPr>
            <p:cNvSpPr/>
            <p:nvPr/>
          </p:nvSpPr>
          <p:spPr>
            <a:xfrm>
              <a:off x="5805774" y="3702826"/>
              <a:ext cx="2484000" cy="1039806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" name="직사각형 114">
              <a:extLst>
                <a:ext uri="{FF2B5EF4-FFF2-40B4-BE49-F238E27FC236}">
                  <a16:creationId xmlns:a16="http://schemas.microsoft.com/office/drawing/2014/main" id="{686E43CA-3D25-48A5-98A6-CB64C5E14885}"/>
                </a:ext>
              </a:extLst>
            </p:cNvPr>
            <p:cNvSpPr/>
            <p:nvPr/>
          </p:nvSpPr>
          <p:spPr>
            <a:xfrm>
              <a:off x="834437" y="4745571"/>
              <a:ext cx="2484000" cy="1039806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6" name="직사각형 115">
              <a:extLst>
                <a:ext uri="{FF2B5EF4-FFF2-40B4-BE49-F238E27FC236}">
                  <a16:creationId xmlns:a16="http://schemas.microsoft.com/office/drawing/2014/main" id="{4128A0A8-0955-41E0-93A6-65ECFFB410EB}"/>
                </a:ext>
              </a:extLst>
            </p:cNvPr>
            <p:cNvSpPr/>
            <p:nvPr/>
          </p:nvSpPr>
          <p:spPr>
            <a:xfrm>
              <a:off x="3315343" y="4745570"/>
              <a:ext cx="2484000" cy="1039806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7" name="직사각형 116">
              <a:extLst>
                <a:ext uri="{FF2B5EF4-FFF2-40B4-BE49-F238E27FC236}">
                  <a16:creationId xmlns:a16="http://schemas.microsoft.com/office/drawing/2014/main" id="{FE4ED5DE-1C62-4C69-9EAD-00A91B73A75D}"/>
                </a:ext>
              </a:extLst>
            </p:cNvPr>
            <p:cNvSpPr/>
            <p:nvPr/>
          </p:nvSpPr>
          <p:spPr>
            <a:xfrm>
              <a:off x="5805774" y="4745570"/>
              <a:ext cx="2484000" cy="10398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8" name="타원 117">
              <a:extLst>
                <a:ext uri="{FF2B5EF4-FFF2-40B4-BE49-F238E27FC236}">
                  <a16:creationId xmlns:a16="http://schemas.microsoft.com/office/drawing/2014/main" id="{F4FEE011-3300-4A5C-A828-E43E1FAFC78D}"/>
                </a:ext>
              </a:extLst>
            </p:cNvPr>
            <p:cNvSpPr/>
            <p:nvPr/>
          </p:nvSpPr>
          <p:spPr>
            <a:xfrm>
              <a:off x="873638" y="3753459"/>
              <a:ext cx="266400" cy="266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87DCC96-237A-4936-A531-41807A102721}"/>
                </a:ext>
              </a:extLst>
            </p:cNvPr>
            <p:cNvSpPr txBox="1"/>
            <p:nvPr/>
          </p:nvSpPr>
          <p:spPr>
            <a:xfrm>
              <a:off x="817951" y="3752388"/>
              <a:ext cx="3863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>
                  <a:solidFill>
                    <a:schemeClr val="bg1"/>
                  </a:solidFill>
                  <a:latin typeface="휴먼둥근헤드라인" panose="02030504000101010101" pitchFamily="18" charset="-127"/>
                  <a:ea typeface="휴먼둥근헤드라인" panose="02030504000101010101" pitchFamily="18" charset="-127"/>
                </a:rPr>
                <a:t>7</a:t>
              </a:r>
              <a:endParaRPr lang="ko-KR" altLang="en-US" sz="110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endParaRPr>
            </a:p>
          </p:txBody>
        </p:sp>
        <p:sp>
          <p:nvSpPr>
            <p:cNvPr id="120" name="타원 119">
              <a:extLst>
                <a:ext uri="{FF2B5EF4-FFF2-40B4-BE49-F238E27FC236}">
                  <a16:creationId xmlns:a16="http://schemas.microsoft.com/office/drawing/2014/main" id="{8EE64DF4-F4F7-44A7-AAAD-46971CC70CD8}"/>
                </a:ext>
              </a:extLst>
            </p:cNvPr>
            <p:cNvSpPr/>
            <p:nvPr/>
          </p:nvSpPr>
          <p:spPr>
            <a:xfrm>
              <a:off x="876276" y="2711942"/>
              <a:ext cx="266400" cy="266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E3CADD2E-4037-4B8E-ABB3-26B194CD70B3}"/>
                </a:ext>
              </a:extLst>
            </p:cNvPr>
            <p:cNvSpPr txBox="1"/>
            <p:nvPr/>
          </p:nvSpPr>
          <p:spPr>
            <a:xfrm>
              <a:off x="820589" y="2710871"/>
              <a:ext cx="3863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>
                  <a:solidFill>
                    <a:schemeClr val="bg1"/>
                  </a:solidFill>
                  <a:latin typeface="휴먼둥근헤드라인" panose="02030504000101010101" pitchFamily="18" charset="-127"/>
                  <a:ea typeface="휴먼둥근헤드라인" panose="02030504000101010101" pitchFamily="18" charset="-127"/>
                </a:rPr>
                <a:t>4</a:t>
              </a:r>
              <a:endParaRPr lang="ko-KR" altLang="en-US" sz="110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endParaRPr>
            </a:p>
          </p:txBody>
        </p:sp>
        <p:sp>
          <p:nvSpPr>
            <p:cNvPr id="122" name="타원 121">
              <a:extLst>
                <a:ext uri="{FF2B5EF4-FFF2-40B4-BE49-F238E27FC236}">
                  <a16:creationId xmlns:a16="http://schemas.microsoft.com/office/drawing/2014/main" id="{19F8894B-B092-4BE8-8BF9-AC9EDD95BF5A}"/>
                </a:ext>
              </a:extLst>
            </p:cNvPr>
            <p:cNvSpPr/>
            <p:nvPr/>
          </p:nvSpPr>
          <p:spPr>
            <a:xfrm>
              <a:off x="5849437" y="1664516"/>
              <a:ext cx="266400" cy="266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0BE133D-31AE-4B10-A609-1056614A4508}"/>
                </a:ext>
              </a:extLst>
            </p:cNvPr>
            <p:cNvSpPr txBox="1"/>
            <p:nvPr/>
          </p:nvSpPr>
          <p:spPr>
            <a:xfrm>
              <a:off x="5793750" y="1663445"/>
              <a:ext cx="3863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>
                  <a:solidFill>
                    <a:schemeClr val="bg1"/>
                  </a:solidFill>
                  <a:latin typeface="휴먼둥근헤드라인" panose="02030504000101010101" pitchFamily="18" charset="-127"/>
                  <a:ea typeface="휴먼둥근헤드라인" panose="02030504000101010101" pitchFamily="18" charset="-127"/>
                </a:rPr>
                <a:t>3</a:t>
              </a:r>
              <a:endParaRPr lang="ko-KR" altLang="en-US" sz="110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endParaRPr>
            </a:p>
          </p:txBody>
        </p:sp>
        <p:sp>
          <p:nvSpPr>
            <p:cNvPr id="124" name="타원 123">
              <a:extLst>
                <a:ext uri="{FF2B5EF4-FFF2-40B4-BE49-F238E27FC236}">
                  <a16:creationId xmlns:a16="http://schemas.microsoft.com/office/drawing/2014/main" id="{08DF9716-B25D-4616-B64C-CA78582FC040}"/>
                </a:ext>
              </a:extLst>
            </p:cNvPr>
            <p:cNvSpPr/>
            <p:nvPr/>
          </p:nvSpPr>
          <p:spPr>
            <a:xfrm>
              <a:off x="3350775" y="1664516"/>
              <a:ext cx="266400" cy="266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899B9DA-0293-4E42-AB48-F3D97FE6D102}"/>
                </a:ext>
              </a:extLst>
            </p:cNvPr>
            <p:cNvSpPr txBox="1"/>
            <p:nvPr/>
          </p:nvSpPr>
          <p:spPr>
            <a:xfrm>
              <a:off x="3295088" y="1663445"/>
              <a:ext cx="3863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>
                  <a:solidFill>
                    <a:schemeClr val="bg1"/>
                  </a:solidFill>
                  <a:latin typeface="휴먼둥근헤드라인" panose="02030504000101010101" pitchFamily="18" charset="-127"/>
                  <a:ea typeface="휴먼둥근헤드라인" panose="02030504000101010101" pitchFamily="18" charset="-127"/>
                </a:rPr>
                <a:t>2</a:t>
              </a:r>
              <a:endParaRPr lang="ko-KR" altLang="en-US" sz="110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endParaRPr>
            </a:p>
          </p:txBody>
        </p:sp>
        <p:sp>
          <p:nvSpPr>
            <p:cNvPr id="126" name="타원 125">
              <a:extLst>
                <a:ext uri="{FF2B5EF4-FFF2-40B4-BE49-F238E27FC236}">
                  <a16:creationId xmlns:a16="http://schemas.microsoft.com/office/drawing/2014/main" id="{8E0EEDA0-9D2B-4515-8AA2-51FC9CAA3B97}"/>
                </a:ext>
              </a:extLst>
            </p:cNvPr>
            <p:cNvSpPr/>
            <p:nvPr/>
          </p:nvSpPr>
          <p:spPr>
            <a:xfrm>
              <a:off x="879200" y="1664516"/>
              <a:ext cx="266400" cy="266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5F9E3B7-C618-4940-B4CF-F76229DAF31D}"/>
                </a:ext>
              </a:extLst>
            </p:cNvPr>
            <p:cNvSpPr txBox="1"/>
            <p:nvPr/>
          </p:nvSpPr>
          <p:spPr>
            <a:xfrm>
              <a:off x="823513" y="1663445"/>
              <a:ext cx="3863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>
                  <a:solidFill>
                    <a:schemeClr val="bg1"/>
                  </a:solidFill>
                  <a:latin typeface="휴먼둥근헤드라인" panose="02030504000101010101" pitchFamily="18" charset="-127"/>
                  <a:ea typeface="휴먼둥근헤드라인" panose="02030504000101010101" pitchFamily="18" charset="-127"/>
                </a:rPr>
                <a:t>1</a:t>
              </a:r>
              <a:endParaRPr lang="ko-KR" altLang="en-US" sz="110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endParaRPr>
            </a:p>
          </p:txBody>
        </p:sp>
        <p:sp>
          <p:nvSpPr>
            <p:cNvPr id="128" name="타원 127">
              <a:extLst>
                <a:ext uri="{FF2B5EF4-FFF2-40B4-BE49-F238E27FC236}">
                  <a16:creationId xmlns:a16="http://schemas.microsoft.com/office/drawing/2014/main" id="{7270B22F-EC8E-4ACA-8E37-2A3BDABE8817}"/>
                </a:ext>
              </a:extLst>
            </p:cNvPr>
            <p:cNvSpPr/>
            <p:nvPr/>
          </p:nvSpPr>
          <p:spPr>
            <a:xfrm>
              <a:off x="3357182" y="2709011"/>
              <a:ext cx="266400" cy="266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D022CF5A-7C56-4D2F-8C0C-CEDA3391E9E0}"/>
                </a:ext>
              </a:extLst>
            </p:cNvPr>
            <p:cNvSpPr txBox="1"/>
            <p:nvPr/>
          </p:nvSpPr>
          <p:spPr>
            <a:xfrm>
              <a:off x="3301495" y="2707940"/>
              <a:ext cx="3863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>
                  <a:solidFill>
                    <a:schemeClr val="bg1"/>
                  </a:solidFill>
                  <a:latin typeface="휴먼둥근헤드라인" panose="02030504000101010101" pitchFamily="18" charset="-127"/>
                  <a:ea typeface="휴먼둥근헤드라인" panose="02030504000101010101" pitchFamily="18" charset="-127"/>
                </a:rPr>
                <a:t>5</a:t>
              </a:r>
              <a:endParaRPr lang="ko-KR" altLang="en-US" sz="110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endParaRPr>
            </a:p>
          </p:txBody>
        </p:sp>
        <p:sp>
          <p:nvSpPr>
            <p:cNvPr id="130" name="타원 129">
              <a:extLst>
                <a:ext uri="{FF2B5EF4-FFF2-40B4-BE49-F238E27FC236}">
                  <a16:creationId xmlns:a16="http://schemas.microsoft.com/office/drawing/2014/main" id="{F513805C-1A4B-4ADF-AE4C-94F3B67174B8}"/>
                </a:ext>
              </a:extLst>
            </p:cNvPr>
            <p:cNvSpPr/>
            <p:nvPr/>
          </p:nvSpPr>
          <p:spPr>
            <a:xfrm>
              <a:off x="5849437" y="2704103"/>
              <a:ext cx="266400" cy="266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7FE7979A-D9E2-46A6-B3D3-FB65D9C9ED4A}"/>
                </a:ext>
              </a:extLst>
            </p:cNvPr>
            <p:cNvSpPr txBox="1"/>
            <p:nvPr/>
          </p:nvSpPr>
          <p:spPr>
            <a:xfrm>
              <a:off x="5793750" y="2703032"/>
              <a:ext cx="3863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>
                  <a:solidFill>
                    <a:schemeClr val="bg1"/>
                  </a:solidFill>
                  <a:latin typeface="휴먼둥근헤드라인" panose="02030504000101010101" pitchFamily="18" charset="-127"/>
                  <a:ea typeface="휴먼둥근헤드라인" panose="02030504000101010101" pitchFamily="18" charset="-127"/>
                </a:rPr>
                <a:t>6</a:t>
              </a:r>
              <a:endParaRPr lang="ko-KR" altLang="en-US" sz="110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endParaRPr>
            </a:p>
          </p:txBody>
        </p:sp>
        <p:sp>
          <p:nvSpPr>
            <p:cNvPr id="132" name="타원 131">
              <a:extLst>
                <a:ext uri="{FF2B5EF4-FFF2-40B4-BE49-F238E27FC236}">
                  <a16:creationId xmlns:a16="http://schemas.microsoft.com/office/drawing/2014/main" id="{99183172-86D5-439D-978F-D5B4C18C2AF5}"/>
                </a:ext>
              </a:extLst>
            </p:cNvPr>
            <p:cNvSpPr/>
            <p:nvPr/>
          </p:nvSpPr>
          <p:spPr>
            <a:xfrm>
              <a:off x="3357182" y="3751226"/>
              <a:ext cx="266400" cy="266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3" name="타원 132">
              <a:extLst>
                <a:ext uri="{FF2B5EF4-FFF2-40B4-BE49-F238E27FC236}">
                  <a16:creationId xmlns:a16="http://schemas.microsoft.com/office/drawing/2014/main" id="{7A0108E8-F873-44CA-9895-D9DFF68A412F}"/>
                </a:ext>
              </a:extLst>
            </p:cNvPr>
            <p:cNvSpPr/>
            <p:nvPr/>
          </p:nvSpPr>
          <p:spPr>
            <a:xfrm>
              <a:off x="5845256" y="3751226"/>
              <a:ext cx="266400" cy="266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6F147EB-A5D6-4F99-9F91-3E04CC0781EE}"/>
                </a:ext>
              </a:extLst>
            </p:cNvPr>
            <p:cNvSpPr txBox="1"/>
            <p:nvPr/>
          </p:nvSpPr>
          <p:spPr>
            <a:xfrm>
              <a:off x="5789569" y="3750155"/>
              <a:ext cx="3863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>
                  <a:solidFill>
                    <a:schemeClr val="bg1"/>
                  </a:solidFill>
                  <a:latin typeface="휴먼둥근헤드라인" panose="02030504000101010101" pitchFamily="18" charset="-127"/>
                  <a:ea typeface="휴먼둥근헤드라인" panose="02030504000101010101" pitchFamily="18" charset="-127"/>
                </a:rPr>
                <a:t>9</a:t>
              </a:r>
              <a:endParaRPr lang="ko-KR" altLang="en-US" sz="110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endParaRPr>
            </a:p>
          </p:txBody>
        </p:sp>
        <p:sp>
          <p:nvSpPr>
            <p:cNvPr id="135" name="타원 134">
              <a:extLst>
                <a:ext uri="{FF2B5EF4-FFF2-40B4-BE49-F238E27FC236}">
                  <a16:creationId xmlns:a16="http://schemas.microsoft.com/office/drawing/2014/main" id="{EE4BE53A-4858-4941-83B4-0E72DFAD0449}"/>
                </a:ext>
              </a:extLst>
            </p:cNvPr>
            <p:cNvSpPr/>
            <p:nvPr/>
          </p:nvSpPr>
          <p:spPr>
            <a:xfrm>
              <a:off x="3358174" y="4782975"/>
              <a:ext cx="266400" cy="266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465CCB74-B79F-4F91-B66F-EDF3A39FCCD5}"/>
                </a:ext>
              </a:extLst>
            </p:cNvPr>
            <p:cNvSpPr txBox="1"/>
            <p:nvPr/>
          </p:nvSpPr>
          <p:spPr>
            <a:xfrm>
              <a:off x="3302487" y="4781904"/>
              <a:ext cx="3863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>
                  <a:solidFill>
                    <a:schemeClr val="bg1"/>
                  </a:solidFill>
                  <a:latin typeface="휴먼둥근헤드라인" panose="02030504000101010101" pitchFamily="18" charset="-127"/>
                  <a:ea typeface="휴먼둥근헤드라인" panose="02030504000101010101" pitchFamily="18" charset="-127"/>
                </a:rPr>
                <a:t>11</a:t>
              </a:r>
              <a:endParaRPr lang="ko-KR" altLang="en-US" sz="110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endParaRPr>
            </a:p>
          </p:txBody>
        </p:sp>
        <p:sp>
          <p:nvSpPr>
            <p:cNvPr id="137" name="타원 136">
              <a:extLst>
                <a:ext uri="{FF2B5EF4-FFF2-40B4-BE49-F238E27FC236}">
                  <a16:creationId xmlns:a16="http://schemas.microsoft.com/office/drawing/2014/main" id="{A20F5CFC-19A6-437F-BB9D-60C3A8E00E57}"/>
                </a:ext>
              </a:extLst>
            </p:cNvPr>
            <p:cNvSpPr/>
            <p:nvPr/>
          </p:nvSpPr>
          <p:spPr>
            <a:xfrm>
              <a:off x="874305" y="4782975"/>
              <a:ext cx="266400" cy="266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E2C7E521-4431-46CF-AAA0-73B896EF0AC4}"/>
                </a:ext>
              </a:extLst>
            </p:cNvPr>
            <p:cNvSpPr txBox="1"/>
            <p:nvPr/>
          </p:nvSpPr>
          <p:spPr>
            <a:xfrm>
              <a:off x="810998" y="4781904"/>
              <a:ext cx="3863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>
                  <a:solidFill>
                    <a:schemeClr val="bg1"/>
                  </a:solidFill>
                  <a:latin typeface="휴먼둥근헤드라인" panose="02030504000101010101" pitchFamily="18" charset="-127"/>
                  <a:ea typeface="휴먼둥근헤드라인" panose="02030504000101010101" pitchFamily="18" charset="-127"/>
                </a:rPr>
                <a:t>10</a:t>
              </a:r>
              <a:endParaRPr lang="ko-KR" altLang="en-US" sz="110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endParaRPr>
            </a:p>
          </p:txBody>
        </p:sp>
        <p:sp>
          <p:nvSpPr>
            <p:cNvPr id="139" name="타원 138">
              <a:extLst>
                <a:ext uri="{FF2B5EF4-FFF2-40B4-BE49-F238E27FC236}">
                  <a16:creationId xmlns:a16="http://schemas.microsoft.com/office/drawing/2014/main" id="{C1890B70-CBD8-4631-AA87-7E3AB271BA54}"/>
                </a:ext>
              </a:extLst>
            </p:cNvPr>
            <p:cNvSpPr/>
            <p:nvPr/>
          </p:nvSpPr>
          <p:spPr>
            <a:xfrm>
              <a:off x="5862459" y="4775014"/>
              <a:ext cx="266400" cy="266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A983BED-5265-4216-B6C6-C0E2C3949FC9}"/>
                </a:ext>
              </a:extLst>
            </p:cNvPr>
            <p:cNvSpPr txBox="1"/>
            <p:nvPr/>
          </p:nvSpPr>
          <p:spPr>
            <a:xfrm>
              <a:off x="5799152" y="4773943"/>
              <a:ext cx="3863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>
                  <a:solidFill>
                    <a:schemeClr val="bg1"/>
                  </a:solidFill>
                  <a:latin typeface="휴먼둥근헤드라인" panose="02030504000101010101" pitchFamily="18" charset="-127"/>
                  <a:ea typeface="휴먼둥근헤드라인" panose="02030504000101010101" pitchFamily="18" charset="-127"/>
                </a:rPr>
                <a:t>12</a:t>
              </a:r>
              <a:endParaRPr lang="ko-KR" altLang="en-US" sz="110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DE2F7FB6-2536-473C-844D-E8EB8F60DA6A}"/>
                </a:ext>
              </a:extLst>
            </p:cNvPr>
            <p:cNvSpPr txBox="1"/>
            <p:nvPr/>
          </p:nvSpPr>
          <p:spPr>
            <a:xfrm>
              <a:off x="1935272" y="2607863"/>
              <a:ext cx="1400519" cy="1048598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b="1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지정된 통행로 준수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ABA3C300-D4F3-4AC1-9BDB-D0D7E472A469}"/>
                </a:ext>
              </a:extLst>
            </p:cNvPr>
            <p:cNvSpPr txBox="1"/>
            <p:nvPr/>
          </p:nvSpPr>
          <p:spPr>
            <a:xfrm>
              <a:off x="1957713" y="3668441"/>
              <a:ext cx="1400519" cy="1048598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b="1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긴급상황시</a:t>
              </a:r>
              <a:endParaRPr lang="en-US" altLang="ko-KR" sz="1100" b="1">
                <a:solidFill>
                  <a:srgbClr val="16308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100" b="1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주차장에 대피 및 집결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C1831140-B25A-4D94-8328-EF5E33A15A77}"/>
                </a:ext>
              </a:extLst>
            </p:cNvPr>
            <p:cNvSpPr txBox="1"/>
            <p:nvPr/>
          </p:nvSpPr>
          <p:spPr>
            <a:xfrm>
              <a:off x="4423500" y="4749103"/>
              <a:ext cx="1451691" cy="1048598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b="1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지정된 장소에 </a:t>
              </a:r>
              <a:endParaRPr lang="en-US" altLang="ko-KR" sz="1100" b="1">
                <a:solidFill>
                  <a:srgbClr val="16308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100" b="1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물건 적치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F14D62-4CFD-40ED-BEA1-0551A8E7F9B0}"/>
                </a:ext>
              </a:extLst>
            </p:cNvPr>
            <p:cNvSpPr txBox="1"/>
            <p:nvPr/>
          </p:nvSpPr>
          <p:spPr>
            <a:xfrm>
              <a:off x="4425750" y="1574469"/>
              <a:ext cx="1400519" cy="1048598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b="1" dirty="0" err="1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작업시</a:t>
              </a:r>
              <a:r>
                <a:rPr lang="ko-KR" altLang="en-US" sz="1100" b="1" dirty="0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장갑 착용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2A15332-7BA6-403B-BAE2-A6ABF8A59B95}"/>
                </a:ext>
              </a:extLst>
            </p:cNvPr>
            <p:cNvSpPr txBox="1"/>
            <p:nvPr/>
          </p:nvSpPr>
          <p:spPr>
            <a:xfrm>
              <a:off x="1960792" y="4739449"/>
              <a:ext cx="1400519" cy="1048598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b="1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사진 촬영 금지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AF054ADD-5FC4-4B45-AD5E-135D93D24528}"/>
                </a:ext>
              </a:extLst>
            </p:cNvPr>
            <p:cNvSpPr txBox="1"/>
            <p:nvPr/>
          </p:nvSpPr>
          <p:spPr>
            <a:xfrm>
              <a:off x="4416225" y="2611639"/>
              <a:ext cx="1400519" cy="1048598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b="1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지게차 조심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E1FECE1D-D7DA-425D-B714-1AABDD2D2EA1}"/>
                </a:ext>
              </a:extLst>
            </p:cNvPr>
            <p:cNvSpPr txBox="1"/>
            <p:nvPr/>
          </p:nvSpPr>
          <p:spPr>
            <a:xfrm>
              <a:off x="4429141" y="3672217"/>
              <a:ext cx="1400519" cy="1048598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b="1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허용된 장소에서만</a:t>
              </a:r>
              <a:endParaRPr lang="en-US" altLang="ko-KR" sz="1100" b="1">
                <a:solidFill>
                  <a:srgbClr val="16308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100" b="1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흡연</a:t>
              </a:r>
              <a:endParaRPr lang="en-US" altLang="ko-KR" sz="1100" b="1">
                <a:solidFill>
                  <a:srgbClr val="16308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052DA230-E8E7-4E4F-8AF7-18880932E0E1}"/>
                </a:ext>
              </a:extLst>
            </p:cNvPr>
            <p:cNvSpPr txBox="1"/>
            <p:nvPr/>
          </p:nvSpPr>
          <p:spPr>
            <a:xfrm>
              <a:off x="6915122" y="4729918"/>
              <a:ext cx="1400519" cy="1048598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b="1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작업전 안전확인</a:t>
              </a:r>
              <a:endParaRPr lang="en-US" altLang="ko-KR" sz="1100" b="1">
                <a:solidFill>
                  <a:srgbClr val="16308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100" b="1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작업후 정리정돈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A9A19A4D-9D31-4B55-9039-6E564314E95F}"/>
                </a:ext>
              </a:extLst>
            </p:cNvPr>
            <p:cNvSpPr txBox="1"/>
            <p:nvPr/>
          </p:nvSpPr>
          <p:spPr>
            <a:xfrm>
              <a:off x="6915540" y="1564944"/>
              <a:ext cx="1400519" cy="1048598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b="1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작업복 입기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8322F8EB-2A95-4BA9-8B13-0070FD21F651}"/>
                </a:ext>
              </a:extLst>
            </p:cNvPr>
            <p:cNvSpPr txBox="1"/>
            <p:nvPr/>
          </p:nvSpPr>
          <p:spPr>
            <a:xfrm>
              <a:off x="6906015" y="2602114"/>
              <a:ext cx="1400519" cy="1048598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b="1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크레인 사용시 안전</a:t>
              </a:r>
            </a:p>
          </p:txBody>
        </p:sp>
        <p:pic>
          <p:nvPicPr>
            <p:cNvPr id="151" name="그림 150">
              <a:extLst>
                <a:ext uri="{FF2B5EF4-FFF2-40B4-BE49-F238E27FC236}">
                  <a16:creationId xmlns:a16="http://schemas.microsoft.com/office/drawing/2014/main" id="{DA2FCC5F-9345-4F82-A469-4A17CBF37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9" t="6969" r="10078" b="35371"/>
            <a:stretch/>
          </p:blipFill>
          <p:spPr>
            <a:xfrm>
              <a:off x="3626460" y="1765308"/>
              <a:ext cx="745842" cy="747274"/>
            </a:xfrm>
            <a:prstGeom prst="rect">
              <a:avLst/>
            </a:prstGeom>
          </p:spPr>
        </p:pic>
        <p:pic>
          <p:nvPicPr>
            <p:cNvPr id="152" name="그림 151">
              <a:extLst>
                <a:ext uri="{FF2B5EF4-FFF2-40B4-BE49-F238E27FC236}">
                  <a16:creationId xmlns:a16="http://schemas.microsoft.com/office/drawing/2014/main" id="{9B486FB6-822A-4A88-B910-2A24D093E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00" t="7833" r="9943" b="37343"/>
            <a:stretch/>
          </p:blipFill>
          <p:spPr>
            <a:xfrm>
              <a:off x="1147158" y="1778362"/>
              <a:ext cx="767615" cy="746020"/>
            </a:xfrm>
            <a:prstGeom prst="rect">
              <a:avLst/>
            </a:prstGeom>
          </p:spPr>
        </p:pic>
        <p:pic>
          <p:nvPicPr>
            <p:cNvPr id="153" name="그래픽 152" descr="신발 footprints">
              <a:extLst>
                <a:ext uri="{FF2B5EF4-FFF2-40B4-BE49-F238E27FC236}">
                  <a16:creationId xmlns:a16="http://schemas.microsoft.com/office/drawing/2014/main" id="{06FCD56E-9089-4941-82AE-390C76499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31156" y="2788422"/>
              <a:ext cx="789868" cy="789868"/>
            </a:xfrm>
            <a:prstGeom prst="rect">
              <a:avLst/>
            </a:prstGeom>
          </p:spPr>
        </p:pic>
        <p:grpSp>
          <p:nvGrpSpPr>
            <p:cNvPr id="154" name="그룹 153">
              <a:extLst>
                <a:ext uri="{FF2B5EF4-FFF2-40B4-BE49-F238E27FC236}">
                  <a16:creationId xmlns:a16="http://schemas.microsoft.com/office/drawing/2014/main" id="{751CE509-15F0-4C00-B402-3A2B24B55ED5}"/>
                </a:ext>
              </a:extLst>
            </p:cNvPr>
            <p:cNvGrpSpPr/>
            <p:nvPr/>
          </p:nvGrpSpPr>
          <p:grpSpPr>
            <a:xfrm>
              <a:off x="1156240" y="4895014"/>
              <a:ext cx="770231" cy="777612"/>
              <a:chOff x="3620536" y="4324359"/>
              <a:chExt cx="702520" cy="709252"/>
            </a:xfrm>
          </p:grpSpPr>
          <p:pic>
            <p:nvPicPr>
              <p:cNvPr id="155" name="그림 154" descr="그리기, 표지판, 시계이(가) 표시된 사진&#10;&#10;자동 생성된 설명">
                <a:extLst>
                  <a:ext uri="{FF2B5EF4-FFF2-40B4-BE49-F238E27FC236}">
                    <a16:creationId xmlns:a16="http://schemas.microsoft.com/office/drawing/2014/main" id="{5B21FF0B-A872-4233-8108-3FD2478356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469" b="90313" l="9375" r="91094">
                            <a14:foregroundMark x1="21563" y1="19844" x2="33438" y2="31094"/>
                            <a14:foregroundMark x1="40313" y1="40156" x2="54375" y2="54844"/>
                            <a14:foregroundMark x1="27656" y1="28125" x2="78594" y2="77813"/>
                            <a14:foregroundMark x1="39688" y1="11094" x2="19531" y2="20156"/>
                            <a14:foregroundMark x1="19531" y1="20156" x2="9375" y2="52656"/>
                            <a14:foregroundMark x1="9375" y1="52656" x2="14063" y2="69063"/>
                            <a14:foregroundMark x1="36719" y1="12344" x2="52500" y2="10469"/>
                            <a14:foregroundMark x1="57344" y1="10781" x2="68281" y2="12969"/>
                            <a14:foregroundMark x1="68281" y1="12969" x2="75938" y2="20156"/>
                            <a14:foregroundMark x1="75938" y1="20156" x2="76250" y2="20313"/>
                            <a14:foregroundMark x1="85625" y1="31250" x2="89844" y2="46406"/>
                            <a14:foregroundMark x1="66250" y1="86250" x2="73438" y2="83125"/>
                            <a14:foregroundMark x1="36250" y1="86875" x2="41250" y2="88750"/>
                            <a14:foregroundMark x1="69844" y1="56250" x2="70000" y2="57188"/>
                            <a14:foregroundMark x1="51719" y1="34844" x2="55781" y2="36250"/>
                            <a14:foregroundMark x1="70000" y1="52969" x2="72813" y2="58438"/>
                            <a14:foregroundMark x1="56406" y1="10469" x2="51563" y2="90313"/>
                            <a14:foregroundMark x1="12031" y1="45781" x2="91094" y2="48281"/>
                            <a14:foregroundMark x1="41094" y1="12812" x2="42031" y2="43906"/>
                            <a14:foregroundMark x1="42031" y1="43906" x2="38281" y2="65938"/>
                            <a14:foregroundMark x1="38281" y1="65938" x2="38438" y2="76719"/>
                            <a14:foregroundMark x1="38438" y1="76719" x2="38281" y2="77500"/>
                            <a14:foregroundMark x1="28594" y1="17656" x2="37656" y2="29219"/>
                            <a14:foregroundMark x1="37656" y1="29219" x2="54219" y2="66406"/>
                            <a14:foregroundMark x1="54219" y1="66406" x2="61719" y2="75938"/>
                            <a14:foregroundMark x1="61719" y1="75938" x2="61563" y2="78594"/>
                            <a14:foregroundMark x1="47969" y1="24063" x2="25000" y2="32969"/>
                            <a14:foregroundMark x1="25000" y1="32969" x2="20781" y2="43438"/>
                            <a14:foregroundMark x1="20781" y1="43438" x2="23125" y2="58594"/>
                            <a14:foregroundMark x1="23125" y1="58594" x2="28906" y2="67188"/>
                            <a14:foregroundMark x1="28906" y1="67188" x2="40781" y2="76875"/>
                            <a14:foregroundMark x1="40781" y1="76875" x2="56719" y2="76563"/>
                            <a14:foregroundMark x1="56719" y1="76563" x2="68594" y2="72656"/>
                            <a14:foregroundMark x1="68594" y1="72656" x2="73281" y2="60625"/>
                            <a14:foregroundMark x1="73281" y1="60625" x2="74375" y2="49063"/>
                            <a14:foregroundMark x1="74375" y1="49063" x2="71406" y2="37969"/>
                            <a14:foregroundMark x1="71406" y1="37969" x2="63594" y2="28906"/>
                            <a14:foregroundMark x1="63594" y1="28906" x2="52812" y2="26875"/>
                            <a14:foregroundMark x1="52812" y1="26875" x2="46563" y2="23594"/>
                            <a14:foregroundMark x1="36875" y1="13750" x2="25469" y2="17969"/>
                            <a14:foregroundMark x1="25469" y1="17969" x2="17969" y2="25625"/>
                            <a14:foregroundMark x1="17969" y1="25625" x2="11875" y2="46094"/>
                            <a14:foregroundMark x1="11875" y1="46094" x2="12031" y2="57344"/>
                            <a14:foregroundMark x1="12031" y1="57344" x2="20938" y2="76406"/>
                            <a14:foregroundMark x1="20938" y1="76406" x2="28125" y2="83906"/>
                            <a14:foregroundMark x1="28125" y1="83906" x2="48906" y2="89531"/>
                            <a14:foregroundMark x1="48906" y1="89531" x2="60313" y2="88125"/>
                            <a14:foregroundMark x1="60313" y1="88125" x2="71406" y2="82500"/>
                            <a14:foregroundMark x1="71406" y1="82500" x2="80625" y2="74063"/>
                            <a14:foregroundMark x1="80625" y1="74063" x2="88750" y2="54219"/>
                            <a14:foregroundMark x1="88750" y1="54219" x2="91094" y2="42188"/>
                            <a14:foregroundMark x1="91094" y1="42188" x2="77969" y2="23750"/>
                            <a14:foregroundMark x1="77969" y1="23750" x2="70625" y2="16406"/>
                            <a14:foregroundMark x1="70625" y1="16406" x2="49375" y2="10625"/>
                            <a14:foregroundMark x1="49375" y1="10625" x2="39063" y2="11875"/>
                            <a14:foregroundMark x1="39063" y1="11875" x2="35000" y2="14219"/>
                            <a14:foregroundMark x1="22813" y1="24531" x2="14688" y2="31719"/>
                            <a14:foregroundMark x1="14688" y1="31719" x2="11875" y2="42344"/>
                            <a14:foregroundMark x1="11875" y1="42344" x2="23906" y2="44688"/>
                            <a14:foregroundMark x1="23906" y1="44688" x2="31875" y2="36719"/>
                            <a14:foregroundMark x1="31875" y1="36719" x2="29219" y2="26094"/>
                            <a14:foregroundMark x1="29219" y1="26094" x2="22188" y2="24063"/>
                            <a14:foregroundMark x1="21563" y1="22656" x2="10156" y2="40781"/>
                            <a14:foregroundMark x1="10156" y1="40781" x2="19375" y2="49063"/>
                            <a14:foregroundMark x1="19375" y1="49063" x2="29531" y2="44531"/>
                            <a14:foregroundMark x1="29531" y1="44531" x2="32344" y2="31563"/>
                            <a14:foregroundMark x1="32344" y1="31563" x2="25938" y2="22813"/>
                            <a14:foregroundMark x1="25938" y1="22813" x2="21875" y2="23125"/>
                            <a14:foregroundMark x1="21250" y1="29688" x2="21250" y2="45156"/>
                            <a14:foregroundMark x1="21250" y1="45156" x2="26406" y2="60625"/>
                            <a14:foregroundMark x1="26406" y1="60625" x2="34375" y2="68750"/>
                            <a14:foregroundMark x1="34375" y1="68750" x2="47344" y2="71250"/>
                            <a14:foregroundMark x1="47344" y1="71250" x2="78750" y2="64844"/>
                            <a14:foregroundMark x1="78750" y1="64844" x2="85000" y2="55313"/>
                            <a14:foregroundMark x1="85000" y1="55313" x2="75000" y2="42656"/>
                            <a14:foregroundMark x1="75000" y1="42656" x2="52500" y2="28906"/>
                            <a14:foregroundMark x1="52500" y1="28906" x2="34531" y2="25000"/>
                            <a14:foregroundMark x1="34531" y1="25000" x2="25938" y2="32656"/>
                            <a14:foregroundMark x1="25938" y1="32656" x2="20156" y2="33750"/>
                            <a14:foregroundMark x1="36719" y1="28750" x2="16406" y2="40313"/>
                            <a14:foregroundMark x1="16406" y1="40313" x2="13750" y2="52500"/>
                            <a14:foregroundMark x1="13750" y1="52500" x2="22500" y2="65313"/>
                            <a14:foregroundMark x1="22500" y1="65313" x2="35000" y2="73750"/>
                            <a14:foregroundMark x1="35000" y1="73750" x2="48906" y2="77344"/>
                            <a14:foregroundMark x1="48906" y1="77344" x2="61719" y2="74688"/>
                            <a14:foregroundMark x1="61719" y1="74688" x2="68125" y2="62969"/>
                            <a14:foregroundMark x1="68125" y1="62969" x2="55313" y2="38594"/>
                            <a14:foregroundMark x1="55313" y1="38594" x2="48125" y2="31094"/>
                            <a14:foregroundMark x1="48125" y1="31094" x2="37813" y2="32500"/>
                            <a14:foregroundMark x1="37813" y1="32500" x2="34688" y2="28750"/>
                            <a14:foregroundMark x1="12031" y1="54375" x2="25625" y2="75000"/>
                            <a14:foregroundMark x1="25625" y1="75000" x2="34844" y2="82969"/>
                            <a14:foregroundMark x1="34844" y1="82969" x2="60156" y2="88906"/>
                            <a14:foregroundMark x1="60156" y1="88906" x2="69219" y2="83906"/>
                            <a14:foregroundMark x1="69219" y1="83906" x2="82500" y2="65938"/>
                            <a14:foregroundMark x1="82500" y1="65938" x2="65938" y2="60625"/>
                            <a14:foregroundMark x1="65938" y1="60625" x2="14063" y2="55937"/>
                            <a14:foregroundMark x1="14063" y1="55937" x2="11250" y2="54375"/>
                            <a14:foregroundMark x1="35625" y1="74219" x2="46406" y2="80469"/>
                            <a14:foregroundMark x1="46406" y1="80469" x2="68438" y2="84688"/>
                            <a14:foregroundMark x1="68438" y1="84688" x2="74375" y2="55469"/>
                            <a14:foregroundMark x1="74375" y1="55469" x2="70000" y2="42813"/>
                            <a14:foregroundMark x1="70000" y1="42813" x2="61406" y2="32344"/>
                            <a14:foregroundMark x1="61406" y1="32344" x2="49531" y2="30625"/>
                            <a14:foregroundMark x1="49531" y1="30625" x2="37188" y2="41875"/>
                            <a14:foregroundMark x1="37188" y1="41875" x2="35313" y2="55781"/>
                            <a14:foregroundMark x1="35313" y1="55781" x2="38125" y2="77344"/>
                            <a14:foregroundMark x1="38125" y1="77344" x2="37656" y2="80000"/>
                            <a14:foregroundMark x1="42031" y1="12031" x2="52969" y2="11406"/>
                            <a14:foregroundMark x1="52969" y1="11406" x2="75469" y2="18438"/>
                            <a14:foregroundMark x1="75469" y1="18438" x2="85313" y2="40000"/>
                            <a14:foregroundMark x1="85313" y1="40000" x2="72813" y2="36250"/>
                            <a14:foregroundMark x1="72813" y1="36250" x2="54688" y2="20000"/>
                            <a14:foregroundMark x1="54688" y1="20000" x2="43906" y2="15937"/>
                            <a14:foregroundMark x1="43906" y1="15937" x2="41250" y2="12812"/>
                            <a14:foregroundMark x1="35625" y1="20625" x2="49375" y2="29844"/>
                            <a14:foregroundMark x1="49375" y1="29844" x2="75625" y2="69375"/>
                            <a14:foregroundMark x1="75625" y1="69375" x2="74688" y2="79688"/>
                            <a14:foregroundMark x1="74688" y1="79688" x2="39375" y2="72656"/>
                            <a14:foregroundMark x1="39375" y1="72656" x2="28750" y2="64063"/>
                            <a14:foregroundMark x1="28750" y1="64063" x2="27969" y2="39375"/>
                            <a14:foregroundMark x1="27969" y1="39375" x2="37656" y2="21250"/>
                            <a14:foregroundMark x1="54531" y1="11250" x2="67500" y2="14844"/>
                            <a14:foregroundMark x1="67500" y1="14844" x2="77500" y2="21250"/>
                            <a14:foregroundMark x1="77500" y1="21250" x2="82969" y2="30625"/>
                            <a14:foregroundMark x1="82969" y1="30625" x2="83750" y2="41250"/>
                            <a14:foregroundMark x1="83750" y1="41250" x2="43750" y2="73125"/>
                            <a14:foregroundMark x1="43750" y1="73125" x2="35781" y2="61406"/>
                            <a14:foregroundMark x1="35781" y1="61406" x2="34063" y2="41094"/>
                            <a14:foregroundMark x1="34063" y1="41094" x2="44844" y2="17969"/>
                            <a14:foregroundMark x1="44844" y1="17969" x2="54375" y2="12969"/>
                            <a14:foregroundMark x1="54375" y1="12969" x2="55937" y2="11094"/>
                            <a14:foregroundMark x1="54375" y1="12188" x2="51719" y2="24844"/>
                            <a14:foregroundMark x1="51719" y1="24844" x2="53125" y2="35469"/>
                            <a14:foregroundMark x1="53125" y1="35469" x2="59531" y2="44844"/>
                            <a14:foregroundMark x1="59531" y1="44844" x2="70625" y2="49375"/>
                            <a14:foregroundMark x1="70625" y1="49375" x2="78750" y2="41406"/>
                            <a14:foregroundMark x1="78750" y1="41406" x2="82031" y2="30938"/>
                            <a14:foregroundMark x1="82031" y1="30938" x2="65313" y2="17500"/>
                            <a14:foregroundMark x1="65313" y1="17500" x2="55937" y2="12656"/>
                            <a14:foregroundMark x1="55937" y1="12656" x2="52969" y2="13438"/>
                            <a14:foregroundMark x1="51875" y1="14688" x2="58281" y2="45156"/>
                            <a14:foregroundMark x1="58281" y1="45156" x2="53281" y2="57813"/>
                            <a14:foregroundMark x1="53281" y1="57813" x2="43906" y2="65938"/>
                            <a14:foregroundMark x1="43906" y1="65938" x2="43438" y2="78594"/>
                            <a14:foregroundMark x1="43438" y1="78594" x2="52500" y2="83906"/>
                            <a14:foregroundMark x1="52500" y1="83906" x2="66094" y2="70625"/>
                            <a14:foregroundMark x1="66094" y1="70625" x2="70625" y2="55469"/>
                            <a14:foregroundMark x1="70625" y1="55469" x2="62031" y2="30938"/>
                            <a14:foregroundMark x1="62031" y1="30938" x2="53281" y2="27656"/>
                            <a14:foregroundMark x1="59375" y1="33281" x2="45469" y2="36094"/>
                            <a14:foregroundMark x1="45469" y1="36094" x2="34219" y2="44531"/>
                            <a14:foregroundMark x1="34219" y1="44531" x2="30000" y2="54063"/>
                            <a14:foregroundMark x1="30000" y1="54063" x2="31875" y2="69531"/>
                            <a14:foregroundMark x1="31875" y1="69531" x2="41406" y2="77969"/>
                            <a14:foregroundMark x1="41406" y1="77969" x2="51563" y2="76875"/>
                            <a14:foregroundMark x1="51563" y1="76875" x2="62813" y2="71875"/>
                            <a14:foregroundMark x1="62813" y1="71875" x2="68281" y2="59219"/>
                            <a14:foregroundMark x1="68281" y1="59219" x2="67188" y2="47500"/>
                            <a14:foregroundMark x1="67188" y1="47500" x2="62187" y2="37031"/>
                            <a14:foregroundMark x1="62187" y1="37031" x2="57500" y2="32656"/>
                            <a14:foregroundMark x1="46719" y1="31250" x2="36094" y2="46875"/>
                            <a14:foregroundMark x1="36094" y1="46875" x2="34375" y2="62187"/>
                            <a14:foregroundMark x1="34375" y1="62187" x2="38594" y2="71875"/>
                            <a14:foregroundMark x1="38594" y1="71875" x2="49688" y2="79844"/>
                            <a14:foregroundMark x1="49688" y1="79844" x2="64375" y2="76719"/>
                            <a14:foregroundMark x1="64375" y1="76719" x2="72656" y2="61250"/>
                            <a14:foregroundMark x1="72656" y1="61250" x2="68438" y2="42969"/>
                            <a14:foregroundMark x1="68438" y1="42969" x2="57344" y2="30781"/>
                            <a14:foregroundMark x1="57344" y1="30781" x2="46094" y2="32031"/>
                            <a14:foregroundMark x1="46094" y1="32031" x2="44531" y2="33125"/>
                            <a14:foregroundMark x1="34844" y1="35781" x2="42500" y2="46250"/>
                            <a14:foregroundMark x1="42500" y1="46250" x2="54375" y2="46406"/>
                            <a14:foregroundMark x1="54375" y1="46406" x2="48594" y2="37656"/>
                            <a14:foregroundMark x1="48594" y1="37656" x2="38906" y2="41250"/>
                            <a14:foregroundMark x1="58281" y1="50313" x2="61563" y2="55313"/>
                            <a14:foregroundMark x1="59688" y1="62031" x2="56406" y2="65156"/>
                            <a14:foregroundMark x1="38750" y1="60781" x2="43125" y2="6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6" t="6455" r="6866" b="7258"/>
              <a:stretch/>
            </p:blipFill>
            <p:spPr>
              <a:xfrm>
                <a:off x="3620536" y="4324359"/>
                <a:ext cx="702520" cy="709252"/>
              </a:xfrm>
              <a:prstGeom prst="rect">
                <a:avLst/>
              </a:prstGeom>
            </p:spPr>
          </p:pic>
          <p:sp>
            <p:nvSpPr>
              <p:cNvPr id="156" name="타원 155">
                <a:extLst>
                  <a:ext uri="{FF2B5EF4-FFF2-40B4-BE49-F238E27FC236}">
                    <a16:creationId xmlns:a16="http://schemas.microsoft.com/office/drawing/2014/main" id="{9A0BEDDD-23DD-4A49-9E94-0683D9884EF3}"/>
                  </a:ext>
                </a:extLst>
              </p:cNvPr>
              <p:cNvSpPr/>
              <p:nvPr/>
            </p:nvSpPr>
            <p:spPr>
              <a:xfrm>
                <a:off x="3651759" y="4370388"/>
                <a:ext cx="648000" cy="648000"/>
              </a:xfrm>
              <a:prstGeom prst="ellipse">
                <a:avLst/>
              </a:prstGeom>
              <a:noFill/>
              <a:ln w="76200">
                <a:solidFill>
                  <a:srgbClr val="FF03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57" name="Picture 2">
              <a:extLst>
                <a:ext uri="{FF2B5EF4-FFF2-40B4-BE49-F238E27FC236}">
                  <a16:creationId xmlns:a16="http://schemas.microsoft.com/office/drawing/2014/main" id="{ADDFE693-219E-4B0C-9964-4F9AED2DD0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2" t="-1005" r="2820" b="-1005"/>
            <a:stretch/>
          </p:blipFill>
          <p:spPr bwMode="auto">
            <a:xfrm>
              <a:off x="1160462" y="3861909"/>
              <a:ext cx="730411" cy="7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8">
              <a:extLst>
                <a:ext uri="{FF2B5EF4-FFF2-40B4-BE49-F238E27FC236}">
                  <a16:creationId xmlns:a16="http://schemas.microsoft.com/office/drawing/2014/main" id="{0D0EF244-B333-42C8-AADB-760FD4A8A8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57"/>
            <a:stretch/>
          </p:blipFill>
          <p:spPr bwMode="auto">
            <a:xfrm>
              <a:off x="6132311" y="4038750"/>
              <a:ext cx="772331" cy="659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10">
              <a:extLst>
                <a:ext uri="{FF2B5EF4-FFF2-40B4-BE49-F238E27FC236}">
                  <a16:creationId xmlns:a16="http://schemas.microsoft.com/office/drawing/2014/main" id="{0A5DA4AB-EFFC-419A-BEF8-2BA9B59044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26" t="30576" r="4531" b="9040"/>
            <a:stretch/>
          </p:blipFill>
          <p:spPr bwMode="auto">
            <a:xfrm>
              <a:off x="6284636" y="3835272"/>
              <a:ext cx="436703" cy="390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14">
              <a:extLst>
                <a:ext uri="{FF2B5EF4-FFF2-40B4-BE49-F238E27FC236}">
                  <a16:creationId xmlns:a16="http://schemas.microsoft.com/office/drawing/2014/main" id="{B96060B6-23E2-4A7F-A602-B9A7F3D358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0" t="4626" r="10152" b="26602"/>
            <a:stretch/>
          </p:blipFill>
          <p:spPr bwMode="auto">
            <a:xfrm>
              <a:off x="3638814" y="4937668"/>
              <a:ext cx="747007" cy="749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1" name="Picture 16" descr="청소 도구 및 장비 스틱 그림 픽토그램 아이콘 클리너 남자 스톡 콘텐츠 - 35527836">
              <a:extLst>
                <a:ext uri="{FF2B5EF4-FFF2-40B4-BE49-F238E27FC236}">
                  <a16:creationId xmlns:a16="http://schemas.microsoft.com/office/drawing/2014/main" id="{3A0A5E62-486C-4A4E-ABCB-574B25F078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699" r="76739" b="67644"/>
            <a:stretch/>
          </p:blipFill>
          <p:spPr bwMode="auto">
            <a:xfrm>
              <a:off x="6186590" y="4901168"/>
              <a:ext cx="614949" cy="783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" name="그림 161">
              <a:extLst>
                <a:ext uri="{FF2B5EF4-FFF2-40B4-BE49-F238E27FC236}">
                  <a16:creationId xmlns:a16="http://schemas.microsoft.com/office/drawing/2014/main" id="{62BB8BF9-5DE1-44B7-80C6-109C92D29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119404" y="1783475"/>
              <a:ext cx="771525" cy="742950"/>
            </a:xfrm>
            <a:prstGeom prst="rect">
              <a:avLst/>
            </a:prstGeom>
          </p:spPr>
        </p:pic>
        <p:pic>
          <p:nvPicPr>
            <p:cNvPr id="163" name="그림 162">
              <a:extLst>
                <a:ext uri="{FF2B5EF4-FFF2-40B4-BE49-F238E27FC236}">
                  <a16:creationId xmlns:a16="http://schemas.microsoft.com/office/drawing/2014/main" id="{F48F81D6-F906-45BA-B04E-4DACEA4E5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648307" y="2851972"/>
              <a:ext cx="714375" cy="676275"/>
            </a:xfrm>
            <a:prstGeom prst="rect">
              <a:avLst/>
            </a:prstGeom>
          </p:spPr>
        </p:pic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1604BAEE-6A92-4513-AB61-33547E396772}"/>
                </a:ext>
              </a:extLst>
            </p:cNvPr>
            <p:cNvSpPr txBox="1"/>
            <p:nvPr/>
          </p:nvSpPr>
          <p:spPr>
            <a:xfrm>
              <a:off x="6906015" y="3698921"/>
              <a:ext cx="1400519" cy="1048598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b="1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위험장소의 사고예방</a:t>
              </a:r>
              <a:endParaRPr lang="en-US" altLang="ko-KR" sz="1100" b="1">
                <a:solidFill>
                  <a:srgbClr val="16308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50" b="1">
                  <a:solidFill>
                    <a:srgbClr val="163083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안전테이프나 체인으로 위험표시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AB285FAF-94A0-4FF5-BF72-6588C5275A5B}"/>
                </a:ext>
              </a:extLst>
            </p:cNvPr>
            <p:cNvSpPr txBox="1"/>
            <p:nvPr/>
          </p:nvSpPr>
          <p:spPr>
            <a:xfrm>
              <a:off x="3301495" y="3750155"/>
              <a:ext cx="3863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>
                  <a:solidFill>
                    <a:schemeClr val="bg1"/>
                  </a:solidFill>
                  <a:latin typeface="휴먼둥근헤드라인" panose="02030504000101010101" pitchFamily="18" charset="-127"/>
                  <a:ea typeface="휴먼둥근헤드라인" panose="02030504000101010101" pitchFamily="18" charset="-127"/>
                </a:rPr>
                <a:t>8</a:t>
              </a:r>
              <a:endParaRPr lang="ko-KR" altLang="en-US" sz="110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endParaRPr>
            </a:p>
          </p:txBody>
        </p:sp>
      </p:grpSp>
      <p:grpSp>
        <p:nvGrpSpPr>
          <p:cNvPr id="166" name="그룹 165">
            <a:extLst>
              <a:ext uri="{FF2B5EF4-FFF2-40B4-BE49-F238E27FC236}">
                <a16:creationId xmlns:a16="http://schemas.microsoft.com/office/drawing/2014/main" id="{2A124784-A9DC-4E8E-902E-CC1E850617B1}"/>
              </a:ext>
            </a:extLst>
          </p:cNvPr>
          <p:cNvGrpSpPr/>
          <p:nvPr/>
        </p:nvGrpSpPr>
        <p:grpSpPr>
          <a:xfrm>
            <a:off x="5567823" y="1078683"/>
            <a:ext cx="2887917" cy="1012629"/>
            <a:chOff x="5873372" y="5206604"/>
            <a:chExt cx="2887917" cy="1012629"/>
          </a:xfrm>
        </p:grpSpPr>
        <p:pic>
          <p:nvPicPr>
            <p:cNvPr id="167" name="그래픽 166" descr="열린 인용 부호">
              <a:extLst>
                <a:ext uri="{FF2B5EF4-FFF2-40B4-BE49-F238E27FC236}">
                  <a16:creationId xmlns:a16="http://schemas.microsoft.com/office/drawing/2014/main" id="{4BAF18C4-4E09-4144-ABF4-6FC13117C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873372" y="5206604"/>
              <a:ext cx="828000" cy="828000"/>
            </a:xfrm>
            <a:prstGeom prst="rect">
              <a:avLst/>
            </a:prstGeom>
          </p:spPr>
        </p:pic>
        <p:pic>
          <p:nvPicPr>
            <p:cNvPr id="168" name="그래픽 167" descr="열린 인용 부호">
              <a:extLst>
                <a:ext uri="{FF2B5EF4-FFF2-40B4-BE49-F238E27FC236}">
                  <a16:creationId xmlns:a16="http://schemas.microsoft.com/office/drawing/2014/main" id="{E22F2F16-7066-433D-8C5A-8C72C6628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0800000">
              <a:off x="7933289" y="5391233"/>
              <a:ext cx="828000" cy="828000"/>
            </a:xfrm>
            <a:prstGeom prst="rect">
              <a:avLst/>
            </a:prstGeom>
          </p:spPr>
        </p:pic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F3C8897-252F-4EDA-A930-CC8B6673E83E}"/>
                </a:ext>
              </a:extLst>
            </p:cNvPr>
            <p:cNvSpPr txBox="1"/>
            <p:nvPr/>
          </p:nvSpPr>
          <p:spPr>
            <a:xfrm>
              <a:off x="6604945" y="5295592"/>
              <a:ext cx="1423275" cy="53809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en-US" altLang="ko-KR" sz="1700" b="1" dirty="0"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SAFETY</a:t>
              </a:r>
              <a:r>
                <a:rPr lang="en-US" altLang="ko-KR" sz="1700" b="1" dirty="0">
                  <a:solidFill>
                    <a:schemeClr val="accent6">
                      <a:lumMod val="75000"/>
                    </a:schemeClr>
                  </a:solidFill>
                  <a:latin typeface="+mn-ea"/>
                </a:rPr>
                <a:t> </a:t>
              </a:r>
              <a:r>
                <a:rPr lang="en-US" altLang="ko-KR" sz="1700" b="1" dirty="0">
                  <a:solidFill>
                    <a:srgbClr val="00B0F0"/>
                  </a:solidFill>
                  <a:latin typeface="+mn-ea"/>
                </a:rPr>
                <a:t>FIRST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4132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BD571F9-FEE3-4D77-96C3-4D5717CD2AF7}"/>
              </a:ext>
            </a:extLst>
          </p:cNvPr>
          <p:cNvSpPr/>
          <p:nvPr/>
        </p:nvSpPr>
        <p:spPr>
          <a:xfrm>
            <a:off x="1020153" y="1463362"/>
            <a:ext cx="7486849" cy="4569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1) 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작업 전에 작업계획 및 안전점검을 실시하고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작업자를 교육시킨다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ts val="2200"/>
              </a:lnSpc>
              <a:defRPr/>
            </a:pP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2) 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크레인 정격하중 이외의 화물은 인양을 금한다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ts val="2200"/>
              </a:lnSpc>
              <a:defRPr/>
            </a:pP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3) 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우천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눈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강풍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서리 등 악천후 상황에서는 작업조건을 재점검하여 작업 유무를 결정한다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ts val="2200"/>
              </a:lnSpc>
              <a:defRPr/>
            </a:pP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4) 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작업자는 안전장구 착용 및 사용을 의무화한다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ts val="2200"/>
              </a:lnSpc>
              <a:defRPr/>
            </a:pP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5) 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크레인 사용시 와이어 로프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 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벨트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b="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샤클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등 안전상태를 수시로 체크하고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b="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이상시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즉시 교체한다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228600" indent="-228600">
              <a:lnSpc>
                <a:spcPts val="2200"/>
              </a:lnSpc>
              <a:buFontTx/>
              <a:buAutoNum type="arabicParenR" startAt="6"/>
              <a:defRPr/>
            </a:pP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1.5M 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이상 고소 </a:t>
            </a:r>
            <a:r>
              <a:rPr lang="ko-KR" altLang="en-US" sz="1200" b="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작업시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안전벨트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그네식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이중고리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를 사용하고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작업장소 추락위험 부분에서는                                안전대와 </a:t>
            </a:r>
            <a:r>
              <a:rPr lang="ko-KR" altLang="en-US" sz="1200" b="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안전발판을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설치하고 생명줄 설치 후 작업한다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228600" indent="-228600">
              <a:lnSpc>
                <a:spcPts val="2200"/>
              </a:lnSpc>
              <a:buFontTx/>
              <a:buAutoNum type="arabicParenR" startAt="6"/>
              <a:defRPr/>
            </a:pP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고소작업과 화기작업시 안전담당자 작업허가 승인 득한 후 작업한다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228600" indent="-228600">
              <a:lnSpc>
                <a:spcPts val="2200"/>
              </a:lnSpc>
              <a:buFontTx/>
              <a:buAutoNum type="arabicParenR" startAt="6"/>
              <a:defRPr/>
            </a:pP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크레인 운전수와 작업자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신호수는 무전기를 이용하여 통신한다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  </a:t>
            </a:r>
          </a:p>
          <a:p>
            <a:pPr marL="228600" indent="-228600">
              <a:lnSpc>
                <a:spcPts val="2200"/>
              </a:lnSpc>
              <a:buFontTx/>
              <a:buAutoNum type="arabicParenR" startAt="6"/>
              <a:defRPr/>
            </a:pP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크레인 </a:t>
            </a:r>
            <a:r>
              <a:rPr lang="ko-KR" altLang="en-US" sz="1200" b="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인양시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작업반경내에 불필요한 작업자와 타 업체는 통제한다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228600" indent="-228600">
              <a:lnSpc>
                <a:spcPts val="2200"/>
              </a:lnSpc>
              <a:buFontTx/>
              <a:buAutoNum type="arabicParenR" startAt="6"/>
              <a:defRPr/>
            </a:pP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고소작업 수직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수평 이동시 크레인에 의한 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Cage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를 이용하고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짧은 거리 이동시 생명줄을                                   설치하고 안전벨트를 걸고 이동한다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228600" indent="-228600">
              <a:lnSpc>
                <a:spcPts val="2200"/>
              </a:lnSpc>
              <a:buFontTx/>
              <a:buAutoNum type="arabicParenR" startAt="6"/>
              <a:defRPr/>
            </a:pP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현장 내에 폐기물과 불안전요소는 즉시 제거한다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228600" indent="-228600">
              <a:lnSpc>
                <a:spcPts val="2200"/>
              </a:lnSpc>
              <a:buFontTx/>
              <a:buAutoNum type="arabicParenR" startAt="6"/>
              <a:defRPr/>
            </a:pP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운반중인 화물의 밑에는 절대 들어가거나 손 또는 발을 넣지 않는다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228600" indent="-228600">
              <a:lnSpc>
                <a:spcPts val="2200"/>
              </a:lnSpc>
              <a:buFontTx/>
              <a:buAutoNum type="arabicParenR" startAt="6"/>
              <a:defRPr/>
            </a:pP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주변통로에 임시 </a:t>
            </a:r>
            <a:r>
              <a:rPr lang="ko-KR" altLang="en-US" sz="1200" b="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자재적재시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안전펜스와 잉카호스를 설치하여 통행에 불편이 없도록 한다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228600" indent="-228600">
              <a:lnSpc>
                <a:spcPts val="2200"/>
              </a:lnSpc>
              <a:buFontTx/>
              <a:buAutoNum type="arabicParenR" startAt="6"/>
              <a:defRPr/>
            </a:pP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작업 중 상호 안전을 위해 협력업체간 작업 공간을 구분하여 작업한다</a:t>
            </a:r>
            <a:r>
              <a:rPr lang="en-US" altLang="ko-KR" sz="12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18E1FAA1-0717-4DC5-9F47-1F91F9EC8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9" name="슬라이드 번호 개체 틀 3">
            <a:extLst>
              <a:ext uri="{FF2B5EF4-FFF2-40B4-BE49-F238E27FC236}">
                <a16:creationId xmlns:a16="http://schemas.microsoft.com/office/drawing/2014/main" id="{A3016227-4FF8-423C-B99E-A71EFBA9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36</a:t>
            </a:fld>
            <a:endParaRPr lang="en-US" sz="1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3790E2-3EF4-42C3-9AC5-95AE586E38F0}"/>
              </a:ext>
            </a:extLst>
          </p:cNvPr>
          <p:cNvSpPr txBox="1"/>
          <p:nvPr/>
        </p:nvSpPr>
        <p:spPr>
          <a:xfrm>
            <a:off x="357188" y="733425"/>
            <a:ext cx="286007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ea"/>
              </a:rPr>
              <a:t>3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-2.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안전관리 공통사항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AE6941E-66C4-423B-BF11-4D733788C2E9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3" name="TextBox 8">
            <a:extLst>
              <a:ext uri="{FF2B5EF4-FFF2-40B4-BE49-F238E27FC236}">
                <a16:creationId xmlns:a16="http://schemas.microsoft.com/office/drawing/2014/main" id="{F1E07FC1-2B25-4DBE-9B06-715A722F9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497" y="1536700"/>
            <a:ext cx="2829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1600" dirty="0">
                <a:solidFill>
                  <a:srgbClr val="002060"/>
                </a:solidFill>
                <a:latin typeface="+mn-ea"/>
                <a:ea typeface="+mn-ea"/>
                <a:cs typeface="LG스마트체 Regular" panose="020B0600000101010101"/>
              </a:rPr>
              <a:t>07:30 ~ 07:40  </a:t>
            </a:r>
            <a:r>
              <a:rPr lang="ko-KR" altLang="en-US" sz="1600" dirty="0">
                <a:solidFill>
                  <a:srgbClr val="002060"/>
                </a:solidFill>
                <a:latin typeface="+mn-ea"/>
                <a:ea typeface="+mn-ea"/>
                <a:cs typeface="LG스마트체 Regular" panose="020B0600000101010101"/>
              </a:rPr>
              <a:t>오전 </a:t>
            </a:r>
            <a:r>
              <a:rPr lang="en-US" altLang="ko-KR" sz="1600" dirty="0">
                <a:solidFill>
                  <a:srgbClr val="002060"/>
                </a:solidFill>
                <a:latin typeface="+mn-ea"/>
                <a:ea typeface="+mn-ea"/>
                <a:cs typeface="LG스마트체 Regular" panose="020B0600000101010101"/>
              </a:rPr>
              <a:t>T.B.M.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67677EF-F6F5-45F0-AE5C-23C5629E95FB}"/>
              </a:ext>
            </a:extLst>
          </p:cNvPr>
          <p:cNvSpPr/>
          <p:nvPr/>
        </p:nvSpPr>
        <p:spPr>
          <a:xfrm>
            <a:off x="4361998" y="1536700"/>
            <a:ext cx="3816350" cy="3365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200" dirty="0">
                <a:solidFill>
                  <a:srgbClr val="002060"/>
                </a:solidFill>
                <a:latin typeface="+mn-ea"/>
              </a:rPr>
              <a:t>안전체조 및 </a:t>
            </a:r>
            <a:r>
              <a:rPr lang="en-US" altLang="ko-KR" sz="1200" dirty="0">
                <a:solidFill>
                  <a:srgbClr val="002060"/>
                </a:solidFill>
                <a:latin typeface="+mn-ea"/>
              </a:rPr>
              <a:t>T.B.M </a:t>
            </a:r>
            <a:r>
              <a:rPr lang="ko-KR" altLang="en-US" sz="1200" dirty="0">
                <a:solidFill>
                  <a:srgbClr val="002060"/>
                </a:solidFill>
                <a:latin typeface="+mn-ea"/>
              </a:rPr>
              <a:t>활동</a:t>
            </a:r>
            <a:endParaRPr lang="en-US" altLang="ko-KR" sz="1200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B428085-B88E-4DAF-82A8-93BED8898471}"/>
              </a:ext>
            </a:extLst>
          </p:cNvPr>
          <p:cNvSpPr/>
          <p:nvPr/>
        </p:nvSpPr>
        <p:spPr>
          <a:xfrm>
            <a:off x="3930197" y="1536700"/>
            <a:ext cx="331788" cy="3381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09577" name="TextBox 8">
            <a:extLst>
              <a:ext uri="{FF2B5EF4-FFF2-40B4-BE49-F238E27FC236}">
                <a16:creationId xmlns:a16="http://schemas.microsoft.com/office/drawing/2014/main" id="{0AA56E5D-53AE-43C9-ADEB-5CF0FF46C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496" y="2336800"/>
            <a:ext cx="2960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1600" dirty="0">
                <a:solidFill>
                  <a:srgbClr val="002060"/>
                </a:solidFill>
                <a:latin typeface="+mn-ea"/>
                <a:ea typeface="+mn-ea"/>
                <a:cs typeface="LG스마트체 Regular" panose="020B0600000101010101"/>
              </a:rPr>
              <a:t>07:30 ~ 11:30  </a:t>
            </a:r>
            <a:r>
              <a:rPr lang="ko-KR" altLang="en-US" sz="1600" dirty="0">
                <a:solidFill>
                  <a:srgbClr val="002060"/>
                </a:solidFill>
                <a:latin typeface="+mn-ea"/>
                <a:ea typeface="+mn-ea"/>
                <a:cs typeface="LG스마트체 Regular" panose="020B0600000101010101"/>
              </a:rPr>
              <a:t>오전작업 투입</a:t>
            </a:r>
            <a:endParaRPr lang="en-US" altLang="ko-KR" sz="1600" dirty="0">
              <a:solidFill>
                <a:srgbClr val="002060"/>
              </a:solidFill>
              <a:latin typeface="+mn-ea"/>
              <a:ea typeface="+mn-ea"/>
              <a:cs typeface="LG스마트체 Regular" panose="020B0600000101010101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C96A809E-80E6-4FE2-ADD2-08F526DBEB69}"/>
              </a:ext>
            </a:extLst>
          </p:cNvPr>
          <p:cNvSpPr/>
          <p:nvPr/>
        </p:nvSpPr>
        <p:spPr>
          <a:xfrm>
            <a:off x="4361998" y="2327276"/>
            <a:ext cx="3816350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rgbClr val="002060"/>
                </a:solidFill>
                <a:latin typeface="+mn-ea"/>
              </a:rPr>
              <a:t>07 : 30 ~ 08 : 00 </a:t>
            </a:r>
            <a:r>
              <a:rPr lang="ko-KR" altLang="en-US" sz="1200" dirty="0">
                <a:solidFill>
                  <a:srgbClr val="002060"/>
                </a:solidFill>
                <a:latin typeface="+mn-ea"/>
              </a:rPr>
              <a:t>신규채용자 안전교육 실시</a:t>
            </a:r>
            <a:endParaRPr lang="en-US" altLang="ko-KR" sz="1200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AB474FEC-B5B8-48EF-93AF-734C4A27FA33}"/>
              </a:ext>
            </a:extLst>
          </p:cNvPr>
          <p:cNvSpPr/>
          <p:nvPr/>
        </p:nvSpPr>
        <p:spPr>
          <a:xfrm>
            <a:off x="3930197" y="2327275"/>
            <a:ext cx="331788" cy="3397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09581" name="TextBox 8">
            <a:extLst>
              <a:ext uri="{FF2B5EF4-FFF2-40B4-BE49-F238E27FC236}">
                <a16:creationId xmlns:a16="http://schemas.microsoft.com/office/drawing/2014/main" id="{8C8FB958-B112-4C82-AC6A-55CFF7495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497" y="3140075"/>
            <a:ext cx="2520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1600" dirty="0">
                <a:solidFill>
                  <a:srgbClr val="002060"/>
                </a:solidFill>
                <a:latin typeface="+mn-ea"/>
                <a:ea typeface="+mn-ea"/>
                <a:cs typeface="LG스마트체 Regular" panose="020B0600000101010101"/>
              </a:rPr>
              <a:t>09:30 ~ 10:00  </a:t>
            </a:r>
            <a:r>
              <a:rPr lang="ko-KR" altLang="en-US" sz="1600" dirty="0">
                <a:solidFill>
                  <a:srgbClr val="002060"/>
                </a:solidFill>
                <a:latin typeface="+mn-ea"/>
                <a:ea typeface="+mn-ea"/>
                <a:cs typeface="LG스마트체 Regular" panose="020B0600000101010101"/>
              </a:rPr>
              <a:t>현장점검</a:t>
            </a:r>
            <a:endParaRPr lang="en-US" altLang="ko-KR" sz="1600" dirty="0">
              <a:solidFill>
                <a:srgbClr val="002060"/>
              </a:solidFill>
              <a:latin typeface="+mn-ea"/>
              <a:ea typeface="+mn-ea"/>
              <a:cs typeface="LG스마트체 Regular" panose="020B0600000101010101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3F24FCF1-8EA2-49E4-9C75-C26CFD0E478D}"/>
              </a:ext>
            </a:extLst>
          </p:cNvPr>
          <p:cNvSpPr/>
          <p:nvPr/>
        </p:nvSpPr>
        <p:spPr>
          <a:xfrm>
            <a:off x="4361998" y="3121025"/>
            <a:ext cx="3816350" cy="3365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200" dirty="0">
                <a:solidFill>
                  <a:srgbClr val="002060"/>
                </a:solidFill>
                <a:latin typeface="+mn-ea"/>
              </a:rPr>
              <a:t>안전 시설물 점검 및 조치</a:t>
            </a:r>
            <a:endParaRPr lang="en-US" altLang="ko-KR" sz="1200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25261212-EB55-4468-B414-64A09C925F3C}"/>
              </a:ext>
            </a:extLst>
          </p:cNvPr>
          <p:cNvSpPr/>
          <p:nvPr/>
        </p:nvSpPr>
        <p:spPr>
          <a:xfrm>
            <a:off x="3930197" y="3121025"/>
            <a:ext cx="331788" cy="3381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09585" name="TextBox 8">
            <a:extLst>
              <a:ext uri="{FF2B5EF4-FFF2-40B4-BE49-F238E27FC236}">
                <a16:creationId xmlns:a16="http://schemas.microsoft.com/office/drawing/2014/main" id="{37CA288D-CFE8-4776-B884-FC52DD98D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497" y="3922713"/>
            <a:ext cx="24994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1600" dirty="0">
                <a:solidFill>
                  <a:srgbClr val="002060"/>
                </a:solidFill>
                <a:latin typeface="+mn-ea"/>
                <a:ea typeface="+mn-ea"/>
                <a:cs typeface="LG스마트체 Regular" panose="020B0600000101010101"/>
              </a:rPr>
              <a:t>11:30 ~ 12:30  </a:t>
            </a:r>
            <a:r>
              <a:rPr lang="ko-KR" altLang="en-US" sz="1600" dirty="0">
                <a:solidFill>
                  <a:srgbClr val="002060"/>
                </a:solidFill>
                <a:latin typeface="+mn-ea"/>
                <a:ea typeface="+mn-ea"/>
                <a:cs typeface="LG스마트체 Regular" panose="020B0600000101010101"/>
              </a:rPr>
              <a:t>점심식사</a:t>
            </a:r>
            <a:endParaRPr lang="en-US" altLang="ko-KR" sz="1600" dirty="0">
              <a:solidFill>
                <a:srgbClr val="002060"/>
              </a:solidFill>
              <a:latin typeface="+mn-ea"/>
              <a:ea typeface="+mn-ea"/>
              <a:cs typeface="LG스마트체 Regular" panose="020B0600000101010101"/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34206DD7-493A-4485-9045-34A2C97C4897}"/>
              </a:ext>
            </a:extLst>
          </p:cNvPr>
          <p:cNvSpPr/>
          <p:nvPr/>
        </p:nvSpPr>
        <p:spPr>
          <a:xfrm>
            <a:off x="4361998" y="3913188"/>
            <a:ext cx="3816350" cy="3365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200" dirty="0">
                <a:solidFill>
                  <a:srgbClr val="002060"/>
                </a:solidFill>
                <a:latin typeface="+mn-ea"/>
              </a:rPr>
              <a:t>점심 식사 및 휴식 후 오후 일과 시작</a:t>
            </a:r>
            <a:endParaRPr lang="en-US" altLang="ko-KR" sz="1200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14CD2294-D8F0-448A-80C2-FAE1DE5FE66F}"/>
              </a:ext>
            </a:extLst>
          </p:cNvPr>
          <p:cNvSpPr/>
          <p:nvPr/>
        </p:nvSpPr>
        <p:spPr>
          <a:xfrm>
            <a:off x="3930197" y="3913188"/>
            <a:ext cx="331788" cy="3381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09589" name="TextBox 8">
            <a:extLst>
              <a:ext uri="{FF2B5EF4-FFF2-40B4-BE49-F238E27FC236}">
                <a16:creationId xmlns:a16="http://schemas.microsoft.com/office/drawing/2014/main" id="{E90F02C9-4360-417E-8771-D66A72B4F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497" y="4705350"/>
            <a:ext cx="29819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1600" dirty="0">
                <a:solidFill>
                  <a:srgbClr val="002060"/>
                </a:solidFill>
                <a:latin typeface="+mn-ea"/>
                <a:ea typeface="+mn-ea"/>
                <a:cs typeface="LG스마트체 Regular" panose="020B0600000101010101"/>
              </a:rPr>
              <a:t>12:30 ~ 16:30  </a:t>
            </a:r>
            <a:r>
              <a:rPr lang="ko-KR" altLang="en-US" sz="1600" dirty="0">
                <a:solidFill>
                  <a:srgbClr val="002060"/>
                </a:solidFill>
                <a:latin typeface="+mn-ea"/>
                <a:ea typeface="+mn-ea"/>
                <a:cs typeface="LG스마트체 Regular" panose="020B0600000101010101"/>
              </a:rPr>
              <a:t>오후작업 투입</a:t>
            </a:r>
            <a:endParaRPr lang="en-US" altLang="ko-KR" sz="1600" dirty="0">
              <a:solidFill>
                <a:srgbClr val="002060"/>
              </a:solidFill>
              <a:latin typeface="+mn-ea"/>
              <a:ea typeface="+mn-ea"/>
              <a:cs typeface="LG스마트체 Regular" panose="020B0600000101010101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A6485C37-47F9-454A-A75A-1121833F8A59}"/>
              </a:ext>
            </a:extLst>
          </p:cNvPr>
          <p:cNvSpPr/>
          <p:nvPr/>
        </p:nvSpPr>
        <p:spPr>
          <a:xfrm>
            <a:off x="4361998" y="4705350"/>
            <a:ext cx="3816350" cy="3365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rgbClr val="002060"/>
                </a:solidFill>
                <a:latin typeface="+mn-ea"/>
              </a:rPr>
              <a:t>12</a:t>
            </a:r>
            <a:r>
              <a:rPr lang="ko-KR" altLang="en-US" sz="1200" dirty="0">
                <a:solidFill>
                  <a:srgbClr val="002060"/>
                </a:solidFill>
                <a:latin typeface="+mn-ea"/>
              </a:rPr>
              <a:t> </a:t>
            </a:r>
            <a:r>
              <a:rPr lang="en-US" altLang="ko-KR" sz="1200" dirty="0">
                <a:solidFill>
                  <a:srgbClr val="002060"/>
                </a:solidFill>
                <a:latin typeface="+mn-ea"/>
              </a:rPr>
              <a:t>:</a:t>
            </a:r>
            <a:r>
              <a:rPr lang="ko-KR" altLang="en-US" sz="1200" dirty="0">
                <a:solidFill>
                  <a:srgbClr val="002060"/>
                </a:solidFill>
                <a:latin typeface="+mn-ea"/>
              </a:rPr>
              <a:t> </a:t>
            </a:r>
            <a:r>
              <a:rPr lang="en-US" altLang="ko-KR" sz="1200" dirty="0">
                <a:solidFill>
                  <a:srgbClr val="002060"/>
                </a:solidFill>
                <a:latin typeface="+mn-ea"/>
              </a:rPr>
              <a:t>30</a:t>
            </a:r>
            <a:r>
              <a:rPr lang="ko-KR" altLang="en-US" sz="1200" dirty="0">
                <a:solidFill>
                  <a:srgbClr val="002060"/>
                </a:solidFill>
                <a:latin typeface="+mn-ea"/>
              </a:rPr>
              <a:t> </a:t>
            </a:r>
            <a:r>
              <a:rPr lang="en-US" altLang="ko-KR" sz="1200" dirty="0">
                <a:solidFill>
                  <a:srgbClr val="002060"/>
                </a:solidFill>
                <a:latin typeface="+mn-ea"/>
              </a:rPr>
              <a:t>~</a:t>
            </a:r>
            <a:r>
              <a:rPr lang="ko-KR" altLang="en-US" sz="1200" dirty="0">
                <a:solidFill>
                  <a:srgbClr val="002060"/>
                </a:solidFill>
                <a:latin typeface="+mn-ea"/>
              </a:rPr>
              <a:t> 오후 </a:t>
            </a:r>
            <a:r>
              <a:rPr lang="en-US" altLang="ko-KR" sz="1200" dirty="0">
                <a:solidFill>
                  <a:srgbClr val="002060"/>
                </a:solidFill>
                <a:latin typeface="+mn-ea"/>
              </a:rPr>
              <a:t>T.B.M. </a:t>
            </a:r>
            <a:r>
              <a:rPr lang="ko-KR" altLang="en-US" sz="1200" dirty="0">
                <a:solidFill>
                  <a:srgbClr val="002060"/>
                </a:solidFill>
                <a:latin typeface="+mn-ea"/>
              </a:rPr>
              <a:t>후 작업 시작</a:t>
            </a:r>
            <a:endParaRPr lang="en-US" altLang="ko-KR" sz="1200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F1B27DCD-FAEA-41C6-8DAD-D2B7B52CC2EC}"/>
              </a:ext>
            </a:extLst>
          </p:cNvPr>
          <p:cNvSpPr/>
          <p:nvPr/>
        </p:nvSpPr>
        <p:spPr>
          <a:xfrm>
            <a:off x="3930197" y="4705350"/>
            <a:ext cx="331788" cy="3381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09593" name="TextBox 8">
            <a:extLst>
              <a:ext uri="{FF2B5EF4-FFF2-40B4-BE49-F238E27FC236}">
                <a16:creationId xmlns:a16="http://schemas.microsoft.com/office/drawing/2014/main" id="{7B4E4714-01EF-48CD-9823-2E4CD870B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497" y="5516563"/>
            <a:ext cx="28600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1600" dirty="0">
                <a:solidFill>
                  <a:srgbClr val="002060"/>
                </a:solidFill>
                <a:latin typeface="+mn-ea"/>
                <a:ea typeface="+mn-ea"/>
                <a:cs typeface="LG스마트체 Regular" panose="020B0600000101010101"/>
              </a:rPr>
              <a:t>16:30    </a:t>
            </a:r>
            <a:r>
              <a:rPr lang="ko-KR" altLang="en-US" sz="1600" dirty="0">
                <a:solidFill>
                  <a:srgbClr val="002060"/>
                </a:solidFill>
                <a:latin typeface="+mn-ea"/>
                <a:ea typeface="+mn-ea"/>
                <a:cs typeface="LG스마트체 Regular" panose="020B0600000101010101"/>
              </a:rPr>
              <a:t>하루 일과 작업 종료</a:t>
            </a:r>
            <a:endParaRPr lang="en-US" altLang="ko-KR" sz="1600" dirty="0">
              <a:solidFill>
                <a:srgbClr val="002060"/>
              </a:solidFill>
              <a:latin typeface="+mn-ea"/>
              <a:ea typeface="+mn-ea"/>
              <a:cs typeface="LG스마트체 Regular" panose="020B0600000101010101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15707FCC-F218-4F4E-A4C7-56CF52586799}"/>
              </a:ext>
            </a:extLst>
          </p:cNvPr>
          <p:cNvSpPr/>
          <p:nvPr/>
        </p:nvSpPr>
        <p:spPr>
          <a:xfrm>
            <a:off x="4361998" y="5497513"/>
            <a:ext cx="3816350" cy="3365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200" dirty="0">
                <a:solidFill>
                  <a:srgbClr val="002060"/>
                </a:solidFill>
                <a:latin typeface="+mn-ea"/>
              </a:rPr>
              <a:t>정리정돈 및 동력원 차단</a:t>
            </a:r>
            <a:r>
              <a:rPr lang="en-US" altLang="ko-KR" sz="1200" dirty="0">
                <a:solidFill>
                  <a:srgbClr val="002060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+mn-ea"/>
              </a:rPr>
              <a:t>시건 장치</a:t>
            </a:r>
            <a:endParaRPr lang="en-US" altLang="ko-KR" sz="1200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7BF52728-7ECF-48AE-A54F-31C302AC015B}"/>
              </a:ext>
            </a:extLst>
          </p:cNvPr>
          <p:cNvSpPr/>
          <p:nvPr/>
        </p:nvSpPr>
        <p:spPr>
          <a:xfrm>
            <a:off x="3930197" y="5497513"/>
            <a:ext cx="331788" cy="3381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B6F66014-49F8-4C4F-8C96-7EB2AF691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38" name="슬라이드 번호 개체 틀 3">
            <a:extLst>
              <a:ext uri="{FF2B5EF4-FFF2-40B4-BE49-F238E27FC236}">
                <a16:creationId xmlns:a16="http://schemas.microsoft.com/office/drawing/2014/main" id="{9763EE1F-CFCF-44FD-A297-99C0C8C0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37</a:t>
            </a:fld>
            <a:endParaRPr lang="en-US" sz="10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054FCE-8D03-4211-9C32-75AE43C7EE39}"/>
              </a:ext>
            </a:extLst>
          </p:cNvPr>
          <p:cNvSpPr txBox="1"/>
          <p:nvPr/>
        </p:nvSpPr>
        <p:spPr>
          <a:xfrm>
            <a:off x="357188" y="733425"/>
            <a:ext cx="318157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3-3.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안전관리 업무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FLOW</a:t>
            </a: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31352292-DA03-4282-A4EF-55F273739FA5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이등변 삼각형 1">
            <a:extLst>
              <a:ext uri="{FF2B5EF4-FFF2-40B4-BE49-F238E27FC236}">
                <a16:creationId xmlns:a16="http://schemas.microsoft.com/office/drawing/2014/main" id="{70C7BA09-FF5E-4C08-A666-C74F489E882F}"/>
              </a:ext>
            </a:extLst>
          </p:cNvPr>
          <p:cNvSpPr/>
          <p:nvPr/>
        </p:nvSpPr>
        <p:spPr>
          <a:xfrm flipV="1">
            <a:off x="1262227" y="1885806"/>
            <a:ext cx="780452" cy="354250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이등변 삼각형 35">
            <a:extLst>
              <a:ext uri="{FF2B5EF4-FFF2-40B4-BE49-F238E27FC236}">
                <a16:creationId xmlns:a16="http://schemas.microsoft.com/office/drawing/2014/main" id="{A8C6C998-D642-49D7-9E7F-DDA4205595B5}"/>
              </a:ext>
            </a:extLst>
          </p:cNvPr>
          <p:cNvSpPr/>
          <p:nvPr/>
        </p:nvSpPr>
        <p:spPr>
          <a:xfrm flipV="1">
            <a:off x="1262227" y="2685870"/>
            <a:ext cx="780452" cy="354250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이등변 삼각형 39">
            <a:extLst>
              <a:ext uri="{FF2B5EF4-FFF2-40B4-BE49-F238E27FC236}">
                <a16:creationId xmlns:a16="http://schemas.microsoft.com/office/drawing/2014/main" id="{10805B9D-589E-4B49-A88E-915840BF0538}"/>
              </a:ext>
            </a:extLst>
          </p:cNvPr>
          <p:cNvSpPr/>
          <p:nvPr/>
        </p:nvSpPr>
        <p:spPr>
          <a:xfrm flipV="1">
            <a:off x="1291096" y="3487334"/>
            <a:ext cx="780452" cy="354250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이등변 삼각형 41">
            <a:extLst>
              <a:ext uri="{FF2B5EF4-FFF2-40B4-BE49-F238E27FC236}">
                <a16:creationId xmlns:a16="http://schemas.microsoft.com/office/drawing/2014/main" id="{BA443560-F469-406C-BA32-002F84072D37}"/>
              </a:ext>
            </a:extLst>
          </p:cNvPr>
          <p:cNvSpPr/>
          <p:nvPr/>
        </p:nvSpPr>
        <p:spPr>
          <a:xfrm flipV="1">
            <a:off x="1292478" y="4269952"/>
            <a:ext cx="780452" cy="354250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이등변 삼각형 44">
            <a:extLst>
              <a:ext uri="{FF2B5EF4-FFF2-40B4-BE49-F238E27FC236}">
                <a16:creationId xmlns:a16="http://schemas.microsoft.com/office/drawing/2014/main" id="{347B4026-8313-44AD-96A2-07E3EDB9B4A1}"/>
              </a:ext>
            </a:extLst>
          </p:cNvPr>
          <p:cNvSpPr/>
          <p:nvPr/>
        </p:nvSpPr>
        <p:spPr>
          <a:xfrm flipV="1">
            <a:off x="1338746" y="5035710"/>
            <a:ext cx="780452" cy="354250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Rectangle 783">
            <a:extLst>
              <a:ext uri="{FF2B5EF4-FFF2-40B4-BE49-F238E27FC236}">
                <a16:creationId xmlns:a16="http://schemas.microsoft.com/office/drawing/2014/main" id="{79F15DB7-665C-4B7F-BED9-A59FB35E6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160" y="5938090"/>
            <a:ext cx="3485491" cy="27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216" tIns="51592" rIns="99216" bIns="51592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※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본 내용은 현장 여건에 따라 변동될 수 있음</a:t>
            </a:r>
            <a:endParaRPr lang="en-US" altLang="ko-KR" sz="100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DC46E056-9B0D-4038-8531-319C121B1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714811"/>
              </p:ext>
            </p:extLst>
          </p:nvPr>
        </p:nvGraphicFramePr>
        <p:xfrm>
          <a:off x="845229" y="1504589"/>
          <a:ext cx="7453539" cy="4454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0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81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재해 유형</a:t>
                      </a:r>
                    </a:p>
                  </a:txBody>
                  <a:tcPr marL="84403" marR="84403" marT="45724" marB="4572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중 점 안 전 관 리 사 항</a:t>
                      </a:r>
                    </a:p>
                  </a:txBody>
                  <a:tcPr marL="84403" marR="8440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69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추 </a:t>
                      </a:r>
                      <a:r>
                        <a:rPr lang="ko-KR" altLang="en-US" sz="1400" b="1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락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4403" marR="84403" marT="45724" marB="4572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◐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고소 </a:t>
                      </a:r>
                      <a:r>
                        <a:rPr lang="ko-KR" altLang="en-US" sz="1200" b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작업시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앵커리지 포인트 설치 및 </a:t>
                      </a:r>
                      <a:r>
                        <a:rPr lang="ko-KR" altLang="en-US" sz="1200" b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안전대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착용 관리 철저 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이중고리 적용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4403" marR="8440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16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전도 </a:t>
                      </a:r>
                      <a:r>
                        <a:rPr lang="en-US" altLang="ko-KR" sz="1200" b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 </a:t>
                      </a:r>
                      <a:r>
                        <a:rPr lang="ko-KR" altLang="en-US" sz="1200" b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협착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4403" marR="84403" marT="45724" marB="4572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◐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협착 재해예방을 위해 작업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반경 내 출입금지 조치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장비 안전점검 등의 관리 감독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◐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장비 전도방지를 위해 </a:t>
                      </a:r>
                      <a:r>
                        <a:rPr lang="ko-KR" altLang="en-US" sz="1200" b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받침목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등 안전 조치</a:t>
                      </a:r>
                    </a:p>
                  </a:txBody>
                  <a:tcPr marL="84403" marR="8440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69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낙</a:t>
                      </a:r>
                      <a:r>
                        <a:rPr lang="ko-KR" altLang="en-US" sz="14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하</a:t>
                      </a:r>
                    </a:p>
                  </a:txBody>
                  <a:tcPr marL="84403" marR="84403" marT="45724" marB="4572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◐</a:t>
                      </a:r>
                      <a:r>
                        <a:rPr lang="ko-KR" altLang="en-US" sz="1200" b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부재 양중시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인양 하중에 적합한 로프 및 기구 사용 관리 철저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◐</a:t>
                      </a:r>
                      <a:r>
                        <a:rPr lang="ko-KR" altLang="en-US" sz="1200" b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작업 반경내 출입금지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조치</a:t>
                      </a:r>
                    </a:p>
                  </a:txBody>
                  <a:tcPr marL="84403" marR="8440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69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감전 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 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화재</a:t>
                      </a:r>
                    </a:p>
                  </a:txBody>
                  <a:tcPr marL="84403" marR="84403" marT="45724" marB="4572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◐</a:t>
                      </a:r>
                      <a:r>
                        <a:rPr lang="ko-KR" altLang="en-US" sz="1200" b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용접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200" b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용단 작업시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감전 및 화재 예방을 위한 안전 조치</a:t>
                      </a:r>
                    </a:p>
                  </a:txBody>
                  <a:tcPr marL="84403" marR="8440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169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밀폐공간</a:t>
                      </a:r>
                    </a:p>
                  </a:txBody>
                  <a:tcPr marL="84403" marR="84403" marT="45724" marB="4572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◐</a:t>
                      </a:r>
                      <a:r>
                        <a:rPr lang="ko-KR" altLang="en-US" sz="1200" b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구조 계획서를 추가로 작성하여 공사 전에 제출 후 승인을 득함</a:t>
                      </a:r>
                    </a:p>
                  </a:txBody>
                  <a:tcPr marL="84403" marR="8440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169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주의사항</a:t>
                      </a:r>
                    </a:p>
                  </a:txBody>
                  <a:tcPr marL="84403" marR="84403" marT="45724" marB="4572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◐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매일 자체 안전교육 실시 후 결과표 및 업체 순찰일지에 점검내용 기록</a:t>
                      </a:r>
                    </a:p>
                  </a:txBody>
                  <a:tcPr marL="84403" marR="8440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1">
            <a:extLst>
              <a:ext uri="{FF2B5EF4-FFF2-40B4-BE49-F238E27FC236}">
                <a16:creationId xmlns:a16="http://schemas.microsoft.com/office/drawing/2014/main" id="{04FAE4F2-25C0-471E-917F-D79331E22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11" name="슬라이드 번호 개체 틀 3">
            <a:extLst>
              <a:ext uri="{FF2B5EF4-FFF2-40B4-BE49-F238E27FC236}">
                <a16:creationId xmlns:a16="http://schemas.microsoft.com/office/drawing/2014/main" id="{B347350D-FFA3-4C14-BC7B-876A16C9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38</a:t>
            </a:fld>
            <a:endParaRPr lang="en-US" sz="1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46624B-E21B-48FA-8A63-9B61D2B92557}"/>
              </a:ext>
            </a:extLst>
          </p:cNvPr>
          <p:cNvSpPr txBox="1"/>
          <p:nvPr/>
        </p:nvSpPr>
        <p:spPr>
          <a:xfrm>
            <a:off x="357188" y="733425"/>
            <a:ext cx="297709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3-4.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중점 안전관리 사항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64E7311-196F-4279-893C-709AA26804CC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">
            <a:extLst>
              <a:ext uri="{FF2B5EF4-FFF2-40B4-BE49-F238E27FC236}">
                <a16:creationId xmlns:a16="http://schemas.microsoft.com/office/drawing/2014/main" id="{63FCF0A6-F15F-4EF8-B02E-A7009F2FE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19" name="슬라이드 번호 개체 틀 3">
            <a:extLst>
              <a:ext uri="{FF2B5EF4-FFF2-40B4-BE49-F238E27FC236}">
                <a16:creationId xmlns:a16="http://schemas.microsoft.com/office/drawing/2014/main" id="{018D42A0-4CC4-4258-A5D5-3F28F3A29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39</a:t>
            </a:fld>
            <a:endParaRPr lang="en-US" sz="10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524712-4844-4070-BDA4-CEE31C3B94A8}"/>
              </a:ext>
            </a:extLst>
          </p:cNvPr>
          <p:cNvSpPr txBox="1"/>
          <p:nvPr/>
        </p:nvSpPr>
        <p:spPr>
          <a:xfrm>
            <a:off x="357188" y="733425"/>
            <a:ext cx="437812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3-5.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상세 안전 대책 </a:t>
            </a:r>
            <a:r>
              <a:rPr lang="en-US" altLang="ko-KR" sz="2000" b="1" dirty="0">
                <a:latin typeface="+mn-ea"/>
              </a:rPr>
              <a:t> ( </a:t>
            </a:r>
            <a:r>
              <a:rPr lang="ko-KR" altLang="en-US" sz="2000" b="1" dirty="0">
                <a:latin typeface="+mn-ea"/>
              </a:rPr>
              <a:t>안전 보호구 </a:t>
            </a:r>
            <a:r>
              <a:rPr lang="en-US" altLang="ko-KR" sz="2000" b="1" dirty="0">
                <a:latin typeface="+mn-ea"/>
              </a:rPr>
              <a:t>)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891C2F3-4A72-4D61-9482-937DDEA04F58}"/>
              </a:ext>
            </a:extLst>
          </p:cNvPr>
          <p:cNvSpPr/>
          <p:nvPr/>
        </p:nvSpPr>
        <p:spPr>
          <a:xfrm>
            <a:off x="613610" y="1204901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80481CD-4051-492F-8147-74AF0D3F8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2" y="1228344"/>
            <a:ext cx="6962775" cy="46958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4A536D1-2A23-42AE-915E-1001E6DD845E}"/>
              </a:ext>
            </a:extLst>
          </p:cNvPr>
          <p:cNvSpPr txBox="1"/>
          <p:nvPr/>
        </p:nvSpPr>
        <p:spPr>
          <a:xfrm>
            <a:off x="357188" y="733425"/>
            <a:ext cx="195117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1-1.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공사 개요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D956B61-6AA5-4D2B-B654-436487B61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0"/>
            <a:ext cx="3368674" cy="60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1.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프로젝트 개요</a:t>
            </a:r>
          </a:p>
        </p:txBody>
      </p:sp>
      <p:sp>
        <p:nvSpPr>
          <p:cNvPr id="9" name="슬라이드 번호 개체 틀 3">
            <a:extLst>
              <a:ext uri="{FF2B5EF4-FFF2-40B4-BE49-F238E27FC236}">
                <a16:creationId xmlns:a16="http://schemas.microsoft.com/office/drawing/2014/main" id="{DFDB9435-7585-4189-83DE-2F244BF14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sz="1000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E9FBB3D2-F14B-4949-9FB3-8141140E9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697565"/>
              </p:ext>
            </p:extLst>
          </p:nvPr>
        </p:nvGraphicFramePr>
        <p:xfrm>
          <a:off x="996593" y="1619308"/>
          <a:ext cx="7068620" cy="40956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3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4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5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구   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분 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내                역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1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latin typeface="+mn-ea"/>
                          <a:ea typeface="+mn-ea"/>
                        </a:rPr>
                        <a:t>공 </a:t>
                      </a:r>
                      <a:r>
                        <a:rPr lang="ko-KR" altLang="en-US" sz="1200" b="1" baseline="0" dirty="0">
                          <a:latin typeface="+mn-ea"/>
                          <a:ea typeface="+mn-ea"/>
                        </a:rPr>
                        <a:t>사 명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0"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200" b="1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롯데웰푸드</a:t>
                      </a: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C/V &amp; L/F SYSTEM </a:t>
                      </a:r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설계 및 제작</a:t>
                      </a: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설치</a:t>
                      </a: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시운전 공사</a:t>
                      </a:r>
                      <a:endParaRPr lang="ko-KR" altLang="de-DE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2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latin typeface="+mn-ea"/>
                          <a:ea typeface="+mn-ea"/>
                        </a:rPr>
                        <a:t>설치</a:t>
                      </a:r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1" dirty="0">
                          <a:latin typeface="+mn-ea"/>
                          <a:ea typeface="+mn-ea"/>
                        </a:rPr>
                        <a:t>장소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경상북도 김천시 </a:t>
                      </a: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 </a:t>
                      </a:r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육가공동</a:t>
                      </a: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+</a:t>
                      </a:r>
                      <a:r>
                        <a:rPr lang="ko-KR" altLang="en-US" sz="1200" b="1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신규동</a:t>
                      </a: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+</a:t>
                      </a:r>
                      <a:r>
                        <a:rPr lang="ko-KR" altLang="en-US" sz="1200" b="1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오버브리지</a:t>
                      </a:r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동간 연결 물류 포함 </a:t>
                      </a: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1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latin typeface="+mn-ea"/>
                          <a:ea typeface="+mn-ea"/>
                        </a:rPr>
                        <a:t>납품 범위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CONVEYOR 1</a:t>
                      </a:r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식</a:t>
                      </a:r>
                      <a:endParaRPr lang="en-US" altLang="ko-KR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1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>
                          <a:latin typeface="+mn-ea"/>
                          <a:ea typeface="+mn-ea"/>
                        </a:rPr>
                        <a:t>공사 기간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2024. 11. 18 ~ 2025. 04. 30</a:t>
                      </a: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1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>
                          <a:latin typeface="+mn-ea"/>
                          <a:ea typeface="+mn-ea"/>
                        </a:rPr>
                        <a:t>발 주 자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㈜ </a:t>
                      </a:r>
                      <a:r>
                        <a:rPr kumimoji="1" lang="ko-KR" altLang="en-US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에스에프에이</a:t>
                      </a:r>
                      <a:endParaRPr kumimoji="1" lang="ko-KR" alt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1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>
                          <a:latin typeface="+mn-ea"/>
                          <a:ea typeface="+mn-ea"/>
                        </a:rPr>
                        <a:t>시 공 자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㈜ </a:t>
                      </a:r>
                      <a:r>
                        <a:rPr kumimoji="1" lang="ko-KR" altLang="en-US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세진에프에이</a:t>
                      </a:r>
                      <a:endParaRPr kumimoji="1" lang="ko-KR" alt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직사각형 6">
            <a:extLst>
              <a:ext uri="{FF2B5EF4-FFF2-40B4-BE49-F238E27FC236}">
                <a16:creationId xmlns:a16="http://schemas.microsoft.com/office/drawing/2014/main" id="{865D29DA-96B3-49DE-B013-D44C1B68C185}"/>
              </a:ext>
            </a:extLst>
          </p:cNvPr>
          <p:cNvSpPr/>
          <p:nvPr/>
        </p:nvSpPr>
        <p:spPr>
          <a:xfrm>
            <a:off x="176667" y="1257359"/>
            <a:ext cx="8786357" cy="48672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2" name="TextBox 14">
            <a:extLst>
              <a:ext uri="{FF2B5EF4-FFF2-40B4-BE49-F238E27FC236}">
                <a16:creationId xmlns:a16="http://schemas.microsoft.com/office/drawing/2014/main" id="{865ECEBD-73C7-41B7-AE16-DB8936848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447" y="1402477"/>
            <a:ext cx="36671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  <a:cs typeface="LG스마트체 Regular" panose="020B0600000101010101"/>
              </a:rPr>
              <a:t>▶ </a:t>
            </a:r>
            <a:r>
              <a:rPr lang="ko-KR" altLang="en-US" dirty="0">
                <a:latin typeface="+mj-ea"/>
                <a:ea typeface="+mj-ea"/>
                <a:cs typeface="LG스마트체 Regular" panose="020B0600000101010101"/>
              </a:rPr>
              <a:t>위 </a:t>
            </a:r>
            <a:r>
              <a:rPr lang="ko-KR" altLang="en-US" dirty="0" err="1">
                <a:latin typeface="+mj-ea"/>
                <a:ea typeface="+mj-ea"/>
                <a:cs typeface="LG스마트체 Regular" panose="020B0600000101010101"/>
              </a:rPr>
              <a:t>험</a:t>
            </a:r>
            <a:r>
              <a:rPr lang="ko-KR" altLang="en-US" dirty="0">
                <a:latin typeface="+mj-ea"/>
                <a:ea typeface="+mj-ea"/>
                <a:cs typeface="LG스마트체 Regular" panose="020B0600000101010101"/>
              </a:rPr>
              <a:t> 요 인</a:t>
            </a:r>
            <a:endParaRPr lang="en-US" altLang="ko-KR" dirty="0">
              <a:latin typeface="+mj-ea"/>
              <a:ea typeface="+mj-ea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  - 1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인 단독 작업 시 불안전한 행동으로 추락 위험</a:t>
            </a:r>
            <a:endParaRPr lang="en-US" altLang="ko-KR" sz="1100" b="0" dirty="0">
              <a:solidFill>
                <a:srgbClr val="000000"/>
              </a:solidFill>
              <a:latin typeface="+mj-ea"/>
              <a:ea typeface="+mj-ea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  - 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승</a:t>
            </a: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/ 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하강 이동 시 발을 </a:t>
            </a:r>
            <a:r>
              <a:rPr lang="ko-KR" altLang="en-US" sz="1100" b="0" dirty="0" err="1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헛딛어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 하부로 추락 위험</a:t>
            </a:r>
            <a:endParaRPr lang="en-US" altLang="ko-KR" sz="1100" b="0" dirty="0">
              <a:solidFill>
                <a:srgbClr val="000000"/>
              </a:solidFill>
              <a:latin typeface="+mj-ea"/>
              <a:ea typeface="+mj-ea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  - </a:t>
            </a:r>
            <a:r>
              <a:rPr lang="ko-KR" altLang="en-US" sz="1100" b="0" dirty="0" err="1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바닥면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 경사 및 아웃 트리거 미설치시 전도 위험</a:t>
            </a:r>
            <a:endParaRPr lang="en-US" altLang="ko-KR" sz="1100" b="0" dirty="0">
              <a:solidFill>
                <a:srgbClr val="000000"/>
              </a:solidFill>
              <a:latin typeface="+mj-ea"/>
              <a:ea typeface="+mj-ea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  - 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사다리 발판 재료 결함으로 인한 추락 위험</a:t>
            </a:r>
          </a:p>
        </p:txBody>
      </p:sp>
      <p:sp>
        <p:nvSpPr>
          <p:cNvPr id="111623" name="TextBox 15">
            <a:extLst>
              <a:ext uri="{FF2B5EF4-FFF2-40B4-BE49-F238E27FC236}">
                <a16:creationId xmlns:a16="http://schemas.microsoft.com/office/drawing/2014/main" id="{411AADC5-9752-4723-90E5-CFCFA5ACE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0909" y="1435682"/>
            <a:ext cx="4495517" cy="214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ko-KR" dirty="0">
                <a:latin typeface="+mj-ea"/>
                <a:ea typeface="+mj-ea"/>
                <a:cs typeface="LG스마트체 Regular" panose="020B0600000101010101"/>
              </a:rPr>
              <a:t>▶ </a:t>
            </a:r>
            <a:r>
              <a:rPr lang="ko-KR" altLang="en-US" dirty="0">
                <a:latin typeface="+mj-ea"/>
                <a:ea typeface="+mj-ea"/>
                <a:cs typeface="LG스마트체 Regular" panose="020B0600000101010101"/>
              </a:rPr>
              <a:t>안 전 대 책 방 안</a:t>
            </a:r>
          </a:p>
          <a:p>
            <a:pPr>
              <a:lnSpc>
                <a:spcPts val="1800"/>
              </a:lnSpc>
            </a:pP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  - 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디딤판의 간격은 </a:t>
            </a: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20~30cm 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간격으로 설치</a:t>
            </a:r>
            <a:endParaRPr lang="en-US" altLang="ko-KR" sz="1100" b="0" dirty="0">
              <a:solidFill>
                <a:srgbClr val="000000"/>
              </a:solidFill>
              <a:latin typeface="+mj-ea"/>
              <a:ea typeface="+mj-ea"/>
              <a:cs typeface="LG스마트체 Regular" panose="020B0600000101010101"/>
            </a:endParaRPr>
          </a:p>
          <a:p>
            <a:pPr>
              <a:lnSpc>
                <a:spcPts val="1800"/>
              </a:lnSpc>
            </a:pP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  - 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디딤판의 폭은 </a:t>
            </a: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30cm 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이상으로 하고 길이는 </a:t>
            </a: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6m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를 초과하지 않음</a:t>
            </a:r>
            <a:endParaRPr lang="en-US" altLang="ko-KR" sz="1100" b="0" dirty="0">
              <a:solidFill>
                <a:srgbClr val="000000"/>
              </a:solidFill>
              <a:latin typeface="+mj-ea"/>
              <a:ea typeface="+mj-ea"/>
              <a:cs typeface="LG스마트체 Regular" panose="020B0600000101010101"/>
            </a:endParaRPr>
          </a:p>
          <a:p>
            <a:pPr>
              <a:lnSpc>
                <a:spcPts val="1800"/>
              </a:lnSpc>
            </a:pP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  - 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사다리를 걸쳐 놓은 부분에서 최소 </a:t>
            </a: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1m 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이상 연장</a:t>
            </a:r>
            <a:endParaRPr lang="en-US" altLang="ko-KR" sz="1100" b="0" dirty="0">
              <a:solidFill>
                <a:srgbClr val="000000"/>
              </a:solidFill>
              <a:latin typeface="+mj-ea"/>
              <a:ea typeface="+mj-ea"/>
              <a:cs typeface="LG스마트체 Regular" panose="020B0600000101010101"/>
            </a:endParaRPr>
          </a:p>
          <a:p>
            <a:pPr>
              <a:lnSpc>
                <a:spcPts val="1800"/>
              </a:lnSpc>
            </a:pP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  - 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사다리 전도 방지를 위해 상부 고정 및 하부 전도방지 조치 실시</a:t>
            </a:r>
            <a:endParaRPr lang="en-US" altLang="ko-KR" sz="1100" b="0" dirty="0">
              <a:solidFill>
                <a:srgbClr val="000000"/>
              </a:solidFill>
              <a:latin typeface="+mj-ea"/>
              <a:ea typeface="+mj-ea"/>
              <a:cs typeface="LG스마트체 Regular" panose="020B0600000101010101"/>
            </a:endParaRPr>
          </a:p>
          <a:p>
            <a:pPr>
              <a:lnSpc>
                <a:spcPts val="1800"/>
              </a:lnSpc>
            </a:pP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  - 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수평면과의 각도를 </a:t>
            </a: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75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도 정도로 유지</a:t>
            </a:r>
            <a:endParaRPr lang="en-US" altLang="ko-KR" sz="1100" b="0" dirty="0">
              <a:solidFill>
                <a:srgbClr val="000000"/>
              </a:solidFill>
              <a:latin typeface="+mj-ea"/>
              <a:ea typeface="+mj-ea"/>
              <a:cs typeface="LG스마트체 Regular" panose="020B0600000101010101"/>
            </a:endParaRPr>
          </a:p>
          <a:p>
            <a:pPr>
              <a:lnSpc>
                <a:spcPts val="1800"/>
              </a:lnSpc>
            </a:pP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  - 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피벗 방지 발판은 인조 고무로 마감한 것을 실내용으로 사용</a:t>
            </a:r>
            <a:endParaRPr lang="en-US" altLang="ko-KR" sz="1100" b="0" dirty="0">
              <a:solidFill>
                <a:srgbClr val="000000"/>
              </a:solidFill>
              <a:latin typeface="+mj-ea"/>
              <a:ea typeface="+mj-ea"/>
              <a:cs typeface="LG스마트체 Regular" panose="020B0600000101010101"/>
            </a:endParaRPr>
          </a:p>
          <a:p>
            <a:pPr>
              <a:lnSpc>
                <a:spcPts val="1800"/>
              </a:lnSpc>
            </a:pP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  - 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사람이나 설비가 통행하는 장소는 사다리를 설치하지 않음</a:t>
            </a:r>
            <a:endParaRPr lang="en-US" altLang="ko-KR" sz="1100" b="0" dirty="0">
              <a:solidFill>
                <a:srgbClr val="000000"/>
              </a:solidFill>
              <a:latin typeface="+mj-ea"/>
              <a:ea typeface="+mj-ea"/>
              <a:cs typeface="LG스마트체 Regular" panose="020B0600000101010101"/>
            </a:endParaRPr>
          </a:p>
          <a:p>
            <a:pPr>
              <a:lnSpc>
                <a:spcPts val="1800"/>
              </a:lnSpc>
            </a:pPr>
            <a:r>
              <a:rPr lang="en-US" altLang="ko-KR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  - </a:t>
            </a:r>
            <a:r>
              <a:rPr lang="ko-KR" altLang="en-US" sz="1100" b="0" dirty="0">
                <a:solidFill>
                  <a:srgbClr val="000000"/>
                </a:solidFill>
                <a:latin typeface="+mj-ea"/>
                <a:ea typeface="+mj-ea"/>
                <a:cs typeface="LG스마트체 Regular" panose="020B0600000101010101"/>
              </a:rPr>
              <a:t>상부가 움직일 수 있을 때에는 작업자 이외의 감시자가 상주</a:t>
            </a:r>
          </a:p>
        </p:txBody>
      </p:sp>
      <p:grpSp>
        <p:nvGrpSpPr>
          <p:cNvPr id="111624" name="그룹 16">
            <a:extLst>
              <a:ext uri="{FF2B5EF4-FFF2-40B4-BE49-F238E27FC236}">
                <a16:creationId xmlns:a16="http://schemas.microsoft.com/office/drawing/2014/main" id="{9C00703B-9301-469B-94D3-2A89FC04157D}"/>
              </a:ext>
            </a:extLst>
          </p:cNvPr>
          <p:cNvGrpSpPr>
            <a:grpSpLocks/>
          </p:cNvGrpSpPr>
          <p:nvPr/>
        </p:nvGrpSpPr>
        <p:grpSpPr bwMode="auto">
          <a:xfrm>
            <a:off x="705757" y="2919186"/>
            <a:ext cx="3394756" cy="3254602"/>
            <a:chOff x="1208904" y="3212976"/>
            <a:chExt cx="3024016" cy="3024336"/>
          </a:xfrm>
        </p:grpSpPr>
        <p:pic>
          <p:nvPicPr>
            <p:cNvPr id="111628" name="Picture 2">
              <a:extLst>
                <a:ext uri="{FF2B5EF4-FFF2-40B4-BE49-F238E27FC236}">
                  <a16:creationId xmlns:a16="http://schemas.microsoft.com/office/drawing/2014/main" id="{FB83B966-F2A6-4B2C-B83F-9131F5B9049A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904" y="3212976"/>
              <a:ext cx="1440000" cy="14400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629" name="Picture 3">
              <a:extLst>
                <a:ext uri="{FF2B5EF4-FFF2-40B4-BE49-F238E27FC236}">
                  <a16:creationId xmlns:a16="http://schemas.microsoft.com/office/drawing/2014/main" id="{8E557DB2-B439-4787-B1CF-17DDB4669357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2920" y="3212976"/>
              <a:ext cx="1440000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630" name="Picture 4">
              <a:extLst>
                <a:ext uri="{FF2B5EF4-FFF2-40B4-BE49-F238E27FC236}">
                  <a16:creationId xmlns:a16="http://schemas.microsoft.com/office/drawing/2014/main" id="{DD40F45D-BF0A-4DA3-8871-00E50D2371B5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904" y="4797312"/>
              <a:ext cx="1440000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631" name="Picture 5">
              <a:extLst>
                <a:ext uri="{FF2B5EF4-FFF2-40B4-BE49-F238E27FC236}">
                  <a16:creationId xmlns:a16="http://schemas.microsoft.com/office/drawing/2014/main" id="{F8787E9A-B7C9-4D1C-919F-BB1AE1DBB5C7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2920" y="4797312"/>
              <a:ext cx="1440000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1625" name="Picture 6">
            <a:extLst>
              <a:ext uri="{FF2B5EF4-FFF2-40B4-BE49-F238E27FC236}">
                <a16:creationId xmlns:a16="http://schemas.microsoft.com/office/drawing/2014/main" id="{F6E83CDA-39DC-4F57-ABAA-AC484A5C7AE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866" y="3779220"/>
            <a:ext cx="2094466" cy="224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6" name="Picture 7">
            <a:extLst>
              <a:ext uri="{FF2B5EF4-FFF2-40B4-BE49-F238E27FC236}">
                <a16:creationId xmlns:a16="http://schemas.microsoft.com/office/drawing/2014/main" id="{C5CAD297-623D-4944-92C5-EF93E88C31E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03" y="3779220"/>
            <a:ext cx="1964553" cy="22482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63FCF0A6-F15F-4EF8-B02E-A7009F2FE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19" name="슬라이드 번호 개체 틀 3">
            <a:extLst>
              <a:ext uri="{FF2B5EF4-FFF2-40B4-BE49-F238E27FC236}">
                <a16:creationId xmlns:a16="http://schemas.microsoft.com/office/drawing/2014/main" id="{018D42A0-4CC4-4258-A5D5-3F28F3A29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40</a:t>
            </a:fld>
            <a:endParaRPr lang="en-US" sz="10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524712-4844-4070-BDA4-CEE31C3B94A8}"/>
              </a:ext>
            </a:extLst>
          </p:cNvPr>
          <p:cNvSpPr txBox="1"/>
          <p:nvPr/>
        </p:nvSpPr>
        <p:spPr>
          <a:xfrm>
            <a:off x="357188" y="733425"/>
            <a:ext cx="463460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3-5.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상세 안전 대책 </a:t>
            </a:r>
            <a:r>
              <a:rPr lang="en-US" altLang="ko-KR" sz="2000" b="1" dirty="0">
                <a:latin typeface="+mn-ea"/>
              </a:rPr>
              <a:t> ( </a:t>
            </a:r>
            <a:r>
              <a:rPr lang="ko-KR" altLang="en-US" sz="2000" b="1" dirty="0">
                <a:latin typeface="+mn-ea"/>
              </a:rPr>
              <a:t>이동식 사다리 </a:t>
            </a:r>
            <a:r>
              <a:rPr lang="en-US" altLang="ko-KR" sz="2000" b="1" dirty="0">
                <a:latin typeface="+mn-ea"/>
              </a:rPr>
              <a:t>)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891C2F3-4A72-4D61-9482-937DDEA04F58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16611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A1412C2-4947-4F9F-8BF5-989E9AC23A7F}"/>
              </a:ext>
            </a:extLst>
          </p:cNvPr>
          <p:cNvSpPr txBox="1"/>
          <p:nvPr/>
        </p:nvSpPr>
        <p:spPr>
          <a:xfrm>
            <a:off x="651155" y="1319582"/>
            <a:ext cx="4203825" cy="2694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4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▶ </a:t>
            </a:r>
            <a:r>
              <a:rPr lang="ko-KR" altLang="en-US" sz="14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위 험 요 인</a:t>
            </a:r>
            <a:endParaRPr lang="en-US" altLang="ko-KR" sz="1400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전원선</a:t>
            </a: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용접 케이블 및 </a:t>
            </a:r>
            <a:r>
              <a:rPr lang="ko-KR" altLang="en-US" sz="1000" b="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용접홀더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손상으로 </a:t>
            </a:r>
            <a:r>
              <a:rPr lang="ko-KR" altLang="en-US" sz="1000" b="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접촉시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감전 위험</a:t>
            </a:r>
            <a:endParaRPr lang="en-US" altLang="ko-KR" sz="10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전기 용접기의 감전 위험성은 용접 중 </a:t>
            </a: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차 </a:t>
            </a:r>
            <a:r>
              <a:rPr lang="ko-KR" altLang="en-US" sz="1000" b="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무부하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상태일 때</a:t>
            </a:r>
            <a:endParaRPr lang="en-US" altLang="ko-KR" sz="10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 (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용접봉 교환 등을 하기 위해 용접을 일시 정지할 때</a:t>
            </a: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 홀더 등 충전부에 접촉 시 감전 위험</a:t>
            </a:r>
            <a:endParaRPr lang="en-US" altLang="ko-KR" sz="10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개인 보호구 미착용으로 인한 화상</a:t>
            </a: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감전 위험</a:t>
            </a:r>
            <a:endParaRPr lang="en-US" altLang="ko-KR" sz="10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작업장 전선 정리 미흡으로 건도 위험</a:t>
            </a:r>
            <a:endParaRPr lang="en-US" altLang="ko-KR" sz="10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불티 비산 방지 조치 미흡으로 인한 화재 위험</a:t>
            </a:r>
            <a:endParaRPr lang="en-US" altLang="ko-KR" sz="10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홀더 및 절연 조치 미흡으로 인한 감전 위험</a:t>
            </a:r>
            <a:endParaRPr lang="en-US" altLang="ko-KR" sz="10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환기 미흡으로 인한 질식</a:t>
            </a:r>
            <a:endParaRPr lang="en-US" altLang="ko-KR" sz="10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 b="0" dirty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ko-KR" sz="1000" b="0" dirty="0">
                <a:latin typeface="맑은 고딕" pitchFamily="50" charset="-127"/>
                <a:ea typeface="맑은 고딕" pitchFamily="50" charset="-127"/>
              </a:rPr>
              <a:t>※</a:t>
            </a:r>
            <a:r>
              <a:rPr lang="en-US" altLang="ko-KR" sz="1000" b="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0" dirty="0">
                <a:latin typeface="맑은 고딕" pitchFamily="50" charset="-127"/>
                <a:ea typeface="맑은 고딕" pitchFamily="50" charset="-127"/>
              </a:rPr>
              <a:t>습기가 많고 땀을 많이 흘리는 여름철에 감전 위험 높음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2A65B2-0B96-4973-AFDA-14A60B2250CA}"/>
              </a:ext>
            </a:extLst>
          </p:cNvPr>
          <p:cNvSpPr txBox="1"/>
          <p:nvPr/>
        </p:nvSpPr>
        <p:spPr>
          <a:xfrm>
            <a:off x="4507938" y="1299038"/>
            <a:ext cx="4403571" cy="2232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4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▶ </a:t>
            </a:r>
            <a:r>
              <a:rPr lang="ko-KR" altLang="en-US" sz="14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안 전 대 책 방 안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000" b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1000" b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용접작업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중에는 보안경</a:t>
            </a: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절연장갑</a:t>
            </a: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안전화</a:t>
            </a: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방진 마스크 등</a:t>
            </a:r>
            <a:endParaRPr lang="en-US" altLang="ko-KR" sz="10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 b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개인 보호구 착용 및 </a:t>
            </a:r>
            <a:r>
              <a:rPr lang="ko-KR" altLang="en-US" sz="1000" b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고소 작업시 </a:t>
            </a:r>
            <a:r>
              <a:rPr lang="ko-KR" altLang="en-US" sz="1000" b="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안전대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착용</a:t>
            </a:r>
            <a:endParaRPr lang="en-US" altLang="ko-KR" sz="10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 b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밀폐 공간 작업 시 충분한 환기 후 가스</a:t>
            </a: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산소농도를 측정</a:t>
            </a:r>
            <a:endParaRPr lang="en-US" altLang="ko-KR" sz="10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 b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용접 </a:t>
            </a:r>
            <a:r>
              <a:rPr lang="ko-KR" altLang="en-US" sz="1000" b="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홀더는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용접봉 고정부위 외에는 절연된 </a:t>
            </a:r>
            <a:r>
              <a:rPr lang="ko-KR" altLang="en-US" sz="1000" b="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홀더를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사용</a:t>
            </a:r>
            <a:endParaRPr lang="en-US" altLang="ko-KR" sz="10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 b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자동 전격 방지 장치를 반드시 부착하여 사용하고 </a:t>
            </a:r>
            <a:r>
              <a:rPr lang="ko-KR" altLang="en-US" sz="1000" b="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외함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접지</a:t>
            </a: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실시</a:t>
            </a:r>
            <a:endParaRPr lang="en-US" altLang="ko-KR" sz="10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 b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 (</a:t>
            </a:r>
            <a:r>
              <a:rPr lang="ko-KR" altLang="en-US" sz="1000" b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무부하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시의 </a:t>
            </a: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차 전압은 </a:t>
            </a:r>
            <a:r>
              <a:rPr lang="en-US" altLang="ko-KR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25V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이하로 </a:t>
            </a:r>
            <a:r>
              <a:rPr lang="ko-KR" altLang="en-US" sz="1000" b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단속 확인</a:t>
            </a:r>
            <a:r>
              <a:rPr lang="en-US" altLang="ko-KR" sz="1000" b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sz="10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 b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용접 작업 주변은 인화 물질을 제거하고 소화기 비치</a:t>
            </a:r>
            <a:endParaRPr lang="en-US" altLang="ko-KR" sz="10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 b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1000" b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담당 부서 및 관리 책임자를 지정하여 </a:t>
            </a:r>
            <a:r>
              <a:rPr lang="ko-KR" altLang="en-US" sz="1000" b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명찰을 부착</a:t>
            </a:r>
            <a:endParaRPr lang="en-US" altLang="ko-KR" sz="1000" b="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B01A8B1B-37F2-4656-91FC-EA794FD52E7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615" y="4315434"/>
            <a:ext cx="1835776" cy="18581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2494C2C8-103C-4476-B3BB-1F30EBEE1F5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3823" y="4315434"/>
            <a:ext cx="1909208" cy="18581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28D7008D-CE7E-4087-84F3-426FFCA3CDA8}"/>
              </a:ext>
            </a:extLst>
          </p:cNvPr>
          <p:cNvGrpSpPr/>
          <p:nvPr/>
        </p:nvGrpSpPr>
        <p:grpSpPr>
          <a:xfrm>
            <a:off x="4664229" y="3619023"/>
            <a:ext cx="3720287" cy="2554518"/>
            <a:chOff x="5051765" y="3202585"/>
            <a:chExt cx="3953619" cy="3034567"/>
          </a:xfrm>
          <a:solidFill>
            <a:schemeClr val="bg1">
              <a:lumMod val="95000"/>
            </a:schemeClr>
          </a:solidFill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AAAA7EC0-D191-48A1-92E8-F13973D0F1F8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51765" y="3202585"/>
              <a:ext cx="1997075" cy="1440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5">
              <a:extLst>
                <a:ext uri="{FF2B5EF4-FFF2-40B4-BE49-F238E27FC236}">
                  <a16:creationId xmlns:a16="http://schemas.microsoft.com/office/drawing/2014/main" id="{96B4EF63-19F0-431A-AA9C-A4F0A9229FD7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22667" y="3202585"/>
              <a:ext cx="1882717" cy="1440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6">
              <a:extLst>
                <a:ext uri="{FF2B5EF4-FFF2-40B4-BE49-F238E27FC236}">
                  <a16:creationId xmlns:a16="http://schemas.microsoft.com/office/drawing/2014/main" id="{E46390BA-6566-4BE5-8960-BF3FE38B7371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51765" y="4797151"/>
              <a:ext cx="1997075" cy="1440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7">
              <a:extLst>
                <a:ext uri="{FF2B5EF4-FFF2-40B4-BE49-F238E27FC236}">
                  <a16:creationId xmlns:a16="http://schemas.microsoft.com/office/drawing/2014/main" id="{7DEA1D42-798C-4D4C-A289-D6B5D7B3B4AC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22667" y="4797152"/>
              <a:ext cx="1882716" cy="1440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TextBox 1">
            <a:extLst>
              <a:ext uri="{FF2B5EF4-FFF2-40B4-BE49-F238E27FC236}">
                <a16:creationId xmlns:a16="http://schemas.microsoft.com/office/drawing/2014/main" id="{CB9D4E2D-CCEA-4299-82B9-09092993A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26" name="슬라이드 번호 개체 틀 3">
            <a:extLst>
              <a:ext uri="{FF2B5EF4-FFF2-40B4-BE49-F238E27FC236}">
                <a16:creationId xmlns:a16="http://schemas.microsoft.com/office/drawing/2014/main" id="{9635896B-40D9-478F-8803-B5397A10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41</a:t>
            </a:fld>
            <a:endParaRPr lang="en-US" sz="10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AF4BEC-5FA6-472D-8E95-471865C93950}"/>
              </a:ext>
            </a:extLst>
          </p:cNvPr>
          <p:cNvSpPr txBox="1"/>
          <p:nvPr/>
        </p:nvSpPr>
        <p:spPr>
          <a:xfrm>
            <a:off x="357188" y="733425"/>
            <a:ext cx="437812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ea"/>
              </a:rPr>
              <a:t>3-5.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상세 안전 대책 </a:t>
            </a:r>
            <a:r>
              <a:rPr lang="en-US" altLang="ko-KR" sz="2000" b="1" dirty="0">
                <a:latin typeface="+mn-ea"/>
              </a:rPr>
              <a:t> ( </a:t>
            </a:r>
            <a:r>
              <a:rPr lang="ko-KR" altLang="en-US" sz="2000" b="1" dirty="0">
                <a:latin typeface="+mn-ea"/>
              </a:rPr>
              <a:t>전기 </a:t>
            </a:r>
            <a:r>
              <a:rPr lang="ko-KR" altLang="en-US" sz="2000" b="1" dirty="0" err="1">
                <a:latin typeface="+mn-ea"/>
              </a:rPr>
              <a:t>용접기</a:t>
            </a:r>
            <a:r>
              <a:rPr lang="ko-KR" altLang="en-US" sz="2000" b="1" dirty="0">
                <a:latin typeface="+mn-ea"/>
              </a:rPr>
              <a:t> </a:t>
            </a:r>
            <a:r>
              <a:rPr lang="en-US" altLang="ko-KR" sz="2000" b="1" dirty="0">
                <a:latin typeface="+mn-ea"/>
              </a:rPr>
              <a:t>)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753055BA-F1F4-409F-A8F6-64FFE4F6A575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9FCEF82F-9FF8-4FE6-9864-696A11CA7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096" y="4662128"/>
            <a:ext cx="1207242" cy="1123624"/>
          </a:xfrm>
          <a:prstGeom prst="rect">
            <a:avLst/>
          </a:prstGeom>
        </p:spPr>
      </p:pic>
      <p:sp>
        <p:nvSpPr>
          <p:cNvPr id="113670" name="TextBox 24">
            <a:extLst>
              <a:ext uri="{FF2B5EF4-FFF2-40B4-BE49-F238E27FC236}">
                <a16:creationId xmlns:a16="http://schemas.microsoft.com/office/drawing/2014/main" id="{2A90AA13-7B47-4A50-A11F-C86F310FE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45" y="1405411"/>
            <a:ext cx="3687568" cy="153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▶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위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험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요 인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 - 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전동 공구의 전원 케이블 손상 많음</a:t>
            </a:r>
            <a:endParaRPr lang="en-US" altLang="ko-KR" sz="10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 - 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작업 장소가 높거나 위험한 곳이 많음</a:t>
            </a:r>
            <a:endParaRPr lang="en-US" altLang="ko-KR" sz="10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 - 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작업 장소와 </a:t>
            </a:r>
            <a:r>
              <a:rPr lang="ko-KR" altLang="en-US" sz="10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분전반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사이의 거리 과다</a:t>
            </a:r>
            <a:endParaRPr lang="en-US" altLang="ko-KR" sz="10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 - 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작업자가 감전 위험에 대한 상식 부족</a:t>
            </a:r>
            <a:endParaRPr lang="en-US" altLang="ko-KR" sz="10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 - </a:t>
            </a:r>
            <a:r>
              <a:rPr lang="ko-KR" altLang="en-US" sz="10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작업시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전동 공구 사용 빈도가 많음</a:t>
            </a:r>
            <a:endParaRPr lang="en-US" altLang="ko-KR" sz="10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</p:txBody>
      </p:sp>
      <p:sp>
        <p:nvSpPr>
          <p:cNvPr id="113671" name="TextBox 25">
            <a:extLst>
              <a:ext uri="{FF2B5EF4-FFF2-40B4-BE49-F238E27FC236}">
                <a16:creationId xmlns:a16="http://schemas.microsoft.com/office/drawing/2014/main" id="{8681B62E-B70F-4809-B2B4-C915391F7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6423" y="1397120"/>
            <a:ext cx="3944464" cy="181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▶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안 전 대 책 방 안</a:t>
            </a:r>
          </a:p>
          <a:p>
            <a:pPr>
              <a:lnSpc>
                <a:spcPct val="150000"/>
              </a:lnSpc>
            </a:pP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 - 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사용 전 안전점검 </a:t>
            </a: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(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코드손상</a:t>
            </a: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, 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플러그상태</a:t>
            </a: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, 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접지선 유무</a:t>
            </a: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등</a:t>
            </a: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 - 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전동기계</a:t>
            </a: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/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기구는 접지선을 이용하여 접지 </a:t>
            </a: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(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이중 절연구조 권장</a:t>
            </a: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 - 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휴대형 전동기계는 접지극이 있는 콘센트 및 플러그 사용</a:t>
            </a:r>
            <a:endParaRPr lang="en-US" altLang="ko-KR" sz="10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 - 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감전 위험이 높은 곳은 누전차단기 설치 추가</a:t>
            </a:r>
            <a:endParaRPr lang="en-US" altLang="ko-KR" sz="10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    (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습한 장소</a:t>
            </a: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, 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도전성이 높은 장소</a:t>
            </a: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, 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임시 배선이 설치된 장소 등</a:t>
            </a: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 - </a:t>
            </a:r>
            <a:r>
              <a:rPr lang="ko-KR" altLang="en-US" sz="10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작업 종료시는 전원 차단</a:t>
            </a:r>
            <a:endParaRPr lang="en-US" altLang="ko-KR" sz="10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</p:txBody>
      </p:sp>
      <p:sp>
        <p:nvSpPr>
          <p:cNvPr id="113672" name="Picture 2">
            <a:extLst>
              <a:ext uri="{FF2B5EF4-FFF2-40B4-BE49-F238E27FC236}">
                <a16:creationId xmlns:a16="http://schemas.microsoft.com/office/drawing/2014/main" id="{9D6C9932-6421-4EF8-8696-198DF3AEE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27" y="3197345"/>
            <a:ext cx="3286809" cy="271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113674" name="Picture 6">
            <a:extLst>
              <a:ext uri="{FF2B5EF4-FFF2-40B4-BE49-F238E27FC236}">
                <a16:creationId xmlns:a16="http://schemas.microsoft.com/office/drawing/2014/main" id="{91292013-7692-4D54-A68B-4C146F799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959" y="3428999"/>
            <a:ext cx="3990765" cy="278531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41A842C-EDCD-4709-837B-DFC38FC67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81" y="4760577"/>
            <a:ext cx="1951682" cy="1398320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555BF96C-2033-47BE-8DE8-66B956B39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19" name="슬라이드 번호 개체 틀 3">
            <a:extLst>
              <a:ext uri="{FF2B5EF4-FFF2-40B4-BE49-F238E27FC236}">
                <a16:creationId xmlns:a16="http://schemas.microsoft.com/office/drawing/2014/main" id="{606ED8B0-73D4-4693-8593-889BD27D9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42</a:t>
            </a:fld>
            <a:endParaRPr lang="en-US" sz="10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4EDAD7-61DF-461C-AD05-D5D4ED0079A3}"/>
              </a:ext>
            </a:extLst>
          </p:cNvPr>
          <p:cNvSpPr txBox="1"/>
          <p:nvPr/>
        </p:nvSpPr>
        <p:spPr>
          <a:xfrm>
            <a:off x="357188" y="733425"/>
            <a:ext cx="412164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ea"/>
              </a:rPr>
              <a:t>3-5.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상세 안전 대책 </a:t>
            </a:r>
            <a:r>
              <a:rPr lang="en-US" altLang="ko-KR" sz="2000" b="1" dirty="0">
                <a:latin typeface="+mn-ea"/>
              </a:rPr>
              <a:t> ( </a:t>
            </a:r>
            <a:r>
              <a:rPr lang="ko-KR" altLang="en-US" sz="2000" b="1" dirty="0">
                <a:latin typeface="+mn-ea"/>
              </a:rPr>
              <a:t>전동 공구</a:t>
            </a:r>
            <a:r>
              <a:rPr lang="en-US" altLang="ko-KR" sz="2000" b="1" dirty="0">
                <a:latin typeface="+mn-ea"/>
              </a:rPr>
              <a:t> )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8AB7508-EBA8-4B85-8C51-71F2B0875CF3}"/>
              </a:ext>
            </a:extLst>
          </p:cNvPr>
          <p:cNvSpPr/>
          <p:nvPr/>
        </p:nvSpPr>
        <p:spPr>
          <a:xfrm>
            <a:off x="532348" y="1204902"/>
            <a:ext cx="8079303" cy="50856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6EC2AE6-0526-40F3-A371-7C529599D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197" y="3548063"/>
            <a:ext cx="1952089" cy="123329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BE02876-E737-4FC8-9605-CB3B29D12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507" y="3593796"/>
            <a:ext cx="1857012" cy="119036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4106E16-FFE0-4382-8247-428A79E7F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0463" y="4906013"/>
            <a:ext cx="1509408" cy="1188917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A35BA0B3-0E10-40E0-9D11-22A4870C43EF}"/>
              </a:ext>
            </a:extLst>
          </p:cNvPr>
          <p:cNvSpPr/>
          <p:nvPr/>
        </p:nvSpPr>
        <p:spPr bwMode="auto">
          <a:xfrm>
            <a:off x="4539820" y="6016350"/>
            <a:ext cx="3588180" cy="1687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8288" tIns="0" rIns="0" bIns="0" rtlCol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B5A54F7C-7E37-499D-B012-6439EFFFDC97}"/>
              </a:ext>
            </a:extLst>
          </p:cNvPr>
          <p:cNvSpPr/>
          <p:nvPr/>
        </p:nvSpPr>
        <p:spPr bwMode="auto">
          <a:xfrm>
            <a:off x="4578781" y="4760577"/>
            <a:ext cx="3792106" cy="1498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8288" tIns="0" rIns="0" bIns="0" rtlCol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53369D25-7597-40EB-B0EB-AD3994EC78EA}"/>
              </a:ext>
            </a:extLst>
          </p:cNvPr>
          <p:cNvSpPr/>
          <p:nvPr/>
        </p:nvSpPr>
        <p:spPr bwMode="auto">
          <a:xfrm>
            <a:off x="4548608" y="4911418"/>
            <a:ext cx="118642" cy="11835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8288" tIns="0" rIns="0" bIns="0" rtlCol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0D723DB8-8C90-4288-8989-F760487435A0}"/>
              </a:ext>
            </a:extLst>
          </p:cNvPr>
          <p:cNvSpPr/>
          <p:nvPr/>
        </p:nvSpPr>
        <p:spPr bwMode="auto">
          <a:xfrm>
            <a:off x="6442334" y="4879774"/>
            <a:ext cx="118302" cy="11835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8288" tIns="0" rIns="0" bIns="0" rtlCol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312BB94A-DA8B-42F2-B437-FFF63967A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27" y="3375609"/>
            <a:ext cx="3687568" cy="27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0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□ 전동 공구 사용시 필수 점검사항</a:t>
            </a:r>
            <a:endParaRPr lang="en-US" altLang="ko-KR" sz="100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외관검사</a:t>
            </a:r>
            <a:endParaRPr lang="en-US" altLang="ko-KR" sz="95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  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가</a:t>
            </a: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. 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공구 부착 안전시설물 </a:t>
            </a: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(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방호커버 등</a:t>
            </a: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  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나</a:t>
            </a: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. 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공구 파손</a:t>
            </a: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, 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훼손 상태</a:t>
            </a:r>
            <a:endParaRPr lang="en-US" altLang="ko-KR" sz="95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  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다</a:t>
            </a: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. 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플러그 및 전선 벗겨짐</a:t>
            </a:r>
            <a:endParaRPr lang="en-US" altLang="ko-KR" sz="95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  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라</a:t>
            </a: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. 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접지가 필요한 공구의 접지 상태</a:t>
            </a:r>
            <a:endParaRPr lang="en-US" altLang="ko-KR" sz="95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   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마</a:t>
            </a: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. 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방수가 필요한 경우 방수가능 여부 등</a:t>
            </a:r>
            <a:endParaRPr lang="en-US" altLang="ko-KR" sz="95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2. 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누설전류 측정 </a:t>
            </a: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: 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전류 누설 여부</a:t>
            </a:r>
            <a:endParaRPr lang="en-US" altLang="ko-KR" sz="95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3. 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장비의 구동상태 </a:t>
            </a: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: 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정상작동 여부</a:t>
            </a:r>
            <a:endParaRPr lang="en-US" altLang="ko-KR" sz="95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4. 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사용설명서 및 장비에 부착된 주의사항</a:t>
            </a:r>
            <a:endParaRPr lang="en-US" altLang="ko-KR" sz="95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r>
              <a:rPr lang="en-US" altLang="ko-KR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5. </a:t>
            </a:r>
            <a:r>
              <a:rPr lang="ko-KR" altLang="en-US" sz="95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LG스마트체 Regular" panose="020B0600000101010101"/>
              </a:rPr>
              <a:t>기타 공구 사용시 안전에 필요한 사항</a:t>
            </a:r>
            <a:endParaRPr lang="en-US" altLang="ko-KR" sz="95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  <a:p>
            <a:pPr>
              <a:lnSpc>
                <a:spcPct val="150000"/>
              </a:lnSpc>
            </a:pPr>
            <a:endParaRPr lang="en-US" altLang="ko-KR" sz="95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LG스마트체 Regular" panose="020B0600000101010101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906" name="Group 58">
            <a:extLst>
              <a:ext uri="{FF2B5EF4-FFF2-40B4-BE49-F238E27FC236}">
                <a16:creationId xmlns:a16="http://schemas.microsoft.com/office/drawing/2014/main" id="{20B663DF-F3C3-4392-B307-B4F1123A896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19238044"/>
              </p:ext>
            </p:extLst>
          </p:nvPr>
        </p:nvGraphicFramePr>
        <p:xfrm>
          <a:off x="296863" y="1536065"/>
          <a:ext cx="8550274" cy="4403726"/>
        </p:xfrm>
        <a:graphic>
          <a:graphicData uri="http://schemas.openxmlformats.org/drawingml/2006/table">
            <a:tbl>
              <a:tblPr/>
              <a:tblGrid>
                <a:gridCol w="790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3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3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02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작 업 명</a:t>
                      </a:r>
                    </a:p>
                  </a:txBody>
                  <a:tcPr marT="45715" marB="45715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작업순서 및 위험 요소</a:t>
                      </a:r>
                    </a:p>
                  </a:txBody>
                  <a:tcPr marT="45715" marB="45715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작업 공구</a:t>
                      </a:r>
                      <a:r>
                        <a:rPr kumimoji="1" lang="en-US" altLang="ko-K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준비물</a:t>
                      </a:r>
                    </a:p>
                  </a:txBody>
                  <a:tcPr marT="45715" marB="45715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비  고</a:t>
                      </a:r>
                    </a:p>
                  </a:txBody>
                  <a:tcPr marT="45715" marB="45715" anchor="ctr" anchorCtr="1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8313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현장</a:t>
                      </a:r>
                      <a:endParaRPr kumimoji="1" lang="en-US" altLang="ko-KR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체크</a:t>
                      </a:r>
                    </a:p>
                  </a:txBody>
                  <a:tcPr marT="45715" marB="45715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1.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현장 체크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1)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설비 반입 전 반입 경로 확인 및 반입동선 상의 간섭물을 확인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 2) </a:t>
                      </a:r>
                      <a:r>
                        <a:rPr kumimoji="1" lang="ko-KR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반입구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위치 및 설비설치 위치의 간섭물을 확인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 3)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간섭 </a:t>
                      </a:r>
                      <a:r>
                        <a:rPr kumimoji="1" lang="ko-KR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확인시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담당자에게 통보하여 설비 반입 전 조치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</a:t>
                      </a:r>
                    </a:p>
                  </a:txBody>
                  <a:tcPr marT="45715" marB="45715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◑ 수공구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▶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안전화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,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안전모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도면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줄자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광학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레벨기</a:t>
                      </a: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</a:txBody>
                  <a:tcPr marT="45715" marB="45715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5" marB="45715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7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관련 협력사</a:t>
                      </a:r>
                    </a:p>
                  </a:txBody>
                  <a:tcPr marT="45715" marB="45715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61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▶ </a:t>
                      </a: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에스에프에이</a:t>
                      </a:r>
                      <a:endParaRPr kumimoji="1" lang="en-US" altLang="ko-KR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▶ </a:t>
                      </a:r>
                      <a:r>
                        <a:rPr kumimoji="1" lang="ko-KR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세진에프에이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5" marB="45715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0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작업인원</a:t>
                      </a:r>
                    </a:p>
                  </a:txBody>
                  <a:tcPr marT="45715" marB="45715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366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marT="45715" marB="45715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Group 65">
            <a:extLst>
              <a:ext uri="{FF2B5EF4-FFF2-40B4-BE49-F238E27FC236}">
                <a16:creationId xmlns:a16="http://schemas.microsoft.com/office/drawing/2014/main" id="{99F5AA36-8F73-447E-9D84-E052C4B13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18911"/>
              </p:ext>
            </p:extLst>
          </p:nvPr>
        </p:nvGraphicFramePr>
        <p:xfrm>
          <a:off x="1282700" y="3717925"/>
          <a:ext cx="4745829" cy="1526160"/>
        </p:xfrm>
        <a:graphic>
          <a:graphicData uri="http://schemas.openxmlformats.org/drawingml/2006/table">
            <a:tbl>
              <a:tblPr/>
              <a:tblGrid>
                <a:gridCol w="1558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3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5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위험요소</a:t>
                      </a:r>
                    </a:p>
                  </a:txBody>
                  <a:tcPr marL="91451" marR="91451" marT="45606" marB="45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방 지 대 책</a:t>
                      </a:r>
                    </a:p>
                  </a:txBody>
                  <a:tcPr marL="91451" marR="91451" marT="45606" marB="456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 고</a:t>
                      </a: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51" marR="91451" marT="45606" marB="456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개구부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추락</a:t>
                      </a:r>
                    </a:p>
                  </a:txBody>
                  <a:tcPr marL="91451" marR="91451" marT="45606" marB="45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개인보호구 착용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작업 구역 내 출입금지</a:t>
                      </a:r>
                    </a:p>
                  </a:txBody>
                  <a:tcPr marL="91451" marR="91451" marT="45606" marB="45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항</a:t>
                      </a:r>
                    </a:p>
                  </a:txBody>
                  <a:tcPr marL="91451" marR="91451" marT="45606" marB="45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68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현장내 장비 낙하</a:t>
                      </a: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전도</a:t>
                      </a:r>
                    </a:p>
                  </a:txBody>
                  <a:tcPr marL="91451" marR="91451" marT="45606" marB="45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개인보호구 착용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렌탈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작업구역 출입금지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현장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이동시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보행자 이동동선 이용</a:t>
                      </a:r>
                    </a:p>
                  </a:txBody>
                  <a:tcPr marL="91451" marR="91451" marT="45606" marB="45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항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51" marR="91451" marT="45606" marB="45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4737" name="Rectangle 66">
            <a:extLst>
              <a:ext uri="{FF2B5EF4-FFF2-40B4-BE49-F238E27FC236}">
                <a16:creationId xmlns:a16="http://schemas.microsoft.com/office/drawing/2014/main" id="{26136710-59E3-412F-AA84-8E486336B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7" y="1844537"/>
            <a:ext cx="1352550" cy="230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118800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buFontTx/>
              <a:buBlip>
                <a:blip r:embed="rId2"/>
              </a:buBlip>
            </a:pPr>
            <a:r>
              <a:rPr lang="en-US" altLang="ko-KR" sz="10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0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항 공통</a:t>
            </a:r>
            <a:endParaRPr lang="en-US" altLang="ko-KR" sz="100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90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작업공간 정리정돈 상태 및 위험요소 확인</a:t>
            </a:r>
          </a:p>
          <a:p>
            <a:r>
              <a:rPr lang="ko-KR" altLang="en-US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* 위험요소 </a:t>
            </a:r>
            <a:r>
              <a:rPr lang="en-US" altLang="ko-KR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</a:p>
          <a:p>
            <a:r>
              <a:rPr lang="en-US" altLang="ko-KR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개구부 </a:t>
            </a:r>
            <a:r>
              <a:rPr lang="en-US" altLang="ko-KR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OPEN, </a:t>
            </a:r>
            <a:r>
              <a:rPr lang="ko-KR" altLang="en-US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상부낙하위험환경</a:t>
            </a:r>
            <a:r>
              <a:rPr lang="en-US" altLang="ko-KR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조명상태</a:t>
            </a:r>
            <a:r>
              <a:rPr lang="en-US" altLang="ko-KR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r>
              <a:rPr lang="ko-KR" altLang="en-US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주변 인화성물질</a:t>
            </a:r>
            <a:endParaRPr lang="en-US" altLang="ko-KR" sz="80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80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작업구간 라바콘 설치</a:t>
            </a:r>
          </a:p>
          <a:p>
            <a:r>
              <a:rPr lang="en-US" altLang="ko-KR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작업자 자가건강 </a:t>
            </a:r>
            <a:r>
              <a:rPr lang="en-US" altLang="ko-KR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CHECK </a:t>
            </a:r>
            <a:r>
              <a:rPr lang="ko-KR" altLang="en-US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음주자 단속</a:t>
            </a:r>
          </a:p>
          <a:p>
            <a:r>
              <a:rPr lang="en-US" altLang="ko-KR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ko-KR" altLang="en-US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공사현황판 배치</a:t>
            </a:r>
          </a:p>
          <a:p>
            <a:r>
              <a:rPr lang="en-US" altLang="ko-KR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5. </a:t>
            </a:r>
            <a:r>
              <a:rPr lang="ko-KR" altLang="en-US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작업 중 작업자 이상유무 체크</a:t>
            </a:r>
          </a:p>
          <a:p>
            <a:r>
              <a:rPr lang="en-US" altLang="ko-KR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6. </a:t>
            </a:r>
            <a:r>
              <a:rPr lang="ko-KR" altLang="en-US" sz="8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안전보호구 착용 철저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A042257-602D-48E0-861E-5A78CD570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11" name="슬라이드 번호 개체 틀 3">
            <a:extLst>
              <a:ext uri="{FF2B5EF4-FFF2-40B4-BE49-F238E27FC236}">
                <a16:creationId xmlns:a16="http://schemas.microsoft.com/office/drawing/2014/main" id="{99650950-2697-4C30-9AFC-03EA4F01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43</a:t>
            </a:fld>
            <a:endParaRPr lang="en-US" sz="1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5DF4EB-3D9E-4194-93B3-D3DD7CDD238F}"/>
              </a:ext>
            </a:extLst>
          </p:cNvPr>
          <p:cNvSpPr txBox="1"/>
          <p:nvPr/>
        </p:nvSpPr>
        <p:spPr>
          <a:xfrm>
            <a:off x="357188" y="733425"/>
            <a:ext cx="437812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3-6.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초기 위험성 평가 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(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현장 체크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969" name="Group 73">
            <a:extLst>
              <a:ext uri="{FF2B5EF4-FFF2-40B4-BE49-F238E27FC236}">
                <a16:creationId xmlns:a16="http://schemas.microsoft.com/office/drawing/2014/main" id="{D6112D4F-D941-4B70-A748-6E9FBC23FA6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64923853"/>
              </p:ext>
            </p:extLst>
          </p:nvPr>
        </p:nvGraphicFramePr>
        <p:xfrm>
          <a:off x="682624" y="1377532"/>
          <a:ext cx="7835901" cy="4765891"/>
        </p:xfrm>
        <a:graphic>
          <a:graphicData uri="http://schemas.openxmlformats.org/drawingml/2006/table">
            <a:tbl>
              <a:tblPr/>
              <a:tblGrid>
                <a:gridCol w="724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06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25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작업명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15" marB="45715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작업순서 및 위험 요소</a:t>
                      </a:r>
                    </a:p>
                  </a:txBody>
                  <a:tcPr marT="45715" marB="45715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작업 공구</a:t>
                      </a:r>
                      <a:r>
                        <a:rPr kumimoji="1" lang="en-US" altLang="ko-KR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준비</a:t>
                      </a:r>
                    </a:p>
                  </a:txBody>
                  <a:tcPr marT="45715" marB="45715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비  고</a:t>
                      </a:r>
                    </a:p>
                  </a:txBody>
                  <a:tcPr marT="45715" marB="45715" anchor="ctr" anchorCtr="1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0191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자재</a:t>
                      </a:r>
                      <a:endParaRPr kumimoji="1" lang="en-US" altLang="ko-KR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kumimoji="1" lang="en-US" altLang="ko-KR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하역</a:t>
                      </a:r>
                      <a:endParaRPr kumimoji="1" lang="en-US" altLang="ko-KR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kumimoji="1" lang="en-US" altLang="ko-KR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작업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46" marR="91446" marT="45727" marB="45727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1)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반입 전 인원 배치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( 3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인이상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 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＊ 반입 의사 소통 </a:t>
                      </a: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: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외부 →</a:t>
                      </a: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하역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장소 →</a:t>
                      </a: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내부 반입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2)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반입 전 해당 인원에게 반입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계획과 안전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정보를 공유</a:t>
                      </a: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  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안전 용구를 확인하고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,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해당 지역에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인원 배치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3)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반입 전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PACKING LIST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를 점검</a:t>
                      </a: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4)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반입 업체에 대한 장비 정보 공유하여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   위험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POINT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에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미리 점검</a:t>
                      </a: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5)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반입 업체에 준비가 완료됨을 확인하여  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  반입 담당자와 함께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PACKING LIST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 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순서에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맞게 반입</a:t>
                      </a: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6)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반입 순서에 맞는 차량의 안내를 확인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7)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반입 완료시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반입 담당자에게 확인하고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  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반입 준비물을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정리</a:t>
                      </a: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,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정돈</a:t>
                      </a: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</a:txBody>
                  <a:tcPr marL="91446" marR="91446" marT="45727" marB="4572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◑ 수공구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 </a:t>
                      </a:r>
                      <a:r>
                        <a:rPr kumimoji="1" lang="ko-KR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▶ </a:t>
                      </a:r>
                      <a:r>
                        <a:rPr kumimoji="1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안전화</a:t>
                      </a:r>
                      <a:r>
                        <a:rPr kumimoji="1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,</a:t>
                      </a:r>
                      <a:r>
                        <a:rPr kumimoji="1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안전모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 ▶ </a:t>
                      </a:r>
                      <a:r>
                        <a:rPr kumimoji="1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PACKING LIST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반입 순서 </a:t>
                      </a:r>
                      <a:r>
                        <a:rPr kumimoji="1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LIST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무전기 </a:t>
                      </a:r>
                      <a:r>
                        <a:rPr kumimoji="1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2</a:t>
                      </a:r>
                      <a:r>
                        <a:rPr kumimoji="1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개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◑ 반입 담당자 </a:t>
                      </a:r>
                      <a:r>
                        <a:rPr kumimoji="1" lang="en-US" altLang="ko-KR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1</a:t>
                      </a:r>
                      <a:r>
                        <a:rPr kumimoji="1" lang="ko-KR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명</a:t>
                      </a:r>
                      <a:endParaRPr kumimoji="1" lang="en-US" altLang="ko-KR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◑ 안전 담당자 </a:t>
                      </a:r>
                      <a:r>
                        <a:rPr kumimoji="1" lang="en-US" altLang="ko-KR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1</a:t>
                      </a:r>
                      <a:r>
                        <a:rPr kumimoji="1" lang="ko-KR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명</a:t>
                      </a:r>
                      <a:endParaRPr kumimoji="1" lang="en-US" altLang="ko-KR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</a:txBody>
                  <a:tcPr marL="91446" marR="91446" marT="45727" marB="4572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+mn-ea"/>
                        <a:ea typeface="+mn-ea"/>
                        <a:sym typeface="Wingdings 3" pitchFamily="18" charset="2"/>
                      </a:endParaRPr>
                    </a:p>
                  </a:txBody>
                  <a:tcPr marL="91446" marR="91446" marT="45727" marB="4572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9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관련 협력사</a:t>
                      </a:r>
                    </a:p>
                  </a:txBody>
                  <a:tcPr marL="91446" marR="91446" marT="45727" marB="4572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3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▶ </a:t>
                      </a: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에스에프에이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Wingdings 3" pitchFamily="18" charset="2"/>
                        </a:rPr>
                        <a:t>▶ </a:t>
                      </a:r>
                      <a:r>
                        <a:rPr kumimoji="1" lang="ko-KR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세진에프에이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46" marR="91446" marT="45727" marB="4572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4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작업인원</a:t>
                      </a:r>
                    </a:p>
                  </a:txBody>
                  <a:tcPr marL="91446" marR="91446" marT="45727" marB="4572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28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차량통제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반입관리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91446" marR="91446" marT="45727" marB="4572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5764" name="Rectangle 90">
            <a:extLst>
              <a:ext uri="{FF2B5EF4-FFF2-40B4-BE49-F238E27FC236}">
                <a16:creationId xmlns:a16="http://schemas.microsoft.com/office/drawing/2014/main" id="{33FDAFCC-4EA0-401A-931E-6AC811639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7113" y="1635908"/>
            <a:ext cx="1223962" cy="169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118800" anchor="ctr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buFontTx/>
              <a:buBlip>
                <a:blip r:embed="rId2"/>
              </a:buBlip>
            </a:pPr>
            <a:r>
              <a:rPr lang="en-US" altLang="ko-KR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항 반입</a:t>
            </a:r>
            <a:endParaRPr lang="en-US" altLang="ko-KR" sz="90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90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화물 상</a:t>
            </a:r>
            <a:r>
              <a:rPr lang="en-US" altLang="ko-KR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하차 시 화물차 시동 </a:t>
            </a:r>
            <a:r>
              <a:rPr lang="en-US" altLang="ko-KR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OFF</a:t>
            </a:r>
          </a:p>
          <a:p>
            <a:endParaRPr lang="en-US" altLang="ko-KR" sz="90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지게차 이</a:t>
            </a:r>
            <a:r>
              <a:rPr lang="en-US" altLang="ko-KR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적재시 신호</a:t>
            </a:r>
            <a:r>
              <a:rPr lang="en-US" altLang="ko-KR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무게중심</a:t>
            </a:r>
            <a:r>
              <a:rPr lang="en-US" altLang="ko-KR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포크진입위치 확인</a:t>
            </a:r>
            <a:r>
              <a:rPr lang="en-US" altLang="ko-KR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endParaRPr lang="en-US" altLang="ko-KR" sz="900" b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보행자</a:t>
            </a:r>
            <a:r>
              <a:rPr lang="en-US" altLang="ko-KR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차량</a:t>
            </a:r>
            <a:r>
              <a:rPr lang="en-US" altLang="ko-KR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900" b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인력 통제 철저</a:t>
            </a:r>
          </a:p>
        </p:txBody>
      </p:sp>
      <p:pic>
        <p:nvPicPr>
          <p:cNvPr id="115765" name="Picture 88" descr="20131126_110431">
            <a:extLst>
              <a:ext uri="{FF2B5EF4-FFF2-40B4-BE49-F238E27FC236}">
                <a16:creationId xmlns:a16="http://schemas.microsoft.com/office/drawing/2014/main" id="{E991506D-2A6E-4CE0-93B1-1B5969BB5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15" y="2528888"/>
            <a:ext cx="1983011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28810372-1397-4298-BD9B-3AF42357E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15" name="슬라이드 번호 개체 틀 3">
            <a:extLst>
              <a:ext uri="{FF2B5EF4-FFF2-40B4-BE49-F238E27FC236}">
                <a16:creationId xmlns:a16="http://schemas.microsoft.com/office/drawing/2014/main" id="{BC7CC95B-E491-4957-B44F-6235379C56D2}"/>
              </a:ext>
            </a:extLst>
          </p:cNvPr>
          <p:cNvSpPr txBox="1">
            <a:spLocks/>
          </p:cNvSpPr>
          <p:nvPr/>
        </p:nvSpPr>
        <p:spPr>
          <a:xfrm>
            <a:off x="7806007" y="6586409"/>
            <a:ext cx="1157018" cy="19025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74F8A4-7EC6-4AC3-A761-00CA81F8FCCD}"/>
              </a:ext>
            </a:extLst>
          </p:cNvPr>
          <p:cNvSpPr txBox="1"/>
          <p:nvPr/>
        </p:nvSpPr>
        <p:spPr>
          <a:xfrm>
            <a:off x="357188" y="733425"/>
            <a:ext cx="437812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ea"/>
              </a:rPr>
              <a:t>3-6.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초기 위험성 평가 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(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자재 하역 </a:t>
            </a:r>
            <a:r>
              <a:rPr lang="en-US" altLang="ko-KR" sz="2000" b="1" dirty="0">
                <a:latin typeface="+mn-ea"/>
              </a:rPr>
              <a:t>)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graphicFrame>
        <p:nvGraphicFramePr>
          <p:cNvPr id="12" name="Group 65">
            <a:extLst>
              <a:ext uri="{FF2B5EF4-FFF2-40B4-BE49-F238E27FC236}">
                <a16:creationId xmlns:a16="http://schemas.microsoft.com/office/drawing/2014/main" id="{229BAD59-B862-4218-B1AF-BA8B4FA05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965963"/>
              </p:ext>
            </p:extLst>
          </p:nvPr>
        </p:nvGraphicFramePr>
        <p:xfrm>
          <a:off x="1502355" y="4374375"/>
          <a:ext cx="4558900" cy="1526160"/>
        </p:xfrm>
        <a:graphic>
          <a:graphicData uri="http://schemas.openxmlformats.org/drawingml/2006/table">
            <a:tbl>
              <a:tblPr/>
              <a:tblGrid>
                <a:gridCol w="1496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1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0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5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위험요소</a:t>
                      </a:r>
                    </a:p>
                  </a:txBody>
                  <a:tcPr marL="91451" marR="91451" marT="45606" marB="45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방 지 대 책</a:t>
                      </a:r>
                    </a:p>
                  </a:txBody>
                  <a:tcPr marL="91451" marR="91451" marT="45606" marB="456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비 고</a:t>
                      </a: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1" marR="91451" marT="45606" marB="456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지게차</a:t>
                      </a: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차량 과의 충돌</a:t>
                      </a:r>
                    </a:p>
                  </a:txBody>
                  <a:tcPr marL="91451" marR="91451" marT="45606" marB="45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작업 구역 내 인원 출입통제</a:t>
                      </a: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1" marR="91451" marT="45606" marB="45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항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, 2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항</a:t>
                      </a:r>
                    </a:p>
                  </a:txBody>
                  <a:tcPr marL="91441" marR="91441" marT="45738" marB="457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68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설비의 낙하</a:t>
                      </a: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/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전도에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의한 충돌</a:t>
                      </a: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1" marR="91451" marT="45606" marB="45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지게차 작업구역 출입통제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설비의 무게 중심</a:t>
                      </a:r>
                      <a:r>
                        <a:rPr kumimoji="1" lang="en-US" altLang="ko-KR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ko-KR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포크진입위치 표시</a:t>
                      </a:r>
                      <a:endParaRPr kumimoji="1" lang="ko-KR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상차 시 설비 고임 상태 점검</a:t>
                      </a: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1" marR="91451" marT="45606" marB="45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포장시</a:t>
                      </a: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상차시</a:t>
                      </a: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41" marR="91441" marT="45738" marB="457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AutoShape 79">
            <a:extLst>
              <a:ext uri="{FF2B5EF4-FFF2-40B4-BE49-F238E27FC236}">
                <a16:creationId xmlns:a16="http://schemas.microsoft.com/office/drawing/2014/main" id="{CCE85C2C-C726-465E-B68B-9E983A9B8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127" y="2863581"/>
            <a:ext cx="588715" cy="446357"/>
          </a:xfrm>
          <a:prstGeom prst="irregularSeal1">
            <a:avLst/>
          </a:prstGeom>
          <a:solidFill>
            <a:schemeClr val="bg1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ko-KR" altLang="en-US" sz="1000">
                <a:solidFill>
                  <a:schemeClr val="tx1"/>
                </a:solidFill>
                <a:latin typeface="+mn-ea"/>
                <a:ea typeface="+mn-ea"/>
              </a:rPr>
              <a:t>충돌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7611B270-C715-44E3-ABF8-1007FDCCF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15" name="슬라이드 번호 개체 틀 3">
            <a:extLst>
              <a:ext uri="{FF2B5EF4-FFF2-40B4-BE49-F238E27FC236}">
                <a16:creationId xmlns:a16="http://schemas.microsoft.com/office/drawing/2014/main" id="{34A5BD1B-942C-41B3-B0A6-227D69777F1D}"/>
              </a:ext>
            </a:extLst>
          </p:cNvPr>
          <p:cNvSpPr txBox="1">
            <a:spLocks/>
          </p:cNvSpPr>
          <p:nvPr/>
        </p:nvSpPr>
        <p:spPr>
          <a:xfrm>
            <a:off x="7806007" y="6586409"/>
            <a:ext cx="1157018" cy="19025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7BA787-4BC5-4737-B352-07C24F18C1C1}"/>
              </a:ext>
            </a:extLst>
          </p:cNvPr>
          <p:cNvSpPr txBox="1"/>
          <p:nvPr/>
        </p:nvSpPr>
        <p:spPr>
          <a:xfrm>
            <a:off x="357188" y="733425"/>
            <a:ext cx="437812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ea"/>
              </a:rPr>
              <a:t>3-6.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초기 위험성 평가 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(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설비 반입 </a:t>
            </a:r>
            <a:r>
              <a:rPr lang="en-US" altLang="ko-KR" sz="2000" b="1" dirty="0">
                <a:latin typeface="+mn-ea"/>
              </a:rPr>
              <a:t>)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83134F1-E80E-4666-B620-D2A0C4257B0C}"/>
              </a:ext>
            </a:extLst>
          </p:cNvPr>
          <p:cNvSpPr/>
          <p:nvPr/>
        </p:nvSpPr>
        <p:spPr>
          <a:xfrm>
            <a:off x="532348" y="1905000"/>
            <a:ext cx="8101308" cy="41188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8A9C68A-EC73-48E7-A420-92FAE38E987B}"/>
              </a:ext>
            </a:extLst>
          </p:cNvPr>
          <p:cNvSpPr/>
          <p:nvPr/>
        </p:nvSpPr>
        <p:spPr>
          <a:xfrm>
            <a:off x="532348" y="1905000"/>
            <a:ext cx="3506251" cy="41188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95A7A-5568-47E8-BF4A-139E4A5687E9}"/>
              </a:ext>
            </a:extLst>
          </p:cNvPr>
          <p:cNvSpPr txBox="1"/>
          <p:nvPr/>
        </p:nvSpPr>
        <p:spPr>
          <a:xfrm>
            <a:off x="678333" y="1470115"/>
            <a:ext cx="109998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&lt; </a:t>
            </a:r>
            <a:r>
              <a:rPr lang="ko-KR" altLang="en-US" sz="1600" b="1" dirty="0">
                <a:solidFill>
                  <a:schemeClr val="tx1"/>
                </a:solidFill>
                <a:latin typeface="+mn-ea"/>
              </a:rPr>
              <a:t>반입 </a:t>
            </a: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&gt;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60630D9-6B08-4D42-8382-D813E9776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78333" y="3038381"/>
            <a:ext cx="2152778" cy="137104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544A4DC-5F7C-44F9-894D-504BCFC59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3" b="1"/>
          <a:stretch/>
        </p:blipFill>
        <p:spPr>
          <a:xfrm>
            <a:off x="3060609" y="2903445"/>
            <a:ext cx="760203" cy="1371039"/>
          </a:xfrm>
          <a:prstGeom prst="rect">
            <a:avLst/>
          </a:prstGeom>
        </p:spPr>
      </p:pic>
      <p:sp>
        <p:nvSpPr>
          <p:cNvPr id="18" name="Rectangle 783">
            <a:extLst>
              <a:ext uri="{FF2B5EF4-FFF2-40B4-BE49-F238E27FC236}">
                <a16:creationId xmlns:a16="http://schemas.microsoft.com/office/drawing/2014/main" id="{7259F13D-C6A5-48ED-9F37-F55C9741A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010" y="4422044"/>
            <a:ext cx="1695066" cy="2789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99216" tIns="51592" rIns="99216" bIns="51592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ko-KR" altLang="en-US" sz="105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지게차 작업자</a:t>
            </a:r>
            <a:endParaRPr lang="en-US" altLang="ko-KR" sz="105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9" name="Rectangle 783">
            <a:extLst>
              <a:ext uri="{FF2B5EF4-FFF2-40B4-BE49-F238E27FC236}">
                <a16:creationId xmlns:a16="http://schemas.microsoft.com/office/drawing/2014/main" id="{A34B1958-F1EA-4105-9BD6-FF766EC28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4422044"/>
            <a:ext cx="906162" cy="2789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99216" tIns="51592" rIns="99216" bIns="51592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ko-KR" altLang="en-US" sz="10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신호수</a:t>
            </a:r>
            <a:endParaRPr lang="en-US" altLang="ko-KR" sz="105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20" name="Group 62">
            <a:extLst>
              <a:ext uri="{FF2B5EF4-FFF2-40B4-BE49-F238E27FC236}">
                <a16:creationId xmlns:a16="http://schemas.microsoft.com/office/drawing/2014/main" id="{52909457-6C0C-4EB6-A08C-0F57FE129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302216"/>
              </p:ext>
            </p:extLst>
          </p:nvPr>
        </p:nvGraphicFramePr>
        <p:xfrm>
          <a:off x="4165535" y="2218836"/>
          <a:ext cx="4354129" cy="3553314"/>
        </p:xfrm>
        <a:graphic>
          <a:graphicData uri="http://schemas.openxmlformats.org/drawingml/2006/table">
            <a:tbl>
              <a:tblPr/>
              <a:tblGrid>
                <a:gridCol w="1166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7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91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외곽 하차시</a:t>
                      </a:r>
                      <a:endParaRPr kumimoji="1" lang="ko-KR" alt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8" marR="91468" marT="45619" marB="45619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en-US" altLang="ko-KR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◐ 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차량 유도자 배치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◐ 자재차량 인도 및 하역 관리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◐ 작업 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후 차량</a:t>
                      </a:r>
                      <a:r>
                        <a:rPr kumimoji="1" lang="en-US" altLang="ko-KR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지게차 철수관리 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및 현장정리  </a:t>
                      </a:r>
                    </a:p>
                  </a:txBody>
                  <a:tcPr marL="89997" marR="89997" marT="107996" marB="179994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53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위험 포인트</a:t>
                      </a:r>
                      <a:endParaRPr kumimoji="1" lang="ko-KR" alt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8" marR="91468" marT="45619" marB="45619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en-US" altLang="ko-KR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◐ 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지게차 하차 시 설비 낙하 위험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◐ 지게차 작업 시 보행자</a:t>
                      </a:r>
                      <a:r>
                        <a:rPr kumimoji="1" lang="en-US" altLang="ko-KR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차량 충돌 위험 </a:t>
                      </a:r>
                    </a:p>
                  </a:txBody>
                  <a:tcPr marL="89997" marR="89997" marT="107996" marB="179994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8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 조치</a:t>
                      </a:r>
                    </a:p>
                  </a:txBody>
                  <a:tcPr marL="91468" marR="91468" marT="45619" marB="45619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en-US" altLang="ko-KR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◐ 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반입 전 작업자 및 신호수 안전교육 실시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◐ 안전화</a:t>
                      </a:r>
                      <a:r>
                        <a:rPr kumimoji="1" lang="en-US" altLang="ko-KR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안전모 착용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◐ </a:t>
                      </a: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 펜스</a:t>
                      </a:r>
                      <a:r>
                        <a:rPr kumimoji="1" lang="en-US" altLang="ko-KR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설치 </a:t>
                      </a: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 공간</a:t>
                      </a:r>
                      <a:r>
                        <a:rPr kumimoji="1" lang="en-US" altLang="ko-KR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확보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◐ 사전 교육 및 관리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◐ 안전 감시자 배치</a:t>
                      </a:r>
                    </a:p>
                  </a:txBody>
                  <a:tcPr marL="89997" marR="89997" marT="107996" marB="179994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id="{7611B270-C715-44E3-ABF8-1007FDCCF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15" name="슬라이드 번호 개체 틀 3">
            <a:extLst>
              <a:ext uri="{FF2B5EF4-FFF2-40B4-BE49-F238E27FC236}">
                <a16:creationId xmlns:a16="http://schemas.microsoft.com/office/drawing/2014/main" id="{34A5BD1B-942C-41B3-B0A6-227D69777F1D}"/>
              </a:ext>
            </a:extLst>
          </p:cNvPr>
          <p:cNvSpPr txBox="1">
            <a:spLocks/>
          </p:cNvSpPr>
          <p:nvPr/>
        </p:nvSpPr>
        <p:spPr>
          <a:xfrm>
            <a:off x="7806007" y="6586409"/>
            <a:ext cx="1157018" cy="19025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7BA787-4BC5-4737-B352-07C24F18C1C1}"/>
              </a:ext>
            </a:extLst>
          </p:cNvPr>
          <p:cNvSpPr txBox="1"/>
          <p:nvPr/>
        </p:nvSpPr>
        <p:spPr>
          <a:xfrm>
            <a:off x="357188" y="733425"/>
            <a:ext cx="437812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ea"/>
              </a:rPr>
              <a:t>3-6.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초기 위험성 평가 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(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설비 반입 </a:t>
            </a:r>
            <a:r>
              <a:rPr lang="en-US" altLang="ko-KR" sz="2000" b="1" dirty="0">
                <a:latin typeface="+mn-ea"/>
              </a:rPr>
              <a:t>)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83134F1-E80E-4666-B620-D2A0C4257B0C}"/>
              </a:ext>
            </a:extLst>
          </p:cNvPr>
          <p:cNvSpPr/>
          <p:nvPr/>
        </p:nvSpPr>
        <p:spPr>
          <a:xfrm>
            <a:off x="176667" y="1905000"/>
            <a:ext cx="8786358" cy="41188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8A9C68A-EC73-48E7-A420-92FAE38E987B}"/>
              </a:ext>
            </a:extLst>
          </p:cNvPr>
          <p:cNvSpPr/>
          <p:nvPr/>
        </p:nvSpPr>
        <p:spPr>
          <a:xfrm>
            <a:off x="176667" y="1905000"/>
            <a:ext cx="4641272" cy="41188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95A7A-5568-47E8-BF4A-139E4A5687E9}"/>
              </a:ext>
            </a:extLst>
          </p:cNvPr>
          <p:cNvSpPr txBox="1"/>
          <p:nvPr/>
        </p:nvSpPr>
        <p:spPr>
          <a:xfrm>
            <a:off x="678333" y="1470115"/>
            <a:ext cx="109998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&lt; </a:t>
            </a:r>
            <a:r>
              <a:rPr lang="ko-KR" altLang="en-US" sz="1600" b="1" dirty="0">
                <a:solidFill>
                  <a:schemeClr val="tx1"/>
                </a:solidFill>
                <a:latin typeface="+mn-ea"/>
              </a:rPr>
              <a:t>반입 </a:t>
            </a: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&gt;</a:t>
            </a:r>
          </a:p>
        </p:txBody>
      </p:sp>
      <p:graphicFrame>
        <p:nvGraphicFramePr>
          <p:cNvPr id="20" name="Group 62">
            <a:extLst>
              <a:ext uri="{FF2B5EF4-FFF2-40B4-BE49-F238E27FC236}">
                <a16:creationId xmlns:a16="http://schemas.microsoft.com/office/drawing/2014/main" id="{52909457-6C0C-4EB6-A08C-0F57FE129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083769"/>
              </p:ext>
            </p:extLst>
          </p:nvPr>
        </p:nvGraphicFramePr>
        <p:xfrm>
          <a:off x="5027667" y="1979842"/>
          <a:ext cx="3858171" cy="3917494"/>
        </p:xfrm>
        <a:graphic>
          <a:graphicData uri="http://schemas.openxmlformats.org/drawingml/2006/table">
            <a:tbl>
              <a:tblPr/>
              <a:tblGrid>
                <a:gridCol w="3858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24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◐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반입 전 작업자 및 신호수 안전교육 실시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◐ 상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하부 안전 감시자 배치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◐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반입시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사용되는 대차의 허용하중 이상 적재 되었는지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 캐스터 연결부위 항시 점검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◐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20Kg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이상 자재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이송시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인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조 작업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◐ 지게차 작업 시 보행자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차량 충돌 위험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→ 안전 펜스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설치 작업 공간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확보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◐ 사전 크레인 배치 및 안전시설 설치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◐ 크레인 주변 사람통제 안전펜스 설치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◐ 규정된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Wire Rope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를 사용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◐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차량 유도자 배치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◐ 자재차량 인도 및 하역 관리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◐ 신호수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크레인 기사 반입구간 무전연락을 통해 양중 실시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◐ 양중 전 자재 연결 상태 등 확인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HY헤드라인M" pitchFamily="18" charset="-127"/>
                        <a:buNone/>
                        <a:tabLst>
                          <a:tab pos="174625" algn="l"/>
                          <a:tab pos="631825" algn="l"/>
                          <a:tab pos="1252538" algn="l"/>
                        </a:tabLst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◐ 양중 완료 후 차량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크레인의 철수관리 및 현장정리  </a:t>
                      </a:r>
                    </a:p>
                  </a:txBody>
                  <a:tcPr marL="91468" marR="91468" marT="45619" marB="45619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" name="Picture 47" descr="naver_com_20131126_115631">
            <a:extLst>
              <a:ext uri="{FF2B5EF4-FFF2-40B4-BE49-F238E27FC236}">
                <a16:creationId xmlns:a16="http://schemas.microsoft.com/office/drawing/2014/main" id="{430A896C-8C7B-4D83-AEDE-5F511DDEF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67" y="3376613"/>
            <a:ext cx="21590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119">
            <a:extLst>
              <a:ext uri="{FF2B5EF4-FFF2-40B4-BE49-F238E27FC236}">
                <a16:creationId xmlns:a16="http://schemas.microsoft.com/office/drawing/2014/main" id="{28F0A694-D3F4-4728-9509-83B02446D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6042" y="4251326"/>
            <a:ext cx="1825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Font typeface="HY헤드라인M" panose="02030600000101010101" pitchFamily="18" charset="-127"/>
              <a:buNone/>
            </a:pPr>
            <a:endParaRPr lang="ko-KR" altLang="ko-KR" sz="1800" b="0">
              <a:solidFill>
                <a:schemeClr val="tx1"/>
              </a:solidFill>
            </a:endParaRPr>
          </a:p>
        </p:txBody>
      </p:sp>
      <p:sp>
        <p:nvSpPr>
          <p:cNvPr id="23" name="Rectangle 120">
            <a:extLst>
              <a:ext uri="{FF2B5EF4-FFF2-40B4-BE49-F238E27FC236}">
                <a16:creationId xmlns:a16="http://schemas.microsoft.com/office/drawing/2014/main" id="{75A2E396-E2AA-4803-885D-DFC533CD1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92" y="3965576"/>
            <a:ext cx="1332000" cy="1412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</a:pPr>
            <a:endParaRPr lang="ko-KR" altLang="en-US" sz="100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Text Box 124">
            <a:extLst>
              <a:ext uri="{FF2B5EF4-FFF2-40B4-BE49-F238E27FC236}">
                <a16:creationId xmlns:a16="http://schemas.microsoft.com/office/drawing/2014/main" id="{9D5BFBDA-5C98-4E9C-814F-12A5C635C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755" y="4106863"/>
            <a:ext cx="55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endParaRPr lang="ko-KR" altLang="ko-KR" sz="1000" b="0">
              <a:solidFill>
                <a:schemeClr val="tx1"/>
              </a:solidFill>
            </a:endParaRPr>
          </a:p>
        </p:txBody>
      </p:sp>
      <p:sp>
        <p:nvSpPr>
          <p:cNvPr id="25" name="AutoShape 126">
            <a:extLst>
              <a:ext uri="{FF2B5EF4-FFF2-40B4-BE49-F238E27FC236}">
                <a16:creationId xmlns:a16="http://schemas.microsoft.com/office/drawing/2014/main" id="{2BE14350-9D1E-4182-A4F4-C051B1C96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730" y="4922838"/>
            <a:ext cx="80962" cy="192088"/>
          </a:xfrm>
          <a:prstGeom prst="flowChartExtra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Font typeface="HY헤드라인M" panose="02030600000101010101" pitchFamily="18" charset="-127"/>
              <a:buNone/>
            </a:pPr>
            <a:endParaRPr lang="ko-KR" altLang="ko-KR" sz="1800" b="0">
              <a:solidFill>
                <a:schemeClr val="tx1"/>
              </a:solidFill>
            </a:endParaRPr>
          </a:p>
        </p:txBody>
      </p:sp>
      <p:sp>
        <p:nvSpPr>
          <p:cNvPr id="26" name="AutoShape 127">
            <a:extLst>
              <a:ext uri="{FF2B5EF4-FFF2-40B4-BE49-F238E27FC236}">
                <a16:creationId xmlns:a16="http://schemas.microsoft.com/office/drawing/2014/main" id="{9F0532F5-1A70-4E70-9029-85F30B9F4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805" y="4826001"/>
            <a:ext cx="80962" cy="192087"/>
          </a:xfrm>
          <a:prstGeom prst="flowChartExtra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Font typeface="HY헤드라인M" panose="02030600000101010101" pitchFamily="18" charset="-127"/>
              <a:buNone/>
            </a:pPr>
            <a:endParaRPr lang="ko-KR" altLang="ko-KR" sz="1800" b="0">
              <a:solidFill>
                <a:schemeClr val="tx1"/>
              </a:solidFill>
            </a:endParaRPr>
          </a:p>
        </p:txBody>
      </p:sp>
      <p:sp>
        <p:nvSpPr>
          <p:cNvPr id="27" name="AutoShape 128">
            <a:extLst>
              <a:ext uri="{FF2B5EF4-FFF2-40B4-BE49-F238E27FC236}">
                <a16:creationId xmlns:a16="http://schemas.microsoft.com/office/drawing/2014/main" id="{B844EB79-C587-4270-9008-70C062847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880" y="4703763"/>
            <a:ext cx="80962" cy="192088"/>
          </a:xfrm>
          <a:prstGeom prst="flowChartExtra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Font typeface="HY헤드라인M" panose="02030600000101010101" pitchFamily="18" charset="-127"/>
              <a:buNone/>
            </a:pPr>
            <a:endParaRPr lang="ko-KR" altLang="ko-KR" sz="1800" b="0">
              <a:solidFill>
                <a:schemeClr val="tx1"/>
              </a:solidFill>
            </a:endParaRPr>
          </a:p>
        </p:txBody>
      </p:sp>
      <p:pic>
        <p:nvPicPr>
          <p:cNvPr id="28" name="Picture 129" descr="33">
            <a:extLst>
              <a:ext uri="{FF2B5EF4-FFF2-40B4-BE49-F238E27FC236}">
                <a16:creationId xmlns:a16="http://schemas.microsoft.com/office/drawing/2014/main" id="{43F1790F-4C21-4C71-91E7-B92A87417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0" y="4576763"/>
            <a:ext cx="185737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Line 133">
            <a:extLst>
              <a:ext uri="{FF2B5EF4-FFF2-40B4-BE49-F238E27FC236}">
                <a16:creationId xmlns:a16="http://schemas.microsoft.com/office/drawing/2014/main" id="{34AE7700-5055-423D-8E30-0CCE37957B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8080" y="3305176"/>
            <a:ext cx="842962" cy="1228725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2" name="Line 134">
            <a:extLst>
              <a:ext uri="{FF2B5EF4-FFF2-40B4-BE49-F238E27FC236}">
                <a16:creationId xmlns:a16="http://schemas.microsoft.com/office/drawing/2014/main" id="{EBB60563-0E18-476F-BF48-F0EBDF8A4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1405" y="3094533"/>
            <a:ext cx="2097087" cy="353518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3" name="Line 136">
            <a:extLst>
              <a:ext uri="{FF2B5EF4-FFF2-40B4-BE49-F238E27FC236}">
                <a16:creationId xmlns:a16="http://schemas.microsoft.com/office/drawing/2014/main" id="{A0B794AF-814D-4E80-A662-BCDC769A9F7C}"/>
              </a:ext>
            </a:extLst>
          </p:cNvPr>
          <p:cNvSpPr>
            <a:spLocks noChangeShapeType="1"/>
          </p:cNvSpPr>
          <p:nvPr/>
        </p:nvSpPr>
        <p:spPr bwMode="auto">
          <a:xfrm rot="2700000">
            <a:off x="1400229" y="3678239"/>
            <a:ext cx="1285875" cy="52070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4" name="Line 137">
            <a:extLst>
              <a:ext uri="{FF2B5EF4-FFF2-40B4-BE49-F238E27FC236}">
                <a16:creationId xmlns:a16="http://schemas.microsoft.com/office/drawing/2014/main" id="{2C754A1F-2EC8-43B0-A231-FBFA2CBE27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6417" y="4970463"/>
            <a:ext cx="5349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5" name="Rectangle 120">
            <a:extLst>
              <a:ext uri="{FF2B5EF4-FFF2-40B4-BE49-F238E27FC236}">
                <a16:creationId xmlns:a16="http://schemas.microsoft.com/office/drawing/2014/main" id="{3A1D7ADB-C8A1-44F6-8BC4-204E66F99A9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875017" y="4565651"/>
            <a:ext cx="992187" cy="714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</a:pPr>
            <a:endParaRPr lang="ko-KR" altLang="en-US" sz="1000" b="0">
              <a:solidFill>
                <a:srgbClr val="0000FF"/>
              </a:solidFill>
            </a:endParaRPr>
          </a:p>
        </p:txBody>
      </p:sp>
      <p:pic>
        <p:nvPicPr>
          <p:cNvPr id="36" name="Picture 31" descr="20131126_170044">
            <a:extLst>
              <a:ext uri="{FF2B5EF4-FFF2-40B4-BE49-F238E27FC236}">
                <a16:creationId xmlns:a16="http://schemas.microsoft.com/office/drawing/2014/main" id="{EE400BC7-95ED-4484-8204-21987CEC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17" y="2505076"/>
            <a:ext cx="4572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783">
            <a:extLst>
              <a:ext uri="{FF2B5EF4-FFF2-40B4-BE49-F238E27FC236}">
                <a16:creationId xmlns:a16="http://schemas.microsoft.com/office/drawing/2014/main" id="{7E4287A6-FDE8-477F-BCCE-A7B1ECE61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17" y="5232653"/>
            <a:ext cx="787561" cy="2539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99216" tIns="51592" rIns="99216" bIns="51592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ko-KR" altLang="en-US" sz="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무전 연락</a:t>
            </a:r>
            <a:endParaRPr lang="en-US" altLang="ko-KR" sz="90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1" name="Rectangle 783">
            <a:extLst>
              <a:ext uri="{FF2B5EF4-FFF2-40B4-BE49-F238E27FC236}">
                <a16:creationId xmlns:a16="http://schemas.microsoft.com/office/drawing/2014/main" id="{68F908B1-C230-4D00-9976-2163D2F9E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002" y="2945188"/>
            <a:ext cx="787561" cy="2539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99216" tIns="51592" rIns="99216" bIns="51592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ko-KR" altLang="en-US" sz="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무전 연락</a:t>
            </a:r>
            <a:endParaRPr lang="en-US" altLang="ko-KR" sz="90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8" name="Rectangle 783">
            <a:extLst>
              <a:ext uri="{FF2B5EF4-FFF2-40B4-BE49-F238E27FC236}">
                <a16:creationId xmlns:a16="http://schemas.microsoft.com/office/drawing/2014/main" id="{7259F13D-C6A5-48ED-9F37-F55C9741A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744" y="2433801"/>
            <a:ext cx="787561" cy="2539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99216" tIns="51592" rIns="99216" bIns="51592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ko-KR" altLang="en-US" sz="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무전 연락</a:t>
            </a:r>
            <a:endParaRPr lang="en-US" altLang="ko-KR" sz="90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2" name="Rectangle 783">
            <a:extLst>
              <a:ext uri="{FF2B5EF4-FFF2-40B4-BE49-F238E27FC236}">
                <a16:creationId xmlns:a16="http://schemas.microsoft.com/office/drawing/2014/main" id="{E8920A58-CAFA-43FB-949F-BC803CA24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36" y="4355013"/>
            <a:ext cx="1155781" cy="2539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99216" tIns="51592" rIns="99216" bIns="51592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ko-KR" altLang="en-US" sz="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안전 펜스 설치</a:t>
            </a:r>
            <a:endParaRPr lang="en-US" altLang="ko-KR" sz="90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3" name="Rectangle 783">
            <a:extLst>
              <a:ext uri="{FF2B5EF4-FFF2-40B4-BE49-F238E27FC236}">
                <a16:creationId xmlns:a16="http://schemas.microsoft.com/office/drawing/2014/main" id="{29C83333-D6AB-46FD-8752-1C75281D8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014" y="5165666"/>
            <a:ext cx="1017747" cy="2539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99216" tIns="51592" rIns="99216" bIns="51592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ko-KR" altLang="en-US" sz="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크레인 양중</a:t>
            </a:r>
            <a:endParaRPr lang="en-US" altLang="ko-KR" sz="90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9" name="Rectangle 783">
            <a:extLst>
              <a:ext uri="{FF2B5EF4-FFF2-40B4-BE49-F238E27FC236}">
                <a16:creationId xmlns:a16="http://schemas.microsoft.com/office/drawing/2014/main" id="{A34B1958-F1EA-4105-9BD6-FF766EC28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1652" y="4125132"/>
            <a:ext cx="906162" cy="253976"/>
          </a:xfrm>
          <a:prstGeom prst="rect">
            <a:avLst/>
          </a:prstGeom>
          <a:noFill/>
          <a:ln>
            <a:noFill/>
          </a:ln>
        </p:spPr>
        <p:txBody>
          <a:bodyPr wrap="square" lIns="99216" tIns="51592" rIns="99216" bIns="51592">
            <a:sp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ko-KR" altLang="en-US" sz="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준 </a:t>
            </a:r>
            <a:r>
              <a:rPr lang="en-US" altLang="ko-KR" sz="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</a:t>
            </a:r>
            <a:r>
              <a:rPr lang="ko-KR" altLang="en-US" sz="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층</a:t>
            </a:r>
            <a:endParaRPr lang="en-US" altLang="ko-KR" sz="90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88A30381-509E-45B5-B9A9-1F7D819685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3" b="1"/>
          <a:stretch/>
        </p:blipFill>
        <p:spPr>
          <a:xfrm>
            <a:off x="3970564" y="3302832"/>
            <a:ext cx="337352" cy="60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57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74" name="Group 58">
            <a:extLst>
              <a:ext uri="{FF2B5EF4-FFF2-40B4-BE49-F238E27FC236}">
                <a16:creationId xmlns:a16="http://schemas.microsoft.com/office/drawing/2014/main" id="{5DF0C436-764A-4704-A73C-BCBCF533AB5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71983548"/>
              </p:ext>
            </p:extLst>
          </p:nvPr>
        </p:nvGraphicFramePr>
        <p:xfrm>
          <a:off x="549275" y="1600259"/>
          <a:ext cx="8064500" cy="4416974"/>
        </p:xfrm>
        <a:graphic>
          <a:graphicData uri="http://schemas.openxmlformats.org/drawingml/2006/table">
            <a:tbl>
              <a:tblPr/>
              <a:tblGrid>
                <a:gridCol w="745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9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6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3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96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 업 명</a:t>
                      </a:r>
                    </a:p>
                  </a:txBody>
                  <a:tcPr marL="91446" marR="91446" marT="45722" marB="45722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 순서 및 위험 요소</a:t>
                      </a:r>
                    </a:p>
                  </a:txBody>
                  <a:tcPr marL="91446" marR="91446" marT="45722" marB="45722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 공구</a:t>
                      </a:r>
                      <a:r>
                        <a:rPr kumimoji="1" lang="en-US" altLang="ko-KR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준비물</a:t>
                      </a:r>
                    </a:p>
                  </a:txBody>
                  <a:tcPr marL="91446" marR="91446" marT="45722" marB="45722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  고</a:t>
                      </a:r>
                    </a:p>
                  </a:txBody>
                  <a:tcPr marL="91446" marR="91446" marT="45722" marB="45722" anchor="ctr" anchorCtr="1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5679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현장</a:t>
                      </a:r>
                      <a:endParaRPr kumimoji="1" lang="en-US" altLang="ko-KR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라인</a:t>
                      </a:r>
                      <a:endParaRPr kumimoji="1" lang="en-US" altLang="ko-KR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마킹</a:t>
                      </a:r>
                      <a:endParaRPr kumimoji="1" lang="en-US" altLang="ko-KR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</a:txBody>
                  <a:tcPr marL="91446" marR="91446" marT="45722" marB="45722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1.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현장 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LINE </a:t>
                      </a:r>
                      <a:r>
                        <a:rPr kumimoji="1" lang="ko-KR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마킹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1)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설비 위치 외곽으로 바닥에 테이프로 마킹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2)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설비 </a:t>
                      </a:r>
                      <a:r>
                        <a:rPr kumimoji="1" lang="ko-KR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정위치부는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마킹실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먹줄을 이용하여 바닥에 마킹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6" marR="91446"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◑ 수공구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안전화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안전모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도면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줄자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마킹실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테이프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칼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광학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레벨기</a:t>
                      </a: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</a:txBody>
                  <a:tcPr marL="91446" marR="91446"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6" marR="91446"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4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관련 협력사</a:t>
                      </a:r>
                    </a:p>
                  </a:txBody>
                  <a:tcPr marL="91446" marR="91446"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61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▶ </a:t>
                      </a: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에스에프에이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▶ </a:t>
                      </a:r>
                      <a:r>
                        <a:rPr kumimoji="1" lang="ko-KR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세진에프에이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6" marR="91446"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9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작업인원</a:t>
                      </a:r>
                    </a:p>
                  </a:txBody>
                  <a:tcPr marL="91446" marR="91446"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84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 이상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관리</a:t>
                      </a:r>
                      <a:r>
                        <a:rPr kumimoji="1" lang="en-US" altLang="ko-KR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  <a:r>
                        <a:rPr kumimoji="1" lang="en-US" altLang="ko-KR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</a:t>
                      </a:r>
                      <a:r>
                        <a:rPr kumimoji="1" lang="en-US" altLang="ko-KR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  <a:r>
                        <a:rPr kumimoji="1" lang="en-US" altLang="ko-KR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91446" marR="91446"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9" name="Group 62">
            <a:extLst>
              <a:ext uri="{FF2B5EF4-FFF2-40B4-BE49-F238E27FC236}">
                <a16:creationId xmlns:a16="http://schemas.microsoft.com/office/drawing/2014/main" id="{B6529C13-F539-47D2-BB1C-EB125653A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168803"/>
              </p:ext>
            </p:extLst>
          </p:nvPr>
        </p:nvGraphicFramePr>
        <p:xfrm>
          <a:off x="1428750" y="3454400"/>
          <a:ext cx="4581527" cy="2028826"/>
        </p:xfrm>
        <a:graphic>
          <a:graphicData uri="http://schemas.openxmlformats.org/drawingml/2006/table">
            <a:tbl>
              <a:tblPr/>
              <a:tblGrid>
                <a:gridCol w="1504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3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위험요소</a:t>
                      </a:r>
                    </a:p>
                  </a:txBody>
                  <a:tcPr marL="91468" marR="91468" marT="45619" marB="45619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방 지 대 책</a:t>
                      </a:r>
                    </a:p>
                  </a:txBody>
                  <a:tcPr marL="91468" marR="91468" marT="45619" marB="45619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비고</a:t>
                      </a:r>
                    </a:p>
                  </a:txBody>
                  <a:tcPr marL="91468" marR="91468" marT="45619" marB="45619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개구부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추락</a:t>
                      </a:r>
                    </a:p>
                  </a:txBody>
                  <a:tcPr marL="91468" marR="91468" marT="45619" marB="45619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개인보호구 착용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작업 구역 내 출입금지</a:t>
                      </a:r>
                    </a:p>
                  </a:txBody>
                  <a:tcPr marL="91468" marR="91468" marT="45619" marB="45619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항</a:t>
                      </a:r>
                    </a:p>
                  </a:txBody>
                  <a:tcPr marL="91468" marR="91468" marT="45619" marB="45619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6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현장내 장비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낙하</a:t>
                      </a: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전도</a:t>
                      </a:r>
                    </a:p>
                  </a:txBody>
                  <a:tcPr marL="91468" marR="91468" marT="45619" marB="45619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개인보호구 착용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렌탈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작업구역 출입금지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현장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이동시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보행자 이동동선 이용</a:t>
                      </a:r>
                    </a:p>
                  </a:txBody>
                  <a:tcPr marL="91468" marR="91468" marT="45619" marB="45619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항</a:t>
                      </a:r>
                    </a:p>
                  </a:txBody>
                  <a:tcPr marL="91468" marR="91468" marT="45619" marB="45619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1">
            <a:extLst>
              <a:ext uri="{FF2B5EF4-FFF2-40B4-BE49-F238E27FC236}">
                <a16:creationId xmlns:a16="http://schemas.microsoft.com/office/drawing/2014/main" id="{DB838809-1996-46B6-927E-12E3C3C21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11" name="슬라이드 번호 개체 틀 3">
            <a:extLst>
              <a:ext uri="{FF2B5EF4-FFF2-40B4-BE49-F238E27FC236}">
                <a16:creationId xmlns:a16="http://schemas.microsoft.com/office/drawing/2014/main" id="{BDB78AB5-00B9-42C7-A811-B4964EF2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47</a:t>
            </a:fld>
            <a:endParaRPr lang="en-US" sz="1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446850-A510-4219-96AF-8D3561B5E532}"/>
              </a:ext>
            </a:extLst>
          </p:cNvPr>
          <p:cNvSpPr txBox="1"/>
          <p:nvPr/>
        </p:nvSpPr>
        <p:spPr>
          <a:xfrm>
            <a:off x="357188" y="733425"/>
            <a:ext cx="498085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ea"/>
              </a:rPr>
              <a:t>3-6.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초기 위험성 평가 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(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현장 라인 마킹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0" name="Group 76">
            <a:extLst>
              <a:ext uri="{FF2B5EF4-FFF2-40B4-BE49-F238E27FC236}">
                <a16:creationId xmlns:a16="http://schemas.microsoft.com/office/drawing/2014/main" id="{B0E20FAF-906B-4570-83F3-2E0298620614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42901813"/>
              </p:ext>
            </p:extLst>
          </p:nvPr>
        </p:nvGraphicFramePr>
        <p:xfrm>
          <a:off x="460830" y="1416050"/>
          <a:ext cx="8458199" cy="4568825"/>
        </p:xfrm>
        <a:graphic>
          <a:graphicData uri="http://schemas.openxmlformats.org/drawingml/2006/table">
            <a:tbl>
              <a:tblPr/>
              <a:tblGrid>
                <a:gridCol w="781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7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9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9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7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 업 명</a:t>
                      </a:r>
                    </a:p>
                  </a:txBody>
                  <a:tcPr marT="45719" marB="45719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 순서 및 위험 요소</a:t>
                      </a:r>
                    </a:p>
                  </a:txBody>
                  <a:tcPr marT="45719" marB="45719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 공구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준비물</a:t>
                      </a:r>
                    </a:p>
                  </a:txBody>
                  <a:tcPr marT="45719" marB="45719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  고</a:t>
                      </a:r>
                    </a:p>
                  </a:txBody>
                  <a:tcPr marT="45719" marB="45719" anchor="ctr" anchorCtr="1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5561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설치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( FAB )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</a:txBody>
                  <a:tcPr marT="45719" marB="45719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1. 반입용 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JIG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설치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2.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반입용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 JIG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이용하여 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C/V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양중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</a:txBody>
                  <a:tcPr marT="45719" marB="45719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◑ 수공구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▶</a:t>
                      </a: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렌치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셋트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▶</a:t>
                      </a: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스패너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안전모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눈금자</a:t>
                      </a: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</a:txBody>
                  <a:tcPr marT="45719" marB="45719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공도구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사용 및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JIG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사용은 사전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에 환경안전 </a:t>
                      </a: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승인을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득할 것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</a:txBody>
                  <a:tcPr marT="45719" marB="45719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6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관련 협력사</a:t>
                      </a:r>
                    </a:p>
                  </a:txBody>
                  <a:tcPr marT="45719" marB="45719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9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▶ </a:t>
                      </a: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에스에프에이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▶ </a:t>
                      </a:r>
                      <a:r>
                        <a:rPr kumimoji="1" lang="ko-KR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세진에프에이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19" marB="45719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2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작업인원</a:t>
                      </a:r>
                    </a:p>
                  </a:txBody>
                  <a:tcPr marT="45719" marB="45719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35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 이상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신호수 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19" marB="45719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38696" name="Group 40">
            <a:extLst>
              <a:ext uri="{FF2B5EF4-FFF2-40B4-BE49-F238E27FC236}">
                <a16:creationId xmlns:a16="http://schemas.microsoft.com/office/drawing/2014/main" id="{CEEC0160-9D65-40BC-B78A-5C15FEBFA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471814"/>
              </p:ext>
            </p:extLst>
          </p:nvPr>
        </p:nvGraphicFramePr>
        <p:xfrm>
          <a:off x="1418714" y="4258044"/>
          <a:ext cx="4753314" cy="1584780"/>
        </p:xfrm>
        <a:graphic>
          <a:graphicData uri="http://schemas.openxmlformats.org/drawingml/2006/table">
            <a:tbl>
              <a:tblPr/>
              <a:tblGrid>
                <a:gridCol w="170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5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5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3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 험 요 소</a:t>
                      </a:r>
                    </a:p>
                  </a:txBody>
                  <a:tcPr marL="91444" marR="91444" marT="45702" marB="45702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방 지 대 책</a:t>
                      </a:r>
                    </a:p>
                  </a:txBody>
                  <a:tcPr marL="91444" marR="91444" marT="45702" marB="45702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 고</a:t>
                      </a:r>
                    </a:p>
                  </a:txBody>
                  <a:tcPr marL="91444" marR="91444" marT="45702" marB="45702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설비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이동시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충돌</a:t>
                      </a:r>
                    </a:p>
                  </a:txBody>
                  <a:tcPr marL="91444" marR="91444" marT="45702" marB="45702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보호구 착용</a:t>
                      </a:r>
                    </a:p>
                  </a:txBody>
                  <a:tcPr marL="91444" marR="91444" marT="45702" marB="45702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안전지킴이</a:t>
                      </a:r>
                    </a:p>
                  </a:txBody>
                  <a:tcPr marL="91444" marR="91444" marT="45702" marB="45702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상부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작업물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낙하</a:t>
                      </a:r>
                    </a:p>
                  </a:txBody>
                  <a:tcPr marL="91444" marR="91444" marT="45702" marB="45702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작업구역 출입금지</a:t>
                      </a:r>
                    </a:p>
                  </a:txBody>
                  <a:tcPr marL="91444" marR="91444" marT="45702" marB="45702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장비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렌탈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전도에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의한 충돌</a:t>
                      </a:r>
                    </a:p>
                  </a:txBody>
                  <a:tcPr marL="91444" marR="91444" marT="45702" marB="45702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작업구역 출입금지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 전 점검 철저</a:t>
                      </a:r>
                    </a:p>
                  </a:txBody>
                  <a:tcPr marL="91444" marR="91444" marT="45702" marB="45702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렌탈 작업시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추락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낙하</a:t>
                      </a: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전도</a:t>
                      </a: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4" marR="91444" marT="45702" marB="45702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렌탈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탑승시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안전벨트 착용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2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인 초과 탑승 금지</a:t>
                      </a:r>
                    </a:p>
                  </a:txBody>
                  <a:tcPr marL="91444" marR="91444" marT="45702" marB="45702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9863" name="Picture 2" descr="C:\Documents and Settings\060509\Local Settings\Temp\hunclip1\05\huntemp.files\img0001.jpg">
            <a:extLst>
              <a:ext uri="{FF2B5EF4-FFF2-40B4-BE49-F238E27FC236}">
                <a16:creationId xmlns:a16="http://schemas.microsoft.com/office/drawing/2014/main" id="{D6032CF3-E572-4979-A6DF-D93AD4000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47" y="2257426"/>
            <a:ext cx="2231453" cy="178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2CBE659B-A0E7-4718-83A9-3B2BDFC13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13" name="슬라이드 번호 개체 틀 3">
            <a:extLst>
              <a:ext uri="{FF2B5EF4-FFF2-40B4-BE49-F238E27FC236}">
                <a16:creationId xmlns:a16="http://schemas.microsoft.com/office/drawing/2014/main" id="{B6AE790E-3FD8-42BA-8994-DEBD3728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48</a:t>
            </a:fld>
            <a:endParaRPr lang="en-US" sz="1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4804BE-6C92-4830-A71D-F4F6652D5336}"/>
              </a:ext>
            </a:extLst>
          </p:cNvPr>
          <p:cNvSpPr txBox="1"/>
          <p:nvPr/>
        </p:nvSpPr>
        <p:spPr>
          <a:xfrm>
            <a:off x="357188" y="733425"/>
            <a:ext cx="528061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ea"/>
              </a:rPr>
              <a:t>3-6.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초기 위험성 평가 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( JIG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설치 및 양중 </a:t>
            </a:r>
            <a:r>
              <a:rPr lang="en-US" altLang="ko-KR" sz="2000" b="1" dirty="0">
                <a:latin typeface="+mn-ea"/>
              </a:rPr>
              <a:t>)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" name="AutoShape 79">
            <a:extLst>
              <a:ext uri="{FF2B5EF4-FFF2-40B4-BE49-F238E27FC236}">
                <a16:creationId xmlns:a16="http://schemas.microsoft.com/office/drawing/2014/main" id="{F70EFB82-582C-4415-B79E-1823021BC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6625" y="3656510"/>
            <a:ext cx="588715" cy="446357"/>
          </a:xfrm>
          <a:prstGeom prst="irregularSeal1">
            <a:avLst/>
          </a:prstGeom>
          <a:solidFill>
            <a:schemeClr val="bg1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ko-KR" altLang="en-US" sz="1000" b="0">
                <a:solidFill>
                  <a:schemeClr val="tx1"/>
                </a:solidFill>
                <a:latin typeface="+mn-ea"/>
                <a:ea typeface="+mn-ea"/>
              </a:rPr>
              <a:t>협착</a:t>
            </a:r>
          </a:p>
        </p:txBody>
      </p:sp>
      <p:sp>
        <p:nvSpPr>
          <p:cNvPr id="16" name="AutoShape 79">
            <a:extLst>
              <a:ext uri="{FF2B5EF4-FFF2-40B4-BE49-F238E27FC236}">
                <a16:creationId xmlns:a16="http://schemas.microsoft.com/office/drawing/2014/main" id="{E5048F86-40DB-40F9-885E-B060AEE91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5245" y="3682545"/>
            <a:ext cx="588715" cy="446357"/>
          </a:xfrm>
          <a:prstGeom prst="irregularSeal1">
            <a:avLst/>
          </a:prstGeom>
          <a:solidFill>
            <a:schemeClr val="bg1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ko-KR" altLang="en-US" sz="1000" b="0">
                <a:solidFill>
                  <a:schemeClr val="tx1"/>
                </a:solidFill>
                <a:latin typeface="+mn-ea"/>
                <a:ea typeface="+mn-ea"/>
              </a:rPr>
              <a:t>협착</a:t>
            </a:r>
          </a:p>
        </p:txBody>
      </p:sp>
      <p:sp>
        <p:nvSpPr>
          <p:cNvPr id="17" name="AutoShape 79">
            <a:extLst>
              <a:ext uri="{FF2B5EF4-FFF2-40B4-BE49-F238E27FC236}">
                <a16:creationId xmlns:a16="http://schemas.microsoft.com/office/drawing/2014/main" id="{491CCEF7-F5FF-4F8B-BFDA-2CBF573F0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180" y="3022699"/>
            <a:ext cx="588715" cy="446357"/>
          </a:xfrm>
          <a:prstGeom prst="irregularSeal1">
            <a:avLst/>
          </a:prstGeom>
          <a:solidFill>
            <a:schemeClr val="bg1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ko-KR" altLang="en-US" sz="1000" b="0">
                <a:solidFill>
                  <a:schemeClr val="tx1"/>
                </a:solidFill>
                <a:latin typeface="+mn-ea"/>
                <a:ea typeface="+mn-ea"/>
              </a:rPr>
              <a:t>전도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8" descr="C:\Documents and Settings\060509\Local Settings\Temp\hunclip1\02\huntemp.files\img0001.jpg">
            <a:extLst>
              <a:ext uri="{FF2B5EF4-FFF2-40B4-BE49-F238E27FC236}">
                <a16:creationId xmlns:a16="http://schemas.microsoft.com/office/drawing/2014/main" id="{388B2F3F-5A70-400D-B59B-D5AF1DEB1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38" y="3003161"/>
            <a:ext cx="1265806" cy="93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10" descr="C:\Documents and Settings\060509\Local Settings\Temp\hunclip1\03\huntemp.files\img0001.jpg">
            <a:extLst>
              <a:ext uri="{FF2B5EF4-FFF2-40B4-BE49-F238E27FC236}">
                <a16:creationId xmlns:a16="http://schemas.microsoft.com/office/drawing/2014/main" id="{D3CBD340-E5C6-47FF-AA5A-26D0A08EC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63" y="2931725"/>
            <a:ext cx="1158836" cy="102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7121" name="Group 81">
            <a:extLst>
              <a:ext uri="{FF2B5EF4-FFF2-40B4-BE49-F238E27FC236}">
                <a16:creationId xmlns:a16="http://schemas.microsoft.com/office/drawing/2014/main" id="{9298D6D5-C722-49E9-B952-381A2C85C30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62514480"/>
              </p:ext>
            </p:extLst>
          </p:nvPr>
        </p:nvGraphicFramePr>
        <p:xfrm>
          <a:off x="309562" y="1390709"/>
          <a:ext cx="8524875" cy="4711699"/>
        </p:xfrm>
        <a:graphic>
          <a:graphicData uri="http://schemas.openxmlformats.org/drawingml/2006/table">
            <a:tbl>
              <a:tblPr/>
              <a:tblGrid>
                <a:gridCol w="788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7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0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 업 명</a:t>
                      </a:r>
                    </a:p>
                  </a:txBody>
                  <a:tcPr marL="91446" marR="91446" marT="45723" marB="45723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 순서 및 위험 요소</a:t>
                      </a:r>
                    </a:p>
                  </a:txBody>
                  <a:tcPr marL="91446" marR="91446" marT="45723" marB="45723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 공구</a:t>
                      </a:r>
                      <a:r>
                        <a:rPr kumimoji="1" lang="en-US" altLang="ko-K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준비물</a:t>
                      </a:r>
                    </a:p>
                  </a:txBody>
                  <a:tcPr marL="91446" marR="91446" marT="45723" marB="45723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  고</a:t>
                      </a:r>
                    </a:p>
                  </a:txBody>
                  <a:tcPr marL="91446" marR="91446" marT="45723" marB="45723" anchor="ctr" anchorCtr="1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5476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설치 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( FAB )</a:t>
                      </a:r>
                    </a:p>
                  </a:txBody>
                  <a:tcPr marL="91446" marR="91446" marT="45723" marB="45723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1. LEG</a:t>
                      </a: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를 </a:t>
                      </a:r>
                      <a:r>
                        <a:rPr kumimoji="1" lang="en-US" altLang="ko-KR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FORK LIFT</a:t>
                      </a: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로 들어올려 조립</a:t>
                      </a:r>
                      <a:endParaRPr kumimoji="1" lang="ko-KR" alt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2. </a:t>
                      </a: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좌</a:t>
                      </a:r>
                      <a:r>
                        <a:rPr kumimoji="1" lang="en-US" altLang="ko-KR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 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우 </a:t>
                      </a:r>
                      <a:r>
                        <a:rPr kumimoji="1" lang="en-US" altLang="ko-KR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SUPPORT BEAM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위로 </a:t>
                      </a:r>
                      <a:r>
                        <a:rPr kumimoji="1" lang="en-US" altLang="ko-KR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H</a:t>
                      </a:r>
                      <a:r>
                        <a:rPr kumimoji="1" lang="en-US" altLang="ko-KR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_BEAM</a:t>
                      </a: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을 </a:t>
                      </a:r>
                      <a:r>
                        <a:rPr kumimoji="1" lang="en-US" altLang="ko-KR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BOLT</a:t>
                      </a: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조립</a:t>
                      </a:r>
                      <a:endParaRPr kumimoji="1" lang="ko-KR" alt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3. </a:t>
                      </a: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상기 작업 반복</a:t>
                      </a:r>
                      <a:endParaRPr kumimoji="1" lang="ko-KR" alt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4. </a:t>
                      </a:r>
                      <a:r>
                        <a:rPr kumimoji="1" lang="en-US" altLang="ko-KR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FRAME 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조립이 완료되면 </a:t>
                      </a: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상부 </a:t>
                      </a:r>
                      <a:r>
                        <a:rPr kumimoji="1" lang="en-US" altLang="ko-KR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COVER</a:t>
                      </a: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부착</a:t>
                      </a:r>
                      <a:endParaRPr kumimoji="1" lang="ko-KR" alt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5. </a:t>
                      </a:r>
                      <a:r>
                        <a:rPr kumimoji="1" lang="en-US" altLang="ko-KR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LEVEL CONTROL 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및 설비 간 상호 </a:t>
                      </a:r>
                      <a:r>
                        <a:rPr kumimoji="1" lang="en-US" altLang="ko-KR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JOINTING</a:t>
                      </a:r>
                      <a:endParaRPr kumimoji="1" lang="ko-KR" alt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6. </a:t>
                      </a:r>
                      <a:r>
                        <a:rPr kumimoji="1" lang="en-US" altLang="ko-KR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WALK_WAY </a:t>
                      </a:r>
                      <a:r>
                        <a:rPr kumimoji="1" lang="ko-KR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및 점검 사다리 설치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</a:txBody>
                  <a:tcPr marL="91446" marR="91446" marT="45723" marB="4572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◑ 유압 </a:t>
                      </a:r>
                      <a:r>
                        <a:rPr kumimoji="1" lang="ko-KR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스태커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◑ 수공구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▶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렌치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셋트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스패너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안전모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안전 벨트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렌탈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</a:txBody>
                  <a:tcPr marL="91446" marR="91446" marT="45723" marB="4572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</a:txBody>
                  <a:tcPr marL="91446" marR="91446" marT="45723" marB="4572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관련 협력사</a:t>
                      </a:r>
                    </a:p>
                  </a:txBody>
                  <a:tcPr marL="91446" marR="91446" marT="45723" marB="4572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5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▶ </a:t>
                      </a: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에스에프에이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▶ </a:t>
                      </a:r>
                      <a:r>
                        <a:rPr kumimoji="1" lang="ko-KR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세진에프에이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6" marR="91446" marT="45723" marB="4572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1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작업인원</a:t>
                      </a:r>
                    </a:p>
                  </a:txBody>
                  <a:tcPr marL="91446" marR="91446" marT="45723" marB="4572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48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 이상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신호수 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91446" marR="91446" marT="45723" marB="4572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7120" name="Group 80">
            <a:extLst>
              <a:ext uri="{FF2B5EF4-FFF2-40B4-BE49-F238E27FC236}">
                <a16:creationId xmlns:a16="http://schemas.microsoft.com/office/drawing/2014/main" id="{9F733371-0CDB-478E-91C6-0ED40B6A2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1356"/>
              </p:ext>
            </p:extLst>
          </p:nvPr>
        </p:nvGraphicFramePr>
        <p:xfrm>
          <a:off x="1193838" y="4050363"/>
          <a:ext cx="4960711" cy="2011620"/>
        </p:xfrm>
        <a:graphic>
          <a:graphicData uri="http://schemas.openxmlformats.org/drawingml/2006/table">
            <a:tbl>
              <a:tblPr/>
              <a:tblGrid>
                <a:gridCol w="177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1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26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7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위험요소</a:t>
                      </a:r>
                      <a:endParaRPr kumimoji="1" lang="ko-KR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5" marR="91435" marT="45715" marB="45715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방 지 대 책</a:t>
                      </a:r>
                      <a:endParaRPr kumimoji="1" lang="ko-KR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5" marR="91435" marT="45715" marB="45715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 고</a:t>
                      </a:r>
                      <a:endParaRPr kumimoji="1" lang="ko-KR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5" marR="91435" marT="45715" marB="45715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인양설비에 의한 협착</a:t>
                      </a:r>
                      <a:r>
                        <a:rPr kumimoji="1" lang="en-US" altLang="ko-KR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충돌</a:t>
                      </a:r>
                      <a:endParaRPr kumimoji="1" lang="ko-KR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5" marR="91435" marT="45715" marB="45715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유도인력 배치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작업 구역 내 출입금지</a:t>
                      </a:r>
                      <a:endParaRPr kumimoji="1" lang="ko-KR" alt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5" marR="91435" marT="45715" marB="45715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안전지킴이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작업구역 </a:t>
                      </a:r>
                      <a:endParaRPr kumimoji="1" lang="en-US" altLang="ko-KR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라바콘 설치</a:t>
                      </a:r>
                      <a:r>
                        <a:rPr kumimoji="1" lang="en-US" altLang="ko-KR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5" marR="91435" marT="45715" marB="45715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설비 낙하</a:t>
                      </a:r>
                      <a:endParaRPr kumimoji="1" lang="ko-KR" alt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5" marR="91435" marT="45715" marB="45715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 구역 내 출입금지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장비와 설비 </a:t>
                      </a:r>
                      <a:r>
                        <a:rPr kumimoji="1" lang="ko-KR" altLang="en-US" sz="8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깔깔이바로</a:t>
                      </a:r>
                      <a:r>
                        <a:rPr kumimoji="1" lang="ko-KR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고정</a:t>
                      </a:r>
                      <a:endParaRPr kumimoji="1" lang="en-US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5" marR="91435" marT="45715" marB="45715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장비 </a:t>
                      </a:r>
                      <a:r>
                        <a:rPr kumimoji="1" lang="en-US" altLang="ko-KR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크레인</a:t>
                      </a:r>
                      <a:r>
                        <a:rPr kumimoji="1" lang="en-US" altLang="ko-KR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전도에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의한 충돌</a:t>
                      </a:r>
                      <a:endParaRPr kumimoji="1" lang="ko-KR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5" marR="91435" marT="45715" marB="45715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작업구역 출입금지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카고크레인</a:t>
                      </a: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고정 상태 점검</a:t>
                      </a:r>
                      <a:endParaRPr kumimoji="1" lang="ko-KR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5" marR="91435" marT="45715" marB="45715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렌탈 작업시 추락</a:t>
                      </a:r>
                      <a:r>
                        <a:rPr kumimoji="1" lang="en-US" altLang="ko-KR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낙하</a:t>
                      </a:r>
                      <a:r>
                        <a:rPr kumimoji="1" lang="en-US" altLang="ko-KR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전도</a:t>
                      </a:r>
                      <a:endParaRPr kumimoji="1" lang="ko-KR" alt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5" marR="91435" marT="45715" marB="45715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렌탈</a:t>
                      </a: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</a:t>
                      </a:r>
                      <a:r>
                        <a:rPr kumimoji="1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탑승시</a:t>
                      </a: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안전벨트 착용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</a:t>
                      </a:r>
                      <a:r>
                        <a:rPr kumimoji="1" lang="en-US" altLang="ko-KR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2</a:t>
                      </a: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인 초과 탑승 금지</a:t>
                      </a:r>
                      <a:endParaRPr kumimoji="1" lang="ko-KR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</a:txBody>
                  <a:tcPr marL="91435" marR="91435" marT="45715" marB="45715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WALK-WAY </a:t>
                      </a:r>
                      <a:r>
                        <a:rPr kumimoji="1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작업시</a:t>
                      </a:r>
                      <a:endParaRPr kumimoji="1" lang="ko-KR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추락</a:t>
                      </a:r>
                      <a:r>
                        <a:rPr kumimoji="1" lang="en-US" altLang="ko-KR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낙하</a:t>
                      </a:r>
                      <a:endParaRPr kumimoji="1" lang="ko-KR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35" marR="91435" marT="45715" marB="45715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WALK-WAY </a:t>
                      </a:r>
                      <a:r>
                        <a:rPr kumimoji="1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난간대</a:t>
                      </a: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안전벨트 착용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</a:t>
                      </a:r>
                      <a:r>
                        <a:rPr kumimoji="1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난간대</a:t>
                      </a:r>
                      <a:r>
                        <a:rPr kumimoji="1" lang="ko-KR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설치</a:t>
                      </a:r>
                      <a:endParaRPr kumimoji="1" lang="ko-KR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</a:txBody>
                  <a:tcPr marL="91435" marR="91435" marT="45715" marB="45715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0892" name="AutoShape 71">
            <a:extLst>
              <a:ext uri="{FF2B5EF4-FFF2-40B4-BE49-F238E27FC236}">
                <a16:creationId xmlns:a16="http://schemas.microsoft.com/office/drawing/2014/main" id="{C1EC49D0-61FC-4026-B635-BD67C799B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5025" y="3434961"/>
            <a:ext cx="83199" cy="203898"/>
          </a:xfrm>
          <a:prstGeom prst="upArrow">
            <a:avLst>
              <a:gd name="adj1" fmla="val 50000"/>
              <a:gd name="adj2" fmla="val 74257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 sz="1800" b="0">
              <a:solidFill>
                <a:schemeClr val="tx1"/>
              </a:solidFill>
            </a:endParaRPr>
          </a:p>
        </p:txBody>
      </p:sp>
      <p:sp>
        <p:nvSpPr>
          <p:cNvPr id="120893" name="Arc 74">
            <a:extLst>
              <a:ext uri="{FF2B5EF4-FFF2-40B4-BE49-F238E27FC236}">
                <a16:creationId xmlns:a16="http://schemas.microsoft.com/office/drawing/2014/main" id="{79CF4B2F-6FA1-4433-99BB-572863A7D53D}"/>
              </a:ext>
            </a:extLst>
          </p:cNvPr>
          <p:cNvSpPr>
            <a:spLocks/>
          </p:cNvSpPr>
          <p:nvPr/>
        </p:nvSpPr>
        <p:spPr bwMode="auto">
          <a:xfrm flipH="1">
            <a:off x="1622463" y="3410394"/>
            <a:ext cx="255538" cy="371513"/>
          </a:xfrm>
          <a:custGeom>
            <a:avLst/>
            <a:gdLst>
              <a:gd name="T0" fmla="*/ 0 w 21600"/>
              <a:gd name="T1" fmla="*/ 0 h 35420"/>
              <a:gd name="T2" fmla="*/ 0 w 21600"/>
              <a:gd name="T3" fmla="*/ 0 h 35420"/>
              <a:gd name="T4" fmla="*/ 0 w 21600"/>
              <a:gd name="T5" fmla="*/ 0 h 35420"/>
              <a:gd name="T6" fmla="*/ 0 60000 65536"/>
              <a:gd name="T7" fmla="*/ 0 60000 65536"/>
              <a:gd name="T8" fmla="*/ 0 60000 65536"/>
              <a:gd name="T9" fmla="*/ 0 w 21600"/>
              <a:gd name="T10" fmla="*/ 0 h 35420"/>
              <a:gd name="T11" fmla="*/ 21600 w 21600"/>
              <a:gd name="T12" fmla="*/ 35420 h 354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542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6649"/>
                  <a:pt x="19830" y="31539"/>
                  <a:pt x="16600" y="35420"/>
                </a:cubicBezTo>
              </a:path>
              <a:path w="21600" h="3542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6649"/>
                  <a:pt x="19830" y="31539"/>
                  <a:pt x="16600" y="3542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1750">
            <a:solidFill>
              <a:srgbClr val="D2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ko-KR" altLang="en-US"/>
          </a:p>
        </p:txBody>
      </p:sp>
      <p:sp>
        <p:nvSpPr>
          <p:cNvPr id="120894" name="AutoShape 75">
            <a:extLst>
              <a:ext uri="{FF2B5EF4-FFF2-40B4-BE49-F238E27FC236}">
                <a16:creationId xmlns:a16="http://schemas.microsoft.com/office/drawing/2014/main" id="{E6B224BC-13CA-4B1E-85E4-789BFB988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888" y="3015066"/>
            <a:ext cx="641311" cy="312735"/>
          </a:xfrm>
          <a:prstGeom prst="irregularSeal1">
            <a:avLst/>
          </a:prstGeom>
          <a:solidFill>
            <a:schemeClr val="bg1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ko-KR" altLang="en-US" sz="1000" b="0">
                <a:solidFill>
                  <a:schemeClr val="tx1"/>
                </a:solidFill>
                <a:latin typeface="+mn-ea"/>
                <a:ea typeface="+mn-ea"/>
              </a:rPr>
              <a:t>추락</a:t>
            </a:r>
          </a:p>
        </p:txBody>
      </p:sp>
      <p:sp>
        <p:nvSpPr>
          <p:cNvPr id="120895" name="AutoShape 76">
            <a:extLst>
              <a:ext uri="{FF2B5EF4-FFF2-40B4-BE49-F238E27FC236}">
                <a16:creationId xmlns:a16="http://schemas.microsoft.com/office/drawing/2014/main" id="{14A15B06-92ED-4CE7-9ACD-120D07971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2568" y="3650315"/>
            <a:ext cx="641311" cy="312736"/>
          </a:xfrm>
          <a:prstGeom prst="irregularSeal1">
            <a:avLst/>
          </a:prstGeom>
          <a:solidFill>
            <a:schemeClr val="bg1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ko-KR" altLang="en-US" sz="1000" b="0">
                <a:solidFill>
                  <a:schemeClr val="tx1"/>
                </a:solidFill>
                <a:latin typeface="+mn-ea"/>
                <a:ea typeface="+mn-ea"/>
              </a:rPr>
              <a:t>협착</a:t>
            </a:r>
          </a:p>
        </p:txBody>
      </p:sp>
      <p:sp>
        <p:nvSpPr>
          <p:cNvPr id="120896" name="AutoShape 78">
            <a:extLst>
              <a:ext uri="{FF2B5EF4-FFF2-40B4-BE49-F238E27FC236}">
                <a16:creationId xmlns:a16="http://schemas.microsoft.com/office/drawing/2014/main" id="{47F3D6F8-E970-43D3-8EC6-77D13553C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363" y="3252399"/>
            <a:ext cx="641311" cy="312735"/>
          </a:xfrm>
          <a:prstGeom prst="irregularSeal1">
            <a:avLst/>
          </a:prstGeom>
          <a:solidFill>
            <a:schemeClr val="bg1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ko-KR" altLang="en-US" sz="1000" b="0">
                <a:solidFill>
                  <a:schemeClr val="tx1"/>
                </a:solidFill>
                <a:latin typeface="+mn-ea"/>
                <a:ea typeface="+mn-ea"/>
              </a:rPr>
              <a:t>전도</a:t>
            </a:r>
          </a:p>
        </p:txBody>
      </p:sp>
      <p:sp>
        <p:nvSpPr>
          <p:cNvPr id="120898" name="Arc 85">
            <a:extLst>
              <a:ext uri="{FF2B5EF4-FFF2-40B4-BE49-F238E27FC236}">
                <a16:creationId xmlns:a16="http://schemas.microsoft.com/office/drawing/2014/main" id="{BF3251D7-9CD6-4B94-8F8B-F71071C4BCFF}"/>
              </a:ext>
            </a:extLst>
          </p:cNvPr>
          <p:cNvSpPr>
            <a:spLocks/>
          </p:cNvSpPr>
          <p:nvPr/>
        </p:nvSpPr>
        <p:spPr bwMode="auto">
          <a:xfrm>
            <a:off x="3840200" y="3307959"/>
            <a:ext cx="237710" cy="37151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1750">
            <a:solidFill>
              <a:srgbClr val="D2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ko-KR" altLang="en-US"/>
          </a:p>
        </p:txBody>
      </p:sp>
      <p:sp>
        <p:nvSpPr>
          <p:cNvPr id="120899" name="AutoShape 89">
            <a:extLst>
              <a:ext uri="{FF2B5EF4-FFF2-40B4-BE49-F238E27FC236}">
                <a16:creationId xmlns:a16="http://schemas.microsoft.com/office/drawing/2014/main" id="{9D23C571-D28C-44D3-A3C9-C9227E415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8763" y="2858699"/>
            <a:ext cx="641311" cy="312735"/>
          </a:xfrm>
          <a:prstGeom prst="irregularSeal1">
            <a:avLst/>
          </a:prstGeom>
          <a:solidFill>
            <a:schemeClr val="bg1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ko-KR" altLang="en-US" sz="1000" b="0">
                <a:solidFill>
                  <a:schemeClr val="tx1"/>
                </a:solidFill>
                <a:latin typeface="+mn-ea"/>
                <a:ea typeface="+mn-ea"/>
              </a:rPr>
              <a:t>낙하</a:t>
            </a:r>
          </a:p>
        </p:txBody>
      </p:sp>
      <p:sp>
        <p:nvSpPr>
          <p:cNvPr id="120900" name="AutoShape 71">
            <a:extLst>
              <a:ext uri="{FF2B5EF4-FFF2-40B4-BE49-F238E27FC236}">
                <a16:creationId xmlns:a16="http://schemas.microsoft.com/office/drawing/2014/main" id="{AEB54C04-6593-4C96-AE46-4FA7BCC0CDC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433799" y="3434961"/>
            <a:ext cx="75771" cy="203898"/>
          </a:xfrm>
          <a:prstGeom prst="upArrow">
            <a:avLst>
              <a:gd name="adj1" fmla="val 50000"/>
              <a:gd name="adj2" fmla="val 7322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endParaRPr lang="ko-KR" altLang="en-US" sz="1800" b="0">
              <a:solidFill>
                <a:schemeClr val="tx1"/>
              </a:solidFill>
            </a:endParaRPr>
          </a:p>
        </p:txBody>
      </p:sp>
      <p:pic>
        <p:nvPicPr>
          <p:cNvPr id="120901" name="Picture 12" descr="C:\Documents and Settings\060509\Local Settings\Temp\hunclip1\04\huntemp.files\img0001.jpg">
            <a:extLst>
              <a:ext uri="{FF2B5EF4-FFF2-40B4-BE49-F238E27FC236}">
                <a16:creationId xmlns:a16="http://schemas.microsoft.com/office/drawing/2014/main" id="{07F25F49-04BE-4AFC-836F-88400EB3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51" y="3089829"/>
            <a:ext cx="1078609" cy="87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904" name="AutoShape 89">
            <a:extLst>
              <a:ext uri="{FF2B5EF4-FFF2-40B4-BE49-F238E27FC236}">
                <a16:creationId xmlns:a16="http://schemas.microsoft.com/office/drawing/2014/main" id="{FD6F230D-9641-4070-8A23-21B9484EA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5020" y="3507790"/>
            <a:ext cx="641311" cy="312735"/>
          </a:xfrm>
          <a:prstGeom prst="irregularSeal1">
            <a:avLst/>
          </a:prstGeom>
          <a:solidFill>
            <a:schemeClr val="bg1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ko-KR" altLang="en-US" sz="1000" b="0">
                <a:solidFill>
                  <a:schemeClr val="tx1"/>
                </a:solidFill>
                <a:latin typeface="+mn-ea"/>
                <a:ea typeface="+mn-ea"/>
              </a:rPr>
              <a:t>낙하</a:t>
            </a:r>
          </a:p>
        </p:txBody>
      </p:sp>
      <p:sp>
        <p:nvSpPr>
          <p:cNvPr id="120905" name="AutoShape 79">
            <a:extLst>
              <a:ext uri="{FF2B5EF4-FFF2-40B4-BE49-F238E27FC236}">
                <a16:creationId xmlns:a16="http://schemas.microsoft.com/office/drawing/2014/main" id="{D453B551-BABB-48B2-81DB-D3351D727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7707" y="2931725"/>
            <a:ext cx="638422" cy="312735"/>
          </a:xfrm>
          <a:prstGeom prst="irregularSeal1">
            <a:avLst/>
          </a:prstGeom>
          <a:solidFill>
            <a:schemeClr val="bg1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ko-KR" altLang="en-US" sz="1000" b="0">
                <a:solidFill>
                  <a:schemeClr val="tx1"/>
                </a:solidFill>
                <a:latin typeface="+mn-ea"/>
                <a:ea typeface="+mn-ea"/>
              </a:rPr>
              <a:t>협착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F9999B93-37F3-4778-B5BD-F7A6220AA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25" name="슬라이드 번호 개체 틀 3">
            <a:extLst>
              <a:ext uri="{FF2B5EF4-FFF2-40B4-BE49-F238E27FC236}">
                <a16:creationId xmlns:a16="http://schemas.microsoft.com/office/drawing/2014/main" id="{7EF1C7BA-0903-47BA-AD4E-CD664A2C7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49</a:t>
            </a:fld>
            <a:endParaRPr lang="en-US" sz="1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FB6D82-1AAC-4835-BCDC-B8FCA99BD50D}"/>
              </a:ext>
            </a:extLst>
          </p:cNvPr>
          <p:cNvSpPr txBox="1"/>
          <p:nvPr/>
        </p:nvSpPr>
        <p:spPr>
          <a:xfrm>
            <a:off x="357188" y="733425"/>
            <a:ext cx="437812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ea"/>
              </a:rPr>
              <a:t>3-6.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초기 위험성 평가 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(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설비 설치 </a:t>
            </a:r>
            <a:r>
              <a:rPr lang="en-US" altLang="ko-KR" sz="2000" b="1" dirty="0">
                <a:latin typeface="+mn-ea"/>
              </a:rPr>
              <a:t>)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3" name="이등변 삼각형 22">
            <a:extLst>
              <a:ext uri="{FF2B5EF4-FFF2-40B4-BE49-F238E27FC236}">
                <a16:creationId xmlns:a16="http://schemas.microsoft.com/office/drawing/2014/main" id="{065E3B05-63A0-4762-A65D-2554A72B5681}"/>
              </a:ext>
            </a:extLst>
          </p:cNvPr>
          <p:cNvSpPr/>
          <p:nvPr/>
        </p:nvSpPr>
        <p:spPr>
          <a:xfrm rot="16200000" flipV="1">
            <a:off x="2687828" y="3362290"/>
            <a:ext cx="444112" cy="26285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이등변 삼각형 26">
            <a:extLst>
              <a:ext uri="{FF2B5EF4-FFF2-40B4-BE49-F238E27FC236}">
                <a16:creationId xmlns:a16="http://schemas.microsoft.com/office/drawing/2014/main" id="{C3433E92-8BA4-429E-BABA-8EC0112C3DA1}"/>
              </a:ext>
            </a:extLst>
          </p:cNvPr>
          <p:cNvSpPr/>
          <p:nvPr/>
        </p:nvSpPr>
        <p:spPr>
          <a:xfrm rot="16200000" flipV="1">
            <a:off x="4584912" y="3376365"/>
            <a:ext cx="444112" cy="26285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4A536D1-2A23-42AE-915E-1001E6DD845E}"/>
              </a:ext>
            </a:extLst>
          </p:cNvPr>
          <p:cNvSpPr txBox="1"/>
          <p:nvPr/>
        </p:nvSpPr>
        <p:spPr>
          <a:xfrm>
            <a:off x="357188" y="733425"/>
            <a:ext cx="314265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1-2.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층별 전체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Layout 1F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D956B61-6AA5-4D2B-B654-436487B61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1.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프로젝트 개요</a:t>
            </a:r>
          </a:p>
        </p:txBody>
      </p:sp>
      <p:sp>
        <p:nvSpPr>
          <p:cNvPr id="9" name="슬라이드 번호 개체 틀 3">
            <a:extLst>
              <a:ext uri="{FF2B5EF4-FFF2-40B4-BE49-F238E27FC236}">
                <a16:creationId xmlns:a16="http://schemas.microsoft.com/office/drawing/2014/main" id="{DFDB9435-7585-4189-83DE-2F244BF14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 sz="100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9C03C6C-6091-4544-82F3-364576337791}"/>
              </a:ext>
            </a:extLst>
          </p:cNvPr>
          <p:cNvSpPr/>
          <p:nvPr/>
        </p:nvSpPr>
        <p:spPr>
          <a:xfrm>
            <a:off x="176667" y="1257359"/>
            <a:ext cx="8786357" cy="48672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DDDF75-DACD-42A1-B38E-4C57BADB312D}"/>
              </a:ext>
            </a:extLst>
          </p:cNvPr>
          <p:cNvSpPr txBox="1"/>
          <p:nvPr/>
        </p:nvSpPr>
        <p:spPr>
          <a:xfrm>
            <a:off x="5928189" y="1525879"/>
            <a:ext cx="2935904" cy="338554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※ </a:t>
            </a:r>
            <a:r>
              <a:rPr lang="ko-KR" altLang="en-US" sz="1600" b="1" dirty="0">
                <a:solidFill>
                  <a:schemeClr val="tx1"/>
                </a:solidFill>
                <a:latin typeface="+mn-ea"/>
              </a:rPr>
              <a:t>신규건축동</a:t>
            </a: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( 1F </a:t>
            </a:r>
            <a:r>
              <a:rPr lang="ko-KR" altLang="en-US" sz="1600" b="1" dirty="0">
                <a:solidFill>
                  <a:schemeClr val="tx1"/>
                </a:solidFill>
                <a:latin typeface="+mn-ea"/>
              </a:rPr>
              <a:t>자동창고 </a:t>
            </a: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3AF92B86-7563-CAA9-992C-C3BC9FA8C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9" y="2019035"/>
            <a:ext cx="8506904" cy="400162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78238AD-36AD-F5BD-0202-DCB35C4716D4}"/>
              </a:ext>
            </a:extLst>
          </p:cNvPr>
          <p:cNvSpPr txBox="1"/>
          <p:nvPr/>
        </p:nvSpPr>
        <p:spPr>
          <a:xfrm>
            <a:off x="1132255" y="1561440"/>
            <a:ext cx="2654490" cy="338554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구생산동</a:t>
            </a: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 </a:t>
            </a:r>
            <a:r>
              <a:rPr lang="ko-KR" altLang="en-US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육가공동 </a:t>
            </a: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1F )</a:t>
            </a:r>
            <a:endParaRPr lang="en-US" altLang="ko-KR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62F5DD72-ADEA-5267-D205-1EA6EFF056B1}"/>
              </a:ext>
            </a:extLst>
          </p:cNvPr>
          <p:cNvSpPr/>
          <p:nvPr/>
        </p:nvSpPr>
        <p:spPr>
          <a:xfrm>
            <a:off x="742398" y="2505188"/>
            <a:ext cx="2555606" cy="577060"/>
          </a:xfrm>
          <a:prstGeom prst="rect">
            <a:avLst/>
          </a:prstGeom>
          <a:solidFill>
            <a:schemeClr val="accent6">
              <a:lumMod val="20000"/>
              <a:lumOff val="80000"/>
              <a:alpha val="41000"/>
            </a:scheme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7E212D79-14AC-266E-93EC-BF1C81D7146D}"/>
              </a:ext>
            </a:extLst>
          </p:cNvPr>
          <p:cNvSpPr/>
          <p:nvPr/>
        </p:nvSpPr>
        <p:spPr>
          <a:xfrm>
            <a:off x="1409543" y="3593316"/>
            <a:ext cx="2843958" cy="769268"/>
          </a:xfrm>
          <a:prstGeom prst="rect">
            <a:avLst/>
          </a:prstGeom>
          <a:solidFill>
            <a:schemeClr val="accent6">
              <a:lumMod val="20000"/>
              <a:lumOff val="80000"/>
              <a:alpha val="41000"/>
            </a:scheme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366DB082-274F-7E62-E096-985AF4DFBDF9}"/>
              </a:ext>
            </a:extLst>
          </p:cNvPr>
          <p:cNvSpPr/>
          <p:nvPr/>
        </p:nvSpPr>
        <p:spPr>
          <a:xfrm>
            <a:off x="7664862" y="2845943"/>
            <a:ext cx="962093" cy="1047964"/>
          </a:xfrm>
          <a:prstGeom prst="rect">
            <a:avLst/>
          </a:prstGeom>
          <a:solidFill>
            <a:schemeClr val="accent1">
              <a:alpha val="41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A593CB5E-758C-47E5-8E24-C5F773197C19}"/>
              </a:ext>
            </a:extLst>
          </p:cNvPr>
          <p:cNvSpPr/>
          <p:nvPr/>
        </p:nvSpPr>
        <p:spPr>
          <a:xfrm>
            <a:off x="6926300" y="2771153"/>
            <a:ext cx="366125" cy="311095"/>
          </a:xfrm>
          <a:prstGeom prst="rect">
            <a:avLst/>
          </a:prstGeom>
          <a:solidFill>
            <a:schemeClr val="accent1">
              <a:alpha val="41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E054380B-8C7F-33C8-013F-4C66C5DD0D3D}"/>
              </a:ext>
            </a:extLst>
          </p:cNvPr>
          <p:cNvSpPr/>
          <p:nvPr/>
        </p:nvSpPr>
        <p:spPr>
          <a:xfrm>
            <a:off x="7511553" y="3909317"/>
            <a:ext cx="1026271" cy="632348"/>
          </a:xfrm>
          <a:prstGeom prst="rect">
            <a:avLst/>
          </a:prstGeom>
          <a:solidFill>
            <a:schemeClr val="accent1">
              <a:alpha val="41000"/>
            </a:scheme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25825915-A11E-E16E-7DE7-768F7AD30986}"/>
              </a:ext>
            </a:extLst>
          </p:cNvPr>
          <p:cNvSpPr/>
          <p:nvPr/>
        </p:nvSpPr>
        <p:spPr>
          <a:xfrm>
            <a:off x="7511554" y="5303341"/>
            <a:ext cx="1129012" cy="452479"/>
          </a:xfrm>
          <a:prstGeom prst="rect">
            <a:avLst/>
          </a:prstGeom>
          <a:solidFill>
            <a:schemeClr val="accent1">
              <a:alpha val="41000"/>
            </a:scheme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3B91C17-5728-132C-F0F0-A7DE0AA169AF}"/>
              </a:ext>
            </a:extLst>
          </p:cNvPr>
          <p:cNvSpPr txBox="1"/>
          <p:nvPr/>
        </p:nvSpPr>
        <p:spPr>
          <a:xfrm>
            <a:off x="1409543" y="2674460"/>
            <a:ext cx="1257478" cy="276999"/>
          </a:xfrm>
          <a:prstGeom prst="rect">
            <a:avLst/>
          </a:prstGeom>
          <a:ln w="15875"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BOX CV LINE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8E9B56F-D091-377E-BBF7-C886D145F6DF}"/>
              </a:ext>
            </a:extLst>
          </p:cNvPr>
          <p:cNvSpPr txBox="1"/>
          <p:nvPr/>
        </p:nvSpPr>
        <p:spPr>
          <a:xfrm>
            <a:off x="2202783" y="3979300"/>
            <a:ext cx="1257478" cy="276999"/>
          </a:xfrm>
          <a:prstGeom prst="rect">
            <a:avLst/>
          </a:prstGeom>
          <a:ln w="15875"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BOX CV LINE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8C033B-E337-CEE3-3939-5E1A1866C3BF}"/>
              </a:ext>
            </a:extLst>
          </p:cNvPr>
          <p:cNvSpPr txBox="1"/>
          <p:nvPr/>
        </p:nvSpPr>
        <p:spPr>
          <a:xfrm>
            <a:off x="7447321" y="4980586"/>
            <a:ext cx="1257478" cy="276999"/>
          </a:xfrm>
          <a:prstGeom prst="rect">
            <a:avLst/>
          </a:prstGeom>
          <a:ln w="15875"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BOX CV LINE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669ECE2-A32C-0ED3-D2BF-9E37E4DF52BB}"/>
              </a:ext>
            </a:extLst>
          </p:cNvPr>
          <p:cNvSpPr txBox="1"/>
          <p:nvPr/>
        </p:nvSpPr>
        <p:spPr>
          <a:xfrm>
            <a:off x="6221026" y="3969395"/>
            <a:ext cx="1257478" cy="276999"/>
          </a:xfrm>
          <a:prstGeom prst="rect">
            <a:avLst/>
          </a:prstGeom>
          <a:ln w="15875"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BOX CV LINE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7D37019-2347-1338-9406-72148ED1DFAE}"/>
              </a:ext>
            </a:extLst>
          </p:cNvPr>
          <p:cNvSpPr txBox="1"/>
          <p:nvPr/>
        </p:nvSpPr>
        <p:spPr>
          <a:xfrm>
            <a:off x="6317124" y="3128004"/>
            <a:ext cx="1257478" cy="276999"/>
          </a:xfrm>
          <a:prstGeom prst="rect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PLT CV LINE</a:t>
            </a:r>
          </a:p>
        </p:txBody>
      </p:sp>
    </p:spTree>
    <p:extLst>
      <p:ext uri="{BB962C8B-B14F-4D97-AF65-F5344CB8AC3E}">
        <p14:creationId xmlns:p14="http://schemas.microsoft.com/office/powerpoint/2010/main" val="15666134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71" descr="2013-11-28 10;42;45">
            <a:extLst>
              <a:ext uri="{FF2B5EF4-FFF2-40B4-BE49-F238E27FC236}">
                <a16:creationId xmlns:a16="http://schemas.microsoft.com/office/drawing/2014/main" id="{4C871DC5-7097-4709-8E5B-2CF35EF8C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844" y="2605292"/>
            <a:ext cx="1108995" cy="109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68" descr="라바콘">
            <a:extLst>
              <a:ext uri="{FF2B5EF4-FFF2-40B4-BE49-F238E27FC236}">
                <a16:creationId xmlns:a16="http://schemas.microsoft.com/office/drawing/2014/main" id="{E470778A-254E-4FFB-ADF7-4DD00D8A2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506" y="3099004"/>
            <a:ext cx="398689" cy="64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67" descr="라바콘">
            <a:extLst>
              <a:ext uri="{FF2B5EF4-FFF2-40B4-BE49-F238E27FC236}">
                <a16:creationId xmlns:a16="http://schemas.microsoft.com/office/drawing/2014/main" id="{7982E1DD-C2E6-4429-8821-92B56F626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19" y="3556203"/>
            <a:ext cx="525474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174" name="Group 62">
            <a:extLst>
              <a:ext uri="{FF2B5EF4-FFF2-40B4-BE49-F238E27FC236}">
                <a16:creationId xmlns:a16="http://schemas.microsoft.com/office/drawing/2014/main" id="{FEC032F8-65F5-4CFD-BFBB-983AF1E4FBD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85171470"/>
              </p:ext>
            </p:extLst>
          </p:nvPr>
        </p:nvGraphicFramePr>
        <p:xfrm>
          <a:off x="215900" y="1349375"/>
          <a:ext cx="8724899" cy="4711700"/>
        </p:xfrm>
        <a:graphic>
          <a:graphicData uri="http://schemas.openxmlformats.org/drawingml/2006/table">
            <a:tbl>
              <a:tblPr/>
              <a:tblGrid>
                <a:gridCol w="806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8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1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7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3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 업 명</a:t>
                      </a:r>
                    </a:p>
                  </a:txBody>
                  <a:tcPr marT="45713" marB="45713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 순서 및 위험 요소</a:t>
                      </a:r>
                    </a:p>
                  </a:txBody>
                  <a:tcPr marT="45713" marB="45713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 공구</a:t>
                      </a:r>
                      <a:r>
                        <a:rPr kumimoji="1" lang="en-US" altLang="ko-K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준비물</a:t>
                      </a:r>
                    </a:p>
                  </a:txBody>
                  <a:tcPr marT="45713" marB="45713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  고</a:t>
                      </a:r>
                    </a:p>
                  </a:txBody>
                  <a:tcPr marT="45713" marB="45713" anchor="ctr" anchorCtr="1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5625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설치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( FAB )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</a:txBody>
                  <a:tcPr marT="45713" marB="45713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1. </a:t>
                      </a:r>
                      <a:r>
                        <a:rPr kumimoji="1" lang="ko-KR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라바콘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 설치구역 확인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2.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설비 </a:t>
                      </a:r>
                      <a:r>
                        <a:rPr kumimoji="1" lang="ko-KR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정위치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SETTING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→ 유압자키 설치 후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반입용 </a:t>
                      </a: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캐스터 제거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3.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레벨 측정기로 </a:t>
                      </a: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측정하면서 설치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4. </a:t>
                      </a: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레벨 </a:t>
                      </a:r>
                      <a:r>
                        <a:rPr kumimoji="1" lang="en-US" altLang="ko-KR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FOOT</a:t>
                      </a: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으로 안착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</a:txBody>
                  <a:tcPr marT="45713" marB="4571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◑ 수공구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</a:t>
                      </a: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▶</a:t>
                      </a: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렌치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셋트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스패너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 ▶</a:t>
                      </a: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유압 자키</a:t>
                      </a:r>
                    </a:p>
                  </a:txBody>
                  <a:tcPr marT="45713" marB="4571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 3" pitchFamily="18" charset="2"/>
                      </a:endParaRPr>
                    </a:p>
                  </a:txBody>
                  <a:tcPr marT="45713" marB="4571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0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관련 협력사</a:t>
                      </a:r>
                    </a:p>
                  </a:txBody>
                  <a:tcPr marT="45713" marB="4571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7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▶ </a:t>
                      </a: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에스에프에이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 3" pitchFamily="18" charset="2"/>
                        </a:rPr>
                        <a:t>▶ </a:t>
                      </a:r>
                      <a:r>
                        <a:rPr kumimoji="1" lang="ko-KR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세진에프에이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13" marB="4571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4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작업인원</a:t>
                      </a:r>
                    </a:p>
                  </a:txBody>
                  <a:tcPr marT="45713" marB="4571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487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 이상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신호수 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T="45713" marB="4571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0173" name="Group 61">
            <a:extLst>
              <a:ext uri="{FF2B5EF4-FFF2-40B4-BE49-F238E27FC236}">
                <a16:creationId xmlns:a16="http://schemas.microsoft.com/office/drawing/2014/main" id="{7ABFCBD9-0B87-4F1E-BEC8-DB98CCD015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249613"/>
              </p:ext>
            </p:extLst>
          </p:nvPr>
        </p:nvGraphicFramePr>
        <p:xfrm>
          <a:off x="1247775" y="4473529"/>
          <a:ext cx="4857750" cy="1370926"/>
        </p:xfrm>
        <a:graphic>
          <a:graphicData uri="http://schemas.openxmlformats.org/drawingml/2006/table">
            <a:tbl>
              <a:tblPr/>
              <a:tblGrid>
                <a:gridCol w="1740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3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4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4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 험 요 소</a:t>
                      </a:r>
                    </a:p>
                  </a:txBody>
                  <a:tcPr marL="91461" marR="91461" marT="45741" marB="45741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방 지 대 책</a:t>
                      </a:r>
                    </a:p>
                  </a:txBody>
                  <a:tcPr marL="91461" marR="91461" marT="45741" marB="45741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 고</a:t>
                      </a:r>
                    </a:p>
                  </a:txBody>
                  <a:tcPr marL="91461" marR="91461" marT="45741" marB="45741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설비 이동 간 충돌</a:t>
                      </a:r>
                    </a:p>
                  </a:txBody>
                  <a:tcPr marL="91461" marR="91461" marT="45741" marB="45741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보호구 착용</a:t>
                      </a:r>
                    </a:p>
                  </a:txBody>
                  <a:tcPr marL="91461" marR="91461" marT="45741" marB="45741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안전지킴이</a:t>
                      </a:r>
                    </a:p>
                  </a:txBody>
                  <a:tcPr marL="91461" marR="91461" marT="45741" marB="45741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상부 작업물 낙하</a:t>
                      </a:r>
                    </a:p>
                  </a:txBody>
                  <a:tcPr marL="91461" marR="91461" marT="45741" marB="45741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작업구역 출입금지</a:t>
                      </a:r>
                    </a:p>
                  </a:txBody>
                  <a:tcPr marL="91461" marR="91461" marT="45741" marB="45741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작업자 부주의 협착</a:t>
                      </a:r>
                    </a:p>
                  </a:txBody>
                  <a:tcPr marL="91461" marR="91461" marT="45741" marB="45741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보호구 착용</a:t>
                      </a:r>
                    </a:p>
                  </a:txBody>
                  <a:tcPr marL="91461" marR="91461" marT="45741" marB="45741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1911" name="Picture 64" descr="2013-11-28 10;48;06">
            <a:extLst>
              <a:ext uri="{FF2B5EF4-FFF2-40B4-BE49-F238E27FC236}">
                <a16:creationId xmlns:a16="http://schemas.microsoft.com/office/drawing/2014/main" id="{6045D0BB-41B0-41CF-8C89-94F2BFD9C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19" y="2683079"/>
            <a:ext cx="724054" cy="131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912" name="Picture 65" descr="작업자-2">
            <a:extLst>
              <a:ext uri="{FF2B5EF4-FFF2-40B4-BE49-F238E27FC236}">
                <a16:creationId xmlns:a16="http://schemas.microsoft.com/office/drawing/2014/main" id="{AA867FD1-3246-4DD2-88F2-70CFDC5C3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270" y="2486230"/>
            <a:ext cx="551442" cy="100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913" name="Picture 63" descr="2012-06-29 16">
            <a:extLst>
              <a:ext uri="{FF2B5EF4-FFF2-40B4-BE49-F238E27FC236}">
                <a16:creationId xmlns:a16="http://schemas.microsoft.com/office/drawing/2014/main" id="{ACA91406-4D78-4685-B1A1-5CD36E809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0" b="24011"/>
          <a:stretch>
            <a:fillRect/>
          </a:stretch>
        </p:blipFill>
        <p:spPr bwMode="auto">
          <a:xfrm rot="-423439">
            <a:off x="2091381" y="2888920"/>
            <a:ext cx="2355469" cy="91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1914" name="Group 73">
            <a:extLst>
              <a:ext uri="{FF2B5EF4-FFF2-40B4-BE49-F238E27FC236}">
                <a16:creationId xmlns:a16="http://schemas.microsoft.com/office/drawing/2014/main" id="{60641A2D-82A5-40B3-B53B-E95C50D09CDF}"/>
              </a:ext>
            </a:extLst>
          </p:cNvPr>
          <p:cNvGrpSpPr>
            <a:grpSpLocks/>
          </p:cNvGrpSpPr>
          <p:nvPr/>
        </p:nvGrpSpPr>
        <p:grpSpPr bwMode="auto">
          <a:xfrm rot="-580741">
            <a:off x="1436368" y="3587205"/>
            <a:ext cx="3440207" cy="60442"/>
            <a:chOff x="476" y="346"/>
            <a:chExt cx="5126" cy="46"/>
          </a:xfrm>
        </p:grpSpPr>
        <p:sp>
          <p:nvSpPr>
            <p:cNvPr id="121920" name="Rectangle 74">
              <a:extLst>
                <a:ext uri="{FF2B5EF4-FFF2-40B4-BE49-F238E27FC236}">
                  <a16:creationId xmlns:a16="http://schemas.microsoft.com/office/drawing/2014/main" id="{8C48A5BC-789E-48CD-9A0B-664002728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6"/>
              <a:ext cx="5126" cy="4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1921" name="Rectangle 75">
              <a:extLst>
                <a:ext uri="{FF2B5EF4-FFF2-40B4-BE49-F238E27FC236}">
                  <a16:creationId xmlns:a16="http://schemas.microsoft.com/office/drawing/2014/main" id="{23787B7B-8082-4A9D-AA23-E1D97A836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346"/>
              <a:ext cx="274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1922" name="Rectangle 76">
              <a:extLst>
                <a:ext uri="{FF2B5EF4-FFF2-40B4-BE49-F238E27FC236}">
                  <a16:creationId xmlns:a16="http://schemas.microsoft.com/office/drawing/2014/main" id="{25A8E1FC-A12E-41F9-8E49-AB9031258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" y="346"/>
              <a:ext cx="274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1923" name="Rectangle 77">
              <a:extLst>
                <a:ext uri="{FF2B5EF4-FFF2-40B4-BE49-F238E27FC236}">
                  <a16:creationId xmlns:a16="http://schemas.microsoft.com/office/drawing/2014/main" id="{CC7E9A6E-C5C1-469A-BD4D-67AA58591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346"/>
              <a:ext cx="274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1924" name="Rectangle 78">
              <a:extLst>
                <a:ext uri="{FF2B5EF4-FFF2-40B4-BE49-F238E27FC236}">
                  <a16:creationId xmlns:a16="http://schemas.microsoft.com/office/drawing/2014/main" id="{31239F65-A860-4835-AE8D-0C38FF483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346"/>
              <a:ext cx="274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1925" name="Rectangle 79">
              <a:extLst>
                <a:ext uri="{FF2B5EF4-FFF2-40B4-BE49-F238E27FC236}">
                  <a16:creationId xmlns:a16="http://schemas.microsoft.com/office/drawing/2014/main" id="{B58AFA31-6677-48B9-BE34-2317C289C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46"/>
              <a:ext cx="274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1926" name="Rectangle 80">
              <a:extLst>
                <a:ext uri="{FF2B5EF4-FFF2-40B4-BE49-F238E27FC236}">
                  <a16:creationId xmlns:a16="http://schemas.microsoft.com/office/drawing/2014/main" id="{A300703D-8A29-4412-B5FB-613AE847D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346"/>
              <a:ext cx="274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1927" name="Rectangle 81">
              <a:extLst>
                <a:ext uri="{FF2B5EF4-FFF2-40B4-BE49-F238E27FC236}">
                  <a16:creationId xmlns:a16="http://schemas.microsoft.com/office/drawing/2014/main" id="{C400E76C-0EF0-48EF-8F6C-71AFE759E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46"/>
              <a:ext cx="274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1928" name="Rectangle 82">
              <a:extLst>
                <a:ext uri="{FF2B5EF4-FFF2-40B4-BE49-F238E27FC236}">
                  <a16:creationId xmlns:a16="http://schemas.microsoft.com/office/drawing/2014/main" id="{B465DFC0-EE32-4CC9-955D-D623F5F3E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346"/>
              <a:ext cx="274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21929" name="Rectangle 83">
              <a:extLst>
                <a:ext uri="{FF2B5EF4-FFF2-40B4-BE49-F238E27FC236}">
                  <a16:creationId xmlns:a16="http://schemas.microsoft.com/office/drawing/2014/main" id="{2051E8CF-C8C0-4DD2-AC71-7CF03692E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346"/>
              <a:ext cx="274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endParaRPr lang="ko-KR" altLang="en-US"/>
            </a:p>
          </p:txBody>
        </p:sp>
      </p:grpSp>
      <p:sp>
        <p:nvSpPr>
          <p:cNvPr id="121915" name="AutoShape 79">
            <a:extLst>
              <a:ext uri="{FF2B5EF4-FFF2-40B4-BE49-F238E27FC236}">
                <a16:creationId xmlns:a16="http://schemas.microsoft.com/office/drawing/2014/main" id="{0DBD5ABB-441D-4BA8-A94A-1C7F25A25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2905" y="3459367"/>
            <a:ext cx="588715" cy="446357"/>
          </a:xfrm>
          <a:prstGeom prst="irregularSeal1">
            <a:avLst/>
          </a:prstGeom>
          <a:solidFill>
            <a:schemeClr val="bg1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ko-KR" altLang="en-US" sz="1000">
                <a:solidFill>
                  <a:schemeClr val="tx1"/>
                </a:solidFill>
                <a:latin typeface="+mn-ea"/>
                <a:ea typeface="+mn-ea"/>
              </a:rPr>
              <a:t>협착</a:t>
            </a:r>
          </a:p>
        </p:txBody>
      </p:sp>
      <p:sp>
        <p:nvSpPr>
          <p:cNvPr id="121917" name="AutoShape 79">
            <a:extLst>
              <a:ext uri="{FF2B5EF4-FFF2-40B4-BE49-F238E27FC236}">
                <a16:creationId xmlns:a16="http://schemas.microsoft.com/office/drawing/2014/main" id="{044D1171-08BA-407D-9A23-E775B56C3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767" y="3013372"/>
            <a:ext cx="573933" cy="467525"/>
          </a:xfrm>
          <a:prstGeom prst="irregularSeal1">
            <a:avLst/>
          </a:prstGeom>
          <a:solidFill>
            <a:schemeClr val="bg1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ko-KR" altLang="en-US" sz="1000">
                <a:solidFill>
                  <a:schemeClr val="tx1"/>
                </a:solidFill>
                <a:latin typeface="+mn-ea"/>
                <a:ea typeface="+mn-ea"/>
              </a:rPr>
              <a:t>협착</a:t>
            </a: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E3B4D977-2666-4FE4-AD58-34EA4AFB1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29" name="슬라이드 번호 개체 틀 3">
            <a:extLst>
              <a:ext uri="{FF2B5EF4-FFF2-40B4-BE49-F238E27FC236}">
                <a16:creationId xmlns:a16="http://schemas.microsoft.com/office/drawing/2014/main" id="{BD12220F-3982-4060-BCC9-487BB557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50</a:t>
            </a:fld>
            <a:endParaRPr lang="en-US" sz="10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E904ED-209E-4B7F-B5AC-AF7494DEF685}"/>
              </a:ext>
            </a:extLst>
          </p:cNvPr>
          <p:cNvSpPr txBox="1"/>
          <p:nvPr/>
        </p:nvSpPr>
        <p:spPr>
          <a:xfrm>
            <a:off x="357188" y="733425"/>
            <a:ext cx="437812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ea"/>
              </a:rPr>
              <a:t>3-6.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초기 위험성 평가 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(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설비 설치 </a:t>
            </a:r>
            <a:r>
              <a:rPr lang="en-US" altLang="ko-KR" sz="2000" b="1" dirty="0">
                <a:latin typeface="+mn-ea"/>
              </a:rPr>
              <a:t>)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94A5172A-CE93-4BEC-9633-E3C5B1B52C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63" b="1"/>
          <a:stretch/>
        </p:blipFill>
        <p:spPr>
          <a:xfrm>
            <a:off x="3884706" y="3239819"/>
            <a:ext cx="537754" cy="96984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Documents and Settings\060509\Local Settings\Temp\hunclip1\01\huntemp.files\img0001.jpg">
            <a:extLst>
              <a:ext uri="{FF2B5EF4-FFF2-40B4-BE49-F238E27FC236}">
                <a16:creationId xmlns:a16="http://schemas.microsoft.com/office/drawing/2014/main" id="{045A3622-1C36-45D1-8174-A7C7507FE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52" y="2697670"/>
            <a:ext cx="2895547" cy="181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85" name="Group 65">
            <a:extLst>
              <a:ext uri="{FF2B5EF4-FFF2-40B4-BE49-F238E27FC236}">
                <a16:creationId xmlns:a16="http://schemas.microsoft.com/office/drawing/2014/main" id="{CBC53AB5-6772-4CB8-AC4B-2AE737D98F0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44458018"/>
              </p:ext>
            </p:extLst>
          </p:nvPr>
        </p:nvGraphicFramePr>
        <p:xfrm>
          <a:off x="176667" y="1329245"/>
          <a:ext cx="8786358" cy="4711701"/>
        </p:xfrm>
        <a:graphic>
          <a:graphicData uri="http://schemas.openxmlformats.org/drawingml/2006/table">
            <a:tbl>
              <a:tblPr/>
              <a:tblGrid>
                <a:gridCol w="812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6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6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0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작 업 명</a:t>
                      </a:r>
                    </a:p>
                  </a:txBody>
                  <a:tcPr marT="45713" marB="45713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작업 순서 및 위험 요소</a:t>
                      </a:r>
                    </a:p>
                  </a:txBody>
                  <a:tcPr marT="45713" marB="45713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작업 공구</a:t>
                      </a:r>
                      <a:r>
                        <a:rPr kumimoji="1" lang="en-US" altLang="ko-KR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kumimoji="1" lang="ko-KR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준비물</a:t>
                      </a:r>
                    </a:p>
                  </a:txBody>
                  <a:tcPr marT="45713" marB="45713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비  고</a:t>
                      </a:r>
                    </a:p>
                  </a:txBody>
                  <a:tcPr marT="45713" marB="45713" anchor="ctr" anchorCtr="1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512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sym typeface="Wingdings 3" pitchFamily="18" charset="2"/>
                        </a:rPr>
                        <a:t>설치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sym typeface="Wingdings 3" pitchFamily="18" charset="2"/>
                        </a:rPr>
                        <a:t>( FAB )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sym typeface="Wingdings 3" pitchFamily="18" charset="2"/>
                      </a:endParaRPr>
                    </a:p>
                  </a:txBody>
                  <a:tcPr marT="45713" marB="45713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j-ea"/>
                        </a:rPr>
                        <a:t>1.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j-ea"/>
                        </a:rPr>
                        <a:t>설비 위치 이동작업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ea"/>
                        <a:ea typeface="+mj-ea"/>
                      </a:endParaRP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j-ea"/>
                        </a:rPr>
                        <a:t>  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j-ea"/>
                        </a:rPr>
                        <a:t>→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j-ea"/>
                        </a:rPr>
                        <a:t>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j-ea"/>
                        </a:rPr>
                        <a:t>지게차 사용하여 해당 위치까지 이동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ea"/>
                        <a:ea typeface="+mj-ea"/>
                      </a:endParaRP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n-ea"/>
                          <a:cs typeface="+mn-cs"/>
                        </a:rPr>
                        <a:t>   </a:t>
                      </a:r>
                      <a:r>
                        <a:rPr kumimoji="1" lang="ko-KR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n-ea"/>
                          <a:cs typeface="+mn-cs"/>
                        </a:rPr>
                        <a:t>→</a:t>
                      </a:r>
                      <a:r>
                        <a:rPr kumimoji="1" lang="en-US" altLang="ko-KR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j-ea"/>
                        </a:rPr>
                        <a:t>위치 도착 후 주변 구획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j-ea"/>
                        </a:rPr>
                        <a:t> (</a:t>
                      </a:r>
                      <a:r>
                        <a:rPr kumimoji="1" lang="ko-KR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j-ea"/>
                        </a:rPr>
                        <a:t>라바콘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j-ea"/>
                        </a:rPr>
                        <a:t> 설치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j-ea"/>
                        </a:rPr>
                        <a:t>)</a:t>
                      </a: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n-ea"/>
                          <a:cs typeface="+mn-cs"/>
                        </a:rPr>
                        <a:t>   </a:t>
                      </a:r>
                      <a:r>
                        <a:rPr kumimoji="1" lang="ko-KR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n-ea"/>
                          <a:cs typeface="+mn-cs"/>
                        </a:rPr>
                        <a:t>→</a:t>
                      </a:r>
                      <a:r>
                        <a:rPr kumimoji="1" lang="en-US" altLang="ko-KR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j-ea"/>
                        </a:rPr>
                        <a:t>주변 </a:t>
                      </a:r>
                      <a:r>
                        <a:rPr kumimoji="1" lang="ko-KR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j-ea"/>
                        </a:rPr>
                        <a:t>현황판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j-ea"/>
                        </a:rPr>
                        <a:t> 설치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ea"/>
                        <a:ea typeface="+mj-ea"/>
                      </a:endParaRPr>
                    </a:p>
                    <a:p>
                      <a:pPr marL="495300" marR="0" lvl="0" indent="-4953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j-ea"/>
                        <a:ea typeface="+mj-ea"/>
                        <a:sym typeface="Wingdings 3" pitchFamily="18" charset="2"/>
                      </a:endParaRPr>
                    </a:p>
                  </a:txBody>
                  <a:tcPr marT="45713" marB="4571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sym typeface="Wingdings 3" pitchFamily="18" charset="2"/>
                        </a:rPr>
                        <a:t>◑ </a:t>
                      </a: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sym typeface="Wingdings 3" pitchFamily="18" charset="2"/>
                        </a:rPr>
                        <a:t>안전 보호구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sym typeface="Wingdings 3" pitchFamily="18" charset="2"/>
                        </a:rPr>
                        <a:t>  ▶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sym typeface="Wingdings 3" pitchFamily="18" charset="2"/>
                        </a:rPr>
                        <a:t>유도등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sym typeface="Wingdings 3" pitchFamily="18" charset="2"/>
                        </a:rPr>
                        <a:t>  ▶</a:t>
                      </a: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sym typeface="Wingdings 3" pitchFamily="18" charset="2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sym typeface="Wingdings 3" pitchFamily="18" charset="2"/>
                        </a:rPr>
                        <a:t>현황판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sym typeface="Wingdings 3" pitchFamily="18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sym typeface="Wingdings 3" pitchFamily="18" charset="2"/>
                        </a:rPr>
                        <a:t>  ▶</a:t>
                      </a:r>
                      <a:r>
                        <a:rPr kumimoji="1" lang="en-US" altLang="ko-K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sym typeface="Wingdings 3" pitchFamily="18" charset="2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sym typeface="Wingdings 3" pitchFamily="18" charset="2"/>
                        </a:rPr>
                        <a:t>면바</a:t>
                      </a: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sym typeface="Wingdings 3" pitchFamily="18" charset="2"/>
                      </a:endParaRPr>
                    </a:p>
                  </a:txBody>
                  <a:tcPr marT="45713" marB="4571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sym typeface="Wingdings 3" pitchFamily="18" charset="2"/>
                      </a:endParaRPr>
                    </a:p>
                  </a:txBody>
                  <a:tcPr marT="45713" marB="4571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7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관련 협력사</a:t>
                      </a:r>
                    </a:p>
                  </a:txBody>
                  <a:tcPr marT="45713" marB="4571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9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sym typeface="Wingdings 3" pitchFamily="18" charset="2"/>
                        </a:rPr>
                        <a:t>▶ </a:t>
                      </a: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에스에프에이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sym typeface="Wingdings 3" pitchFamily="18" charset="2"/>
                        </a:rPr>
                        <a:t>▶ </a:t>
                      </a:r>
                      <a:r>
                        <a:rPr kumimoji="1" lang="ko-KR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세진에프에이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3" marB="4571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15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작업인원</a:t>
                      </a:r>
                    </a:p>
                  </a:txBody>
                  <a:tcPr marT="45713" marB="4571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46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5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명 이상</a:t>
                      </a: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신호수 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명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3" marB="4571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38696" name="Group 40">
            <a:extLst>
              <a:ext uri="{FF2B5EF4-FFF2-40B4-BE49-F238E27FC236}">
                <a16:creationId xmlns:a16="http://schemas.microsoft.com/office/drawing/2014/main" id="{350E622F-BFB1-4278-ADCF-5B8794E2B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647288"/>
              </p:ext>
            </p:extLst>
          </p:nvPr>
        </p:nvGraphicFramePr>
        <p:xfrm>
          <a:off x="1476375" y="4588151"/>
          <a:ext cx="4525962" cy="1219820"/>
        </p:xfrm>
        <a:graphic>
          <a:graphicData uri="http://schemas.openxmlformats.org/drawingml/2006/table">
            <a:tbl>
              <a:tblPr/>
              <a:tblGrid>
                <a:gridCol w="1621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2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 험 요 소</a:t>
                      </a:r>
                    </a:p>
                  </a:txBody>
                  <a:tcPr marL="91458" marR="91458" marT="45776" marB="4577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방 지 대 책</a:t>
                      </a:r>
                    </a:p>
                  </a:txBody>
                  <a:tcPr marL="91458" marR="91458" marT="45776" marB="4577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 고</a:t>
                      </a:r>
                    </a:p>
                  </a:txBody>
                  <a:tcPr marL="91458" marR="91458" marT="45776" marB="4577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설비 이동 간 충돌</a:t>
                      </a:r>
                    </a:p>
                  </a:txBody>
                  <a:tcPr marL="91458" marR="91458" marT="45776" marB="4577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보호구 착용</a:t>
                      </a:r>
                    </a:p>
                  </a:txBody>
                  <a:tcPr marL="91458" marR="91458" marT="45776" marB="4577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58" marR="91458" marT="45776" marB="4577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설비 이동 간 협착</a:t>
                      </a:r>
                    </a:p>
                  </a:txBody>
                  <a:tcPr marL="91458" marR="91458" marT="45776" marB="4577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작업구역 출입금지</a:t>
                      </a:r>
                    </a:p>
                  </a:txBody>
                  <a:tcPr marL="91458" marR="91458" marT="45776" marB="4577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58" marR="91458" marT="45776" marB="4577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7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비트 추락</a:t>
                      </a:r>
                    </a:p>
                  </a:txBody>
                  <a:tcPr marL="91458" marR="91458" marT="45776" marB="4577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개인보호구 착용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작업 구역 내 출입금지</a:t>
                      </a:r>
                    </a:p>
                  </a:txBody>
                  <a:tcPr marL="91458" marR="91458" marT="45776" marB="4577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58" marR="91458" marT="45776" marB="4577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오른쪽 화살표 9">
            <a:extLst>
              <a:ext uri="{FF2B5EF4-FFF2-40B4-BE49-F238E27FC236}">
                <a16:creationId xmlns:a16="http://schemas.microsoft.com/office/drawing/2014/main" id="{0D4AC395-027F-4483-99BD-98DE96F559C1}"/>
              </a:ext>
            </a:extLst>
          </p:cNvPr>
          <p:cNvSpPr/>
          <p:nvPr/>
        </p:nvSpPr>
        <p:spPr>
          <a:xfrm>
            <a:off x="4214460" y="3610483"/>
            <a:ext cx="252764" cy="247261"/>
          </a:xfrm>
          <a:prstGeom prst="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sz="1800" b="0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EF780CB-68E7-4BF0-8CA1-7C6DF4E17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안전 관리 계획</a:t>
            </a:r>
          </a:p>
        </p:txBody>
      </p:sp>
      <p:sp>
        <p:nvSpPr>
          <p:cNvPr id="12" name="슬라이드 번호 개체 틀 3">
            <a:extLst>
              <a:ext uri="{FF2B5EF4-FFF2-40B4-BE49-F238E27FC236}">
                <a16:creationId xmlns:a16="http://schemas.microsoft.com/office/drawing/2014/main" id="{9939D9CE-C5AF-4741-B4AC-8092746C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51</a:t>
            </a:fld>
            <a:endParaRPr lang="en-US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9B4914-A0A4-4E31-962F-C5AFA5A95BEB}"/>
              </a:ext>
            </a:extLst>
          </p:cNvPr>
          <p:cNvSpPr txBox="1"/>
          <p:nvPr/>
        </p:nvSpPr>
        <p:spPr>
          <a:xfrm>
            <a:off x="357188" y="733425"/>
            <a:ext cx="437812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+mn-ea"/>
              </a:rPr>
              <a:t>3-6.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초기 위험성 평가 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(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설비 설치 </a:t>
            </a:r>
            <a:r>
              <a:rPr lang="en-US" altLang="ko-KR" sz="2000" b="1" dirty="0">
                <a:latin typeface="+mn-ea"/>
              </a:rPr>
              <a:t>)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3">
            <a:extLst>
              <a:ext uri="{FF2B5EF4-FFF2-40B4-BE49-F238E27FC236}">
                <a16:creationId xmlns:a16="http://schemas.microsoft.com/office/drawing/2014/main" id="{804FF543-A52B-4C83-9893-6E2E5CEB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47" y="2532993"/>
            <a:ext cx="3280506" cy="245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CD97EE-B520-41DC-86E8-4481A155D04C}"/>
              </a:ext>
            </a:extLst>
          </p:cNvPr>
          <p:cNvSpPr txBox="1"/>
          <p:nvPr/>
        </p:nvSpPr>
        <p:spPr>
          <a:xfrm>
            <a:off x="0" y="5668032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i="0" dirty="0">
                <a:effectLst/>
                <a:latin typeface="+mn-ea"/>
                <a:cs typeface="Arial" panose="020B0604020202020204" pitchFamily="34" charset="0"/>
              </a:rPr>
              <a:t>TEL : 055) 343-9296      E-mail</a:t>
            </a:r>
            <a:r>
              <a:rPr lang="ko-KR" altLang="en-US" sz="1400" b="1" i="0" dirty="0">
                <a:effectLst/>
                <a:latin typeface="+mn-ea"/>
                <a:cs typeface="Arial" panose="020B0604020202020204" pitchFamily="34" charset="0"/>
              </a:rPr>
              <a:t> </a:t>
            </a:r>
            <a:r>
              <a:rPr lang="en-US" altLang="ko-KR" sz="1400" b="1" i="0" dirty="0">
                <a:effectLst/>
                <a:latin typeface="+mn-ea"/>
                <a:cs typeface="Arial" panose="020B0604020202020204" pitchFamily="34" charset="0"/>
              </a:rPr>
              <a:t>: chcc74@hanmail.net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4BCC8D7E-5710-42FF-89FD-2B0555C223B0}"/>
              </a:ext>
            </a:extLst>
          </p:cNvPr>
          <p:cNvSpPr/>
          <p:nvPr/>
        </p:nvSpPr>
        <p:spPr>
          <a:xfrm>
            <a:off x="3105150" y="6544003"/>
            <a:ext cx="2495550" cy="313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22CCFF8-F2F6-4157-84AC-FAEDA18B2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731" y="1207201"/>
            <a:ext cx="5248275" cy="1409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FC0FBB-83BF-3006-BACB-315C92CB8C5E}"/>
              </a:ext>
            </a:extLst>
          </p:cNvPr>
          <p:cNvSpPr txBox="1"/>
          <p:nvPr/>
        </p:nvSpPr>
        <p:spPr>
          <a:xfrm>
            <a:off x="3724382" y="4945949"/>
            <a:ext cx="16952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i="0" dirty="0">
                <a:solidFill>
                  <a:srgbClr val="0000FF"/>
                </a:solidFill>
                <a:effectLst/>
                <a:latin typeface="+mn-ea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49759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B20CF-314A-1361-8388-90EF0FABC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8F5B78B-C7A1-6142-8C03-4304793E8562}"/>
              </a:ext>
            </a:extLst>
          </p:cNvPr>
          <p:cNvSpPr txBox="1"/>
          <p:nvPr/>
        </p:nvSpPr>
        <p:spPr>
          <a:xfrm>
            <a:off x="357188" y="733425"/>
            <a:ext cx="314265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1-2.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층별 전체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Layout 3F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7ECDC09F-577E-1F92-3C29-80F66C973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1.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프로젝트 개요</a:t>
            </a:r>
          </a:p>
        </p:txBody>
      </p:sp>
      <p:sp>
        <p:nvSpPr>
          <p:cNvPr id="9" name="슬라이드 번호 개체 틀 3">
            <a:extLst>
              <a:ext uri="{FF2B5EF4-FFF2-40B4-BE49-F238E27FC236}">
                <a16:creationId xmlns:a16="http://schemas.microsoft.com/office/drawing/2014/main" id="{5CDB7A13-AAEC-C741-6FE0-FED0C8B5D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sz="100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692EA6A-4FE2-7F22-DA1E-F127A180FA33}"/>
              </a:ext>
            </a:extLst>
          </p:cNvPr>
          <p:cNvSpPr/>
          <p:nvPr/>
        </p:nvSpPr>
        <p:spPr>
          <a:xfrm>
            <a:off x="176667" y="1257359"/>
            <a:ext cx="8786357" cy="48672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DFE32-AA13-A6BA-8A34-7BF9648E72BF}"/>
              </a:ext>
            </a:extLst>
          </p:cNvPr>
          <p:cNvSpPr txBox="1"/>
          <p:nvPr/>
        </p:nvSpPr>
        <p:spPr>
          <a:xfrm>
            <a:off x="5705617" y="1574547"/>
            <a:ext cx="2935904" cy="338554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※ </a:t>
            </a:r>
            <a:r>
              <a:rPr lang="ko-KR" altLang="en-US" sz="1600" b="1" dirty="0">
                <a:solidFill>
                  <a:schemeClr val="tx1"/>
                </a:solidFill>
                <a:latin typeface="+mn-ea"/>
              </a:rPr>
              <a:t>신규건축동</a:t>
            </a: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( 3F </a:t>
            </a:r>
            <a:r>
              <a:rPr lang="ko-KR" altLang="en-US" sz="1600" b="1" dirty="0">
                <a:solidFill>
                  <a:schemeClr val="tx1"/>
                </a:solidFill>
                <a:latin typeface="+mn-ea"/>
              </a:rPr>
              <a:t>자동창고 </a:t>
            </a: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BC3AE0-B5FD-CF65-9D1F-A3BCC4C93B32}"/>
              </a:ext>
            </a:extLst>
          </p:cNvPr>
          <p:cNvSpPr txBox="1"/>
          <p:nvPr/>
        </p:nvSpPr>
        <p:spPr>
          <a:xfrm>
            <a:off x="629165" y="1571484"/>
            <a:ext cx="2654490" cy="338554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구생산동</a:t>
            </a: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 </a:t>
            </a:r>
            <a:r>
              <a:rPr lang="ko-KR" altLang="en-US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육가공동 </a:t>
            </a: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3F )</a:t>
            </a:r>
            <a:endParaRPr lang="en-US" altLang="ko-KR" sz="16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728A44E-6A83-02CD-699F-5F51C8299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9" y="2076199"/>
            <a:ext cx="8506904" cy="3923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EED2CB-FDD0-AE51-4360-00B91E12EE44}"/>
              </a:ext>
            </a:extLst>
          </p:cNvPr>
          <p:cNvSpPr txBox="1"/>
          <p:nvPr/>
        </p:nvSpPr>
        <p:spPr>
          <a:xfrm>
            <a:off x="3274842" y="2936472"/>
            <a:ext cx="2897311" cy="338554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600" b="1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동간물류</a:t>
            </a: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 </a:t>
            </a:r>
            <a:r>
              <a:rPr lang="ko-KR" altLang="en-US" sz="1600" b="1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오버브리지</a:t>
            </a:r>
            <a:r>
              <a:rPr lang="ko-KR" altLang="en-US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3F )</a:t>
            </a:r>
            <a:endParaRPr lang="en-US" altLang="ko-KR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95D27-9E4E-B649-A26D-1509D6C493F6}"/>
              </a:ext>
            </a:extLst>
          </p:cNvPr>
          <p:cNvSpPr txBox="1"/>
          <p:nvPr/>
        </p:nvSpPr>
        <p:spPr>
          <a:xfrm>
            <a:off x="1232265" y="2691042"/>
            <a:ext cx="1257478" cy="276999"/>
          </a:xfrm>
          <a:prstGeom prst="rect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BOX CV LINE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287BD91-E6D8-7FE0-1C62-2611F747BBDF}"/>
              </a:ext>
            </a:extLst>
          </p:cNvPr>
          <p:cNvSpPr/>
          <p:nvPr/>
        </p:nvSpPr>
        <p:spPr>
          <a:xfrm>
            <a:off x="1298503" y="2062605"/>
            <a:ext cx="1023457" cy="575565"/>
          </a:xfrm>
          <a:prstGeom prst="rect">
            <a:avLst/>
          </a:prstGeom>
          <a:solidFill>
            <a:schemeClr val="accent6">
              <a:lumMod val="20000"/>
              <a:lumOff val="80000"/>
              <a:alpha val="41000"/>
            </a:scheme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9A266F3-4636-39A9-AF73-4A40F894B5B1}"/>
              </a:ext>
            </a:extLst>
          </p:cNvPr>
          <p:cNvSpPr/>
          <p:nvPr/>
        </p:nvSpPr>
        <p:spPr>
          <a:xfrm>
            <a:off x="417121" y="3889960"/>
            <a:ext cx="2157341" cy="1041636"/>
          </a:xfrm>
          <a:prstGeom prst="rect">
            <a:avLst/>
          </a:prstGeom>
          <a:solidFill>
            <a:schemeClr val="accent6">
              <a:lumMod val="20000"/>
              <a:lumOff val="80000"/>
              <a:alpha val="41000"/>
            </a:scheme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68A74E-1D99-90C8-C185-3A899A08D613}"/>
              </a:ext>
            </a:extLst>
          </p:cNvPr>
          <p:cNvSpPr txBox="1"/>
          <p:nvPr/>
        </p:nvSpPr>
        <p:spPr>
          <a:xfrm>
            <a:off x="928436" y="4522930"/>
            <a:ext cx="1257478" cy="276999"/>
          </a:xfrm>
          <a:prstGeom prst="rect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BOX CV LINE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06EE725-A554-014D-DF1C-4055E2E84A92}"/>
              </a:ext>
            </a:extLst>
          </p:cNvPr>
          <p:cNvSpPr/>
          <p:nvPr/>
        </p:nvSpPr>
        <p:spPr>
          <a:xfrm>
            <a:off x="6605537" y="2181882"/>
            <a:ext cx="2106947" cy="786159"/>
          </a:xfrm>
          <a:prstGeom prst="rect">
            <a:avLst/>
          </a:prstGeom>
          <a:solidFill>
            <a:schemeClr val="accent1">
              <a:alpha val="41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14C7208-1877-4B97-D762-9D08F19C4FA6}"/>
              </a:ext>
            </a:extLst>
          </p:cNvPr>
          <p:cNvSpPr/>
          <p:nvPr/>
        </p:nvSpPr>
        <p:spPr>
          <a:xfrm>
            <a:off x="7806007" y="2981635"/>
            <a:ext cx="906477" cy="321245"/>
          </a:xfrm>
          <a:prstGeom prst="rect">
            <a:avLst/>
          </a:prstGeom>
          <a:solidFill>
            <a:schemeClr val="accent1">
              <a:alpha val="41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C571E81-FC36-4361-93F8-AF5D7E5E2773}"/>
              </a:ext>
            </a:extLst>
          </p:cNvPr>
          <p:cNvSpPr/>
          <p:nvPr/>
        </p:nvSpPr>
        <p:spPr>
          <a:xfrm>
            <a:off x="6603338" y="3302881"/>
            <a:ext cx="2106947" cy="229076"/>
          </a:xfrm>
          <a:prstGeom prst="rect">
            <a:avLst/>
          </a:prstGeom>
          <a:solidFill>
            <a:schemeClr val="accent1">
              <a:alpha val="41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5347EE-F328-80E8-3024-C1AF6B82D75E}"/>
              </a:ext>
            </a:extLst>
          </p:cNvPr>
          <p:cNvSpPr txBox="1"/>
          <p:nvPr/>
        </p:nvSpPr>
        <p:spPr>
          <a:xfrm>
            <a:off x="7053681" y="2229795"/>
            <a:ext cx="1257478" cy="276999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PLT CV LINE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50345B91-09F2-5B7D-8B27-FB1CE1144AAC}"/>
              </a:ext>
            </a:extLst>
          </p:cNvPr>
          <p:cNvSpPr/>
          <p:nvPr/>
        </p:nvSpPr>
        <p:spPr>
          <a:xfrm>
            <a:off x="7396140" y="3545551"/>
            <a:ext cx="987571" cy="2231758"/>
          </a:xfrm>
          <a:prstGeom prst="rect">
            <a:avLst/>
          </a:prstGeom>
          <a:solidFill>
            <a:schemeClr val="accent6">
              <a:lumMod val="20000"/>
              <a:lumOff val="80000"/>
              <a:alpha val="41000"/>
            </a:scheme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05A9F7-6026-8BD0-73E1-A08F57D40AD9}"/>
              </a:ext>
            </a:extLst>
          </p:cNvPr>
          <p:cNvSpPr txBox="1"/>
          <p:nvPr/>
        </p:nvSpPr>
        <p:spPr>
          <a:xfrm>
            <a:off x="6544830" y="4724605"/>
            <a:ext cx="1257478" cy="276999"/>
          </a:xfrm>
          <a:prstGeom prst="rect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BOX CV LINE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BCE3D0E-8580-9772-AA0F-C131F86984EE}"/>
              </a:ext>
            </a:extLst>
          </p:cNvPr>
          <p:cNvSpPr/>
          <p:nvPr/>
        </p:nvSpPr>
        <p:spPr>
          <a:xfrm>
            <a:off x="3161985" y="3331687"/>
            <a:ext cx="3439154" cy="276999"/>
          </a:xfrm>
          <a:prstGeom prst="rect">
            <a:avLst/>
          </a:prstGeom>
          <a:solidFill>
            <a:srgbClr val="FFFF99">
              <a:alpha val="41000"/>
            </a:srgb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644BC9-1D74-18D8-9A54-4EF015B8D732}"/>
              </a:ext>
            </a:extLst>
          </p:cNvPr>
          <p:cNvSpPr txBox="1"/>
          <p:nvPr/>
        </p:nvSpPr>
        <p:spPr>
          <a:xfrm>
            <a:off x="4094758" y="3645785"/>
            <a:ext cx="1257478" cy="276999"/>
          </a:xfrm>
          <a:prstGeom prst="rect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BOX CV LINE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2424975C-6589-0DB1-D69F-40D2274D24B0}"/>
              </a:ext>
            </a:extLst>
          </p:cNvPr>
          <p:cNvSpPr/>
          <p:nvPr/>
        </p:nvSpPr>
        <p:spPr>
          <a:xfrm>
            <a:off x="6267237" y="2973005"/>
            <a:ext cx="1535072" cy="329875"/>
          </a:xfrm>
          <a:prstGeom prst="rect">
            <a:avLst/>
          </a:prstGeom>
          <a:solidFill>
            <a:schemeClr val="accent6">
              <a:lumMod val="20000"/>
              <a:lumOff val="80000"/>
              <a:alpha val="41000"/>
            </a:scheme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7309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1CFB4-54EA-D259-A61F-9B40C8EDD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DF5720-A096-7028-4764-EA544CF3FC9D}"/>
              </a:ext>
            </a:extLst>
          </p:cNvPr>
          <p:cNvSpPr txBox="1"/>
          <p:nvPr/>
        </p:nvSpPr>
        <p:spPr>
          <a:xfrm>
            <a:off x="357188" y="733425"/>
            <a:ext cx="314265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1-2.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층별 전체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Layout 4F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BE733041-F9BA-3143-69C2-0C163E766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1.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프로젝트 개요</a:t>
            </a:r>
          </a:p>
        </p:txBody>
      </p:sp>
      <p:sp>
        <p:nvSpPr>
          <p:cNvPr id="9" name="슬라이드 번호 개체 틀 3">
            <a:extLst>
              <a:ext uri="{FF2B5EF4-FFF2-40B4-BE49-F238E27FC236}">
                <a16:creationId xmlns:a16="http://schemas.microsoft.com/office/drawing/2014/main" id="{81FBA03A-BE64-4D51-4EE5-6C309512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sz="100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F0A9F66-0664-0FCF-7929-CD47C8BD19EB}"/>
              </a:ext>
            </a:extLst>
          </p:cNvPr>
          <p:cNvSpPr/>
          <p:nvPr/>
        </p:nvSpPr>
        <p:spPr>
          <a:xfrm>
            <a:off x="176667" y="1257359"/>
            <a:ext cx="8786357" cy="48672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5D8094-61F0-C525-D67D-16FE8FCEE6D8}"/>
              </a:ext>
            </a:extLst>
          </p:cNvPr>
          <p:cNvSpPr txBox="1"/>
          <p:nvPr/>
        </p:nvSpPr>
        <p:spPr>
          <a:xfrm>
            <a:off x="5629890" y="1561440"/>
            <a:ext cx="2935904" cy="338554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※ </a:t>
            </a:r>
            <a:r>
              <a:rPr lang="ko-KR" altLang="en-US" sz="1600" b="1" dirty="0">
                <a:solidFill>
                  <a:schemeClr val="tx1"/>
                </a:solidFill>
                <a:latin typeface="+mn-ea"/>
              </a:rPr>
              <a:t>신규건축동</a:t>
            </a: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( 4F </a:t>
            </a:r>
            <a:r>
              <a:rPr lang="ko-KR" altLang="en-US" sz="1600" b="1" dirty="0">
                <a:solidFill>
                  <a:schemeClr val="tx1"/>
                </a:solidFill>
                <a:latin typeface="+mn-ea"/>
              </a:rPr>
              <a:t>자동창고 </a:t>
            </a: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092A0E9-AAA1-06FB-9B7D-0B65B8CBB0A3}"/>
              </a:ext>
            </a:extLst>
          </p:cNvPr>
          <p:cNvSpPr txBox="1"/>
          <p:nvPr/>
        </p:nvSpPr>
        <p:spPr>
          <a:xfrm>
            <a:off x="397938" y="1561440"/>
            <a:ext cx="2654490" cy="338554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구생산동</a:t>
            </a: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육가공동 </a:t>
            </a: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4F )</a:t>
            </a:r>
            <a:endParaRPr lang="en-US" altLang="ko-KR" sz="16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C54D7D8-10FB-5BA9-D1A2-FEC1E7B70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2132952"/>
            <a:ext cx="8506905" cy="391852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69DA627-9006-064F-0B63-8A6DC67A1A3F}"/>
              </a:ext>
            </a:extLst>
          </p:cNvPr>
          <p:cNvSpPr/>
          <p:nvPr/>
        </p:nvSpPr>
        <p:spPr>
          <a:xfrm>
            <a:off x="447380" y="2259222"/>
            <a:ext cx="1699919" cy="577060"/>
          </a:xfrm>
          <a:prstGeom prst="rect">
            <a:avLst/>
          </a:prstGeom>
          <a:solidFill>
            <a:schemeClr val="accent6">
              <a:lumMod val="20000"/>
              <a:lumOff val="80000"/>
              <a:alpha val="41000"/>
            </a:scheme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5A29245-B994-7092-952E-E80232C635BE}"/>
              </a:ext>
            </a:extLst>
          </p:cNvPr>
          <p:cNvSpPr/>
          <p:nvPr/>
        </p:nvSpPr>
        <p:spPr>
          <a:xfrm>
            <a:off x="1623317" y="2836281"/>
            <a:ext cx="523982" cy="3112455"/>
          </a:xfrm>
          <a:prstGeom prst="rect">
            <a:avLst/>
          </a:prstGeom>
          <a:solidFill>
            <a:schemeClr val="accent6">
              <a:lumMod val="20000"/>
              <a:lumOff val="80000"/>
              <a:alpha val="41000"/>
            </a:scheme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F4C7110-53E3-5FED-2D16-B4D4DA912387}"/>
              </a:ext>
            </a:extLst>
          </p:cNvPr>
          <p:cNvSpPr/>
          <p:nvPr/>
        </p:nvSpPr>
        <p:spPr>
          <a:xfrm>
            <a:off x="976045" y="5543292"/>
            <a:ext cx="647272" cy="405444"/>
          </a:xfrm>
          <a:prstGeom prst="rect">
            <a:avLst/>
          </a:prstGeom>
          <a:solidFill>
            <a:schemeClr val="accent6">
              <a:lumMod val="20000"/>
              <a:lumOff val="80000"/>
              <a:alpha val="41000"/>
            </a:scheme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48903B-36CD-B00C-C2C5-76C1A51A69DC}"/>
              </a:ext>
            </a:extLst>
          </p:cNvPr>
          <p:cNvSpPr txBox="1"/>
          <p:nvPr/>
        </p:nvSpPr>
        <p:spPr>
          <a:xfrm>
            <a:off x="520863" y="3883219"/>
            <a:ext cx="1257478" cy="276999"/>
          </a:xfrm>
          <a:prstGeom prst="rect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BOX CV LINE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4B44EF9-BD27-11C4-FF51-B870D20D0D24}"/>
              </a:ext>
            </a:extLst>
          </p:cNvPr>
          <p:cNvSpPr/>
          <p:nvPr/>
        </p:nvSpPr>
        <p:spPr>
          <a:xfrm>
            <a:off x="6071571" y="3252039"/>
            <a:ext cx="1521030" cy="510516"/>
          </a:xfrm>
          <a:prstGeom prst="rect">
            <a:avLst/>
          </a:prstGeom>
          <a:solidFill>
            <a:schemeClr val="accent1">
              <a:alpha val="41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86DC5F7-A8D7-DEF0-1795-4F5824EBD305}"/>
              </a:ext>
            </a:extLst>
          </p:cNvPr>
          <p:cNvSpPr/>
          <p:nvPr/>
        </p:nvSpPr>
        <p:spPr>
          <a:xfrm>
            <a:off x="6071571" y="4025411"/>
            <a:ext cx="1521030" cy="574064"/>
          </a:xfrm>
          <a:prstGeom prst="rect">
            <a:avLst/>
          </a:prstGeom>
          <a:solidFill>
            <a:schemeClr val="accent1">
              <a:alpha val="41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B8C60F1-D8A1-474F-03B9-7FE377FF3373}"/>
              </a:ext>
            </a:extLst>
          </p:cNvPr>
          <p:cNvSpPr/>
          <p:nvPr/>
        </p:nvSpPr>
        <p:spPr>
          <a:xfrm>
            <a:off x="7592602" y="3011590"/>
            <a:ext cx="947872" cy="1673426"/>
          </a:xfrm>
          <a:prstGeom prst="rect">
            <a:avLst/>
          </a:prstGeom>
          <a:solidFill>
            <a:schemeClr val="accent1">
              <a:alpha val="41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9E03EA1-7AF6-9E61-62FF-2B169FD2CC8C}"/>
              </a:ext>
            </a:extLst>
          </p:cNvPr>
          <p:cNvSpPr/>
          <p:nvPr/>
        </p:nvSpPr>
        <p:spPr>
          <a:xfrm>
            <a:off x="6071571" y="3775584"/>
            <a:ext cx="1521030" cy="249827"/>
          </a:xfrm>
          <a:prstGeom prst="rect">
            <a:avLst/>
          </a:prstGeom>
          <a:solidFill>
            <a:schemeClr val="accent6">
              <a:lumMod val="20000"/>
              <a:lumOff val="80000"/>
              <a:alpha val="41000"/>
            </a:scheme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8A4C7C5-5FF2-316E-CF73-7BB58E6E267F}"/>
              </a:ext>
            </a:extLst>
          </p:cNvPr>
          <p:cNvSpPr/>
          <p:nvPr/>
        </p:nvSpPr>
        <p:spPr>
          <a:xfrm>
            <a:off x="5547588" y="3146397"/>
            <a:ext cx="523982" cy="1220120"/>
          </a:xfrm>
          <a:prstGeom prst="rect">
            <a:avLst/>
          </a:prstGeom>
          <a:solidFill>
            <a:schemeClr val="accent6">
              <a:lumMod val="20000"/>
              <a:lumOff val="80000"/>
              <a:alpha val="41000"/>
            </a:schemeClr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6C8C75-4275-B627-256C-CD54B2DC48A1}"/>
              </a:ext>
            </a:extLst>
          </p:cNvPr>
          <p:cNvSpPr txBox="1"/>
          <p:nvPr/>
        </p:nvSpPr>
        <p:spPr>
          <a:xfrm>
            <a:off x="4737092" y="4395618"/>
            <a:ext cx="1257478" cy="276999"/>
          </a:xfrm>
          <a:prstGeom prst="rect">
            <a:avLst/>
          </a:prstGeom>
          <a:ln w="15875"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BOX CV LINE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AA38CE-AC10-0C5F-C62A-546452A2502A}"/>
              </a:ext>
            </a:extLst>
          </p:cNvPr>
          <p:cNvSpPr txBox="1"/>
          <p:nvPr/>
        </p:nvSpPr>
        <p:spPr>
          <a:xfrm>
            <a:off x="6252091" y="2860641"/>
            <a:ext cx="1257478" cy="276999"/>
          </a:xfrm>
          <a:prstGeom prst="rect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PLT CV LINE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827CBD-E5DF-AC06-B82D-8B5CB1B7BD95}"/>
              </a:ext>
            </a:extLst>
          </p:cNvPr>
          <p:cNvSpPr txBox="1"/>
          <p:nvPr/>
        </p:nvSpPr>
        <p:spPr>
          <a:xfrm>
            <a:off x="7282996" y="4761445"/>
            <a:ext cx="1257478" cy="276999"/>
          </a:xfrm>
          <a:prstGeom prst="rect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PLT CV LINE</a:t>
            </a:r>
          </a:p>
        </p:txBody>
      </p:sp>
    </p:spTree>
    <p:extLst>
      <p:ext uri="{BB962C8B-B14F-4D97-AF65-F5344CB8AC3E}">
        <p14:creationId xmlns:p14="http://schemas.microsoft.com/office/powerpoint/2010/main" val="3537354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4A536D1-2A23-42AE-915E-1001E6DD845E}"/>
              </a:ext>
            </a:extLst>
          </p:cNvPr>
          <p:cNvSpPr txBox="1"/>
          <p:nvPr/>
        </p:nvSpPr>
        <p:spPr>
          <a:xfrm>
            <a:off x="357188" y="733425"/>
            <a:ext cx="328487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1-3. Installation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Schedule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D956B61-6AA5-4D2B-B654-436487B61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1.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프로젝트 개요</a:t>
            </a:r>
          </a:p>
        </p:txBody>
      </p:sp>
      <p:sp>
        <p:nvSpPr>
          <p:cNvPr id="9" name="슬라이드 번호 개체 틀 3">
            <a:extLst>
              <a:ext uri="{FF2B5EF4-FFF2-40B4-BE49-F238E27FC236}">
                <a16:creationId xmlns:a16="http://schemas.microsoft.com/office/drawing/2014/main" id="{DFDB9435-7585-4189-83DE-2F244BF14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sz="100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4A29221-D981-4C51-A6EE-12DD300D33EF}"/>
              </a:ext>
            </a:extLst>
          </p:cNvPr>
          <p:cNvSpPr/>
          <p:nvPr/>
        </p:nvSpPr>
        <p:spPr>
          <a:xfrm>
            <a:off x="176667" y="1257359"/>
            <a:ext cx="8786357" cy="48672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D4C0D5-0CA8-862C-B499-68B6D4B98BB4}"/>
              </a:ext>
            </a:extLst>
          </p:cNvPr>
          <p:cNvSpPr txBox="1"/>
          <p:nvPr/>
        </p:nvSpPr>
        <p:spPr>
          <a:xfrm>
            <a:off x="176667" y="1320848"/>
            <a:ext cx="231185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latin typeface="+mn-ea"/>
              </a:rPr>
              <a:t>&lt; </a:t>
            </a:r>
            <a:r>
              <a:rPr lang="ko-KR" altLang="en-US" b="1" dirty="0">
                <a:latin typeface="+mn-ea"/>
              </a:rPr>
              <a:t>공사 일정 안내 </a:t>
            </a:r>
            <a:r>
              <a:rPr lang="en-US" altLang="ko-KR" b="1" dirty="0">
                <a:solidFill>
                  <a:schemeClr val="tx1"/>
                </a:solidFill>
                <a:latin typeface="+mn-ea"/>
              </a:rPr>
              <a:t>&gt;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ABE595E-5371-FA8B-334B-4119B8C52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46" y="1690180"/>
            <a:ext cx="8468907" cy="434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46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1">
            <a:extLst>
              <a:ext uri="{FF2B5EF4-FFF2-40B4-BE49-F238E27FC236}">
                <a16:creationId xmlns:a16="http://schemas.microsoft.com/office/drawing/2014/main" id="{C873F1AA-5674-41ED-A16E-A29B0CF78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7" y="1"/>
            <a:ext cx="33686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</a:bodyPr>
          <a:lstStyle>
            <a:lvl1pPr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2400" dirty="0">
                <a:solidFill>
                  <a:schemeClr val="tx1"/>
                </a:solidFill>
                <a:latin typeface="+mn-ea"/>
                <a:ea typeface="+mn-ea"/>
              </a:rPr>
              <a:t>1. </a:t>
            </a:r>
            <a:r>
              <a:rPr lang="ko-KR" altLang="en-US" sz="2400" dirty="0">
                <a:solidFill>
                  <a:schemeClr val="tx1"/>
                </a:solidFill>
                <a:latin typeface="+mn-ea"/>
                <a:ea typeface="+mn-ea"/>
              </a:rPr>
              <a:t>프로젝트 개요</a:t>
            </a:r>
          </a:p>
        </p:txBody>
      </p:sp>
      <p:sp>
        <p:nvSpPr>
          <p:cNvPr id="50" name="슬라이드 번호 개체 틀 3">
            <a:extLst>
              <a:ext uri="{FF2B5EF4-FFF2-40B4-BE49-F238E27FC236}">
                <a16:creationId xmlns:a16="http://schemas.microsoft.com/office/drawing/2014/main" id="{588957CA-7DD2-42AE-9A11-5153F1EA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6007" y="6586409"/>
            <a:ext cx="1157018" cy="19025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sz="10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8F74CD0-754E-4502-9AA2-C09E4C250C9A}"/>
              </a:ext>
            </a:extLst>
          </p:cNvPr>
          <p:cNvSpPr txBox="1"/>
          <p:nvPr/>
        </p:nvSpPr>
        <p:spPr>
          <a:xfrm>
            <a:off x="357188" y="733425"/>
            <a:ext cx="272061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1-4. </a:t>
            </a:r>
            <a:r>
              <a:rPr lang="ko-KR" altLang="en-US" sz="2000" b="1" dirty="0">
                <a:latin typeface="+mn-ea"/>
              </a:rPr>
              <a:t>설치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수행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조직도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E75B5F2B-1038-0B36-6EBC-4A46E00DC5F9}"/>
              </a:ext>
            </a:extLst>
          </p:cNvPr>
          <p:cNvCxnSpPr>
            <a:cxnSpLocks/>
          </p:cNvCxnSpPr>
          <p:nvPr/>
        </p:nvCxnSpPr>
        <p:spPr>
          <a:xfrm flipH="1">
            <a:off x="4105275" y="3248476"/>
            <a:ext cx="185415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양쪽 모서리가 둥근 사각형 31">
            <a:extLst>
              <a:ext uri="{FF2B5EF4-FFF2-40B4-BE49-F238E27FC236}">
                <a16:creationId xmlns:a16="http://schemas.microsoft.com/office/drawing/2014/main" id="{52851191-27E4-2059-57F2-B4C99F24AE9A}"/>
              </a:ext>
            </a:extLst>
          </p:cNvPr>
          <p:cNvSpPr/>
          <p:nvPr/>
        </p:nvSpPr>
        <p:spPr>
          <a:xfrm>
            <a:off x="3215811" y="1752402"/>
            <a:ext cx="1705510" cy="540000"/>
          </a:xfrm>
          <a:prstGeom prst="round2Same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b="1" dirty="0">
                <a:latin typeface="+mn-ea"/>
              </a:rPr>
              <a:t>PM(</a:t>
            </a:r>
            <a:r>
              <a:rPr lang="ko-KR" altLang="en-US" b="1" dirty="0">
                <a:latin typeface="+mn-ea"/>
              </a:rPr>
              <a:t>총괄</a:t>
            </a:r>
            <a:r>
              <a:rPr lang="en-US" altLang="ko-KR" b="1" dirty="0">
                <a:latin typeface="+mn-ea"/>
              </a:rPr>
              <a:t>)</a:t>
            </a:r>
            <a:endParaRPr lang="ko-KR" altLang="en-US" b="1" dirty="0">
              <a:latin typeface="+mn-ea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41FDC538-D6FD-57AC-92BB-6436B65ECAF1}"/>
              </a:ext>
            </a:extLst>
          </p:cNvPr>
          <p:cNvCxnSpPr>
            <a:cxnSpLocks/>
          </p:cNvCxnSpPr>
          <p:nvPr/>
        </p:nvCxnSpPr>
        <p:spPr>
          <a:xfrm>
            <a:off x="3470275" y="2668389"/>
            <a:ext cx="1270000" cy="0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6E12085D-C2C9-8545-BC4E-98CFF7371036}"/>
              </a:ext>
            </a:extLst>
          </p:cNvPr>
          <p:cNvCxnSpPr>
            <a:cxnSpLocks/>
          </p:cNvCxnSpPr>
          <p:nvPr/>
        </p:nvCxnSpPr>
        <p:spPr>
          <a:xfrm flipV="1">
            <a:off x="4105275" y="2668389"/>
            <a:ext cx="0" cy="138868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A6C2101C-0BA8-0932-61D0-EA58736D5D54}"/>
              </a:ext>
            </a:extLst>
          </p:cNvPr>
          <p:cNvCxnSpPr>
            <a:cxnSpLocks/>
          </p:cNvCxnSpPr>
          <p:nvPr/>
        </p:nvCxnSpPr>
        <p:spPr>
          <a:xfrm flipH="1">
            <a:off x="1628023" y="4052883"/>
            <a:ext cx="501592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BB631258-F8AF-3BAB-2E6A-B7B85B592479}"/>
              </a:ext>
            </a:extLst>
          </p:cNvPr>
          <p:cNvCxnSpPr>
            <a:cxnSpLocks/>
          </p:cNvCxnSpPr>
          <p:nvPr/>
        </p:nvCxnSpPr>
        <p:spPr>
          <a:xfrm flipV="1">
            <a:off x="1628023" y="4042510"/>
            <a:ext cx="0" cy="113803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36EB9FC9-5387-0398-0B74-B90E2D23126A}"/>
              </a:ext>
            </a:extLst>
          </p:cNvPr>
          <p:cNvCxnSpPr>
            <a:cxnSpLocks/>
          </p:cNvCxnSpPr>
          <p:nvPr/>
        </p:nvCxnSpPr>
        <p:spPr>
          <a:xfrm flipV="1">
            <a:off x="6643946" y="4063257"/>
            <a:ext cx="0" cy="113044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7BE5DB0-3CBF-A58B-CB9A-55864429E867}"/>
              </a:ext>
            </a:extLst>
          </p:cNvPr>
          <p:cNvSpPr/>
          <p:nvPr/>
        </p:nvSpPr>
        <p:spPr>
          <a:xfrm>
            <a:off x="375070" y="1257359"/>
            <a:ext cx="8389552" cy="48672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" name="양쪽 모서리가 둥근 사각형 31">
            <a:extLst>
              <a:ext uri="{FF2B5EF4-FFF2-40B4-BE49-F238E27FC236}">
                <a16:creationId xmlns:a16="http://schemas.microsoft.com/office/drawing/2014/main" id="{73C1AA84-C161-740A-AF6F-2B5F257F6FEE}"/>
              </a:ext>
            </a:extLst>
          </p:cNvPr>
          <p:cNvSpPr/>
          <p:nvPr/>
        </p:nvSpPr>
        <p:spPr>
          <a:xfrm>
            <a:off x="5823941" y="3014476"/>
            <a:ext cx="1643443" cy="4680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latin typeface="+mn-ea"/>
              </a:rPr>
              <a:t>PE(</a:t>
            </a:r>
            <a:r>
              <a:rPr lang="ko-KR" altLang="en-US" sz="1600" b="1" dirty="0">
                <a:latin typeface="+mn-ea"/>
              </a:rPr>
              <a:t>안전관리</a:t>
            </a:r>
            <a:r>
              <a:rPr lang="en-US" altLang="ko-KR" sz="1600" b="1" dirty="0">
                <a:latin typeface="+mn-ea"/>
              </a:rPr>
              <a:t>)</a:t>
            </a:r>
            <a:endParaRPr lang="ko-KR" altLang="en-US" sz="1600" b="1" dirty="0">
              <a:latin typeface="+mn-ea"/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D3F91296-12DD-9BF9-2BE0-269175B104DF}"/>
              </a:ext>
            </a:extLst>
          </p:cNvPr>
          <p:cNvCxnSpPr>
            <a:cxnSpLocks/>
          </p:cNvCxnSpPr>
          <p:nvPr/>
        </p:nvCxnSpPr>
        <p:spPr>
          <a:xfrm>
            <a:off x="6020852" y="3811849"/>
            <a:ext cx="1246188" cy="0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양쪽 모서리가 둥근 사각형 37">
            <a:extLst>
              <a:ext uri="{FF2B5EF4-FFF2-40B4-BE49-F238E27FC236}">
                <a16:creationId xmlns:a16="http://schemas.microsoft.com/office/drawing/2014/main" id="{95A4B799-9C13-146D-32BE-81ADA9C3C899}"/>
              </a:ext>
            </a:extLst>
          </p:cNvPr>
          <p:cNvSpPr/>
          <p:nvPr/>
        </p:nvSpPr>
        <p:spPr>
          <a:xfrm>
            <a:off x="5823941" y="3489924"/>
            <a:ext cx="1643443" cy="306526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ko-KR" altLang="en-US" sz="1300" b="1" dirty="0">
                <a:solidFill>
                  <a:schemeClr val="tx1"/>
                </a:solidFill>
                <a:latin typeface="+mn-ea"/>
              </a:rPr>
              <a:t>이 대 원  차장</a:t>
            </a:r>
            <a:endParaRPr lang="en-US" altLang="ko-KR" sz="13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" name="양쪽 모서리가 둥근 사각형 31">
            <a:extLst>
              <a:ext uri="{FF2B5EF4-FFF2-40B4-BE49-F238E27FC236}">
                <a16:creationId xmlns:a16="http://schemas.microsoft.com/office/drawing/2014/main" id="{540D74EB-B44B-271B-E7C2-54A52505EC7E}"/>
              </a:ext>
            </a:extLst>
          </p:cNvPr>
          <p:cNvSpPr/>
          <p:nvPr/>
        </p:nvSpPr>
        <p:spPr>
          <a:xfrm>
            <a:off x="990928" y="4407187"/>
            <a:ext cx="1246188" cy="468000"/>
          </a:xfrm>
          <a:prstGeom prst="round2Same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600" b="1" dirty="0">
                <a:latin typeface="+mn-ea"/>
              </a:rPr>
              <a:t>설치</a:t>
            </a:r>
            <a:r>
              <a:rPr lang="en-US" altLang="ko-KR" sz="1600" b="1" dirty="0">
                <a:latin typeface="+mn-ea"/>
              </a:rPr>
              <a:t> 1</a:t>
            </a:r>
            <a:r>
              <a:rPr lang="ko-KR" altLang="en-US" sz="1600" b="1" dirty="0">
                <a:latin typeface="+mn-ea"/>
              </a:rPr>
              <a:t>팀</a:t>
            </a:r>
          </a:p>
        </p:txBody>
      </p:sp>
      <p:sp>
        <p:nvSpPr>
          <p:cNvPr id="21" name="양쪽 모서리가 둥근 사각형 31">
            <a:extLst>
              <a:ext uri="{FF2B5EF4-FFF2-40B4-BE49-F238E27FC236}">
                <a16:creationId xmlns:a16="http://schemas.microsoft.com/office/drawing/2014/main" id="{A6067B80-97B4-337D-021B-08562CB10E63}"/>
              </a:ext>
            </a:extLst>
          </p:cNvPr>
          <p:cNvSpPr/>
          <p:nvPr/>
        </p:nvSpPr>
        <p:spPr>
          <a:xfrm>
            <a:off x="6013289" y="4419551"/>
            <a:ext cx="1246188" cy="468000"/>
          </a:xfrm>
          <a:prstGeom prst="round2Same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600" b="1" dirty="0">
                <a:latin typeface="+mn-ea"/>
              </a:rPr>
              <a:t>설치 </a:t>
            </a:r>
            <a:r>
              <a:rPr lang="en-US" altLang="ko-KR" sz="1600" b="1" dirty="0">
                <a:latin typeface="+mn-ea"/>
              </a:rPr>
              <a:t>2</a:t>
            </a:r>
            <a:r>
              <a:rPr lang="ko-KR" altLang="en-US" sz="1600" b="1" dirty="0">
                <a:latin typeface="+mn-ea"/>
              </a:rPr>
              <a:t>팀</a:t>
            </a:r>
          </a:p>
        </p:txBody>
      </p:sp>
      <p:sp>
        <p:nvSpPr>
          <p:cNvPr id="24" name="양쪽 모서리가 둥근 사각형 37">
            <a:extLst>
              <a:ext uri="{FF2B5EF4-FFF2-40B4-BE49-F238E27FC236}">
                <a16:creationId xmlns:a16="http://schemas.microsoft.com/office/drawing/2014/main" id="{D08E6EFB-793F-1DD4-CBA4-3903A14D3596}"/>
              </a:ext>
            </a:extLst>
          </p:cNvPr>
          <p:cNvSpPr/>
          <p:nvPr/>
        </p:nvSpPr>
        <p:spPr>
          <a:xfrm>
            <a:off x="3215808" y="2322968"/>
            <a:ext cx="1705509" cy="306526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ko-KR" altLang="en-US" sz="1300" b="1" dirty="0">
                <a:solidFill>
                  <a:schemeClr val="tx1"/>
                </a:solidFill>
                <a:latin typeface="+mn-ea"/>
              </a:rPr>
              <a:t>박 재 홍  부장</a:t>
            </a:r>
            <a:endParaRPr lang="en-US" altLang="ko-KR" sz="13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0085E7-5A4D-9A11-3816-5E8220561D45}"/>
              </a:ext>
            </a:extLst>
          </p:cNvPr>
          <p:cNvSpPr txBox="1"/>
          <p:nvPr/>
        </p:nvSpPr>
        <p:spPr>
          <a:xfrm>
            <a:off x="559634" y="5180543"/>
            <a:ext cx="2820564" cy="7352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 ◎ 현장 </a:t>
            </a:r>
            <a:r>
              <a:rPr lang="ko-KR" altLang="en-US" sz="1200" dirty="0">
                <a:latin typeface="+mn-ea"/>
              </a:rPr>
              <a:t>설치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: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정재화 소장 외 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5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명</a:t>
            </a:r>
            <a:endParaRPr lang="en-US" altLang="ko-KR" sz="12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20000"/>
              </a:lnSpc>
              <a:defRPr/>
            </a:pPr>
            <a:r>
              <a:rPr lang="ko-KR" altLang="en-US" sz="1200" dirty="0">
                <a:latin typeface="+mn-ea"/>
              </a:rPr>
              <a:t>     연락처 </a:t>
            </a:r>
            <a:r>
              <a:rPr lang="en-US" altLang="ko-KR" sz="1200" dirty="0">
                <a:latin typeface="+mn-ea"/>
              </a:rPr>
              <a:t>: 010-7588-8879</a:t>
            </a:r>
          </a:p>
          <a:p>
            <a:pPr>
              <a:lnSpc>
                <a:spcPct val="120000"/>
              </a:lnSpc>
              <a:defRPr/>
            </a:pPr>
            <a:r>
              <a:rPr lang="ko-KR" altLang="en-US" sz="1200" dirty="0">
                <a:latin typeface="+mn-ea"/>
              </a:rPr>
              <a:t>설치라인 </a:t>
            </a:r>
            <a:r>
              <a:rPr lang="en-US" altLang="ko-KR" sz="1200" dirty="0">
                <a:latin typeface="+mn-ea"/>
              </a:rPr>
              <a:t>: PLT CV </a:t>
            </a:r>
            <a:r>
              <a:rPr lang="ko-KR" altLang="en-US" sz="1200" dirty="0">
                <a:latin typeface="+mn-ea"/>
              </a:rPr>
              <a:t>라인 및 </a:t>
            </a:r>
            <a:r>
              <a:rPr lang="en-US" altLang="ko-KR" sz="1200" dirty="0">
                <a:latin typeface="+mn-ea"/>
              </a:rPr>
              <a:t>LIFT </a:t>
            </a:r>
            <a:r>
              <a:rPr lang="ko-KR" altLang="en-US" sz="1200" dirty="0">
                <a:latin typeface="+mn-ea"/>
              </a:rPr>
              <a:t>구간</a:t>
            </a:r>
            <a:endParaRPr lang="en-US" altLang="ko-KR" sz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A161A2-2310-10AF-814A-4D0BAB50CBE5}"/>
              </a:ext>
            </a:extLst>
          </p:cNvPr>
          <p:cNvSpPr txBox="1"/>
          <p:nvPr/>
        </p:nvSpPr>
        <p:spPr>
          <a:xfrm>
            <a:off x="5085709" y="5193699"/>
            <a:ext cx="3071972" cy="7352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 ◎ 현장 </a:t>
            </a:r>
            <a:r>
              <a:rPr lang="ko-KR" altLang="en-US" sz="1200" dirty="0">
                <a:latin typeface="+mn-ea"/>
              </a:rPr>
              <a:t>설치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: 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하재웅 소장 외 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10</a:t>
            </a:r>
            <a:r>
              <a:rPr lang="en-US" altLang="ko-KR" sz="1200" dirty="0">
                <a:latin typeface="+mn-ea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명</a:t>
            </a:r>
            <a:endParaRPr lang="en-US" altLang="ko-KR" sz="12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20000"/>
              </a:lnSpc>
              <a:defRPr/>
            </a:pPr>
            <a:r>
              <a:rPr lang="ko-KR" altLang="en-US" sz="1200" dirty="0">
                <a:latin typeface="+mn-ea"/>
              </a:rPr>
              <a:t>     연락처 </a:t>
            </a:r>
            <a:r>
              <a:rPr lang="en-US" altLang="ko-KR" sz="1200" dirty="0">
                <a:latin typeface="+mn-ea"/>
              </a:rPr>
              <a:t>: 010-5214-9788</a:t>
            </a:r>
          </a:p>
          <a:p>
            <a:pPr>
              <a:lnSpc>
                <a:spcPct val="120000"/>
              </a:lnSpc>
              <a:defRPr/>
            </a:pPr>
            <a:r>
              <a:rPr lang="ko-KR" altLang="en-US" sz="1200" dirty="0">
                <a:latin typeface="+mn-ea"/>
              </a:rPr>
              <a:t>설치라인 </a:t>
            </a:r>
            <a:r>
              <a:rPr lang="en-US" altLang="ko-KR" sz="1200" dirty="0">
                <a:latin typeface="+mn-ea"/>
              </a:rPr>
              <a:t>: BOX CV </a:t>
            </a:r>
            <a:r>
              <a:rPr lang="ko-KR" altLang="en-US" sz="1200" dirty="0">
                <a:latin typeface="+mn-ea"/>
              </a:rPr>
              <a:t>라인 및 </a:t>
            </a:r>
            <a:r>
              <a:rPr lang="ko-KR" altLang="en-US" sz="1200" dirty="0" err="1">
                <a:latin typeface="+mn-ea"/>
              </a:rPr>
              <a:t>행잉</a:t>
            </a:r>
            <a:r>
              <a:rPr lang="ko-KR" altLang="en-US" sz="1200" dirty="0">
                <a:latin typeface="+mn-ea"/>
              </a:rPr>
              <a:t> 구간</a:t>
            </a:r>
            <a:endParaRPr lang="en-US" altLang="ko-KR" sz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" name="양쪽 모서리가 둥근 사각형 31">
            <a:extLst>
              <a:ext uri="{FF2B5EF4-FFF2-40B4-BE49-F238E27FC236}">
                <a16:creationId xmlns:a16="http://schemas.microsoft.com/office/drawing/2014/main" id="{BDFD5546-A4E7-57DD-9EE5-E5E3DA8B310D}"/>
              </a:ext>
            </a:extLst>
          </p:cNvPr>
          <p:cNvSpPr/>
          <p:nvPr/>
        </p:nvSpPr>
        <p:spPr>
          <a:xfrm>
            <a:off x="1322611" y="2787054"/>
            <a:ext cx="1643443" cy="4680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600" b="1" dirty="0">
                <a:latin typeface="+mn-ea"/>
              </a:rPr>
              <a:t>품질보증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3C143EDD-FE1C-95C7-2B2A-18630CC3E0A0}"/>
              </a:ext>
            </a:extLst>
          </p:cNvPr>
          <p:cNvCxnSpPr>
            <a:cxnSpLocks/>
          </p:cNvCxnSpPr>
          <p:nvPr/>
        </p:nvCxnSpPr>
        <p:spPr>
          <a:xfrm flipH="1">
            <a:off x="2966054" y="3004332"/>
            <a:ext cx="113922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양쪽 모서리가 둥근 사각형 37">
            <a:extLst>
              <a:ext uri="{FF2B5EF4-FFF2-40B4-BE49-F238E27FC236}">
                <a16:creationId xmlns:a16="http://schemas.microsoft.com/office/drawing/2014/main" id="{F04333BB-EFD5-6D8C-C03B-79C3B78854D4}"/>
              </a:ext>
            </a:extLst>
          </p:cNvPr>
          <p:cNvSpPr/>
          <p:nvPr/>
        </p:nvSpPr>
        <p:spPr>
          <a:xfrm>
            <a:off x="1322610" y="3284470"/>
            <a:ext cx="1643443" cy="306526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ko-KR" altLang="en-US" sz="1300" b="1" dirty="0">
                <a:solidFill>
                  <a:schemeClr val="tx1"/>
                </a:solidFill>
                <a:latin typeface="+mn-ea"/>
              </a:rPr>
              <a:t>탁 동 수  차장</a:t>
            </a:r>
            <a:endParaRPr lang="en-US" altLang="ko-KR" sz="1300" b="1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3345E089-3B3B-2FDF-91FD-F2E50F428FDD}"/>
              </a:ext>
            </a:extLst>
          </p:cNvPr>
          <p:cNvCxnSpPr>
            <a:cxnSpLocks/>
          </p:cNvCxnSpPr>
          <p:nvPr/>
        </p:nvCxnSpPr>
        <p:spPr>
          <a:xfrm>
            <a:off x="1521237" y="3590996"/>
            <a:ext cx="1246188" cy="0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621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16C69E7DD63FAC4E8FC589C6DAB5933A" ma:contentTypeVersion="11" ma:contentTypeDescription="새 문서를 만듭니다." ma:contentTypeScope="" ma:versionID="24a2e454f089b5ad34b1c5b1bfeee810">
  <xsd:schema xmlns:xsd="http://www.w3.org/2001/XMLSchema" xmlns:xs="http://www.w3.org/2001/XMLSchema" xmlns:p="http://schemas.microsoft.com/office/2006/metadata/properties" xmlns:ns3="6c8bd2a0-9cb2-49ca-9278-a69cc02bec2c" xmlns:ns4="2bb5825e-6631-49af-abfd-4d551609571f" targetNamespace="http://schemas.microsoft.com/office/2006/metadata/properties" ma:root="true" ma:fieldsID="cdfc07898cf5748c4e263a8f2781895c" ns3:_="" ns4:_="">
    <xsd:import namespace="6c8bd2a0-9cb2-49ca-9278-a69cc02bec2c"/>
    <xsd:import namespace="2bb5825e-6631-49af-abfd-4d551609571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bd2a0-9cb2-49ca-9278-a69cc02bec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b5825e-6631-49af-abfd-4d551609571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F93CC9-BD5A-4272-B3CF-A76FF3990F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8bd2a0-9cb2-49ca-9278-a69cc02bec2c"/>
    <ds:schemaRef ds:uri="2bb5825e-6631-49af-abfd-4d55160957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1D215A-B5B6-4193-A4F3-710B48F3B3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567195-6357-4797-A802-B75766527A71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6c8bd2a0-9cb2-49ca-9278-a69cc02bec2c"/>
    <ds:schemaRef ds:uri="2bb5825e-6631-49af-abfd-4d551609571f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36391</TotalTime>
  <Words>4942</Words>
  <Application>Microsoft Office PowerPoint</Application>
  <PresentationFormat>화면 슬라이드 쇼(4:3)</PresentationFormat>
  <Paragraphs>1140</Paragraphs>
  <Slides>52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52</vt:i4>
      </vt:variant>
    </vt:vector>
  </HeadingPairs>
  <TitlesOfParts>
    <vt:vector size="64" baseType="lpstr">
      <vt:lpstr>HY헤드라인M</vt:lpstr>
      <vt:lpstr>굴림</vt:lpstr>
      <vt:lpstr>굴림체</vt:lpstr>
      <vt:lpstr>나눔스퀘어 Bold</vt:lpstr>
      <vt:lpstr>맑은 고딕</vt:lpstr>
      <vt:lpstr>함초롬바탕</vt:lpstr>
      <vt:lpstr>휴먼둥근헤드라인</vt:lpstr>
      <vt:lpstr>Arial</vt:lpstr>
      <vt:lpstr>Calibri</vt:lpstr>
      <vt:lpstr>Wingdings</vt:lpstr>
      <vt:lpstr>Wingdings 2</vt:lpstr>
      <vt:lpstr>Office 테마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GUNYANG</dc:creator>
  <cp:lastModifiedBy>사용자</cp:lastModifiedBy>
  <cp:revision>2754</cp:revision>
  <cp:lastPrinted>2023-06-29T07:41:12Z</cp:lastPrinted>
  <dcterms:created xsi:type="dcterms:W3CDTF">2017-05-16T07:01:59Z</dcterms:created>
  <dcterms:modified xsi:type="dcterms:W3CDTF">2024-11-16T05:58:27Z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0x01010016C69E7DD63FAC4E8FC589C6DAB5933A</vt:lpwstr>
  </property>
</Properties>
</file>