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3" r:id="rId2"/>
    <p:sldMasterId id="2147483728" r:id="rId3"/>
  </p:sldMasterIdLst>
  <p:notesMasterIdLst>
    <p:notesMasterId r:id="rId38"/>
  </p:notesMasterIdLst>
  <p:handoutMasterIdLst>
    <p:handoutMasterId r:id="rId39"/>
  </p:handoutMasterIdLst>
  <p:sldIdLst>
    <p:sldId id="734" r:id="rId4"/>
    <p:sldId id="1080" r:id="rId5"/>
    <p:sldId id="949" r:id="rId6"/>
    <p:sldId id="1131" r:id="rId7"/>
    <p:sldId id="1132" r:id="rId8"/>
    <p:sldId id="1149" r:id="rId9"/>
    <p:sldId id="1117" r:id="rId10"/>
    <p:sldId id="1118" r:id="rId11"/>
    <p:sldId id="1119" r:id="rId12"/>
    <p:sldId id="1150" r:id="rId13"/>
    <p:sldId id="1121" r:id="rId14"/>
    <p:sldId id="1122" r:id="rId15"/>
    <p:sldId id="1141" r:id="rId16"/>
    <p:sldId id="1142" r:id="rId17"/>
    <p:sldId id="1108" r:id="rId18"/>
    <p:sldId id="1123" r:id="rId19"/>
    <p:sldId id="1110" r:id="rId20"/>
    <p:sldId id="1133" r:id="rId21"/>
    <p:sldId id="1134" r:id="rId22"/>
    <p:sldId id="1042" r:id="rId23"/>
    <p:sldId id="1136" r:id="rId24"/>
    <p:sldId id="1137" r:id="rId25"/>
    <p:sldId id="1146" r:id="rId26"/>
    <p:sldId id="1140" r:id="rId27"/>
    <p:sldId id="1139" r:id="rId28"/>
    <p:sldId id="1147" r:id="rId29"/>
    <p:sldId id="1143" r:id="rId30"/>
    <p:sldId id="1138" r:id="rId31"/>
    <p:sldId id="1148" r:id="rId32"/>
    <p:sldId id="1144" r:id="rId33"/>
    <p:sldId id="1145" r:id="rId34"/>
    <p:sldId id="1069" r:id="rId35"/>
    <p:sldId id="1098" r:id="rId36"/>
    <p:sldId id="1011" r:id="rId37"/>
  </p:sldIdLst>
  <p:sldSz cx="9144000" cy="6858000" type="screen4x3"/>
  <p:notesSz cx="7104063" cy="10234613"/>
  <p:defaultTextStyle>
    <a:defPPr>
      <a:defRPr lang="ko-KR"/>
    </a:defPPr>
    <a:lvl1pPr marL="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9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  <p15:guide id="6" pos="4195">
          <p15:clr>
            <a:srgbClr val="A4A3A4"/>
          </p15:clr>
        </p15:guide>
        <p15:guide id="7" pos="1247">
          <p15:clr>
            <a:srgbClr val="A4A3A4"/>
          </p15:clr>
        </p15:guide>
        <p15:guide id="8" pos="521" userDrawn="1">
          <p15:clr>
            <a:srgbClr val="A4A3A4"/>
          </p15:clr>
        </p15:guide>
        <p15:guide id="9" pos="5602">
          <p15:clr>
            <a:srgbClr val="A4A3A4"/>
          </p15:clr>
        </p15:guide>
        <p15:guide id="10" pos="49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BD1"/>
    <a:srgbClr val="FFFFCC"/>
    <a:srgbClr val="0000FF"/>
    <a:srgbClr val="31859C"/>
    <a:srgbClr val="361DF3"/>
    <a:srgbClr val="4F81BD"/>
    <a:srgbClr val="0000CC"/>
    <a:srgbClr val="18BC1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84880" autoAdjust="0"/>
  </p:normalViewPr>
  <p:slideViewPr>
    <p:cSldViewPr>
      <p:cViewPr>
        <p:scale>
          <a:sx n="100" d="100"/>
          <a:sy n="100" d="100"/>
        </p:scale>
        <p:origin x="1248" y="437"/>
      </p:cViewPr>
      <p:guideLst>
        <p:guide orient="horz" pos="3067"/>
        <p:guide orient="horz" pos="3793"/>
        <p:guide orient="horz" pos="572"/>
        <p:guide orient="horz" pos="890"/>
        <p:guide pos="4195"/>
        <p:guide pos="1247"/>
        <p:guide pos="521"/>
        <p:guide pos="5602"/>
        <p:guide pos="49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259" y="62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81" cy="51369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423" y="0"/>
            <a:ext cx="3078981" cy="51369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C463F55F-BCE5-4291-9CBA-DAAF74E8DC8F}" type="datetimeFigureOut">
              <a:rPr lang="ko-KR" altLang="en-US" smtClean="0"/>
              <a:t>2022-09-23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0920"/>
            <a:ext cx="3078981" cy="513694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423" y="9720920"/>
            <a:ext cx="3078981" cy="513694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150E8A4-A146-4618-892C-259266167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610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428" cy="511730"/>
          </a:xfrm>
          <a:prstGeom prst="rect">
            <a:avLst/>
          </a:prstGeom>
        </p:spPr>
        <p:txBody>
          <a:bodyPr vert="horz" lIns="95043" tIns="47520" rIns="95043" bIns="475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7" y="1"/>
            <a:ext cx="3078428" cy="511730"/>
          </a:xfrm>
          <a:prstGeom prst="rect">
            <a:avLst/>
          </a:prstGeom>
        </p:spPr>
        <p:txBody>
          <a:bodyPr vert="horz" lIns="95043" tIns="47520" rIns="95043" bIns="47520" rtlCol="0"/>
          <a:lstStyle>
            <a:lvl1pPr algn="r">
              <a:defRPr sz="1200"/>
            </a:lvl1pPr>
          </a:lstStyle>
          <a:p>
            <a:fld id="{6169A02E-C6C9-4E2E-B7B1-0015226833EA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43" tIns="47520" rIns="95043" bIns="475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8" y="4861441"/>
            <a:ext cx="5683250" cy="4605576"/>
          </a:xfrm>
          <a:prstGeom prst="rect">
            <a:avLst/>
          </a:prstGeom>
        </p:spPr>
        <p:txBody>
          <a:bodyPr vert="horz" lIns="95043" tIns="47520" rIns="95043" bIns="475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8428" cy="511730"/>
          </a:xfrm>
          <a:prstGeom prst="rect">
            <a:avLst/>
          </a:prstGeom>
        </p:spPr>
        <p:txBody>
          <a:bodyPr vert="horz" lIns="95043" tIns="47520" rIns="95043" bIns="475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7" y="9721108"/>
            <a:ext cx="3078428" cy="511730"/>
          </a:xfrm>
          <a:prstGeom prst="rect">
            <a:avLst/>
          </a:prstGeom>
        </p:spPr>
        <p:txBody>
          <a:bodyPr vert="horz" lIns="95043" tIns="47520" rIns="95043" bIns="47520" rtlCol="0" anchor="b"/>
          <a:lstStyle>
            <a:lvl1pPr algn="r">
              <a:defRPr sz="1200"/>
            </a:lvl1pPr>
          </a:lstStyle>
          <a:p>
            <a:fld id="{CD21A9BC-3672-48D1-B353-B01F44B1C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061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9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464-0CC3-4B27-96AA-585FC6D6A5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81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62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72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503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81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39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05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44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419872" y="5559424"/>
            <a:ext cx="2895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635896" y="6492875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altLang="ko-KR" dirty="0" smtClean="0"/>
              <a:t>27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>
          <a:xfrm>
            <a:off x="252046" y="2060848"/>
            <a:ext cx="8639908" cy="1368152"/>
          </a:xfrm>
          <a:prstGeom prst="rect">
            <a:avLst/>
          </a:prstGeom>
        </p:spPr>
        <p:txBody>
          <a:bodyPr anchor="ctr"/>
          <a:lstStyle>
            <a:lvl1pPr algn="ctr" rtl="0" fontAlgn="base" latinLnBrk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lang="ko-KR" altLang="en-US" sz="40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  <a:sym typeface="Wingdings" pitchFamily="2" charset="2"/>
              </a:defRPr>
            </a:lvl1pPr>
          </a:lstStyle>
          <a:p>
            <a:r>
              <a:rPr lang="en-US" altLang="ko-KR" dirty="0" smtClean="0"/>
              <a:t>Main Title Here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5561" y="4293096"/>
            <a:ext cx="2392881" cy="287338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Date Here</a:t>
            </a:r>
            <a:endParaRPr lang="ko-KR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6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dirty="0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dirty="0" smtClean="0"/>
              <a:t>둘째 수준</a:t>
            </a:r>
          </a:p>
          <a:p>
            <a:pPr lvl="2">
              <a:defRPr/>
            </a:pPr>
            <a:r>
              <a:rPr lang="ko-KR" altLang="en-US" dirty="0" smtClean="0"/>
              <a:t>셋째 수준</a:t>
            </a:r>
          </a:p>
          <a:p>
            <a:pPr lvl="3">
              <a:defRPr/>
            </a:pPr>
            <a:r>
              <a:rPr lang="ko-KR" altLang="en-US" dirty="0" smtClean="0"/>
              <a:t>넷째 수준</a:t>
            </a:r>
          </a:p>
          <a:p>
            <a:pPr lvl="4">
              <a:defRPr/>
            </a:pPr>
            <a:r>
              <a:rPr lang="ko-KR" altLang="en-US" dirty="0" smtClean="0"/>
              <a:t>다섯째 수준</a:t>
            </a:r>
          </a:p>
        </p:txBody>
      </p:sp>
      <p:sp>
        <p:nvSpPr>
          <p:cNvPr id="7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8" name="제목 개체 틀 1"/>
          <p:cNvSpPr txBox="1">
            <a:spLocks/>
          </p:cNvSpPr>
          <p:nvPr userDrawn="1"/>
        </p:nvSpPr>
        <p:spPr bwMode="auto">
          <a:xfrm>
            <a:off x="457201" y="282575"/>
            <a:ext cx="822813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eaLnBrk="0" hangingPunct="0">
              <a:defRPr/>
            </a:pPr>
            <a:r>
              <a:rPr lang="ko-KR" altLang="en-US" sz="4400" b="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10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smtClean="0"/>
              <a:t>둘째 수준</a:t>
            </a:r>
          </a:p>
          <a:p>
            <a:pPr lvl="2">
              <a:defRPr/>
            </a:pPr>
            <a:r>
              <a:rPr lang="ko-KR" altLang="en-US" smtClean="0"/>
              <a:t>셋째 수준</a:t>
            </a:r>
          </a:p>
          <a:p>
            <a:pPr lvl="3">
              <a:defRPr/>
            </a:pPr>
            <a:r>
              <a:rPr lang="ko-KR" altLang="en-US" smtClean="0"/>
              <a:t>넷째 수준</a:t>
            </a:r>
          </a:p>
          <a:p>
            <a:pPr lvl="4">
              <a:defRPr/>
            </a:pPr>
            <a:r>
              <a:rPr lang="ko-KR" altLang="en-US" smtClean="0"/>
              <a:t>다섯째 수준</a:t>
            </a:r>
          </a:p>
        </p:txBody>
      </p:sp>
      <p:sp>
        <p:nvSpPr>
          <p:cNvPr id="11" name="Rectangle 1027"/>
          <p:cNvSpPr>
            <a:spLocks noChangeArrowheads="1"/>
          </p:cNvSpPr>
          <p:nvPr userDrawn="1"/>
        </p:nvSpPr>
        <p:spPr bwMode="auto">
          <a:xfrm>
            <a:off x="-1465" y="0"/>
            <a:ext cx="9144001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54" y="381000"/>
            <a:ext cx="2939562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43" y="238125"/>
            <a:ext cx="1094642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idx="13"/>
          </p:nvPr>
        </p:nvSpPr>
        <p:spPr bwMode="auto">
          <a:xfrm>
            <a:off x="457202" y="1644652"/>
            <a:ext cx="8228134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6381328"/>
            <a:ext cx="1906141" cy="3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0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08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15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2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7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12365" y="6312319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E464-0CC3-4B27-96AA-585FC6D6A55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텍스트 개체 틀 2"/>
          <p:cNvSpPr txBox="1">
            <a:spLocks/>
          </p:cNvSpPr>
          <p:nvPr userDrawn="1"/>
        </p:nvSpPr>
        <p:spPr bwMode="auto">
          <a:xfrm>
            <a:off x="179512" y="1644652"/>
            <a:ext cx="8913812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342885" marR="0" lvl="0" indent="-342885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742918" marR="0" lvl="1" indent="-285737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1142950" marR="0" lvl="2" indent="-228590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600130" marR="0" lvl="3" indent="-228590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2057309" marR="0" lvl="4" indent="-228590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</a:p>
        </p:txBody>
      </p:sp>
      <p:sp>
        <p:nvSpPr>
          <p:cNvPr id="8" name="Rectangle 1027"/>
          <p:cNvSpPr>
            <a:spLocks noChangeArrowheads="1"/>
          </p:cNvSpPr>
          <p:nvPr userDrawn="1"/>
        </p:nvSpPr>
        <p:spPr bwMode="auto">
          <a:xfrm>
            <a:off x="1" y="0"/>
            <a:ext cx="9143999" cy="6838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9" name="텍스트 개체 틀 2"/>
          <p:cNvSpPr txBox="1">
            <a:spLocks/>
          </p:cNvSpPr>
          <p:nvPr userDrawn="1"/>
        </p:nvSpPr>
        <p:spPr bwMode="auto">
          <a:xfrm>
            <a:off x="495302" y="1644652"/>
            <a:ext cx="8913812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" name="Rectangle 1027"/>
          <p:cNvSpPr>
            <a:spLocks noChangeArrowheads="1"/>
          </p:cNvSpPr>
          <p:nvPr userDrawn="1"/>
        </p:nvSpPr>
        <p:spPr bwMode="auto">
          <a:xfrm>
            <a:off x="1" y="0"/>
            <a:ext cx="9143999" cy="67738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11" name="제목 개체 틀 1"/>
          <p:cNvSpPr txBox="1">
            <a:spLocks/>
          </p:cNvSpPr>
          <p:nvPr userDrawn="1"/>
        </p:nvSpPr>
        <p:spPr bwMode="auto">
          <a:xfrm>
            <a:off x="495305" y="282579"/>
            <a:ext cx="89138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13" name="Rectangle 1027"/>
          <p:cNvSpPr>
            <a:spLocks noChangeArrowheads="1"/>
          </p:cNvSpPr>
          <p:nvPr userDrawn="1"/>
        </p:nvSpPr>
        <p:spPr bwMode="auto">
          <a:xfrm>
            <a:off x="-1586" y="0"/>
            <a:ext cx="9145586" cy="6838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pic>
        <p:nvPicPr>
          <p:cNvPr id="18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262" y="381771"/>
            <a:ext cx="3184525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00" y="238896"/>
            <a:ext cx="1185863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6381328"/>
            <a:ext cx="1906141" cy="393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Picture 13" descr="1101_템플릿내지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3416300" y="6553026"/>
            <a:ext cx="2311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AE95A72-10C5-4A1C-BA8C-CCF9C286D1CE}" type="slidenum">
              <a:rPr kumimoji="0" lang="en-US" altLang="ko-K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견고딕" pitchFamily="18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견고딕" pitchFamily="18" charset="-127"/>
              </a:rPr>
              <a:t> / 33</a:t>
            </a: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견고딕" pitchFamily="18" charset="-127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99412" y="6478432"/>
            <a:ext cx="8990012" cy="0"/>
          </a:xfrm>
          <a:prstGeom prst="line">
            <a:avLst/>
          </a:prstGeom>
          <a:noFill/>
          <a:ln w="349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69526" y="6512566"/>
            <a:ext cx="1568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400" b="1" i="1" dirty="0" smtClean="0">
                <a:solidFill>
                  <a:srgbClr val="FF0000"/>
                </a:solidFill>
                <a:latin typeface="맑은 고딕"/>
                <a:ea typeface="맑은 고딕"/>
              </a:rPr>
              <a:t>Confidential</a:t>
            </a:r>
            <a:endParaRPr lang="ko-KR" altLang="en-US" sz="1400" b="1" i="1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1067"/>
            <a:ext cx="1708572" cy="353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701" r:id="rId3"/>
    <p:sldLayoutId id="2147483724" r:id="rId4"/>
    <p:sldLayoutId id="214748372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9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3.wmf"/><Relationship Id="rId3" Type="http://schemas.openxmlformats.org/officeDocument/2006/relationships/image" Target="../media/image5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3040" y="2276872"/>
            <a:ext cx="9145016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4800" b="1" dirty="0" smtClean="0">
                <a:solidFill>
                  <a:srgbClr val="000066"/>
                </a:solidFill>
                <a:latin typeface="+mj-ea"/>
                <a:ea typeface="+mj-ea"/>
              </a:rPr>
              <a:t>2022</a:t>
            </a:r>
            <a:r>
              <a:rPr lang="ko-KR" altLang="en-US" sz="4800" b="1" dirty="0" smtClean="0">
                <a:solidFill>
                  <a:srgbClr val="000066"/>
                </a:solidFill>
                <a:latin typeface="+mj-ea"/>
                <a:ea typeface="+mj-ea"/>
              </a:rPr>
              <a:t>년 </a:t>
            </a:r>
            <a:r>
              <a:rPr lang="en-US" altLang="ko-KR" sz="4800" b="1" dirty="0">
                <a:solidFill>
                  <a:srgbClr val="000066"/>
                </a:solidFill>
                <a:latin typeface="+mj-ea"/>
                <a:ea typeface="+mj-ea"/>
              </a:rPr>
              <a:t>3</a:t>
            </a:r>
            <a:r>
              <a:rPr lang="ko-KR" altLang="en-US" sz="4800" b="1" dirty="0" smtClean="0">
                <a:solidFill>
                  <a:srgbClr val="000066"/>
                </a:solidFill>
                <a:latin typeface="+mj-ea"/>
                <a:ea typeface="+mj-ea"/>
              </a:rPr>
              <a:t>분기 산업안전보건위원회</a:t>
            </a:r>
            <a:endParaRPr lang="en-US" altLang="ko-KR" sz="4800" b="1" dirty="0" smtClean="0">
              <a:solidFill>
                <a:srgbClr val="000066"/>
              </a:solidFill>
              <a:latin typeface="+mj-ea"/>
              <a:ea typeface="+mj-ea"/>
            </a:endParaRPr>
          </a:p>
          <a:p>
            <a:pPr algn="ctr" latinLnBrk="0">
              <a:spcBef>
                <a:spcPct val="50000"/>
              </a:spcBef>
            </a:pPr>
            <a:r>
              <a:rPr lang="en-US" altLang="ko-KR" sz="1500" b="1" dirty="0" smtClean="0">
                <a:solidFill>
                  <a:srgbClr val="000066"/>
                </a:solidFill>
                <a:latin typeface="+mj-ea"/>
                <a:ea typeface="+mj-ea"/>
              </a:rPr>
              <a:t>[</a:t>
            </a:r>
            <a:r>
              <a:rPr lang="ko-KR" altLang="en-US" sz="1500" b="1" dirty="0" smtClean="0">
                <a:solidFill>
                  <a:srgbClr val="000066"/>
                </a:solidFill>
                <a:latin typeface="+mj-ea"/>
                <a:ea typeface="+mj-ea"/>
              </a:rPr>
              <a:t>산업안전보건법 제</a:t>
            </a:r>
            <a:r>
              <a:rPr lang="en-US" altLang="ko-KR" sz="1500" b="1" dirty="0" smtClean="0">
                <a:solidFill>
                  <a:srgbClr val="000066"/>
                </a:solidFill>
                <a:latin typeface="+mj-ea"/>
                <a:ea typeface="+mj-ea"/>
              </a:rPr>
              <a:t>24</a:t>
            </a:r>
            <a:r>
              <a:rPr lang="ko-KR" altLang="en-US" sz="1500" b="1" dirty="0" smtClean="0">
                <a:solidFill>
                  <a:srgbClr val="000066"/>
                </a:solidFill>
                <a:latin typeface="+mj-ea"/>
                <a:ea typeface="+mj-ea"/>
              </a:rPr>
              <a:t>조에 따른 사업장의 안전 및 보건에 관한 중요 사항 심의</a:t>
            </a:r>
            <a:r>
              <a:rPr lang="en-US" altLang="ko-KR" sz="1500" b="1" dirty="0" smtClean="0">
                <a:solidFill>
                  <a:srgbClr val="000066"/>
                </a:solidFill>
                <a:latin typeface="+mj-ea"/>
                <a:ea typeface="+mj-ea"/>
              </a:rPr>
              <a:t>/</a:t>
            </a:r>
            <a:r>
              <a:rPr lang="ko-KR" altLang="en-US" sz="1500" b="1" dirty="0" smtClean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의결</a:t>
            </a:r>
            <a:r>
              <a:rPr lang="en-US" altLang="ko-KR" sz="1500" b="1" dirty="0" smtClean="0">
                <a:solidFill>
                  <a:srgbClr val="000066"/>
                </a:solidFill>
                <a:latin typeface="+mj-ea"/>
                <a:ea typeface="+mj-ea"/>
              </a:rPr>
              <a:t>]</a:t>
            </a:r>
            <a:endParaRPr lang="ko-KR" altLang="en-US" sz="1500" b="1" dirty="0" smtClean="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3" name="Text Box 1029"/>
          <p:cNvSpPr txBox="1">
            <a:spLocks noChangeArrowheads="1"/>
          </p:cNvSpPr>
          <p:nvPr/>
        </p:nvSpPr>
        <p:spPr bwMode="auto">
          <a:xfrm>
            <a:off x="1531790" y="4725144"/>
            <a:ext cx="6064546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latinLnBrk="0">
              <a:defRPr/>
            </a:pPr>
            <a:r>
              <a:rPr lang="ko-KR" altLang="en-US" sz="2800" b="1" dirty="0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㈜ </a:t>
            </a:r>
            <a:r>
              <a:rPr lang="ko-KR" altLang="en-US" sz="2800" b="1" dirty="0" err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에스에프에이</a:t>
            </a:r>
            <a:r>
              <a:rPr lang="ko-KR" altLang="en-US" sz="2800" b="1" dirty="0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2800" b="1" dirty="0" err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화성사업장</a:t>
            </a:r>
            <a:endParaRPr kumimoji="0" lang="en-US" altLang="ko-KR" sz="2800" b="1" dirty="0" smtClean="0">
              <a:solidFill>
                <a:srgbClr val="000066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1573275" y="5478467"/>
            <a:ext cx="6064546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latinLnBrk="0">
              <a:defRPr/>
            </a:pPr>
            <a:r>
              <a:rPr kumimoji="0" lang="en-US" altLang="ko-KR" b="1" dirty="0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2022. 09. </a:t>
            </a:r>
            <a:r>
              <a:rPr lang="en-US" altLang="ko-KR" b="1" dirty="0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29.</a:t>
            </a:r>
            <a:r>
              <a:rPr kumimoji="0" lang="en-US" altLang="ko-KR" b="1" dirty="0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(14:00 ~ )</a:t>
            </a:r>
          </a:p>
        </p:txBody>
      </p:sp>
    </p:spTree>
    <p:extLst>
      <p:ext uri="{BB962C8B-B14F-4D97-AF65-F5344CB8AC3E}">
        <p14:creationId xmlns:p14="http://schemas.microsoft.com/office/powerpoint/2010/main" val="14016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15677" y="764704"/>
            <a:ext cx="8712646" cy="415498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협의체 회의 결과 </a:t>
            </a:r>
            <a:r>
              <a:rPr lang="en-US" altLang="ko-KR" sz="1400" b="1" dirty="0" smtClean="0">
                <a:latin typeface="+mn-ea"/>
              </a:rPr>
              <a:t>(22</a:t>
            </a:r>
            <a:r>
              <a:rPr lang="ko-KR" altLang="en-US" sz="1400" b="1" dirty="0" smtClean="0">
                <a:latin typeface="+mn-ea"/>
              </a:rPr>
              <a:t>년 </a:t>
            </a:r>
            <a:r>
              <a:rPr lang="en-US" altLang="ko-KR" sz="1400" b="1" dirty="0">
                <a:latin typeface="+mn-ea"/>
              </a:rPr>
              <a:t>3</a:t>
            </a:r>
            <a:r>
              <a:rPr lang="ko-KR" altLang="en-US" sz="1400" b="1" dirty="0" smtClean="0">
                <a:latin typeface="+mn-ea"/>
              </a:rPr>
              <a:t>분기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66417"/>
              </p:ext>
            </p:extLst>
          </p:nvPr>
        </p:nvGraphicFramePr>
        <p:xfrm>
          <a:off x="467544" y="1169072"/>
          <a:ext cx="8352928" cy="4858336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10752636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6739004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604111807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86885624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845863949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454075650"/>
                    </a:ext>
                  </a:extLst>
                </a:gridCol>
              </a:tblGrid>
              <a:tr h="298098"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개최월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참석 업체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회의방식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협의체 회의 내용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16607"/>
                  </a:ext>
                </a:extLst>
              </a:tr>
              <a:tr h="298098"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기본 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협의 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54741"/>
                  </a:ext>
                </a:extLst>
              </a:tr>
              <a:tr h="144527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22.07.26(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화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(7/7)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社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참석율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: 100%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비대면 회의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(Zoom)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ko-KR" altLang="en-US" sz="1000" dirty="0" smtClean="0">
                          <a:latin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</a:rPr>
                        <a:t>1)</a:t>
                      </a:r>
                      <a:r>
                        <a:rPr lang="en-US" altLang="ko-KR" sz="1000" baseline="0" dirty="0" smtClean="0">
                          <a:latin typeface="+mn-ea"/>
                        </a:rPr>
                        <a:t> </a:t>
                      </a:r>
                      <a:r>
                        <a:rPr lang="ko-KR" altLang="en-US" sz="1000" dirty="0" smtClean="0">
                          <a:latin typeface="+mn-ea"/>
                        </a:rPr>
                        <a:t>작업의 </a:t>
                      </a:r>
                      <a:r>
                        <a:rPr lang="ko-KR" altLang="en-US" sz="1000" dirty="0" err="1" smtClean="0">
                          <a:latin typeface="+mn-ea"/>
                        </a:rPr>
                        <a:t>시작시간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latin typeface="+mn-ea"/>
                        </a:rPr>
                        <a:t> 2) </a:t>
                      </a:r>
                      <a:r>
                        <a:rPr lang="ko-KR" altLang="en-US" sz="1000" dirty="0" smtClean="0">
                          <a:latin typeface="+mn-ea"/>
                        </a:rPr>
                        <a:t>작업 또는 작업장 간의 연락 방법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latin typeface="+mn-ea"/>
                        </a:rPr>
                        <a:t> 3) </a:t>
                      </a:r>
                      <a:r>
                        <a:rPr lang="ko-KR" altLang="en-US" sz="1000" dirty="0" smtClean="0">
                          <a:latin typeface="+mn-ea"/>
                        </a:rPr>
                        <a:t>재해발생 위험이 있는 경우 대피방법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ko-KR" altLang="en-US" sz="1000" dirty="0" smtClean="0">
                          <a:latin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</a:rPr>
                        <a:t>4) </a:t>
                      </a:r>
                      <a:r>
                        <a:rPr lang="ko-KR" altLang="en-US" sz="1000" dirty="0" smtClean="0">
                          <a:latin typeface="+mn-ea"/>
                        </a:rPr>
                        <a:t>작업장에서의 법 제</a:t>
                      </a:r>
                      <a:r>
                        <a:rPr lang="en-US" altLang="ko-KR" sz="1000" dirty="0" smtClean="0">
                          <a:latin typeface="+mn-ea"/>
                        </a:rPr>
                        <a:t>36</a:t>
                      </a:r>
                      <a:r>
                        <a:rPr lang="ko-KR" altLang="en-US" sz="1000" dirty="0" smtClean="0">
                          <a:latin typeface="+mn-ea"/>
                        </a:rPr>
                        <a:t>조에 따른 위험성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baseline="0" dirty="0" smtClean="0">
                          <a:latin typeface="+mn-ea"/>
                        </a:rPr>
                        <a:t>     </a:t>
                      </a:r>
                      <a:r>
                        <a:rPr lang="ko-KR" altLang="en-US" sz="1000" dirty="0" smtClean="0">
                          <a:latin typeface="+mn-ea"/>
                        </a:rPr>
                        <a:t>평가의 실시에 관한 사항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latin typeface="+mn-ea"/>
                        </a:rPr>
                        <a:t> 5) </a:t>
                      </a:r>
                      <a:r>
                        <a:rPr lang="ko-KR" altLang="en-US" sz="1000" dirty="0" smtClean="0">
                          <a:latin typeface="+mn-ea"/>
                        </a:rPr>
                        <a:t>사업주와 수급인 또는 수급인 상호간의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baseline="0" dirty="0" smtClean="0">
                          <a:latin typeface="+mn-ea"/>
                        </a:rPr>
                        <a:t>     </a:t>
                      </a:r>
                      <a:r>
                        <a:rPr lang="ko-KR" altLang="en-US" sz="1000" dirty="0" smtClean="0">
                          <a:latin typeface="+mn-ea"/>
                        </a:rPr>
                        <a:t>연락 방법 및 작업공정의 조정</a:t>
                      </a:r>
                      <a:endParaRPr lang="en-US" altLang="ko-KR" sz="1000" dirty="0">
                        <a:latin typeface="+mn-ea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1) 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분기 합동점검 결과 공유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2)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고용노동부 하반기 정책변경 안내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3)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크레인 작업 안전</a:t>
                      </a: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보호구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착용기준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강화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4)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지게차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안전검검</a:t>
                      </a: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원숭이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두창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예방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5)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자동심자충격기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사용 방법 안내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6)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건의 및 질의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08573"/>
                  </a:ext>
                </a:extLst>
              </a:tr>
              <a:tr h="144527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22.08.30(</a:t>
                      </a:r>
                      <a:r>
                        <a:rPr lang="ko-KR" altLang="en-US" sz="1000" dirty="0" smtClean="0"/>
                        <a:t>화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(6/6)</a:t>
                      </a:r>
                      <a:r>
                        <a:rPr lang="ko-KR" alt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社</a:t>
                      </a:r>
                      <a:endParaRPr lang="en-US" altLang="ko-KR" sz="1000" dirty="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참석율</a:t>
                      </a:r>
                      <a:r>
                        <a:rPr lang="ko-KR" alt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100%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비대면 회의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(Zoom)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endParaRPr lang="en-US" altLang="ko-KR" sz="1000" dirty="0">
                        <a:latin typeface="+mn-ea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1)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안전보건공단 지원사업 안내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올바른 수공구 취급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3)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전기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취급안전</a:t>
                      </a: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,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사고사례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4)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롱코비드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이겨내기</a:t>
                      </a: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작업환경 측정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5)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화학물질 관리요령 정보 제공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6)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건의 및 질의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34808"/>
                  </a:ext>
                </a:extLst>
              </a:tr>
              <a:tr h="136547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월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22.09.21(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수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(8/8)</a:t>
                      </a:r>
                      <a:r>
                        <a:rPr lang="ko-KR" altLang="en-US" sz="1000" dirty="0" smtClean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社</a:t>
                      </a:r>
                      <a:endParaRPr lang="en-US" altLang="ko-KR" sz="1000" dirty="0" smtClean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참석율</a:t>
                      </a:r>
                      <a:r>
                        <a:rPr lang="ko-KR" altLang="en-US" sz="1000" dirty="0" smtClean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100%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비대면 회의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(Zoom)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1)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작업장 정리정돈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2) </a:t>
                      </a: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사고사례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3)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독감 예방 관리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4)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고령 근로자의 안전보건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5)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신규 외주 </a:t>
                      </a: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협력사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등록 시 평가 시행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6)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건의 및 질의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5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9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15677" y="1441668"/>
            <a:ext cx="8532787" cy="4524315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점검 개요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err="1" smtClean="0">
                <a:latin typeface="+mn-ea"/>
              </a:rPr>
              <a:t>점검기간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: 2022. </a:t>
            </a:r>
            <a:r>
              <a:rPr lang="en-US" altLang="ko-KR" sz="1200" dirty="0" smtClean="0">
                <a:latin typeface="+mn-ea"/>
              </a:rPr>
              <a:t>08. 30.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2) </a:t>
            </a:r>
            <a:r>
              <a:rPr lang="ko-KR" altLang="en-US" sz="1200" dirty="0" smtClean="0">
                <a:latin typeface="+mn-ea"/>
              </a:rPr>
              <a:t>점검대상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err="1" smtClean="0">
                <a:latin typeface="+mn-ea"/>
              </a:rPr>
              <a:t>화성사업장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3) </a:t>
            </a:r>
            <a:r>
              <a:rPr lang="ko-KR" altLang="en-US" sz="1200" dirty="0" err="1" smtClean="0">
                <a:latin typeface="+mn-ea"/>
              </a:rPr>
              <a:t>점검방법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도급인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err="1" smtClean="0">
                <a:latin typeface="+mn-ea"/>
              </a:rPr>
              <a:t>에스에프에이</a:t>
            </a:r>
            <a:r>
              <a:rPr lang="en-US" altLang="ko-KR" sz="1200" dirty="0" smtClean="0">
                <a:latin typeface="+mn-ea"/>
              </a:rPr>
              <a:t>), </a:t>
            </a:r>
            <a:r>
              <a:rPr lang="ko-KR" altLang="en-US" sz="1200" dirty="0" smtClean="0">
                <a:latin typeface="+mn-ea"/>
              </a:rPr>
              <a:t>수급인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협력회사</a:t>
            </a:r>
            <a:r>
              <a:rPr lang="en-US" altLang="ko-KR" sz="1200" dirty="0" smtClean="0">
                <a:latin typeface="+mn-ea"/>
              </a:rPr>
              <a:t>) </a:t>
            </a:r>
            <a:r>
              <a:rPr lang="ko-KR" altLang="en-US" sz="1200" dirty="0" smtClean="0">
                <a:latin typeface="+mn-ea"/>
              </a:rPr>
              <a:t>합동안전보건점검</a:t>
            </a:r>
            <a:r>
              <a:rPr lang="en-US" altLang="ko-KR" sz="1200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4</a:t>
            </a:r>
            <a:r>
              <a:rPr lang="en-US" altLang="ko-KR" sz="1200" dirty="0" smtClean="0">
                <a:latin typeface="+mn-ea"/>
              </a:rPr>
              <a:t>) </a:t>
            </a:r>
            <a:r>
              <a:rPr lang="ko-KR" altLang="en-US" sz="1200" dirty="0" err="1" smtClean="0">
                <a:latin typeface="+mn-ea"/>
              </a:rPr>
              <a:t>점검자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err="1" smtClean="0">
                <a:latin typeface="+mn-ea"/>
              </a:rPr>
              <a:t>환경안전팀</a:t>
            </a:r>
            <a:r>
              <a:rPr lang="ko-KR" altLang="en-US" sz="1200" dirty="0" smtClean="0">
                <a:latin typeface="+mn-ea"/>
              </a:rPr>
              <a:t> 정재훈 팀장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조광일 과장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권혜지 사원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당사 </a:t>
            </a:r>
            <a:r>
              <a:rPr lang="ko-KR" altLang="en-US" sz="1200" dirty="0" err="1" smtClean="0">
                <a:latin typeface="+mn-ea"/>
              </a:rPr>
              <a:t>관리감독자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협력회사 대표자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err="1" smtClean="0">
                <a:latin typeface="+mn-ea"/>
              </a:rPr>
              <a:t>수임자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근로자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5) </a:t>
            </a:r>
            <a:r>
              <a:rPr lang="ko-KR" altLang="en-US" sz="1200" dirty="0" smtClean="0">
                <a:latin typeface="+mn-ea"/>
              </a:rPr>
              <a:t>중점 점검 사항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latin typeface="+mn-ea"/>
              </a:rPr>
              <a:t>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latin typeface="+mn-ea"/>
              </a:rPr>
              <a:t>   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</a:t>
            </a:r>
            <a:r>
              <a:rPr lang="ko-KR" altLang="en-US" sz="1400" b="1" dirty="0" smtClean="0">
                <a:latin typeface="+mn-ea"/>
              </a:rPr>
              <a:t>법적 근거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산업안전보건법 제</a:t>
            </a:r>
            <a:r>
              <a:rPr lang="en-US" altLang="ko-KR" sz="1200" dirty="0" smtClean="0">
                <a:latin typeface="+mn-ea"/>
              </a:rPr>
              <a:t>64</a:t>
            </a:r>
            <a:r>
              <a:rPr lang="ko-KR" altLang="en-US" sz="1200" dirty="0" smtClean="0">
                <a:latin typeface="+mn-ea"/>
              </a:rPr>
              <a:t>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도급에 따른 산업재해 예방조치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2) </a:t>
            </a:r>
            <a:r>
              <a:rPr lang="ko-KR" altLang="en-US" sz="1200" dirty="0" smtClean="0">
                <a:latin typeface="+mn-ea"/>
              </a:rPr>
              <a:t>산업안전보건법 시행규칙 제</a:t>
            </a:r>
            <a:r>
              <a:rPr lang="en-US" altLang="ko-KR" sz="1200" dirty="0" smtClean="0">
                <a:latin typeface="+mn-ea"/>
              </a:rPr>
              <a:t>82</a:t>
            </a:r>
            <a:r>
              <a:rPr lang="ko-KR" altLang="en-US" sz="1200" dirty="0" smtClean="0">
                <a:latin typeface="+mn-ea"/>
              </a:rPr>
              <a:t>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err="1" smtClean="0">
                <a:latin typeface="+mn-ea"/>
              </a:rPr>
              <a:t>도급사업의</a:t>
            </a:r>
            <a:r>
              <a:rPr lang="ko-KR" altLang="en-US" sz="1200" dirty="0" smtClean="0">
                <a:latin typeface="+mn-ea"/>
              </a:rPr>
              <a:t> 합동안전보건점검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 ※ </a:t>
            </a:r>
            <a:r>
              <a:rPr lang="ko-KR" altLang="en-US" sz="1000" dirty="0"/>
              <a:t>도급인은 </a:t>
            </a:r>
            <a:r>
              <a:rPr lang="ko-KR" altLang="en-US" sz="1000" dirty="0" smtClean="0"/>
              <a:t>자신의 </a:t>
            </a:r>
            <a:r>
              <a:rPr lang="ko-KR" altLang="en-US" sz="1000" dirty="0"/>
              <a:t>근로자 및 </a:t>
            </a:r>
            <a:r>
              <a:rPr lang="ko-KR" altLang="en-US" sz="1000" dirty="0" err="1"/>
              <a:t>관계수급인</a:t>
            </a:r>
            <a:r>
              <a:rPr lang="ko-KR" altLang="en-US" sz="1000" dirty="0"/>
              <a:t> 근로자와 함께 정기적으로 또는 수시로 작업장의 안전 및 보건에 관한 점검을 하여야 </a:t>
            </a:r>
            <a:r>
              <a:rPr lang="ko-KR" altLang="en-US" sz="1000" dirty="0" smtClean="0"/>
              <a:t>함</a:t>
            </a:r>
            <a:endParaRPr lang="en-US" altLang="ko-KR" sz="1000" dirty="0" smtClean="0">
              <a:latin typeface="+mn-ea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15677" y="908720"/>
            <a:ext cx="2988171" cy="360040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2022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년 </a:t>
            </a:r>
            <a:r>
              <a:rPr lang="en-US" altLang="ko-KR" sz="1200" b="1" kern="0" dirty="0">
                <a:solidFill>
                  <a:prstClr val="white"/>
                </a:solidFill>
                <a:latin typeface="+mn-ea"/>
                <a:cs typeface="Arial" pitchFamily="34" charset="0"/>
              </a:rPr>
              <a:t>3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분기 합동안전보건점검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212976"/>
            <a:ext cx="626469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200" dirty="0" smtClean="0"/>
              <a:t>기계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기구 기타 설비 위험 예방 조치</a:t>
            </a:r>
            <a:endParaRPr lang="en-US" altLang="ko-KR" sz="1200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200" dirty="0" smtClean="0"/>
              <a:t>주요 시설물의 육안 점검</a:t>
            </a:r>
            <a:endParaRPr lang="en-US" altLang="ko-KR" sz="1200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200" dirty="0" smtClean="0"/>
              <a:t>화학물질 관리 상태 점검</a:t>
            </a:r>
            <a:r>
              <a:rPr lang="en-US" altLang="ko-KR" sz="1200" dirty="0" smtClean="0"/>
              <a:t> (</a:t>
            </a:r>
            <a:r>
              <a:rPr lang="ko-KR" altLang="en-US" sz="1200" dirty="0" smtClean="0"/>
              <a:t>화학물질 반입 승인 여부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및 화학물질 보관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사용 상태</a:t>
            </a:r>
            <a:r>
              <a:rPr lang="en-US" altLang="ko-KR" sz="1200" dirty="0" smtClean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200" dirty="0" smtClean="0"/>
              <a:t>기타 안전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보건불합리사항 및 참여자 의견 청취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73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46341" y="5616823"/>
            <a:ext cx="85021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점검 결과 및 향후 추진 사항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점검에서 </a:t>
            </a:r>
            <a:r>
              <a:rPr lang="ko-KR" altLang="en-US" sz="1200" dirty="0">
                <a:latin typeface="+mn-ea"/>
              </a:rPr>
              <a:t>파악된 문제점은 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안전점검</a:t>
            </a:r>
            <a:r>
              <a:rPr lang="en-US" altLang="ko-KR" sz="1200" dirty="0" smtClean="0">
                <a:latin typeface="+mn-ea"/>
              </a:rPr>
              <a:t>) </a:t>
            </a:r>
            <a:r>
              <a:rPr lang="ko-KR" altLang="en-US" sz="1200" dirty="0" smtClean="0">
                <a:latin typeface="+mn-ea"/>
              </a:rPr>
              <a:t>개선조치 요청서 발행하여 </a:t>
            </a:r>
            <a:r>
              <a:rPr lang="en-US" altLang="ko-KR" sz="1200" dirty="0" smtClean="0">
                <a:latin typeface="+mn-ea"/>
              </a:rPr>
              <a:t>F/U </a:t>
            </a:r>
            <a:r>
              <a:rPr lang="ko-KR" altLang="en-US" sz="1200" dirty="0" smtClean="0">
                <a:latin typeface="+mn-ea"/>
              </a:rPr>
              <a:t>진행중</a:t>
            </a:r>
            <a:endParaRPr lang="en-US" altLang="ko-KR" sz="1200" dirty="0">
              <a:latin typeface="+mn-ea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5677" y="764704"/>
            <a:ext cx="8712646" cy="373885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점검 진행 사진</a:t>
            </a:r>
            <a:endParaRPr lang="en-US" altLang="ko-KR" sz="1400" b="1" dirty="0" smtClean="0">
              <a:latin typeface="+mn-ea"/>
            </a:endParaRPr>
          </a:p>
        </p:txBody>
      </p:sp>
      <p:pic>
        <p:nvPicPr>
          <p:cNvPr id="14" name="그림 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2135"/>
            <a:ext cx="360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3763"/>
            <a:ext cx="360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그림 1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06380"/>
            <a:ext cx="360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그림 1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6380"/>
            <a:ext cx="360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67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15677" y="908720"/>
            <a:ext cx="2988171" cy="360040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kern="0" dirty="0" err="1" smtClean="0">
                <a:solidFill>
                  <a:prstClr val="white"/>
                </a:solidFill>
                <a:latin typeface="+mn-ea"/>
                <a:cs typeface="Arial" pitchFamily="34" charset="0"/>
              </a:rPr>
              <a:t>공도구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 정기 점검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15677" y="1422936"/>
            <a:ext cx="8712646" cy="2954655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목적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사업장 내 반입되는 </a:t>
            </a:r>
            <a:r>
              <a:rPr lang="ko-KR" altLang="en-US" sz="1200" dirty="0" err="1" smtClean="0">
                <a:latin typeface="+mn-ea"/>
              </a:rPr>
              <a:t>공도구의</a:t>
            </a:r>
            <a:r>
              <a:rPr lang="ko-KR" altLang="en-US" sz="1200" dirty="0" smtClean="0">
                <a:latin typeface="+mn-ea"/>
              </a:rPr>
              <a:t> 사전 안전성 확인 및 검증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2) </a:t>
            </a:r>
            <a:r>
              <a:rPr lang="ko-KR" altLang="en-US" sz="1200" dirty="0" err="1" smtClean="0">
                <a:latin typeface="+mn-ea"/>
              </a:rPr>
              <a:t>공도구로</a:t>
            </a:r>
            <a:r>
              <a:rPr lang="ko-KR" altLang="en-US" sz="1200" dirty="0" smtClean="0">
                <a:latin typeface="+mn-ea"/>
              </a:rPr>
              <a:t> 인한 안전사고 및 화재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감전사고 예방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8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적용대상</a:t>
            </a:r>
            <a:r>
              <a:rPr lang="en-US" altLang="ko-KR" sz="1400" b="1" dirty="0" smtClean="0">
                <a:latin typeface="+mn-ea"/>
              </a:rPr>
              <a:t/>
            </a:r>
            <a:br>
              <a:rPr lang="en-US" altLang="ko-KR" sz="1400" b="1" dirty="0" smtClean="0">
                <a:latin typeface="+mn-ea"/>
              </a:rPr>
            </a:br>
            <a:r>
              <a:rPr lang="en-US" altLang="ko-KR" sz="1400" b="1" dirty="0" smtClean="0">
                <a:latin typeface="+mn-ea"/>
              </a:rPr>
              <a:t>   </a:t>
            </a:r>
            <a:r>
              <a:rPr lang="en-US" altLang="ko-KR" sz="1400" dirty="0" smtClean="0">
                <a:latin typeface="+mn-ea"/>
              </a:rPr>
              <a:t>:</a:t>
            </a:r>
            <a:r>
              <a:rPr lang="en-US" altLang="ko-KR" sz="1200" dirty="0" smtClean="0">
                <a:latin typeface="+mn-ea"/>
              </a:rPr>
              <a:t> (</a:t>
            </a:r>
            <a:r>
              <a:rPr lang="ko-KR" altLang="en-US" sz="1200" dirty="0" smtClean="0">
                <a:latin typeface="+mn-ea"/>
              </a:rPr>
              <a:t>화성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아산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사업장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8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</a:t>
            </a:r>
            <a:r>
              <a:rPr lang="ko-KR" altLang="en-US" sz="1400" b="1" dirty="0" err="1" smtClean="0">
                <a:latin typeface="+mn-ea"/>
              </a:rPr>
              <a:t>점검일정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 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매</a:t>
            </a:r>
            <a:r>
              <a:rPr lang="en-US" altLang="ko-KR" sz="1200" dirty="0" smtClean="0">
                <a:latin typeface="+mn-ea"/>
              </a:rPr>
              <a:t> 1</a:t>
            </a:r>
            <a:r>
              <a:rPr lang="ko-KR" altLang="en-US" sz="1200" dirty="0" smtClean="0">
                <a:latin typeface="+mn-ea"/>
              </a:rPr>
              <a:t>개월마다 점검 진행중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latin typeface="+mn-ea"/>
              </a:rPr>
              <a:t>   </a:t>
            </a:r>
            <a:r>
              <a:rPr lang="en-US" altLang="ko-KR" sz="1400" dirty="0">
                <a:latin typeface="+mn-ea"/>
              </a:rPr>
              <a:t>:</a:t>
            </a: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22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7</a:t>
            </a:r>
            <a:r>
              <a:rPr lang="ko-KR" altLang="en-US" sz="1200" dirty="0" smtClean="0">
                <a:latin typeface="+mn-ea"/>
              </a:rPr>
              <a:t>월 </a:t>
            </a:r>
            <a:r>
              <a:rPr lang="en-US" altLang="ko-KR" sz="1200" dirty="0" smtClean="0">
                <a:latin typeface="+mn-ea"/>
              </a:rPr>
              <a:t>20</a:t>
            </a:r>
            <a:r>
              <a:rPr lang="ko-KR" altLang="en-US" sz="1200" dirty="0" smtClean="0">
                <a:latin typeface="+mn-ea"/>
              </a:rPr>
              <a:t>일</a:t>
            </a:r>
            <a:r>
              <a:rPr lang="en-US" altLang="ko-KR" sz="1200" dirty="0" smtClean="0">
                <a:latin typeface="+mn-ea"/>
              </a:rPr>
              <a:t>, 8</a:t>
            </a:r>
            <a:r>
              <a:rPr lang="ko-KR" altLang="en-US" sz="1200" dirty="0" smtClean="0">
                <a:latin typeface="+mn-ea"/>
              </a:rPr>
              <a:t>월 </a:t>
            </a:r>
            <a:r>
              <a:rPr lang="en-US" altLang="ko-KR" sz="1200" dirty="0" smtClean="0">
                <a:latin typeface="+mn-ea"/>
              </a:rPr>
              <a:t>10</a:t>
            </a:r>
            <a:r>
              <a:rPr lang="ko-KR" altLang="en-US" sz="1200" dirty="0" smtClean="0">
                <a:latin typeface="+mn-ea"/>
              </a:rPr>
              <a:t>일</a:t>
            </a:r>
            <a:r>
              <a:rPr lang="en-US" altLang="ko-KR" sz="1200" dirty="0" smtClean="0">
                <a:latin typeface="+mn-ea"/>
              </a:rPr>
              <a:t>, 9</a:t>
            </a:r>
            <a:r>
              <a:rPr lang="ko-KR" altLang="en-US" sz="1200" dirty="0" smtClean="0">
                <a:latin typeface="+mn-ea"/>
              </a:rPr>
              <a:t>월 </a:t>
            </a:r>
            <a:r>
              <a:rPr lang="en-US" altLang="ko-KR" sz="1200" dirty="0" smtClean="0">
                <a:latin typeface="+mn-ea"/>
              </a:rPr>
              <a:t>7</a:t>
            </a:r>
            <a:r>
              <a:rPr lang="ko-KR" altLang="en-US" sz="1200" dirty="0" smtClean="0">
                <a:latin typeface="+mn-ea"/>
              </a:rPr>
              <a:t>일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43953"/>
              </p:ext>
            </p:extLst>
          </p:nvPr>
        </p:nvGraphicFramePr>
        <p:xfrm>
          <a:off x="5847824" y="1340768"/>
          <a:ext cx="2540600" cy="2952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600">
                  <a:extLst>
                    <a:ext uri="{9D8B030D-6E8A-4147-A177-3AD203B41FA5}">
                      <a16:colId xmlns:a16="http://schemas.microsoft.com/office/drawing/2014/main" val="3852828739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공도구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점검필증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 스티커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844392"/>
                  </a:ext>
                </a:extLst>
              </a:tr>
              <a:tr h="2558101">
                <a:tc>
                  <a:txBody>
                    <a:bodyPr/>
                    <a:lstStyle/>
                    <a:p>
                      <a:pPr marL="0" marR="0" lvl="0" indent="0" algn="l" defTabSz="9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ko-KR" altLang="en-US" sz="1200" b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3155145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904" y="1761335"/>
            <a:ext cx="1219400" cy="2512701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320"/>
            <a:ext cx="2160000" cy="18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4" b="13313"/>
          <a:stretch>
            <a:fillRect/>
          </a:stretch>
        </p:blipFill>
        <p:spPr bwMode="auto">
          <a:xfrm>
            <a:off x="3383968" y="4499370"/>
            <a:ext cx="2160000" cy="18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61289" y="4509320"/>
            <a:ext cx="216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84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15677" y="908720"/>
            <a:ext cx="2988171" cy="360040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kern="0" dirty="0" err="1" smtClean="0">
                <a:solidFill>
                  <a:prstClr val="white"/>
                </a:solidFill>
                <a:latin typeface="+mn-ea"/>
                <a:cs typeface="Arial" pitchFamily="34" charset="0"/>
              </a:rPr>
              <a:t>관리감독자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 임명장 발급</a:t>
            </a:r>
            <a:endParaRPr lang="en-US" altLang="ko-KR" sz="1200" b="1" kern="0" dirty="0" smtClean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215677" y="908720"/>
            <a:ext cx="2988171" cy="360040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ISO 45001</a:t>
            </a:r>
            <a:r>
              <a:rPr lang="en-US" altLang="ko-KR" sz="1200" b="1" kern="0" dirty="0">
                <a:solidFill>
                  <a:prstClr val="white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내부심사 실시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15677" y="1441668"/>
            <a:ext cx="8712646" cy="2262158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목적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중대재해처벌법의 법적 요구사항 충족을 위한 안전보건경영시스템 도입 및 운영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2) </a:t>
            </a:r>
            <a:r>
              <a:rPr lang="ko-KR" altLang="en-US" sz="1200" dirty="0" smtClean="0">
                <a:latin typeface="+mn-ea"/>
              </a:rPr>
              <a:t>국제 표준에 입각한 선진 안전보건경영시스템 구축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및 운영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8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적용 대상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   </a:t>
            </a:r>
            <a:r>
              <a:rPr lang="ko-KR" altLang="en-US" sz="1200" dirty="0" smtClean="0">
                <a:latin typeface="+mn-ea"/>
              </a:rPr>
              <a:t>사업장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아산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화성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endParaRPr lang="en-US" altLang="ko-KR" sz="8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</a:t>
            </a:r>
            <a:r>
              <a:rPr lang="ko-KR" altLang="en-US" sz="1400" b="1" dirty="0" smtClean="0">
                <a:latin typeface="+mn-ea"/>
              </a:rPr>
              <a:t>부서별 업무</a:t>
            </a:r>
            <a:endParaRPr lang="en-US" altLang="ko-KR" sz="1400" b="1" dirty="0" smtClean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57502"/>
              </p:ext>
            </p:extLst>
          </p:nvPr>
        </p:nvGraphicFramePr>
        <p:xfrm>
          <a:off x="436176" y="3677449"/>
          <a:ext cx="8096263" cy="25770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5665">
                  <a:extLst>
                    <a:ext uri="{9D8B030D-6E8A-4147-A177-3AD203B41FA5}">
                      <a16:colId xmlns:a16="http://schemas.microsoft.com/office/drawing/2014/main" val="858547728"/>
                    </a:ext>
                  </a:extLst>
                </a:gridCol>
                <a:gridCol w="3564746">
                  <a:extLst>
                    <a:ext uri="{9D8B030D-6E8A-4147-A177-3AD203B41FA5}">
                      <a16:colId xmlns:a16="http://schemas.microsoft.com/office/drawing/2014/main" val="1690688182"/>
                    </a:ext>
                  </a:extLst>
                </a:gridCol>
                <a:gridCol w="1781494">
                  <a:extLst>
                    <a:ext uri="{9D8B030D-6E8A-4147-A177-3AD203B41FA5}">
                      <a16:colId xmlns:a16="http://schemas.microsoft.com/office/drawing/2014/main" val="1240141249"/>
                    </a:ext>
                  </a:extLst>
                </a:gridCol>
                <a:gridCol w="1354358">
                  <a:extLst>
                    <a:ext uri="{9D8B030D-6E8A-4147-A177-3AD203B41FA5}">
                      <a16:colId xmlns:a16="http://schemas.microsoft.com/office/drawing/2014/main" val="1029009899"/>
                    </a:ext>
                  </a:extLst>
                </a:gridCol>
              </a:tblGrid>
              <a:tr h="1972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부서</a:t>
                      </a:r>
                      <a:endParaRPr lang="ko-KR" sz="11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담당 업무</a:t>
                      </a:r>
                      <a:endParaRPr lang="ko-KR" sz="11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참여 인원</a:t>
                      </a:r>
                      <a:endParaRPr lang="ko-KR" sz="11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sz="11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64732"/>
                  </a:ext>
                </a:extLst>
              </a:tr>
              <a:tr h="6188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 err="1">
                          <a:effectLst/>
                          <a:latin typeface="+mn-ea"/>
                          <a:ea typeface="+mn-ea"/>
                        </a:rPr>
                        <a:t>환경안전팀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 ISO 45001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인증 추진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 TF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팀 구성 및 운영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업무 </a:t>
                      </a:r>
                      <a:r>
                        <a:rPr lang="ko-KR" sz="900" kern="100" dirty="0" err="1">
                          <a:effectLst/>
                          <a:latin typeface="+mn-ea"/>
                          <a:ea typeface="+mn-ea"/>
                        </a:rPr>
                        <a:t>표준문서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 작성 및 실행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국제표준 인증심사 및 시정조치 등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환경안전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파트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조광일 과장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화성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고병준 대리 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아산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4114752"/>
                  </a:ext>
                </a:extLst>
              </a:tr>
              <a:tr h="1459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물류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PM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 ISO 45001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인증 절차 업무 공조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인증 취득 절차에 따른 추진 상황 점검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업무 진단 및 컨설팅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심사 절차 시 참여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절차 이행에 따른 각 부서별 자료제출 및 협조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시스템 구축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인증 후 사후관리 이행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부서별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 1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명 선정 필요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월 평균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1M/D 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소요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210560"/>
                  </a:ext>
                </a:extLst>
              </a:tr>
              <a:tr h="1459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 err="1">
                          <a:effectLst/>
                          <a:latin typeface="+mn-ea"/>
                          <a:ea typeface="+mn-ea"/>
                        </a:rPr>
                        <a:t>공정장비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PM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20563"/>
                  </a:ext>
                </a:extLst>
              </a:tr>
              <a:tr h="1450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 err="1">
                          <a:effectLst/>
                          <a:latin typeface="+mn-ea"/>
                          <a:ea typeface="+mn-ea"/>
                        </a:rPr>
                        <a:t>공정기술팀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551510"/>
                  </a:ext>
                </a:extLst>
              </a:tr>
              <a:tr h="1459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반도체</a:t>
                      </a: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PM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80582"/>
                  </a:ext>
                </a:extLst>
              </a:tr>
              <a:tr h="1450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 err="1">
                          <a:effectLst/>
                          <a:latin typeface="+mn-ea"/>
                          <a:ea typeface="+mn-ea"/>
                        </a:rPr>
                        <a:t>제어설계팀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17933"/>
                  </a:ext>
                </a:extLst>
              </a:tr>
              <a:tr h="1459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ea"/>
                          <a:ea typeface="+mn-ea"/>
                        </a:rPr>
                        <a:t>SW</a:t>
                      </a: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39125"/>
                  </a:ext>
                </a:extLst>
              </a:tr>
              <a:tr h="1450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 err="1">
                          <a:effectLst/>
                          <a:latin typeface="+mn-ea"/>
                          <a:ea typeface="+mn-ea"/>
                        </a:rPr>
                        <a:t>품질보증팀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984391"/>
                  </a:ext>
                </a:extLst>
              </a:tr>
              <a:tr h="1450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연구팀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076523"/>
                  </a:ext>
                </a:extLst>
              </a:tr>
              <a:tr h="1450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스마트연구팀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495691"/>
                  </a:ext>
                </a:extLst>
              </a:tr>
              <a:tr h="1450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제어설계파트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30586"/>
                  </a:ext>
                </a:extLst>
              </a:tr>
              <a:tr h="1450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화성지원파트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812258"/>
                  </a:ext>
                </a:extLst>
              </a:tr>
              <a:tr h="1450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effectLst/>
                          <a:latin typeface="+mn-ea"/>
                          <a:ea typeface="+mn-ea"/>
                        </a:rPr>
                        <a:t>아산지원파트</a:t>
                      </a:r>
                      <a:endParaRPr lang="ko-KR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4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2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15677" y="1422936"/>
            <a:ext cx="8712646" cy="4755148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목적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최근 사업장 내 안전사고 발생으로 인하여 근로자 안전 확보 및 사고 발생 시 피해 저감을 위한 대책 마련 필요</a:t>
            </a:r>
            <a:r>
              <a:rPr lang="en-US" altLang="ko-KR" sz="1200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2) 3</a:t>
            </a:r>
            <a:r>
              <a:rPr lang="ko-KR" altLang="en-US" sz="1200" dirty="0" smtClean="0">
                <a:latin typeface="+mn-ea"/>
              </a:rPr>
              <a:t>대 보호구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err="1" smtClean="0">
                <a:latin typeface="+mn-ea"/>
              </a:rPr>
              <a:t>안전대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안전모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안전화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착용 기준 강화 조치 및 집중 관리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3) </a:t>
            </a:r>
            <a:r>
              <a:rPr lang="ko-KR" altLang="en-US" sz="1200" dirty="0" smtClean="0">
                <a:latin typeface="+mn-ea"/>
              </a:rPr>
              <a:t>개인안전보호구의 소지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착용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관리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※ </a:t>
            </a:r>
            <a:r>
              <a:rPr lang="ko-KR" altLang="en-US" sz="1200" dirty="0" smtClean="0">
                <a:latin typeface="+mn-ea"/>
              </a:rPr>
              <a:t>공용안전모는 </a:t>
            </a:r>
            <a:r>
              <a:rPr lang="ko-KR" altLang="en-US" sz="1200" dirty="0" err="1" smtClean="0">
                <a:latin typeface="+mn-ea"/>
              </a:rPr>
              <a:t>외부고객사</a:t>
            </a:r>
            <a:r>
              <a:rPr lang="ko-KR" altLang="en-US" sz="1200" dirty="0" smtClean="0">
                <a:latin typeface="+mn-ea"/>
              </a:rPr>
              <a:t> 또는 비상시에만 사용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8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법적 근거</a:t>
            </a:r>
            <a:r>
              <a:rPr lang="en-US" altLang="ko-KR" sz="1400" b="1" dirty="0" smtClean="0">
                <a:latin typeface="+mn-ea"/>
              </a:rPr>
              <a:t/>
            </a:r>
            <a:br>
              <a:rPr lang="en-US" altLang="ko-KR" sz="1400" b="1" dirty="0" smtClean="0">
                <a:latin typeface="+mn-ea"/>
              </a:rPr>
            </a:br>
            <a:r>
              <a:rPr lang="en-US" altLang="ko-KR" sz="1400" b="1" dirty="0" smtClean="0">
                <a:latin typeface="+mn-ea"/>
              </a:rPr>
              <a:t>   </a:t>
            </a:r>
            <a:r>
              <a:rPr lang="ko-KR" altLang="en-US" sz="1200" dirty="0" smtClean="0">
                <a:latin typeface="+mn-ea"/>
              </a:rPr>
              <a:t>산업안전보건기준에 관한 규칙 제</a:t>
            </a:r>
            <a:r>
              <a:rPr lang="en-US" altLang="ko-KR" sz="1200" dirty="0" smtClean="0">
                <a:latin typeface="+mn-ea"/>
              </a:rPr>
              <a:t>31</a:t>
            </a:r>
            <a:r>
              <a:rPr lang="ko-KR" altLang="en-US" sz="1200" dirty="0" smtClean="0">
                <a:latin typeface="+mn-ea"/>
              </a:rPr>
              <a:t>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보호구의 제한적 사용</a:t>
            </a:r>
            <a:r>
              <a:rPr lang="en-US" altLang="ko-KR" sz="1200" dirty="0" smtClean="0">
                <a:latin typeface="+mn-ea"/>
              </a:rPr>
              <a:t>) </a:t>
            </a:r>
            <a:r>
              <a:rPr lang="ko-KR" altLang="en-US" sz="1200" dirty="0" smtClean="0">
                <a:latin typeface="+mn-ea"/>
              </a:rPr>
              <a:t>및 제</a:t>
            </a:r>
            <a:r>
              <a:rPr lang="en-US" altLang="ko-KR" sz="1200" dirty="0" smtClean="0">
                <a:latin typeface="+mn-ea"/>
              </a:rPr>
              <a:t>32</a:t>
            </a:r>
            <a:r>
              <a:rPr lang="ko-KR" altLang="en-US" sz="1200" dirty="0" smtClean="0">
                <a:latin typeface="+mn-ea"/>
              </a:rPr>
              <a:t>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보호구의 지급 등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에 의거</a:t>
            </a:r>
            <a:r>
              <a:rPr lang="en-US" altLang="ko-KR" sz="1200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en-US" altLang="ko-KR" sz="8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적용 대상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latin typeface="+mn-ea"/>
              </a:rPr>
              <a:t>   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화성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아산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사업장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err="1" smtClean="0">
                <a:latin typeface="+mn-ea"/>
              </a:rPr>
              <a:t>사외조립장</a:t>
            </a:r>
            <a:r>
              <a:rPr lang="en-US" altLang="ko-KR" sz="1400" b="1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</a:t>
            </a:r>
            <a:r>
              <a:rPr lang="ko-KR" altLang="en-US" sz="1400" b="1" dirty="0" smtClean="0">
                <a:latin typeface="+mn-ea"/>
              </a:rPr>
              <a:t>운영 계획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사업장 보호구 착용 기준 공지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홍보 및 계도 </a:t>
            </a:r>
            <a:r>
              <a:rPr lang="en-US" altLang="ko-KR" sz="1200" dirty="0" smtClean="0">
                <a:latin typeface="+mn-ea"/>
              </a:rPr>
              <a:t>(~7/15)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2) </a:t>
            </a:r>
            <a:r>
              <a:rPr lang="ko-KR" altLang="en-US" sz="1200" dirty="0" smtClean="0">
                <a:latin typeface="+mn-ea"/>
              </a:rPr>
              <a:t>보호구 착용 상태 확인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관리 </a:t>
            </a:r>
            <a:r>
              <a:rPr lang="en-US" altLang="ko-KR" sz="1200" dirty="0" smtClean="0">
                <a:latin typeface="+mn-ea"/>
              </a:rPr>
              <a:t>(7/16</a:t>
            </a:r>
            <a:r>
              <a:rPr lang="ko-KR" altLang="en-US" sz="1200" dirty="0" smtClean="0">
                <a:latin typeface="+mn-ea"/>
              </a:rPr>
              <a:t>부</a:t>
            </a:r>
            <a:r>
              <a:rPr lang="en-US" altLang="ko-KR" sz="1200" dirty="0" smtClean="0">
                <a:latin typeface="+mn-ea"/>
              </a:rPr>
              <a:t>)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b="1" dirty="0" smtClean="0">
              <a:latin typeface="+mn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908720"/>
            <a:ext cx="3816424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전자결재 양식 개설 </a:t>
            </a:r>
            <a:r>
              <a:rPr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: (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안전점검</a:t>
            </a:r>
            <a:r>
              <a:rPr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) </a:t>
            </a:r>
            <a:r>
              <a:rPr lang="ko-KR" altLang="en-US" sz="1200" b="1" kern="0" dirty="0" err="1" smtClean="0">
                <a:solidFill>
                  <a:prstClr val="white"/>
                </a:solidFill>
                <a:latin typeface="+mn-ea"/>
                <a:cs typeface="Arial" pitchFamily="34" charset="0"/>
              </a:rPr>
              <a:t>개선요청서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15677" y="1422936"/>
            <a:ext cx="8712646" cy="2308324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목적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사업장 내 반입되는 </a:t>
            </a:r>
            <a:r>
              <a:rPr lang="ko-KR" altLang="en-US" sz="1200" dirty="0" err="1" smtClean="0">
                <a:latin typeface="+mn-ea"/>
              </a:rPr>
              <a:t>공도구의</a:t>
            </a:r>
            <a:r>
              <a:rPr lang="ko-KR" altLang="en-US" sz="1200" dirty="0" smtClean="0">
                <a:latin typeface="+mn-ea"/>
              </a:rPr>
              <a:t> 사전 안전성 확인 및 검증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2) </a:t>
            </a:r>
            <a:r>
              <a:rPr lang="ko-KR" altLang="en-US" sz="1200" dirty="0" err="1" smtClean="0">
                <a:latin typeface="+mn-ea"/>
              </a:rPr>
              <a:t>공도구로</a:t>
            </a:r>
            <a:r>
              <a:rPr lang="ko-KR" altLang="en-US" sz="1200" dirty="0" smtClean="0">
                <a:latin typeface="+mn-ea"/>
              </a:rPr>
              <a:t> 인한 안전사고 및 화재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감전사고 예방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8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적용대상</a:t>
            </a:r>
            <a:r>
              <a:rPr lang="en-US" altLang="ko-KR" sz="1400" b="1" dirty="0" smtClean="0">
                <a:latin typeface="+mn-ea"/>
              </a:rPr>
              <a:t/>
            </a:r>
            <a:br>
              <a:rPr lang="en-US" altLang="ko-KR" sz="1400" b="1" dirty="0" smtClean="0">
                <a:latin typeface="+mn-ea"/>
              </a:rPr>
            </a:br>
            <a:r>
              <a:rPr lang="en-US" altLang="ko-KR" sz="1400" b="1" dirty="0" smtClean="0">
                <a:latin typeface="+mn-ea"/>
              </a:rPr>
              <a:t>   </a:t>
            </a:r>
            <a:r>
              <a:rPr lang="en-US" altLang="ko-KR" sz="1400" dirty="0" smtClean="0">
                <a:latin typeface="+mn-ea"/>
              </a:rPr>
              <a:t>:</a:t>
            </a:r>
            <a:r>
              <a:rPr lang="en-US" altLang="ko-KR" sz="1200" dirty="0" smtClean="0">
                <a:latin typeface="+mn-ea"/>
              </a:rPr>
              <a:t> (</a:t>
            </a:r>
            <a:r>
              <a:rPr lang="ko-KR" altLang="en-US" sz="1200" dirty="0" smtClean="0">
                <a:latin typeface="+mn-ea"/>
              </a:rPr>
              <a:t>화성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아산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사업장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8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운영절차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67099"/>
              </p:ext>
            </p:extLst>
          </p:nvPr>
        </p:nvGraphicFramePr>
        <p:xfrm>
          <a:off x="415856" y="3731260"/>
          <a:ext cx="8136904" cy="24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816">
                  <a:extLst>
                    <a:ext uri="{9D8B030D-6E8A-4147-A177-3AD203B41FA5}">
                      <a16:colId xmlns:a16="http://schemas.microsoft.com/office/drawing/2014/main" val="330347337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107272963"/>
                    </a:ext>
                  </a:extLst>
                </a:gridCol>
                <a:gridCol w="5204896">
                  <a:extLst>
                    <a:ext uri="{9D8B030D-6E8A-4147-A177-3AD203B41FA5}">
                      <a16:colId xmlns:a16="http://schemas.microsoft.com/office/drawing/2014/main" val="189690576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절차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실시주체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세부내용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70044"/>
                  </a:ext>
                </a:extLst>
              </a:tr>
              <a:tr h="51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반입 전 점검</a:t>
                      </a:r>
                      <a:endParaRPr lang="en-US" altLang="ko-KR" sz="1200" b="1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협력사</a:t>
                      </a:r>
                      <a:endParaRPr lang="ko-KR" altLang="en-US" sz="1200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반입 예정 </a:t>
                      </a: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공도구를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사전 점검하여 이상 여부를 확인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환경안전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파트에 </a:t>
                      </a: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공도구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인증 신청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6419807"/>
                  </a:ext>
                </a:extLst>
              </a:tr>
              <a:tr h="51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공도구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 인증</a:t>
                      </a:r>
                      <a:endParaRPr lang="en-US" altLang="ko-KR" sz="1200" b="1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안전관리자</a:t>
                      </a:r>
                      <a:endParaRPr lang="en-US" altLang="ko-KR" sz="1200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(</a:t>
                      </a:r>
                      <a:r>
                        <a:rPr lang="ko-KR" altLang="en-US" sz="1200" dirty="0" err="1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안전담당자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)</a:t>
                      </a:r>
                      <a:endParaRPr lang="ko-KR" altLang="en-US" sz="1200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공도구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이상 여부 확인 후 </a:t>
                      </a: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공도구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인증 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or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반려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반입 </a:t>
                      </a: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공도구에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점검필증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부착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및 </a:t>
                      </a: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공도구</a:t>
                      </a:r>
                      <a:r>
                        <a:rPr lang="ko-KR" altLang="en-US" sz="1200" b="0" baseline="0" dirty="0" smtClean="0">
                          <a:latin typeface="+mn-ea"/>
                          <a:ea typeface="+mn-ea"/>
                        </a:rPr>
                        <a:t> 유지관리 교육</a:t>
                      </a:r>
                      <a:endParaRPr lang="ko-KR" altLang="en-US" sz="1200" b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248618"/>
                  </a:ext>
                </a:extLst>
              </a:tr>
              <a:tr h="5148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부착 후 관리</a:t>
                      </a:r>
                      <a:endParaRPr lang="en-US" altLang="ko-KR" sz="1200" b="1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협력사</a:t>
                      </a:r>
                      <a:endParaRPr lang="ko-KR" altLang="en-US" sz="1200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자체 점검 실시 및 </a:t>
                      </a: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공도구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적정 유지관리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3371217"/>
                  </a:ext>
                </a:extLst>
              </a:tr>
              <a:tr h="51480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안전관리자</a:t>
                      </a:r>
                      <a:endParaRPr lang="en-US" altLang="ko-KR" sz="1200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(</a:t>
                      </a:r>
                      <a:r>
                        <a:rPr lang="ko-KR" altLang="en-US" sz="1200" dirty="0" err="1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안전담당자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  <a:cs typeface="KoPubWorld돋움체 Bold" panose="00000800000000000000" pitchFamily="2" charset="-127"/>
                        </a:rPr>
                        <a:t>)</a:t>
                      </a:r>
                      <a:endParaRPr lang="ko-KR" altLang="en-US" sz="1200" dirty="0" smtClean="0">
                        <a:latin typeface="+mn-ea"/>
                        <a:ea typeface="+mn-ea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공도구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월별 정기점검 실시 및 </a:t>
                      </a: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점검확인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서명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3174596"/>
                  </a:ext>
                </a:extLst>
              </a:tr>
            </a:tbl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251520" y="908720"/>
            <a:ext cx="288032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지게차 </a:t>
            </a:r>
            <a:r>
              <a:rPr kumimoji="0" lang="ko-KR" altLang="en-US" sz="1200" b="1" kern="0" dirty="0" err="1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안전라인</a:t>
            </a: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 </a:t>
            </a:r>
            <a:r>
              <a:rPr kumimoji="0" lang="en-US" altLang="ko-KR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TEST </a:t>
            </a: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실시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15677" y="1441668"/>
            <a:ext cx="8532787" cy="2215991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설명회 목적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최근 사업장에서 발생한 사고사례전파 및 </a:t>
            </a:r>
            <a:r>
              <a:rPr lang="ko-KR" altLang="en-US" sz="1200" dirty="0" err="1" smtClean="0">
                <a:latin typeface="+mn-ea"/>
              </a:rPr>
              <a:t>동종재해</a:t>
            </a:r>
            <a:r>
              <a:rPr lang="ko-KR" altLang="en-US" sz="1200" dirty="0" smtClean="0">
                <a:latin typeface="+mn-ea"/>
              </a:rPr>
              <a:t> 예방을 위한 사업장 안전관리 업무 설명 및 </a:t>
            </a:r>
            <a:r>
              <a:rPr lang="ko-KR" altLang="en-US" sz="1200" dirty="0" err="1" smtClean="0">
                <a:latin typeface="+mn-ea"/>
              </a:rPr>
              <a:t>당부사항</a:t>
            </a:r>
            <a:r>
              <a:rPr lang="ko-KR" altLang="en-US" sz="1200" dirty="0" smtClean="0">
                <a:latin typeface="+mn-ea"/>
              </a:rPr>
              <a:t> 전달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 smtClean="0">
                <a:latin typeface="+mn-ea"/>
              </a:rPr>
              <a:t>    2) </a:t>
            </a:r>
            <a:r>
              <a:rPr lang="ko-KR" altLang="en-US" sz="1200" dirty="0" smtClean="0">
                <a:latin typeface="+mn-ea"/>
              </a:rPr>
              <a:t>관리감독자의 안전의식 및 관리 능력 향상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설명회 진행 및 일정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회의방법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비대면 회의</a:t>
            </a:r>
            <a:r>
              <a:rPr lang="en-US" altLang="ko-KR" sz="1200" dirty="0" smtClean="0">
                <a:latin typeface="+mn-ea"/>
              </a:rPr>
              <a:t>(Zoom) </a:t>
            </a:r>
            <a:r>
              <a:rPr lang="ko-KR" altLang="en-US" sz="1200" dirty="0" smtClean="0">
                <a:latin typeface="+mn-ea"/>
              </a:rPr>
              <a:t>실시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2) </a:t>
            </a:r>
            <a:r>
              <a:rPr lang="ko-KR" altLang="en-US" sz="1200" dirty="0" err="1" smtClean="0">
                <a:latin typeface="+mn-ea"/>
              </a:rPr>
              <a:t>안전설명회</a:t>
            </a:r>
            <a:r>
              <a:rPr lang="ko-KR" altLang="en-US" sz="1200" dirty="0" smtClean="0">
                <a:latin typeface="+mn-ea"/>
              </a:rPr>
              <a:t> 일정</a:t>
            </a:r>
            <a:endParaRPr lang="en-US" altLang="ko-KR" sz="1000" dirty="0" smtClean="0">
              <a:latin typeface="+mn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15677" y="908720"/>
            <a:ext cx="2988171" cy="360040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kern="0" dirty="0" err="1" smtClean="0">
                <a:solidFill>
                  <a:prstClr val="white"/>
                </a:solidFill>
                <a:latin typeface="+mn-ea"/>
                <a:cs typeface="Arial" pitchFamily="34" charset="0"/>
              </a:rPr>
              <a:t>제어그룹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 특별교육 시행 예정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79289"/>
              </p:ext>
            </p:extLst>
          </p:nvPr>
        </p:nvGraphicFramePr>
        <p:xfrm>
          <a:off x="755576" y="3687252"/>
          <a:ext cx="5664835" cy="1214353"/>
        </p:xfrm>
        <a:graphic>
          <a:graphicData uri="http://schemas.openxmlformats.org/drawingml/2006/table">
            <a:tbl>
              <a:tblPr firstRow="1" firstCol="1" bandRow="1"/>
              <a:tblGrid>
                <a:gridCol w="1152128">
                  <a:extLst>
                    <a:ext uri="{9D8B030D-6E8A-4147-A177-3AD203B41FA5}">
                      <a16:colId xmlns:a16="http://schemas.microsoft.com/office/drawing/2014/main" val="972889964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54290634"/>
                    </a:ext>
                  </a:extLst>
                </a:gridCol>
                <a:gridCol w="1416363">
                  <a:extLst>
                    <a:ext uri="{9D8B030D-6E8A-4147-A177-3AD203B41FA5}">
                      <a16:colId xmlns:a16="http://schemas.microsoft.com/office/drawing/2014/main" val="3587595709"/>
                    </a:ext>
                  </a:extLst>
                </a:gridCol>
              </a:tblGrid>
              <a:tr h="254652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effectLst/>
                        </a:rPr>
                        <a:t>일 시</a:t>
                      </a: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effectLst/>
                        </a:rPr>
                        <a:t>대 상 부 서</a:t>
                      </a: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ko-KR" altLang="en-US" sz="1000" dirty="0" err="1" smtClean="0">
                          <a:effectLst/>
                        </a:rPr>
                        <a:t>참석대상</a:t>
                      </a:r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25612"/>
                  </a:ext>
                </a:extLst>
              </a:tr>
              <a:tr h="421551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1</a:t>
                      </a: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차</a:t>
                      </a:r>
                      <a:endParaRPr lang="ko-KR" altLang="en-US" sz="1000" b="0" i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altLang="ko-KR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6/27 (</a:t>
                      </a:r>
                      <a:r>
                        <a:rPr lang="ko-KR" altLang="en-US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月</a:t>
                      </a:r>
                      <a:r>
                        <a:rPr lang="en-US" altLang="ko-KR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)</a:t>
                      </a:r>
                      <a:r>
                        <a:rPr lang="ko-KR" altLang="en-US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kern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en-US" altLang="ko-KR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:00 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~</a:t>
                      </a:r>
                      <a:endParaRPr lang="ko-KR" altLang="en-US" sz="1000" b="0" i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ko-KR" altLang="en-US" sz="1000" b="0" i="0" kern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제어설계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1</a:t>
                      </a: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팀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~6</a:t>
                      </a: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팀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 S/W</a:t>
                      </a:r>
                      <a:r>
                        <a:rPr lang="ko-KR" altLang="en-US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팀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품질보증</a:t>
                      </a:r>
                      <a:r>
                        <a:rPr lang="en-US" altLang="ko-KR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ko-KR" altLang="en-US" sz="1000" b="0" i="0" kern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환경안전팀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R&amp;D 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1</a:t>
                      </a: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센터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 2</a:t>
                      </a: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센터</a:t>
                      </a:r>
                      <a:endParaRPr lang="ko-KR" altLang="en-US" sz="1000" b="0" i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340</a:t>
                      </a:r>
                      <a:r>
                        <a:rPr lang="ko-KR" altLang="en-US" sz="1000" b="0" i="0" dirty="0" smtClean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</a:t>
                      </a:r>
                      <a:endParaRPr lang="ko-KR" altLang="en-US" sz="1000" b="0" i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364776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2</a:t>
                      </a: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차</a:t>
                      </a:r>
                      <a:endParaRPr lang="ko-KR" altLang="en-US" sz="1000" b="0" i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altLang="ko-KR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6/28 (</a:t>
                      </a:r>
                      <a:r>
                        <a:rPr lang="ko-KR" altLang="en-US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火</a:t>
                      </a:r>
                      <a:r>
                        <a:rPr lang="en-US" altLang="ko-KR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)</a:t>
                      </a:r>
                      <a:r>
                        <a:rPr lang="ko-KR" altLang="en-US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kern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en-US" altLang="ko-KR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:00 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~</a:t>
                      </a: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물류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PM1,2,3,4,5</a:t>
                      </a:r>
                      <a:r>
                        <a:rPr lang="ko-KR" altLang="en-US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팀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kern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공정장비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PM1,2</a:t>
                      </a: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팀</a:t>
                      </a:r>
                      <a:endParaRPr lang="ko-KR" altLang="en-US" sz="1000" b="0" i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공정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PM</a:t>
                      </a: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팀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 </a:t>
                      </a:r>
                      <a:r>
                        <a:rPr lang="ko-KR" altLang="en-US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반도체</a:t>
                      </a:r>
                      <a:r>
                        <a:rPr lang="en-US" altLang="ko-KR" sz="1000" b="0" i="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PM</a:t>
                      </a:r>
                      <a:r>
                        <a:rPr lang="ko-KR" altLang="en-US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팀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인프라지원팀</a:t>
                      </a:r>
                      <a:endParaRPr lang="ko-KR" altLang="en-US" sz="1000" b="0" i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ko-KR" altLang="en-US" sz="1000" b="0" i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34882"/>
                  </a:ext>
                </a:extLst>
              </a:tr>
            </a:tbl>
          </a:graphicData>
        </a:graphic>
      </p:graphicFrame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51842" y="5110733"/>
            <a:ext cx="8712646" cy="1292662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교육 내용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관리감독자의 역할과 임무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정재훈 팀장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2) </a:t>
            </a:r>
            <a:r>
              <a:rPr lang="ko-KR" altLang="en-US" sz="1200" dirty="0" smtClean="0">
                <a:latin typeface="+mn-ea"/>
              </a:rPr>
              <a:t>비상상황 대응 행동요령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err="1" smtClean="0">
                <a:latin typeface="+mn-ea"/>
              </a:rPr>
              <a:t>임덕창</a:t>
            </a:r>
            <a:r>
              <a:rPr lang="ko-KR" altLang="en-US" sz="1200" dirty="0" smtClean="0">
                <a:latin typeface="+mn-ea"/>
              </a:rPr>
              <a:t> 부장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3) </a:t>
            </a:r>
            <a:r>
              <a:rPr lang="ko-KR" altLang="en-US" sz="1200" dirty="0" smtClean="0">
                <a:latin typeface="+mn-ea"/>
              </a:rPr>
              <a:t>관리감독자의 사업장 안전보건 업무 설명 및 </a:t>
            </a:r>
            <a:r>
              <a:rPr lang="ko-KR" altLang="en-US" sz="1200" dirty="0" err="1" smtClean="0">
                <a:latin typeface="+mn-ea"/>
              </a:rPr>
              <a:t>사고사례</a:t>
            </a:r>
            <a:r>
              <a:rPr lang="ko-KR" altLang="en-US" sz="1200" dirty="0" smtClean="0">
                <a:latin typeface="+mn-ea"/>
              </a:rPr>
              <a:t> 전파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조광일 과장</a:t>
            </a:r>
            <a:endParaRPr lang="en-US" altLang="ko-KR" sz="1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3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1520" y="908720"/>
            <a:ext cx="288032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코로나</a:t>
            </a:r>
            <a:r>
              <a:rPr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19 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예방 및 확산 방지 활동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611560" y="1787002"/>
          <a:ext cx="4227228" cy="5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076">
                  <a:extLst>
                    <a:ext uri="{9D8B030D-6E8A-4147-A177-3AD203B41FA5}">
                      <a16:colId xmlns:a16="http://schemas.microsoft.com/office/drawing/2014/main" val="1568564677"/>
                    </a:ext>
                  </a:extLst>
                </a:gridCol>
                <a:gridCol w="1409076">
                  <a:extLst>
                    <a:ext uri="{9D8B030D-6E8A-4147-A177-3AD203B41FA5}">
                      <a16:colId xmlns:a16="http://schemas.microsoft.com/office/drawing/2014/main" val="1016842856"/>
                    </a:ext>
                  </a:extLst>
                </a:gridCol>
                <a:gridCol w="1409076">
                  <a:extLst>
                    <a:ext uri="{9D8B030D-6E8A-4147-A177-3AD203B41FA5}">
                      <a16:colId xmlns:a16="http://schemas.microsoft.com/office/drawing/2014/main" val="17959323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인원수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누적 </a:t>
                      </a:r>
                      <a:r>
                        <a:rPr lang="ko-KR" altLang="en-US" sz="12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확진자수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백분율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0651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+mn-lt"/>
                        </a:rPr>
                        <a:t>665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+mn-lt"/>
                        </a:rPr>
                        <a:t>353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+mn-lt"/>
                        </a:rPr>
                        <a:t>53%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3502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2497983"/>
            <a:ext cx="2768707" cy="3738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1400" b="1" dirty="0">
                <a:latin typeface="맑은 고딕" panose="020B0503020000020004" pitchFamily="50" charset="-127"/>
              </a:rPr>
              <a:t>사업장 내 자가진단키트 지급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39552" y="2876801"/>
            <a:ext cx="8165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코로나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확진 예방을 위하여 자가진단키트 지급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본인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판단 하에 자가진단키트 검사가 필요한 경우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자가진단키트 관리대장에 부서명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성명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비고 작성 후 불출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655198"/>
            <a:ext cx="3039615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코로나</a:t>
            </a:r>
            <a:r>
              <a:rPr lang="en-US" altLang="ko-KR" sz="1400" b="1" dirty="0" smtClean="0">
                <a:latin typeface="맑은 고딕" panose="020B0503020000020004" pitchFamily="50" charset="-127"/>
              </a:rPr>
              <a:t>19 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사업장 대응 현황 보고</a:t>
            </a:r>
            <a:endParaRPr lang="ko-KR" altLang="en-US" sz="1400" b="1" dirty="0">
              <a:latin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188" y="1319962"/>
            <a:ext cx="3211135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1400" b="1" dirty="0">
                <a:latin typeface="맑은 고딕" panose="020B0503020000020004" pitchFamily="50" charset="-127"/>
              </a:rPr>
              <a:t>임직원 </a:t>
            </a:r>
            <a:r>
              <a:rPr lang="ko-KR" altLang="en-US" sz="1400" b="1" dirty="0" err="1">
                <a:latin typeface="맑은 고딕" panose="020B0503020000020004" pitchFamily="50" charset="-127"/>
              </a:rPr>
              <a:t>재택치료</a:t>
            </a:r>
            <a:r>
              <a:rPr lang="ko-KR" altLang="en-US" sz="1400" b="1" dirty="0">
                <a:latin typeface="맑은 고딕" panose="020B0503020000020004" pitchFamily="50" charset="-127"/>
              </a:rPr>
              <a:t> 현황 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(9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월 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19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일 </a:t>
            </a:r>
            <a:r>
              <a:rPr lang="ko-KR" altLang="en-US" sz="1100" dirty="0">
                <a:latin typeface="맑은 고딕" panose="020B0503020000020004" pitchFamily="50" charset="-127"/>
              </a:rPr>
              <a:t>기준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)</a:t>
            </a:r>
            <a:endParaRPr lang="en-US" altLang="ko-KR" sz="1100" dirty="0">
              <a:latin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12" y="4036931"/>
            <a:ext cx="584586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50"/>
          <p:cNvSpPr>
            <a:spLocks noChangeArrowheads="1"/>
          </p:cNvSpPr>
          <p:nvPr/>
        </p:nvSpPr>
        <p:spPr bwMode="white">
          <a:xfrm>
            <a:off x="395288" y="1141413"/>
            <a:ext cx="6370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2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■ </a:t>
            </a:r>
            <a:r>
              <a:rPr lang="ko-KR" altLang="en-US" sz="20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화성사업장</a:t>
            </a:r>
            <a:r>
              <a:rPr lang="ko-KR" altLang="en-US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산업안전보건위원회 </a:t>
            </a:r>
            <a:r>
              <a:rPr lang="ko-KR" altLang="en-US" sz="200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위원구성</a:t>
            </a:r>
            <a:r>
              <a:rPr lang="en-US" altLang="ko-KR" sz="2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2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총</a:t>
            </a:r>
            <a:r>
              <a:rPr lang="en-US" altLang="ko-KR" sz="2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8</a:t>
            </a:r>
            <a:r>
              <a:rPr lang="ko-KR" altLang="en-US" sz="2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명</a:t>
            </a:r>
            <a:r>
              <a:rPr lang="en-US" altLang="ko-KR" sz="2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ko-KR" altLang="en-US" sz="2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2" name="Rectangle 251"/>
          <p:cNvSpPr>
            <a:spLocks noChangeArrowheads="1"/>
          </p:cNvSpPr>
          <p:nvPr/>
        </p:nvSpPr>
        <p:spPr bwMode="auto">
          <a:xfrm>
            <a:off x="611188" y="1743074"/>
            <a:ext cx="8208962" cy="355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사용자위원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정찬선 전무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안전보건관리책임자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), </a:t>
            </a:r>
          </a:p>
          <a:p>
            <a:pPr eaLnBrk="1" latin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                     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정재훈 팀장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환경안전팀장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sz="1500" dirty="0">
              <a:latin typeface="HY울릉도M" pitchFamily="18" charset="-127"/>
              <a:ea typeface="HY울릉도M" pitchFamily="18" charset="-127"/>
            </a:endParaRPr>
          </a:p>
          <a:p>
            <a:pPr eaLnBrk="1" latin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                     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조광일 과장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안전관리자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eaLnBrk="1" latin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5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                    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권혜지 사원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보건관리자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eaLnBrk="1" latinLnBrk="1" hangingPunct="1">
              <a:lnSpc>
                <a:spcPct val="150000"/>
              </a:lnSpc>
              <a:spcBef>
                <a:spcPct val="20000"/>
              </a:spcBef>
              <a:defRPr/>
            </a:pP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ko-KR" altLang="en-US" sz="1500" dirty="0">
                <a:latin typeface="HY울릉도M" pitchFamily="18" charset="-127"/>
                <a:ea typeface="HY울릉도M" pitchFamily="18" charset="-127"/>
              </a:rPr>
              <a:t>근로자위원 </a:t>
            </a:r>
            <a:r>
              <a:rPr lang="en-US" altLang="ko-KR" sz="150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500" dirty="0">
                <a:latin typeface="HY울릉도M" pitchFamily="18" charset="-127"/>
                <a:ea typeface="HY울릉도M" pitchFamily="18" charset="-127"/>
              </a:rPr>
              <a:t>조진영 부장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제어설계</a:t>
            </a:r>
            <a:r>
              <a:rPr lang="en-US" altLang="ko-KR" sz="1500" dirty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팀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eaLnBrk="1" latin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                     김진욱 부장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물류기구설계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팀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500" dirty="0">
                <a:latin typeface="HY울릉도M" pitchFamily="18" charset="-127"/>
                <a:ea typeface="HY울릉도M" pitchFamily="18" charset="-127"/>
              </a:rPr>
              <a:t>                      김영준 과장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물류</a:t>
            </a:r>
            <a:r>
              <a:rPr lang="en-US" altLang="ko-KR" sz="1500" dirty="0">
                <a:latin typeface="HY울릉도M" pitchFamily="18" charset="-127"/>
                <a:ea typeface="HY울릉도M" pitchFamily="18" charset="-127"/>
              </a:rPr>
              <a:t>PM1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팀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대리참석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김윤기 대리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물류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PM1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팀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eaLnBrk="1" latin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                     김장미 책임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연구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팀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                    </a:t>
            </a:r>
          </a:p>
          <a:p>
            <a:pPr eaLnBrk="1" latin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                      </a:t>
            </a: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eaLnBrk="1" latinLnBrk="1" hangingPunct="1">
              <a:defRPr/>
            </a:pP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eaLnBrk="1" latinLnBrk="1" hangingPunct="1">
              <a:defRPr/>
            </a:pP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eaLnBrk="1" latinLnBrk="1" hangingPunct="1">
              <a:defRPr/>
            </a:pP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eaLnBrk="1" latinLnBrk="1" hangingPunct="1">
              <a:defRPr/>
            </a:pP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   </a:t>
            </a:r>
          </a:p>
          <a:p>
            <a:pPr eaLnBrk="1" latinLnBrk="1" hangingPunct="1">
              <a:spcBef>
                <a:spcPct val="20000"/>
              </a:spcBef>
              <a:defRPr/>
            </a:pP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61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1520" y="908720"/>
            <a:ext cx="288032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안전보건뉴스 </a:t>
            </a:r>
            <a:r>
              <a:rPr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안전 </a:t>
            </a:r>
            <a:r>
              <a:rPr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EVENT) 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게시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61861"/>
            <a:ext cx="7319632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목적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안전관리의 중요성을 재강조하고 임직원들의 안전관리 의식을 향상시켜 안전문화를 정착하기 위함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88131"/>
              </p:ext>
            </p:extLst>
          </p:nvPr>
        </p:nvGraphicFramePr>
        <p:xfrm>
          <a:off x="251520" y="1916832"/>
          <a:ext cx="8280920" cy="419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1377139976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174370791"/>
                    </a:ext>
                  </a:extLst>
                </a:gridCol>
              </a:tblGrid>
              <a:tr h="20986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■ 안전보건뉴스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월호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사업장 보호구 착용 기준 강화 운영 안내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중대재해처벌법 시행령 주요 내용 안내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온열질환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예방과 관리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사고사례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산업안전보건법 위반 사례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보호구 착용 매뉴얼 동영상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■ 안전보건뉴스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월호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 취급 작업 안전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올바른 수공구 취급 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태풍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호우 등 여름철 자연재해 대비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독감 예방 관리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콘센트 파손 </a:t>
                      </a:r>
                      <a:r>
                        <a:rPr lang="ko-KR" altLang="en-US" sz="1200" b="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충전부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접촉으로 감전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전기안전사고 행동요령 동영상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857544"/>
                  </a:ext>
                </a:extLst>
              </a:tr>
              <a:tr h="20986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defRPr/>
                      </a:pPr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+mn-ea"/>
                        </a:rPr>
                        <a:t>■ 안전보건뉴스 </a:t>
                      </a:r>
                      <a:r>
                        <a:rPr lang="en-US" altLang="ko-KR" sz="1200" b="1" dirty="0" smtClean="0">
                          <a:latin typeface="맑은 고딕" panose="020B0503020000020004" pitchFamily="50" charset="-127"/>
                          <a:ea typeface="+mn-ea"/>
                        </a:rPr>
                        <a:t>8</a:t>
                      </a:r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+mn-ea"/>
                        </a:rPr>
                        <a:t>월호</a:t>
                      </a:r>
                      <a:endParaRPr lang="en-US" altLang="ko-KR" sz="1200" b="1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 고용노동부 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22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년 하반기 변경 정책 안내</a:t>
                      </a:r>
                      <a:endParaRPr lang="en-US" altLang="ko-KR" sz="1200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baseline="0" dirty="0" smtClean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맑은 고딕" panose="020B0503020000020004" pitchFamily="50" charset="-127"/>
                          <a:ea typeface="+mn-ea"/>
                        </a:rPr>
                        <a:t>크레인 작업 안전</a:t>
                      </a:r>
                      <a:endParaRPr lang="en-US" altLang="ko-KR" sz="1200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사업장 내 휴게시설 설치 의무화</a:t>
                      </a:r>
                      <a:endParaRPr lang="en-US" altLang="ko-KR" sz="1200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+mn-ea"/>
                        </a:rPr>
                        <a:t>원숭이두창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 예방법</a:t>
                      </a:r>
                      <a:endParaRPr lang="en-US" altLang="ko-KR" sz="1200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+mn-ea"/>
                        </a:rPr>
                        <a:t>사고사례</a:t>
                      </a:r>
                      <a:endParaRPr lang="en-US" altLang="ko-KR" sz="1200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지게차 운전 미숙 </a:t>
                      </a: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+mn-ea"/>
                        </a:rPr>
                        <a:t>재해사례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 동영상</a:t>
                      </a:r>
                      <a:endParaRPr lang="en-US" altLang="ko-KR" sz="1200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10236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789040"/>
            <a:ext cx="2880000" cy="1921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4373164"/>
            <a:ext cx="2880000" cy="1972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83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1520" y="764704"/>
            <a:ext cx="1728192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화학물질 모니터링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5677" y="1139914"/>
            <a:ext cx="8712646" cy="969496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내용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화학물질 취급으로 인한 근로자의 </a:t>
            </a:r>
            <a:r>
              <a:rPr lang="ko-KR" altLang="en-US" sz="1200" dirty="0" err="1" smtClean="0">
                <a:latin typeface="+mn-ea"/>
              </a:rPr>
              <a:t>건강장해가</a:t>
            </a:r>
            <a:r>
              <a:rPr lang="ko-KR" altLang="en-US" sz="1200" dirty="0" smtClean="0">
                <a:latin typeface="+mn-ea"/>
              </a:rPr>
              <a:t> 없도록 취급 중인 화학물질 상시 조사</a:t>
            </a:r>
            <a:r>
              <a:rPr lang="en-US" altLang="ko-KR" sz="1200" dirty="0" smtClean="0">
                <a:latin typeface="+mn-ea"/>
              </a:rPr>
              <a:t>·</a:t>
            </a:r>
            <a:r>
              <a:rPr lang="ko-KR" altLang="en-US" sz="1200" dirty="0" smtClean="0">
                <a:latin typeface="+mn-ea"/>
              </a:rPr>
              <a:t>정리 및 모니터링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</a:t>
            </a:r>
            <a:r>
              <a:rPr lang="en-US" altLang="ko-KR" sz="1200" dirty="0" smtClean="0">
                <a:latin typeface="+mn-ea"/>
              </a:rPr>
              <a:t>2) </a:t>
            </a:r>
            <a:r>
              <a:rPr lang="ko-KR" altLang="en-US" sz="1200" dirty="0" smtClean="0">
                <a:latin typeface="+mn-ea"/>
              </a:rPr>
              <a:t>유해화학물질 반입 시 덜 유해한 제품 사용 권장 산업안전보건법에 의거한 규제 목록 관리 방법 및 대체품 목록 안내</a:t>
            </a:r>
            <a:endParaRPr lang="en-US" altLang="ko-KR" sz="1200" b="1" dirty="0" smtClean="0">
              <a:latin typeface="+mn-ea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215677" y="2173066"/>
            <a:ext cx="8712646" cy="415498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화학물질 반입 현황 </a:t>
            </a:r>
            <a:r>
              <a:rPr lang="en-US" altLang="ko-KR" sz="1050" b="1" dirty="0" smtClean="0">
                <a:latin typeface="+mn-ea"/>
              </a:rPr>
              <a:t>(22</a:t>
            </a:r>
            <a:r>
              <a:rPr lang="ko-KR" altLang="en-US" sz="1050" b="1" dirty="0" smtClean="0">
                <a:latin typeface="+mn-ea"/>
              </a:rPr>
              <a:t>년 </a:t>
            </a:r>
            <a:r>
              <a:rPr lang="en-US" altLang="ko-KR" sz="1050" b="1" dirty="0" smtClean="0">
                <a:latin typeface="+mn-ea"/>
              </a:rPr>
              <a:t>7</a:t>
            </a:r>
            <a:r>
              <a:rPr lang="ko-KR" altLang="en-US" sz="1050" b="1" dirty="0" smtClean="0">
                <a:latin typeface="+mn-ea"/>
              </a:rPr>
              <a:t>월 </a:t>
            </a:r>
            <a:r>
              <a:rPr lang="en-US" altLang="ko-KR" sz="1050" b="1" dirty="0" smtClean="0">
                <a:latin typeface="+mn-ea"/>
              </a:rPr>
              <a:t>~ 9</a:t>
            </a:r>
            <a:r>
              <a:rPr lang="ko-KR" altLang="en-US" sz="1050" b="1" dirty="0" smtClean="0">
                <a:latin typeface="+mn-ea"/>
              </a:rPr>
              <a:t>월 </a:t>
            </a:r>
            <a:r>
              <a:rPr lang="en-US" altLang="ko-KR" sz="1050" b="1" dirty="0" smtClean="0">
                <a:latin typeface="+mn-ea"/>
              </a:rPr>
              <a:t>20</a:t>
            </a:r>
            <a:r>
              <a:rPr lang="ko-KR" altLang="en-US" sz="1050" b="1" dirty="0">
                <a:latin typeface="+mn-ea"/>
              </a:rPr>
              <a:t>일</a:t>
            </a:r>
            <a:r>
              <a:rPr lang="en-US" altLang="ko-KR" sz="1050" b="1" dirty="0" smtClean="0">
                <a:latin typeface="+mn-ea"/>
              </a:rPr>
              <a:t>)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26536"/>
              </p:ext>
            </p:extLst>
          </p:nvPr>
        </p:nvGraphicFramePr>
        <p:xfrm>
          <a:off x="542664" y="2609445"/>
          <a:ext cx="2818152" cy="5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076">
                  <a:extLst>
                    <a:ext uri="{9D8B030D-6E8A-4147-A177-3AD203B41FA5}">
                      <a16:colId xmlns:a16="http://schemas.microsoft.com/office/drawing/2014/main" val="1568564677"/>
                    </a:ext>
                  </a:extLst>
                </a:gridCol>
                <a:gridCol w="1409076">
                  <a:extLst>
                    <a:ext uri="{9D8B030D-6E8A-4147-A177-3AD203B41FA5}">
                      <a16:colId xmlns:a16="http://schemas.microsoft.com/office/drawing/2014/main" val="10168428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아산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화성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0651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+mn-lt"/>
                        </a:rPr>
                        <a:t>349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350204"/>
                  </a:ext>
                </a:extLst>
              </a:tr>
            </a:tbl>
          </a:graphicData>
        </a:graphic>
      </p:graphicFrame>
      <p:sp>
        <p:nvSpPr>
          <p:cNvPr id="29" name="액자 28"/>
          <p:cNvSpPr/>
          <p:nvPr/>
        </p:nvSpPr>
        <p:spPr>
          <a:xfrm>
            <a:off x="1953424" y="2604553"/>
            <a:ext cx="1409076" cy="580892"/>
          </a:xfrm>
          <a:prstGeom prst="frame">
            <a:avLst>
              <a:gd name="adj1" fmla="val 51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214788" y="3286984"/>
            <a:ext cx="8712646" cy="415498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화학물질 목록</a:t>
            </a:r>
            <a:endParaRPr lang="en-US" altLang="ko-KR" sz="1050" b="1" dirty="0" smtClean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28881"/>
          <a:stretch/>
        </p:blipFill>
        <p:spPr>
          <a:xfrm>
            <a:off x="542664" y="3681005"/>
            <a:ext cx="3796466" cy="27000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704812"/>
            <a:ext cx="3798000" cy="17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5677" y="836276"/>
            <a:ext cx="8712646" cy="415498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화학물질 목록</a:t>
            </a:r>
            <a:endParaRPr lang="en-US" altLang="ko-KR" sz="1400" b="1" dirty="0" smtClean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51774"/>
            <a:ext cx="849694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5677" y="1412776"/>
            <a:ext cx="8712646" cy="3000821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</a:t>
            </a:r>
            <a:r>
              <a:rPr lang="ko-KR" altLang="en-US" sz="1400" b="1" dirty="0" err="1" smtClean="0">
                <a:latin typeface="+mn-ea"/>
              </a:rPr>
              <a:t>관련근거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</a:t>
            </a:r>
            <a:r>
              <a:rPr lang="en-US" altLang="ko-KR" sz="1200" dirty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산업안전보건법 </a:t>
            </a:r>
            <a:r>
              <a:rPr lang="ko-KR" altLang="en-US" sz="1200" dirty="0">
                <a:latin typeface="+mn-ea"/>
              </a:rPr>
              <a:t>제</a:t>
            </a:r>
            <a:r>
              <a:rPr lang="en-US" altLang="ko-KR" sz="1200" dirty="0">
                <a:latin typeface="+mn-ea"/>
              </a:rPr>
              <a:t>114</a:t>
            </a:r>
            <a:r>
              <a:rPr lang="ko-KR" altLang="en-US" sz="1200" dirty="0">
                <a:latin typeface="+mn-ea"/>
              </a:rPr>
              <a:t>조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물질안전보건자료의 게시 및 교육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 smtClean="0">
                <a:latin typeface="+mn-ea"/>
              </a:rPr>
              <a:t>     2) </a:t>
            </a:r>
            <a:r>
              <a:rPr lang="ko-KR" altLang="en-US" sz="1200" dirty="0" smtClean="0">
                <a:latin typeface="+mn-ea"/>
              </a:rPr>
              <a:t>산업안전보건법 </a:t>
            </a:r>
            <a:r>
              <a:rPr lang="ko-KR" altLang="en-US" sz="1200" dirty="0">
                <a:latin typeface="+mn-ea"/>
              </a:rPr>
              <a:t>시행규칙 제</a:t>
            </a:r>
            <a:r>
              <a:rPr lang="en-US" altLang="ko-KR" sz="1200" dirty="0">
                <a:latin typeface="+mn-ea"/>
              </a:rPr>
              <a:t>168</a:t>
            </a:r>
            <a:r>
              <a:rPr lang="ko-KR" altLang="en-US" sz="1200" dirty="0">
                <a:latin typeface="+mn-ea"/>
              </a:rPr>
              <a:t>조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 err="1">
                <a:latin typeface="+mn-ea"/>
              </a:rPr>
              <a:t>물질안전보건자료대상물질의</a:t>
            </a:r>
            <a:r>
              <a:rPr lang="ko-KR" altLang="en-US" sz="1200" dirty="0">
                <a:latin typeface="+mn-ea"/>
              </a:rPr>
              <a:t> 관리 요령 게시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</a:t>
            </a:r>
            <a:r>
              <a:rPr lang="ko-KR" altLang="en-US" sz="1400" b="1" dirty="0" err="1" smtClean="0">
                <a:latin typeface="+mn-ea"/>
              </a:rPr>
              <a:t>설치사유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>
                <a:latin typeface="+mn-ea"/>
              </a:rPr>
              <a:t>근로자가 쉽게 볼 수 있는 장소에 게시하고 접근이 용이한 장소에 취급화학물질에 대한 정보를 게시하여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   </a:t>
            </a:r>
            <a:r>
              <a:rPr lang="ko-KR" altLang="en-US" sz="1200" dirty="0">
                <a:latin typeface="+mn-ea"/>
              </a:rPr>
              <a:t>유해</a:t>
            </a:r>
            <a:r>
              <a:rPr lang="en-US" altLang="ko-KR" sz="1200" dirty="0">
                <a:latin typeface="+mn-ea"/>
              </a:rPr>
              <a:t>·</a:t>
            </a:r>
            <a:r>
              <a:rPr lang="ko-KR" altLang="en-US" sz="1200" dirty="0">
                <a:latin typeface="+mn-ea"/>
              </a:rPr>
              <a:t>위험성을 상기시키기 위함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</a:t>
            </a:r>
            <a:r>
              <a:rPr lang="en-US" altLang="ko-KR" sz="1200" dirty="0" smtClean="0">
                <a:latin typeface="+mn-ea"/>
              </a:rPr>
              <a:t>2) </a:t>
            </a:r>
            <a:r>
              <a:rPr lang="ko-KR" altLang="en-US" sz="1200" dirty="0">
                <a:latin typeface="+mn-ea"/>
              </a:rPr>
              <a:t>물질안전보건자료</a:t>
            </a:r>
            <a:r>
              <a:rPr lang="en-US" altLang="ko-KR" sz="1200" dirty="0">
                <a:latin typeface="+mn-ea"/>
              </a:rPr>
              <a:t>(MSDS)</a:t>
            </a:r>
            <a:r>
              <a:rPr lang="ko-KR" altLang="en-US" sz="1200" dirty="0">
                <a:latin typeface="+mn-ea"/>
              </a:rPr>
              <a:t>의 </a:t>
            </a:r>
            <a:r>
              <a:rPr lang="ko-KR" altLang="en-US" sz="1200" dirty="0" err="1">
                <a:latin typeface="+mn-ea"/>
              </a:rPr>
              <a:t>장기보관</a:t>
            </a:r>
            <a:r>
              <a:rPr lang="ko-KR" altLang="en-US" sz="1200" dirty="0">
                <a:latin typeface="+mn-ea"/>
              </a:rPr>
              <a:t> 및 미관을 고려하여 보관함 형태로 제작하고자 </a:t>
            </a:r>
            <a:r>
              <a:rPr lang="ko-KR" altLang="en-US" sz="1200" dirty="0" smtClean="0">
                <a:latin typeface="+mn-ea"/>
              </a:rPr>
              <a:t>함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b="1" dirty="0">
              <a:latin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■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설치위치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39552" y="4428543"/>
          <a:ext cx="7920880" cy="1145526"/>
        </p:xfrm>
        <a:graphic>
          <a:graphicData uri="http://schemas.openxmlformats.org/drawingml/2006/table">
            <a:tbl>
              <a:tblPr/>
              <a:tblGrid>
                <a:gridCol w="753133">
                  <a:extLst>
                    <a:ext uri="{9D8B030D-6E8A-4147-A177-3AD203B41FA5}">
                      <a16:colId xmlns:a16="http://schemas.microsoft.com/office/drawing/2014/main" val="3469266538"/>
                    </a:ext>
                  </a:extLst>
                </a:gridCol>
                <a:gridCol w="571342">
                  <a:extLst>
                    <a:ext uri="{9D8B030D-6E8A-4147-A177-3AD203B41FA5}">
                      <a16:colId xmlns:a16="http://schemas.microsoft.com/office/drawing/2014/main" val="1163496871"/>
                    </a:ext>
                  </a:extLst>
                </a:gridCol>
                <a:gridCol w="6596405">
                  <a:extLst>
                    <a:ext uri="{9D8B030D-6E8A-4147-A177-3AD203B41FA5}">
                      <a16:colId xmlns:a16="http://schemas.microsoft.com/office/drawing/2014/main" val="677695289"/>
                    </a:ext>
                  </a:extLst>
                </a:gridCol>
              </a:tblGrid>
              <a:tr h="3818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사업장</a:t>
                      </a:r>
                      <a:endParaRPr lang="ko-KR" altLang="en-US" sz="12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수량</a:t>
                      </a:r>
                      <a:endParaRPr lang="ko-KR" altLang="en-US" sz="12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 치 위 치</a:t>
                      </a:r>
                      <a:endParaRPr lang="ko-KR" altLang="en-US" sz="12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513271"/>
                  </a:ext>
                </a:extLst>
              </a:tr>
              <a:tr h="3818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화성</a:t>
                      </a:r>
                      <a:endParaRPr lang="ko-KR" altLang="en-US" sz="120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2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102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103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104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</a:t>
                      </a:r>
                      <a:endParaRPr lang="ko-KR" altLang="en-US" sz="12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17232"/>
                  </a:ext>
                </a:extLst>
              </a:tr>
              <a:tr h="3818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아산</a:t>
                      </a:r>
                      <a:endParaRPr lang="ko-KR" altLang="en-US" sz="120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20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 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/2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102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 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/2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104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106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202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301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601</a:t>
                      </a:r>
                      <a:r>
                        <a:rPr lang="ko-KR" alt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 조립장</a:t>
                      </a:r>
                      <a:r>
                        <a:rPr lang="en-US" altLang="ko-KR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클린룸</a:t>
                      </a:r>
                      <a:endParaRPr lang="ko-KR" altLang="en-US" sz="12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18655"/>
                  </a:ext>
                </a:extLst>
              </a:tr>
            </a:tbl>
          </a:graphicData>
        </a:graphic>
      </p:graphicFrame>
      <p:sp>
        <p:nvSpPr>
          <p:cNvPr id="13" name="액자 12"/>
          <p:cNvSpPr/>
          <p:nvPr/>
        </p:nvSpPr>
        <p:spPr>
          <a:xfrm>
            <a:off x="516732" y="4797152"/>
            <a:ext cx="7943700" cy="420617"/>
          </a:xfrm>
          <a:prstGeom prst="frame">
            <a:avLst>
              <a:gd name="adj1" fmla="val 51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1520" y="908720"/>
            <a:ext cx="288032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 kern="0" dirty="0">
                <a:solidFill>
                  <a:prstClr val="white"/>
                </a:solidFill>
                <a:latin typeface="+mn-ea"/>
                <a:cs typeface="Arial" pitchFamily="34" charset="0"/>
              </a:rPr>
              <a:t>물질안전보건자료</a:t>
            </a:r>
            <a:r>
              <a:rPr lang="en-US" altLang="ko-KR" sz="1200" b="1" kern="0" dirty="0">
                <a:solidFill>
                  <a:prstClr val="white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sz="1200" b="1" kern="0" dirty="0">
                <a:solidFill>
                  <a:prstClr val="white"/>
                </a:solidFill>
                <a:latin typeface="+mn-ea"/>
                <a:cs typeface="Arial" pitchFamily="34" charset="0"/>
              </a:rPr>
              <a:t>보관함 설치</a:t>
            </a:r>
          </a:p>
        </p:txBody>
      </p:sp>
    </p:spTree>
    <p:extLst>
      <p:ext uri="{BB962C8B-B14F-4D97-AF65-F5344CB8AC3E}">
        <p14:creationId xmlns:p14="http://schemas.microsoft.com/office/powerpoint/2010/main" val="10540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5677" y="836276"/>
            <a:ext cx="8712646" cy="415498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비치 내용</a:t>
            </a:r>
            <a:endParaRPr lang="en-US" altLang="ko-KR" sz="1400" b="1" dirty="0" smtClean="0">
              <a:latin typeface="+mn-ea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39552" y="1251774"/>
          <a:ext cx="8208912" cy="496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861150926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6447738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n-lt"/>
                        </a:rPr>
                        <a:t>물질안전보건자료</a:t>
                      </a:r>
                      <a:r>
                        <a:rPr lang="en-US" altLang="ko-KR" sz="1400" b="1" dirty="0" smtClean="0">
                          <a:latin typeface="+mn-lt"/>
                        </a:rPr>
                        <a:t>(MSDS)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latin typeface="+mn-lt"/>
                        </a:rPr>
                        <a:t>작업공정별</a:t>
                      </a:r>
                      <a:r>
                        <a:rPr lang="ko-KR" altLang="en-US" sz="1400" b="1" dirty="0" smtClean="0">
                          <a:latin typeface="+mn-lt"/>
                        </a:rPr>
                        <a:t> 관리요령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77292"/>
                  </a:ext>
                </a:extLst>
              </a:tr>
              <a:tr h="46085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779685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00" y="1766678"/>
            <a:ext cx="3153865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488" y="1766678"/>
            <a:ext cx="2738858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0" y="1772816"/>
            <a:ext cx="3175814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768901"/>
            <a:ext cx="3000484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124" y="1764455"/>
            <a:ext cx="2987419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063" y="1766678"/>
            <a:ext cx="2987419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29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5677" y="836276"/>
            <a:ext cx="8712646" cy="415498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설치 모습</a:t>
            </a:r>
            <a:endParaRPr lang="en-US" altLang="ko-KR" sz="1400" b="1" dirty="0" smtClean="0">
              <a:latin typeface="+mn-ea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71764"/>
              </p:ext>
            </p:extLst>
          </p:nvPr>
        </p:nvGraphicFramePr>
        <p:xfrm>
          <a:off x="539552" y="1412776"/>
          <a:ext cx="7992888" cy="39784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4143645997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320017108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101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동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102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동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68154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1540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103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동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104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동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16878"/>
                  </a:ext>
                </a:extLst>
              </a:tr>
              <a:tr h="11701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036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9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1520" y="908720"/>
            <a:ext cx="288000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출장 일반건강검진 시행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340768"/>
            <a:ext cx="838842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■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화성사업장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출장 일반건강검진 시행</a:t>
            </a:r>
            <a:endParaRPr lang="en-US" altLang="ko-KR" sz="14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prstClr val="black"/>
                </a:solidFill>
              </a:rPr>
              <a:t>     </a:t>
            </a:r>
            <a:r>
              <a:rPr lang="en-US" altLang="ko-KR" sz="1200" dirty="0" smtClean="0">
                <a:solidFill>
                  <a:prstClr val="black"/>
                </a:solidFill>
              </a:rPr>
              <a:t>1) </a:t>
            </a:r>
            <a:r>
              <a:rPr lang="ko-KR" altLang="en-US" sz="1200" b="1" dirty="0" smtClean="0"/>
              <a:t>대 상 자 </a:t>
            </a:r>
            <a:r>
              <a:rPr lang="en-US" altLang="ko-KR" sz="1200" b="1" dirty="0" smtClean="0"/>
              <a:t>: </a:t>
            </a:r>
            <a:r>
              <a:rPr lang="ko-KR" altLang="en-US" sz="1200" dirty="0" err="1" smtClean="0"/>
              <a:t>화성사업장</a:t>
            </a:r>
            <a:r>
              <a:rPr lang="ko-KR" altLang="en-US" sz="1200" dirty="0" smtClean="0"/>
              <a:t> 일반건강검진 대상자</a:t>
            </a:r>
            <a:r>
              <a:rPr lang="en-US" altLang="ko-KR" sz="1200" dirty="0" smtClean="0"/>
              <a:t>(1986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12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31</a:t>
            </a:r>
            <a:r>
              <a:rPr lang="ko-KR" altLang="en-US" sz="1200" dirty="0" smtClean="0"/>
              <a:t>일 이후 </a:t>
            </a:r>
            <a:r>
              <a:rPr lang="ko-KR" altLang="en-US" sz="1200" dirty="0" err="1" smtClean="0"/>
              <a:t>출생자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~ / </a:t>
            </a:r>
            <a:r>
              <a:rPr lang="ko-KR" altLang="en-US" sz="1200" dirty="0" smtClean="0"/>
              <a:t>별도 안내 메일 발송</a:t>
            </a:r>
            <a:r>
              <a:rPr lang="en-US" altLang="ko-KR" sz="1200" dirty="0" smtClean="0"/>
              <a:t>)</a:t>
            </a:r>
            <a:endParaRPr lang="ko-KR" altLang="en-US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     </a:t>
            </a:r>
            <a:r>
              <a:rPr lang="en-US" altLang="ko-KR" sz="1200" dirty="0" smtClean="0"/>
              <a:t>2) </a:t>
            </a:r>
            <a:r>
              <a:rPr lang="ko-KR" altLang="en-US" sz="1200" b="1" dirty="0" err="1" smtClean="0"/>
              <a:t>실시일자</a:t>
            </a:r>
            <a:r>
              <a:rPr lang="ko-KR" altLang="en-US" sz="1200" b="1" dirty="0" smtClean="0"/>
              <a:t> </a:t>
            </a:r>
            <a:r>
              <a:rPr lang="en-US" altLang="ko-KR" sz="1200" b="1" dirty="0"/>
              <a:t>: 2022</a:t>
            </a:r>
            <a:r>
              <a:rPr lang="ko-KR" altLang="en-US" sz="1200" b="1" dirty="0"/>
              <a:t>년 </a:t>
            </a:r>
            <a:r>
              <a:rPr lang="en-US" altLang="ko-KR" sz="1200" b="1" dirty="0" smtClean="0"/>
              <a:t>9</a:t>
            </a:r>
            <a:r>
              <a:rPr lang="ko-KR" altLang="en-US" sz="1200" b="1" dirty="0" smtClean="0"/>
              <a:t>월 </a:t>
            </a:r>
            <a:r>
              <a:rPr lang="en-US" altLang="ko-KR" sz="1200" b="1" dirty="0" smtClean="0"/>
              <a:t>15</a:t>
            </a:r>
            <a:r>
              <a:rPr lang="ko-KR" altLang="en-US" sz="1200" b="1" dirty="0" smtClean="0"/>
              <a:t>일</a:t>
            </a:r>
            <a:r>
              <a:rPr lang="en-US" altLang="ko-KR" sz="1200" b="1" dirty="0" smtClean="0"/>
              <a:t>(</a:t>
            </a:r>
            <a:r>
              <a:rPr lang="ko-KR" altLang="en-US" sz="1200" b="1" dirty="0"/>
              <a:t>목</a:t>
            </a:r>
            <a:r>
              <a:rPr lang="en-US" altLang="ko-KR" sz="1200" b="1" dirty="0" smtClean="0"/>
              <a:t>) 09:00 </a:t>
            </a:r>
            <a:r>
              <a:rPr lang="en-US" altLang="ko-KR" sz="1200" b="1" dirty="0"/>
              <a:t>∼ 11:30</a:t>
            </a:r>
            <a:endParaRPr lang="ko-KR" altLang="en-US" sz="1200" dirty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    3) </a:t>
            </a:r>
            <a:r>
              <a:rPr lang="ko-KR" altLang="en-US" sz="1200" b="1" dirty="0" smtClean="0"/>
              <a:t>장 </a:t>
            </a:r>
            <a:r>
              <a:rPr lang="ko-KR" altLang="en-US" sz="1200" b="1" dirty="0"/>
              <a:t>     소 </a:t>
            </a:r>
            <a:r>
              <a:rPr lang="en-US" altLang="ko-KR" sz="1200" b="1" dirty="0"/>
              <a:t>: </a:t>
            </a:r>
            <a:r>
              <a:rPr lang="ko-KR" altLang="en-US" sz="1200" b="1" dirty="0" err="1" smtClean="0"/>
              <a:t>연구동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3</a:t>
            </a:r>
            <a:r>
              <a:rPr lang="ko-KR" altLang="en-US" sz="1200" b="1" dirty="0" smtClean="0"/>
              <a:t>층 </a:t>
            </a:r>
            <a:r>
              <a:rPr lang="ko-KR" altLang="en-US" sz="1200" b="1" dirty="0" err="1" smtClean="0"/>
              <a:t>중회의실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1,2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    4) </a:t>
            </a:r>
            <a:r>
              <a:rPr lang="ko-KR" altLang="en-US" sz="1200" b="1" dirty="0" smtClean="0"/>
              <a:t>실시기관 </a:t>
            </a:r>
            <a:r>
              <a:rPr lang="en-US" altLang="ko-KR" sz="1200" b="1" dirty="0"/>
              <a:t>: </a:t>
            </a:r>
            <a:r>
              <a:rPr lang="ko-KR" altLang="en-US" sz="1200" dirty="0" smtClean="0"/>
              <a:t>대한산업보건협회 경인지역본부</a:t>
            </a:r>
            <a:endParaRPr lang="en-US" altLang="ko-KR" sz="1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2" y="3134984"/>
            <a:ext cx="360000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34984"/>
            <a:ext cx="360000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85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5677" y="1412776"/>
            <a:ext cx="8712646" cy="3831818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</a:t>
            </a:r>
            <a:r>
              <a:rPr lang="ko-KR" altLang="en-US" sz="1400" b="1" dirty="0" smtClean="0">
                <a:latin typeface="+mn-ea"/>
              </a:rPr>
              <a:t>목적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</a:t>
            </a:r>
            <a:r>
              <a:rPr lang="en-US" altLang="ko-KR" sz="1200" dirty="0">
                <a:latin typeface="+mn-ea"/>
              </a:rPr>
              <a:t>1</a:t>
            </a:r>
            <a:r>
              <a:rPr lang="en-US" altLang="ko-KR" sz="1200" dirty="0" smtClean="0">
                <a:latin typeface="+mn-ea"/>
              </a:rPr>
              <a:t>) </a:t>
            </a:r>
            <a:r>
              <a:rPr lang="ko-KR" altLang="en-US" sz="1200" dirty="0" smtClean="0">
                <a:latin typeface="+mn-ea"/>
              </a:rPr>
              <a:t>매년 전 세계적으로 유행하는 인플루엔자 바이러스에 대비하기 위함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2) </a:t>
            </a:r>
            <a:r>
              <a:rPr lang="ko-KR" altLang="en-US" sz="1200" dirty="0" smtClean="0">
                <a:latin typeface="+mn-ea"/>
              </a:rPr>
              <a:t>증상이 유사한 코로나</a:t>
            </a:r>
            <a:r>
              <a:rPr lang="en-US" altLang="ko-KR" sz="1200" dirty="0" smtClean="0">
                <a:latin typeface="+mn-ea"/>
              </a:rPr>
              <a:t>19 </a:t>
            </a:r>
            <a:r>
              <a:rPr lang="ko-KR" altLang="en-US" sz="1200" dirty="0" smtClean="0">
                <a:latin typeface="+mn-ea"/>
              </a:rPr>
              <a:t>감염과의 감별 위함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3) </a:t>
            </a:r>
            <a:r>
              <a:rPr lang="ko-KR" altLang="en-US" sz="1200" dirty="0" smtClean="0">
                <a:latin typeface="+mn-ea"/>
              </a:rPr>
              <a:t>임직원 및 가족의 복리 증진 위함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</a:t>
            </a:r>
            <a:r>
              <a:rPr lang="ko-KR" altLang="en-US" sz="1400" b="1" dirty="0" smtClean="0">
                <a:latin typeface="+mn-ea"/>
              </a:rPr>
              <a:t>접종비용지원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임직원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전액 회사 지원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•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가족 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: </a:t>
            </a:r>
            <a:r>
              <a:rPr lang="ko-KR" altLang="en-US" sz="1200" dirty="0" err="1" smtClean="0">
                <a:latin typeface="맑은 고딕" panose="020B0503020000020004" pitchFamily="50" charset="-127"/>
              </a:rPr>
              <a:t>협약가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 개인 부담</a:t>
            </a:r>
            <a:endParaRPr lang="en-US" altLang="ko-KR" sz="120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 smtClean="0">
                <a:latin typeface="맑은 고딕" panose="020B0503020000020004" pitchFamily="50" charset="-127"/>
              </a:rPr>
              <a:t> </a:t>
            </a:r>
            <a:endParaRPr lang="en-US" altLang="ko-KR" sz="1200" b="1" dirty="0">
              <a:latin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■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접종일시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및 병원</a:t>
            </a:r>
            <a:endParaRPr lang="en-US" altLang="ko-KR" sz="14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1200" dirty="0" smtClean="0">
                <a:latin typeface="+mj-ea"/>
                <a:ea typeface="+mj-ea"/>
              </a:rPr>
              <a:t>     </a:t>
            </a:r>
            <a:r>
              <a:rPr lang="en-US" altLang="ko-KR" sz="1200" dirty="0" smtClean="0">
                <a:latin typeface="+mj-ea"/>
                <a:ea typeface="+mj-ea"/>
              </a:rPr>
              <a:t>• 2022</a:t>
            </a:r>
            <a:r>
              <a:rPr lang="ko-KR" altLang="en-US" sz="1200" dirty="0" smtClean="0">
                <a:latin typeface="+mj-ea"/>
                <a:ea typeface="+mj-ea"/>
              </a:rPr>
              <a:t>년 </a:t>
            </a:r>
            <a:r>
              <a:rPr lang="en-US" altLang="ko-KR" sz="1200" dirty="0" smtClean="0">
                <a:latin typeface="+mj-ea"/>
                <a:ea typeface="+mj-ea"/>
              </a:rPr>
              <a:t>~ 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 smtClean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</a:rPr>
              <a:t> </a:t>
            </a:r>
            <a:r>
              <a:rPr lang="ko-KR" altLang="en-US" sz="1200" dirty="0" smtClean="0">
                <a:latin typeface="+mj-ea"/>
              </a:rPr>
              <a:t>   </a:t>
            </a:r>
            <a:r>
              <a:rPr lang="en-US" altLang="ko-KR" sz="1200" dirty="0" smtClean="0">
                <a:latin typeface="+mj-ea"/>
              </a:rPr>
              <a:t>• [</a:t>
            </a:r>
            <a:r>
              <a:rPr lang="ko-KR" altLang="en-US" sz="1200" dirty="0" smtClean="0">
                <a:latin typeface="+mj-ea"/>
              </a:rPr>
              <a:t>화성</a:t>
            </a:r>
            <a:r>
              <a:rPr lang="en-US" altLang="ko-KR" sz="1200" dirty="0" smtClean="0">
                <a:latin typeface="+mj-ea"/>
              </a:rPr>
              <a:t>] </a:t>
            </a:r>
            <a:r>
              <a:rPr lang="ko-KR" altLang="en-US" sz="1200" dirty="0" err="1" smtClean="0">
                <a:latin typeface="+mj-ea"/>
              </a:rPr>
              <a:t>동탄그레이스</a:t>
            </a:r>
            <a:r>
              <a:rPr lang="ko-KR" altLang="en-US" sz="1200" dirty="0" smtClean="0">
                <a:latin typeface="+mj-ea"/>
              </a:rPr>
              <a:t> 소아청소년과 의원</a:t>
            </a:r>
            <a:endParaRPr lang="en-US" altLang="ko-KR" sz="1200" dirty="0" smtClean="0">
              <a:latin typeface="+mj-ea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latin typeface="+mj-ea"/>
              </a:rPr>
              <a:t> </a:t>
            </a:r>
            <a:r>
              <a:rPr lang="ko-KR" altLang="en-US" sz="1200" dirty="0" smtClean="0">
                <a:latin typeface="+mj-ea"/>
              </a:rPr>
              <a:t>    </a:t>
            </a:r>
            <a:r>
              <a:rPr lang="en-US" altLang="ko-KR" sz="1200" dirty="0" smtClean="0">
                <a:latin typeface="+mj-ea"/>
              </a:rPr>
              <a:t>• [</a:t>
            </a:r>
            <a:r>
              <a:rPr lang="ko-KR" altLang="en-US" sz="1200" dirty="0" smtClean="0">
                <a:latin typeface="+mj-ea"/>
              </a:rPr>
              <a:t>아산</a:t>
            </a:r>
            <a:r>
              <a:rPr lang="en-US" altLang="ko-KR" sz="1200" dirty="0" smtClean="0">
                <a:latin typeface="+mj-ea"/>
              </a:rPr>
              <a:t>] </a:t>
            </a:r>
            <a:r>
              <a:rPr lang="ko-KR" altLang="en-US" sz="1200" dirty="0" err="1" smtClean="0">
                <a:latin typeface="+mj-ea"/>
              </a:rPr>
              <a:t>장사랑연합내과의원</a:t>
            </a:r>
            <a:r>
              <a:rPr lang="en-US" altLang="ko-KR" sz="1200" dirty="0" smtClean="0">
                <a:latin typeface="+mj-ea"/>
              </a:rPr>
              <a:t>, </a:t>
            </a:r>
            <a:r>
              <a:rPr lang="ko-KR" altLang="en-US" sz="1200" dirty="0" err="1" smtClean="0">
                <a:latin typeface="+mj-ea"/>
              </a:rPr>
              <a:t>이수병원</a:t>
            </a:r>
            <a:r>
              <a:rPr lang="en-US" altLang="ko-KR" sz="1200" dirty="0" smtClean="0">
                <a:latin typeface="+mj-ea"/>
              </a:rPr>
              <a:t>, </a:t>
            </a:r>
            <a:r>
              <a:rPr lang="ko-KR" altLang="en-US" sz="1200" dirty="0" err="1" smtClean="0">
                <a:latin typeface="+mj-ea"/>
              </a:rPr>
              <a:t>둔포</a:t>
            </a:r>
            <a:r>
              <a:rPr lang="ko-KR" altLang="en-US" sz="1200" dirty="0" smtClean="0">
                <a:latin typeface="+mj-ea"/>
              </a:rPr>
              <a:t> </a:t>
            </a:r>
            <a:r>
              <a:rPr lang="ko-KR" altLang="en-US" sz="1200" dirty="0" err="1" smtClean="0">
                <a:latin typeface="+mj-ea"/>
              </a:rPr>
              <a:t>서울의원</a:t>
            </a:r>
            <a:r>
              <a:rPr lang="en-US" altLang="ko-KR" sz="1200" dirty="0" smtClean="0">
                <a:latin typeface="+mj-ea"/>
              </a:rPr>
              <a:t> </a:t>
            </a:r>
            <a:endParaRPr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1520" y="908720"/>
            <a:ext cx="288032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독감 예방접종 실시</a:t>
            </a:r>
            <a:endParaRPr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1520" y="908720"/>
            <a:ext cx="288032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22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년도 하반기 작업환경측정 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실시</a:t>
            </a:r>
            <a:endParaRPr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13707" y="1412776"/>
            <a:ext cx="8506765" cy="4824536"/>
          </a:xfrm>
          <a:prstGeom prst="roundRect">
            <a:avLst>
              <a:gd name="adj" fmla="val 103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BDD55-C31B-9248-AE5F-87640EA2EAF5}"/>
              </a:ext>
            </a:extLst>
          </p:cNvPr>
          <p:cNvSpPr txBox="1"/>
          <p:nvPr/>
        </p:nvSpPr>
        <p:spPr>
          <a:xfrm>
            <a:off x="467544" y="1556792"/>
            <a:ext cx="8136904" cy="4568067"/>
          </a:xfrm>
          <a:prstGeom prst="rect">
            <a:avLst/>
          </a:prstGeom>
          <a:noFill/>
        </p:spPr>
        <p:txBody>
          <a:bodyPr wrap="square" lIns="104287" tIns="52144" rIns="104287" bIns="52144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en-US" altLang="ko-KR" sz="1400" b="1" spc="-90" dirty="0"/>
              <a:t> </a:t>
            </a:r>
            <a:r>
              <a:rPr lang="ko-KR" altLang="en-US" sz="1400" b="1" spc="-90" dirty="0" smtClean="0"/>
              <a:t>측정 개요</a:t>
            </a:r>
            <a:endParaRPr lang="en-US" altLang="ko-KR" sz="1400" b="1" spc="-90" dirty="0"/>
          </a:p>
          <a:p>
            <a:pPr>
              <a:lnSpc>
                <a:spcPct val="200000"/>
              </a:lnSpc>
            </a:pPr>
            <a:r>
              <a:rPr lang="ko-KR" altLang="en-US" sz="1200" spc="-90" dirty="0">
                <a:solidFill>
                  <a:srgbClr val="E46C0A"/>
                </a:solidFill>
              </a:rPr>
              <a:t>   ▶ </a:t>
            </a:r>
            <a:r>
              <a:rPr lang="ko-KR" altLang="en-US" sz="1200" spc="-90" dirty="0" err="1" smtClean="0"/>
              <a:t>측정일자</a:t>
            </a:r>
            <a:r>
              <a:rPr lang="ko-KR" altLang="en-US" sz="1200" spc="-90" dirty="0" smtClean="0"/>
              <a:t> </a:t>
            </a:r>
            <a:r>
              <a:rPr lang="en-US" altLang="ko-KR" sz="1200" spc="-90" dirty="0" smtClean="0"/>
              <a:t>: 2022</a:t>
            </a:r>
            <a:r>
              <a:rPr lang="ko-KR" altLang="en-US" sz="1200" spc="-90" dirty="0" smtClean="0"/>
              <a:t>년 </a:t>
            </a:r>
            <a:r>
              <a:rPr lang="en-US" altLang="ko-KR" sz="1200" spc="-90" dirty="0" smtClean="0"/>
              <a:t>7</a:t>
            </a:r>
            <a:r>
              <a:rPr lang="ko-KR" altLang="en-US" sz="1200" spc="-90" dirty="0" smtClean="0"/>
              <a:t>월 </a:t>
            </a:r>
            <a:r>
              <a:rPr lang="en-US" altLang="ko-KR" sz="1200" spc="-90" dirty="0" smtClean="0"/>
              <a:t>15</a:t>
            </a:r>
            <a:r>
              <a:rPr lang="ko-KR" altLang="en-US" sz="1200" spc="-90" dirty="0" smtClean="0"/>
              <a:t>일 </a:t>
            </a:r>
            <a:r>
              <a:rPr lang="en-US" altLang="ko-KR" sz="1200" spc="-90" dirty="0" smtClean="0"/>
              <a:t>(1</a:t>
            </a:r>
            <a:r>
              <a:rPr lang="ko-KR" altLang="en-US" sz="1200" spc="-90" dirty="0" smtClean="0"/>
              <a:t>일간</a:t>
            </a:r>
            <a:r>
              <a:rPr lang="en-US" altLang="ko-KR" sz="1200" spc="-9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1200" spc="-90" dirty="0" smtClean="0">
                <a:solidFill>
                  <a:srgbClr val="E46C0A"/>
                </a:solidFill>
              </a:rPr>
              <a:t>   ▶ </a:t>
            </a:r>
            <a:r>
              <a:rPr lang="ko-KR" altLang="en-US" sz="1200" spc="-90" dirty="0" err="1" smtClean="0"/>
              <a:t>측정장소</a:t>
            </a:r>
            <a:r>
              <a:rPr lang="ko-KR" altLang="en-US" sz="1200" spc="-90" dirty="0" smtClean="0"/>
              <a:t> </a:t>
            </a:r>
            <a:r>
              <a:rPr lang="en-US" altLang="ko-KR" sz="1200" spc="-90" dirty="0" smtClean="0"/>
              <a:t>: </a:t>
            </a:r>
            <a:r>
              <a:rPr lang="ko-KR" altLang="en-US" sz="1200" spc="-90" dirty="0" err="1" smtClean="0"/>
              <a:t>화성사업장</a:t>
            </a:r>
            <a:r>
              <a:rPr lang="ko-KR" altLang="en-US" sz="1200" spc="-90" dirty="0" smtClean="0"/>
              <a:t> </a:t>
            </a:r>
            <a:r>
              <a:rPr lang="en-US" altLang="ko-KR" sz="1200" spc="-90" dirty="0" smtClean="0"/>
              <a:t>101</a:t>
            </a:r>
            <a:r>
              <a:rPr lang="ko-KR" altLang="en-US" sz="1200" spc="-90" dirty="0" err="1" smtClean="0"/>
              <a:t>동</a:t>
            </a:r>
            <a:r>
              <a:rPr lang="ko-KR" altLang="en-US" sz="1200" spc="-9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en-US" altLang="ko-KR" sz="12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104</a:t>
            </a:r>
            <a:r>
              <a:rPr lang="ko-KR" altLang="en-US" sz="12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동 </a:t>
            </a:r>
            <a:r>
              <a:rPr lang="ko-KR" altLang="en-US" sz="1200" spc="-9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크린룸</a:t>
            </a:r>
            <a:endParaRPr lang="en-US" altLang="ko-KR" sz="1200" spc="-90" dirty="0" smtClean="0"/>
          </a:p>
          <a:p>
            <a:pPr>
              <a:lnSpc>
                <a:spcPct val="200000"/>
              </a:lnSpc>
            </a:pPr>
            <a:r>
              <a:rPr lang="ko-KR" altLang="en-US" sz="1200" spc="-90" dirty="0">
                <a:solidFill>
                  <a:srgbClr val="E46C0A"/>
                </a:solidFill>
              </a:rPr>
              <a:t> </a:t>
            </a:r>
            <a:r>
              <a:rPr lang="ko-KR" altLang="en-US" sz="1200" spc="-90" dirty="0" smtClean="0">
                <a:solidFill>
                  <a:srgbClr val="E46C0A"/>
                </a:solidFill>
              </a:rPr>
              <a:t>  ▶ </a:t>
            </a:r>
            <a:r>
              <a:rPr lang="ko-KR" altLang="en-US" sz="1200" spc="-90" dirty="0" err="1" smtClean="0"/>
              <a:t>측정기관</a:t>
            </a:r>
            <a:r>
              <a:rPr lang="ko-KR" altLang="en-US" sz="1200" spc="-90" dirty="0" smtClean="0"/>
              <a:t> </a:t>
            </a:r>
            <a:r>
              <a:rPr lang="en-US" altLang="ko-KR" sz="1200" spc="-90" dirty="0" smtClean="0"/>
              <a:t>:</a:t>
            </a:r>
            <a:r>
              <a:rPr lang="ko-KR" altLang="en-US" sz="1200" spc="-90" dirty="0"/>
              <a:t> </a:t>
            </a:r>
            <a:r>
              <a:rPr lang="ko-KR" altLang="en-US" sz="1200" spc="-90" dirty="0" smtClean="0"/>
              <a:t>대한산업보건협회 경인지역본부</a:t>
            </a:r>
            <a:endParaRPr lang="en-US" altLang="ko-KR" sz="1200" spc="-90" dirty="0" smtClean="0"/>
          </a:p>
          <a:p>
            <a:pPr>
              <a:lnSpc>
                <a:spcPct val="200000"/>
              </a:lnSpc>
            </a:pPr>
            <a:r>
              <a:rPr lang="en-US" altLang="ko-KR" sz="1200" spc="-90" dirty="0">
                <a:solidFill>
                  <a:srgbClr val="E46C0A"/>
                </a:solidFill>
              </a:rPr>
              <a:t> </a:t>
            </a:r>
            <a:r>
              <a:rPr lang="en-US" altLang="ko-KR" sz="1200" spc="-90" dirty="0" smtClean="0">
                <a:solidFill>
                  <a:srgbClr val="E46C0A"/>
                </a:solidFill>
              </a:rPr>
              <a:t>  </a:t>
            </a:r>
            <a:r>
              <a:rPr lang="ko-KR" altLang="en-US" sz="1200" spc="-90" dirty="0" smtClean="0">
                <a:solidFill>
                  <a:srgbClr val="E46C0A"/>
                </a:solidFill>
              </a:rPr>
              <a:t>▶ </a:t>
            </a:r>
            <a:r>
              <a:rPr lang="ko-KR" altLang="en-US" sz="1200" spc="-90" dirty="0" err="1" smtClean="0"/>
              <a:t>측정구분</a:t>
            </a:r>
            <a:r>
              <a:rPr lang="ko-KR" altLang="en-US" sz="1200" spc="-90" dirty="0" smtClean="0"/>
              <a:t> </a:t>
            </a:r>
            <a:r>
              <a:rPr lang="en-US" altLang="ko-KR" sz="1200" spc="-90" dirty="0" smtClean="0"/>
              <a:t>: </a:t>
            </a:r>
            <a:r>
              <a:rPr lang="ko-KR" altLang="en-US" sz="1200" spc="-90" dirty="0" smtClean="0"/>
              <a:t>작업환경측정 </a:t>
            </a:r>
            <a:r>
              <a:rPr lang="en-US" altLang="ko-KR" sz="1200" spc="-90" dirty="0" smtClean="0"/>
              <a:t>(</a:t>
            </a:r>
            <a:r>
              <a:rPr lang="ko-KR" altLang="en-US" sz="1200" spc="-90" dirty="0" smtClean="0"/>
              <a:t>정기</a:t>
            </a:r>
            <a:r>
              <a:rPr lang="en-US" altLang="ko-KR" sz="1200" spc="-90" dirty="0" smtClean="0"/>
              <a:t>)</a:t>
            </a:r>
            <a:r>
              <a:rPr lang="ko-KR" altLang="en-US" sz="1200" spc="-90" dirty="0" smtClean="0"/>
              <a:t> </a:t>
            </a:r>
            <a:endParaRPr lang="en-US" altLang="ko-KR" sz="1200" spc="-90" dirty="0" smtClean="0"/>
          </a:p>
          <a:p>
            <a:pPr>
              <a:lnSpc>
                <a:spcPct val="200000"/>
              </a:lnSpc>
            </a:pPr>
            <a:r>
              <a:rPr lang="ko-KR" altLang="en-US" sz="1200" spc="-90" dirty="0" smtClean="0">
                <a:solidFill>
                  <a:srgbClr val="E46C0A"/>
                </a:solidFill>
              </a:rPr>
              <a:t>   </a:t>
            </a:r>
            <a:r>
              <a:rPr lang="ko-KR" altLang="en-US" sz="1200" spc="-90" dirty="0">
                <a:solidFill>
                  <a:srgbClr val="E46C0A"/>
                </a:solidFill>
              </a:rPr>
              <a:t>▶ </a:t>
            </a:r>
            <a:r>
              <a:rPr lang="ko-KR" altLang="en-US" sz="1200" spc="-90" dirty="0" err="1" smtClean="0"/>
              <a:t>측정자</a:t>
            </a:r>
            <a:r>
              <a:rPr lang="ko-KR" altLang="en-US" sz="1200" spc="-90" dirty="0" smtClean="0"/>
              <a:t> </a:t>
            </a:r>
            <a:r>
              <a:rPr lang="en-US" altLang="ko-KR" sz="1200" spc="-90" dirty="0" smtClean="0"/>
              <a:t>: </a:t>
            </a:r>
            <a:r>
              <a:rPr lang="ko-KR" altLang="en-US" sz="1200" spc="-90" dirty="0" smtClean="0"/>
              <a:t>산업위생관리기사 윤태영 차장</a:t>
            </a:r>
            <a:endParaRPr lang="en-US" altLang="ko-KR" sz="1200" spc="-90" dirty="0" smtClean="0"/>
          </a:p>
          <a:p>
            <a:pPr>
              <a:lnSpc>
                <a:spcPct val="20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en-US" altLang="ko-KR" sz="1400" b="1" spc="-90" dirty="0" smtClean="0"/>
              <a:t> </a:t>
            </a:r>
            <a:r>
              <a:rPr lang="ko-KR" altLang="en-US" sz="1400" b="1" spc="-90" dirty="0" smtClean="0"/>
              <a:t>법적 근거</a:t>
            </a:r>
            <a:endParaRPr lang="en-US" altLang="ko-KR" sz="1400" b="1" spc="-90" dirty="0" smtClean="0"/>
          </a:p>
          <a:p>
            <a:pPr>
              <a:lnSpc>
                <a:spcPct val="200000"/>
              </a:lnSpc>
            </a:pPr>
            <a:r>
              <a:rPr lang="ko-KR" altLang="en-US" sz="1200" spc="-90" dirty="0" smtClean="0">
                <a:solidFill>
                  <a:srgbClr val="E46C0A"/>
                </a:solidFill>
              </a:rPr>
              <a:t>   ▶ </a:t>
            </a:r>
            <a:r>
              <a:rPr lang="ko-KR" altLang="en-US" sz="1200" b="1" spc="-90" dirty="0" smtClean="0"/>
              <a:t>산업안전보건법 제</a:t>
            </a:r>
            <a:r>
              <a:rPr lang="en-US" altLang="ko-KR" sz="1200" b="1" spc="-90" dirty="0" smtClean="0"/>
              <a:t>125</a:t>
            </a:r>
            <a:r>
              <a:rPr lang="ko-KR" altLang="en-US" sz="1200" b="1" spc="-90" dirty="0" smtClean="0"/>
              <a:t>조</a:t>
            </a:r>
            <a:r>
              <a:rPr lang="en-US" altLang="ko-KR" sz="1200" b="1" spc="-90" dirty="0" smtClean="0"/>
              <a:t>(</a:t>
            </a:r>
            <a:r>
              <a:rPr lang="ko-KR" altLang="en-US" sz="1200" b="1" spc="-90" dirty="0" smtClean="0"/>
              <a:t>작업환경측정</a:t>
            </a:r>
            <a:r>
              <a:rPr lang="en-US" altLang="ko-KR" sz="1200" b="1" spc="-90" dirty="0" smtClean="0"/>
              <a:t>)</a:t>
            </a:r>
            <a:endParaRPr lang="en-US" altLang="ko-KR" sz="1200" b="1" spc="-90" dirty="0"/>
          </a:p>
          <a:p>
            <a:pPr>
              <a:lnSpc>
                <a:spcPct val="150000"/>
              </a:lnSpc>
            </a:pPr>
            <a:r>
              <a:rPr lang="en-US" altLang="ko-KR" sz="1100" spc="-90" dirty="0"/>
              <a:t> </a:t>
            </a:r>
            <a:r>
              <a:rPr lang="en-US" altLang="ko-KR" sz="1100" spc="-90" dirty="0" smtClean="0"/>
              <a:t>      </a:t>
            </a:r>
            <a:r>
              <a:rPr lang="ko-KR" altLang="en-US" sz="1100" spc="-90" dirty="0" smtClean="0"/>
              <a:t>①  사업주는 유해인자로부터 근로자의 건강을 보호하고 쾌적한 작업환경을 조성하기 위하여 </a:t>
            </a:r>
            <a:r>
              <a:rPr lang="ko-KR" altLang="en-US" sz="1100" b="1" spc="-90" dirty="0" smtClean="0"/>
              <a:t>인체에 해로운 작업</a:t>
            </a:r>
            <a:r>
              <a:rPr lang="ko-KR" altLang="en-US" sz="1100" spc="-90" dirty="0" smtClean="0"/>
              <a:t>을 하는 </a:t>
            </a:r>
            <a:r>
              <a:rPr lang="en-US" altLang="ko-KR" sz="1100" spc="-90" dirty="0" smtClean="0"/>
              <a:t> </a:t>
            </a:r>
            <a:r>
              <a:rPr lang="ko-KR" altLang="en-US" sz="1100" spc="-90" dirty="0" smtClean="0"/>
              <a:t>작업장으로서</a:t>
            </a:r>
            <a:endParaRPr lang="en-US" altLang="ko-KR" sz="1100" spc="-90" dirty="0" smtClean="0"/>
          </a:p>
          <a:p>
            <a:pPr>
              <a:lnSpc>
                <a:spcPct val="150000"/>
              </a:lnSpc>
            </a:pPr>
            <a:r>
              <a:rPr lang="en-US" altLang="ko-KR" sz="1100" spc="-90" dirty="0"/>
              <a:t> </a:t>
            </a:r>
            <a:r>
              <a:rPr lang="en-US" altLang="ko-KR" sz="1100" spc="-90" dirty="0" smtClean="0"/>
              <a:t>          </a:t>
            </a:r>
            <a:r>
              <a:rPr lang="ko-KR" altLang="en-US" sz="1100" spc="-90" dirty="0" smtClean="0"/>
              <a:t> 고용노동부령으로 정하는 작업장에 대하여 고용노동부령으로 정하는 자격을 가진 자로 하여금 작업환경</a:t>
            </a:r>
            <a:r>
              <a:rPr lang="en-US" altLang="ko-KR" sz="1100" spc="-90" dirty="0" smtClean="0"/>
              <a:t> </a:t>
            </a:r>
            <a:r>
              <a:rPr lang="ko-KR" altLang="en-US" sz="1100" spc="-90" dirty="0" smtClean="0"/>
              <a:t>측정을 하도록 하여야 한다</a:t>
            </a:r>
            <a:r>
              <a:rPr lang="en-US" altLang="ko-KR" sz="1100" spc="-9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spc="-90" dirty="0"/>
              <a:t> </a:t>
            </a:r>
            <a:r>
              <a:rPr lang="en-US" altLang="ko-KR" sz="1100" spc="-90" dirty="0" smtClean="0"/>
              <a:t>      </a:t>
            </a:r>
            <a:r>
              <a:rPr lang="en-US" altLang="ko-KR" sz="11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⑥  </a:t>
            </a:r>
            <a:r>
              <a:rPr lang="ko-KR" altLang="en-US" sz="11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사업주는 </a:t>
            </a:r>
            <a:r>
              <a:rPr lang="ko-KR" altLang="en-US" sz="1100" b="1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작업환경측정 결과를 해당 작업장의 근로자</a:t>
            </a:r>
            <a:r>
              <a:rPr lang="en-US" altLang="ko-KR" sz="1100" b="1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spc="-9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관계수급인</a:t>
            </a:r>
            <a:r>
              <a:rPr lang="ko-KR" altLang="en-US" sz="1100" b="1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1100" b="1" spc="-9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관계수급인</a:t>
            </a:r>
            <a:r>
              <a:rPr lang="ko-KR" altLang="en-US" sz="1100" b="1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근로자를 포함한다</a:t>
            </a:r>
            <a:r>
              <a:rPr lang="en-US" altLang="ko-KR" sz="1100" b="1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b="1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에게 알려야</a:t>
            </a:r>
            <a:r>
              <a:rPr lang="ko-KR" altLang="en-US" sz="11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하며</a:t>
            </a:r>
            <a:r>
              <a:rPr lang="en-US" altLang="ko-KR" sz="11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 결과에</a:t>
            </a:r>
            <a:endParaRPr lang="en-US" altLang="ko-KR" sz="1100" spc="-9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-9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1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따라 근로자의 건강을 보호하기 위하여 해당 </a:t>
            </a:r>
            <a:r>
              <a:rPr lang="ko-KR" altLang="en-US" sz="1100" spc="-9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시설ㆍ설비의</a:t>
            </a:r>
            <a:r>
              <a:rPr lang="ko-KR" altLang="en-US" sz="1100" spc="-9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spc="-9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r>
              <a:rPr lang="ko-KR" altLang="en-US" sz="1100" spc="-90" dirty="0" err="1" smtClean="0">
                <a:latin typeface="맑은 고딕" panose="020B0503020000020004" pitchFamily="50" charset="-127"/>
              </a:rPr>
              <a:t>ㆍ개선</a:t>
            </a:r>
            <a:r>
              <a:rPr lang="ko-KR" altLang="en-US" sz="1100" spc="-90" dirty="0" smtClean="0">
                <a:latin typeface="맑은 고딕" panose="020B0503020000020004" pitchFamily="50" charset="-127"/>
              </a:rPr>
              <a:t> 또는 건강진단의 실시 등의 조치를 하여야 한다</a:t>
            </a:r>
            <a:r>
              <a:rPr lang="en-US" altLang="ko-KR" sz="1100" spc="-90" dirty="0" smtClean="0">
                <a:latin typeface="맑은 고딕" panose="020B0503020000020004" pitchFamily="50" charset="-127"/>
              </a:rPr>
              <a:t>.</a:t>
            </a:r>
            <a:endParaRPr lang="en-US" altLang="ko-KR" sz="1100" spc="-90" dirty="0"/>
          </a:p>
        </p:txBody>
      </p:sp>
    </p:spTree>
    <p:extLst>
      <p:ext uri="{BB962C8B-B14F-4D97-AF65-F5344CB8AC3E}">
        <p14:creationId xmlns:p14="http://schemas.microsoft.com/office/powerpoint/2010/main" val="21779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1520" y="908720"/>
            <a:ext cx="288032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22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년도 하반기 작업환경측정 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실시</a:t>
            </a:r>
            <a:endParaRPr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13707" y="1412776"/>
            <a:ext cx="8506765" cy="4824536"/>
          </a:xfrm>
          <a:prstGeom prst="roundRect">
            <a:avLst>
              <a:gd name="adj" fmla="val 103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BDD55-C31B-9248-AE5F-87640EA2EAF5}"/>
              </a:ext>
            </a:extLst>
          </p:cNvPr>
          <p:cNvSpPr txBox="1"/>
          <p:nvPr/>
        </p:nvSpPr>
        <p:spPr>
          <a:xfrm>
            <a:off x="467544" y="1556792"/>
            <a:ext cx="8136904" cy="2075076"/>
          </a:xfrm>
          <a:prstGeom prst="rect">
            <a:avLst/>
          </a:prstGeom>
          <a:noFill/>
        </p:spPr>
        <p:txBody>
          <a:bodyPr wrap="square" lIns="104287" tIns="52144" rIns="104287" bIns="52144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en-US" altLang="ko-KR" sz="1400" b="1" spc="-90" dirty="0"/>
              <a:t> </a:t>
            </a:r>
            <a:r>
              <a:rPr lang="ko-KR" altLang="en-US" sz="1400" b="1" spc="-90" dirty="0" smtClean="0"/>
              <a:t>측정 물질</a:t>
            </a:r>
            <a:endParaRPr lang="en-US" altLang="ko-KR" sz="1400" b="1" spc="-90" dirty="0"/>
          </a:p>
          <a:p>
            <a:pPr>
              <a:lnSpc>
                <a:spcPct val="200000"/>
              </a:lnSpc>
            </a:pPr>
            <a:r>
              <a:rPr lang="ko-KR" altLang="en-US" sz="1200" spc="-90" dirty="0">
                <a:solidFill>
                  <a:srgbClr val="E46C0A"/>
                </a:solidFill>
              </a:rPr>
              <a:t>   </a:t>
            </a:r>
            <a:r>
              <a:rPr lang="ko-KR" altLang="en-US" sz="1200" spc="-90" dirty="0" smtClean="0">
                <a:solidFill>
                  <a:srgbClr val="E46C0A"/>
                </a:solidFill>
              </a:rPr>
              <a:t>▶ </a:t>
            </a:r>
            <a:r>
              <a:rPr lang="en-US" altLang="ko-KR" sz="1200" spc="-90" dirty="0" smtClean="0"/>
              <a:t>(101</a:t>
            </a:r>
            <a:r>
              <a:rPr lang="ko-KR" altLang="en-US" sz="1200" spc="-90" dirty="0" smtClean="0"/>
              <a:t>동</a:t>
            </a:r>
            <a:r>
              <a:rPr lang="en-US" altLang="ko-KR" sz="1200" spc="-90" dirty="0" smtClean="0"/>
              <a:t>)</a:t>
            </a:r>
            <a:r>
              <a:rPr lang="ko-KR" altLang="en-US" sz="1200" spc="-90" dirty="0" smtClean="0"/>
              <a:t> </a:t>
            </a:r>
            <a:r>
              <a:rPr lang="ko-KR" altLang="en-US" sz="1200" b="1" spc="-90" dirty="0" smtClean="0"/>
              <a:t>아세톤</a:t>
            </a:r>
            <a:endParaRPr lang="en-US" altLang="ko-KR" sz="1200" b="1" spc="-90" dirty="0"/>
          </a:p>
          <a:p>
            <a:pPr>
              <a:lnSpc>
                <a:spcPct val="200000"/>
              </a:lnSpc>
            </a:pPr>
            <a:r>
              <a:rPr lang="ko-KR" altLang="en-US" sz="1200" spc="-90" dirty="0">
                <a:solidFill>
                  <a:srgbClr val="E46C0A"/>
                </a:solidFill>
              </a:rPr>
              <a:t> </a:t>
            </a:r>
            <a:r>
              <a:rPr lang="ko-KR" altLang="en-US" sz="1200" spc="-90" dirty="0" smtClean="0">
                <a:solidFill>
                  <a:srgbClr val="E46C0A"/>
                </a:solidFill>
              </a:rPr>
              <a:t>  ▶ </a:t>
            </a:r>
            <a:r>
              <a:rPr lang="en-US" altLang="ko-KR" sz="1200" spc="-90" dirty="0"/>
              <a:t>(</a:t>
            </a:r>
            <a:r>
              <a:rPr lang="en-US" altLang="ko-KR" sz="1200" spc="-90" dirty="0" smtClean="0"/>
              <a:t>104</a:t>
            </a:r>
            <a:r>
              <a:rPr lang="ko-KR" altLang="en-US" sz="1200" spc="-90" dirty="0" smtClean="0"/>
              <a:t>동</a:t>
            </a:r>
            <a:r>
              <a:rPr lang="en-US" altLang="ko-KR" sz="1200" spc="-90" dirty="0"/>
              <a:t>)</a:t>
            </a:r>
            <a:r>
              <a:rPr lang="ko-KR" altLang="en-US" sz="1200" spc="-90" dirty="0"/>
              <a:t> </a:t>
            </a:r>
            <a:r>
              <a:rPr lang="ko-KR" altLang="en-US" sz="1200" spc="-90" dirty="0" err="1" smtClean="0"/>
              <a:t>하이드라날</a:t>
            </a:r>
            <a:r>
              <a:rPr lang="ko-KR" altLang="en-US" sz="1200" spc="-90" dirty="0" smtClean="0"/>
              <a:t> </a:t>
            </a:r>
            <a:r>
              <a:rPr lang="ko-KR" altLang="en-US" sz="1200" spc="-90" dirty="0" err="1" smtClean="0"/>
              <a:t>쿨로마트</a:t>
            </a:r>
            <a:r>
              <a:rPr lang="ko-KR" altLang="en-US" sz="1200" spc="-90" dirty="0" smtClean="0"/>
              <a:t> 성분 中 </a:t>
            </a:r>
            <a:r>
              <a:rPr lang="ko-KR" altLang="en-US" sz="1200" b="1" spc="-90" dirty="0" smtClean="0"/>
              <a:t>메탄올</a:t>
            </a:r>
            <a:r>
              <a:rPr lang="en-US" altLang="ko-KR" sz="1200" b="1" spc="-90" dirty="0" smtClean="0"/>
              <a:t>, </a:t>
            </a:r>
            <a:r>
              <a:rPr lang="ko-KR" altLang="en-US" sz="1200" b="1" spc="-90" dirty="0" smtClean="0"/>
              <a:t>이산화황</a:t>
            </a:r>
            <a:r>
              <a:rPr lang="en-US" altLang="ko-KR" sz="1200" b="1" spc="-90" dirty="0" smtClean="0"/>
              <a:t>, </a:t>
            </a:r>
            <a:r>
              <a:rPr lang="ko-KR" altLang="en-US" sz="1200" b="1" spc="-90" dirty="0" err="1" smtClean="0"/>
              <a:t>다이에탄올아민</a:t>
            </a:r>
            <a:endParaRPr lang="en-US" altLang="ko-KR" sz="1200" b="1" spc="-90" dirty="0"/>
          </a:p>
          <a:p>
            <a:pPr>
              <a:lnSpc>
                <a:spcPct val="200000"/>
              </a:lnSpc>
            </a:pPr>
            <a:r>
              <a:rPr lang="ko-KR" altLang="en-US" sz="1200" spc="-90" dirty="0">
                <a:solidFill>
                  <a:srgbClr val="E46C0A"/>
                </a:solidFill>
              </a:rPr>
              <a:t> </a:t>
            </a:r>
            <a:r>
              <a:rPr lang="ko-KR" altLang="en-US" sz="1200" spc="-90" dirty="0" smtClean="0">
                <a:solidFill>
                  <a:srgbClr val="E46C0A"/>
                </a:solidFill>
              </a:rPr>
              <a:t>  ▶ </a:t>
            </a:r>
            <a:r>
              <a:rPr lang="en-US" altLang="ko-KR" sz="1200" spc="-90" dirty="0"/>
              <a:t>(104</a:t>
            </a:r>
            <a:r>
              <a:rPr lang="ko-KR" altLang="en-US" sz="1200" spc="-90" dirty="0"/>
              <a:t>동</a:t>
            </a:r>
            <a:r>
              <a:rPr lang="en-US" altLang="ko-KR" sz="1200" spc="-90" dirty="0"/>
              <a:t>)</a:t>
            </a:r>
            <a:r>
              <a:rPr lang="ko-KR" altLang="en-US" sz="1200" spc="-90" dirty="0"/>
              <a:t> </a:t>
            </a:r>
            <a:r>
              <a:rPr lang="en-US" altLang="ko-KR" sz="1200" spc="-90" dirty="0" smtClean="0"/>
              <a:t>TAS-500 </a:t>
            </a:r>
            <a:r>
              <a:rPr lang="ko-KR" altLang="en-US" sz="1200" spc="-90" dirty="0" smtClean="0"/>
              <a:t>성분 中 </a:t>
            </a:r>
            <a:r>
              <a:rPr lang="ko-KR" altLang="en-US" sz="1200" b="1" spc="-90" dirty="0" smtClean="0"/>
              <a:t>흑연</a:t>
            </a:r>
            <a:endParaRPr lang="en-US" altLang="ko-KR" sz="1200" b="1" spc="-90" dirty="0" smtClean="0"/>
          </a:p>
          <a:p>
            <a:pPr>
              <a:lnSpc>
                <a:spcPct val="200000"/>
              </a:lnSpc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en-US" altLang="ko-KR" sz="1400" b="1" spc="-90" dirty="0" smtClean="0"/>
              <a:t> </a:t>
            </a:r>
            <a:r>
              <a:rPr lang="ko-KR" altLang="en-US" sz="1400" b="1" spc="-90" dirty="0" smtClean="0"/>
              <a:t>측정 결과 </a:t>
            </a:r>
            <a:r>
              <a:rPr lang="ko-KR" altLang="en-US" sz="1400" spc="-90" dirty="0" smtClean="0">
                <a:solidFill>
                  <a:srgbClr val="E46C0A"/>
                </a:solidFill>
              </a:rPr>
              <a:t> </a:t>
            </a:r>
            <a:r>
              <a:rPr lang="en-US" altLang="ko-KR" sz="1200" spc="-90" dirty="0" smtClean="0"/>
              <a:t>: </a:t>
            </a:r>
            <a:r>
              <a:rPr lang="ko-KR" altLang="en-US" sz="1200" spc="-90" dirty="0" smtClean="0"/>
              <a:t>전 물질 노출 기준 미만으로 측정 및 평가</a:t>
            </a:r>
            <a:endParaRPr lang="en-US" altLang="ko-KR" sz="1200" b="1" spc="-90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73016"/>
            <a:ext cx="7704856" cy="151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DBDD55-C31B-9248-AE5F-87640EA2EAF5}"/>
              </a:ext>
            </a:extLst>
          </p:cNvPr>
          <p:cNvSpPr txBox="1"/>
          <p:nvPr/>
        </p:nvSpPr>
        <p:spPr>
          <a:xfrm>
            <a:off x="467544" y="5115762"/>
            <a:ext cx="8136904" cy="905526"/>
          </a:xfrm>
          <a:prstGeom prst="rect">
            <a:avLst/>
          </a:prstGeom>
          <a:noFill/>
        </p:spPr>
        <p:txBody>
          <a:bodyPr wrap="square" lIns="104287" tIns="52144" rIns="104287" bIns="52144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en-US" altLang="ko-KR" sz="1400" b="1" spc="-90" dirty="0"/>
              <a:t> </a:t>
            </a:r>
            <a:r>
              <a:rPr lang="ko-KR" altLang="en-US" sz="1400" b="1" spc="-90" dirty="0" smtClean="0"/>
              <a:t>향후 측정 예상일</a:t>
            </a:r>
            <a:endParaRPr lang="en-US" altLang="ko-KR" sz="1400" b="1" spc="-90" dirty="0"/>
          </a:p>
          <a:p>
            <a:pPr>
              <a:lnSpc>
                <a:spcPct val="200000"/>
              </a:lnSpc>
            </a:pPr>
            <a:r>
              <a:rPr lang="ko-KR" altLang="en-US" sz="1200" spc="-90" dirty="0">
                <a:solidFill>
                  <a:srgbClr val="E46C0A"/>
                </a:solidFill>
              </a:rPr>
              <a:t>   </a:t>
            </a:r>
            <a:r>
              <a:rPr lang="ko-KR" altLang="en-US" sz="1200" b="1" spc="-90" dirty="0">
                <a:solidFill>
                  <a:srgbClr val="E46C0A"/>
                </a:solidFill>
              </a:rPr>
              <a:t>▶ </a:t>
            </a:r>
            <a:r>
              <a:rPr lang="en-US" altLang="ko-KR" sz="1200" b="1" spc="-90" dirty="0" smtClean="0"/>
              <a:t>2023</a:t>
            </a:r>
            <a:r>
              <a:rPr lang="ko-KR" altLang="en-US" sz="1200" b="1" spc="-90" dirty="0" smtClean="0"/>
              <a:t>년 </a:t>
            </a:r>
            <a:r>
              <a:rPr lang="en-US" altLang="ko-KR" sz="1200" b="1" spc="-90" dirty="0" smtClean="0"/>
              <a:t>2</a:t>
            </a:r>
            <a:r>
              <a:rPr lang="ko-KR" altLang="en-US" sz="1200" b="1" spc="-90" dirty="0" smtClean="0"/>
              <a:t>월 中</a:t>
            </a:r>
            <a:endParaRPr lang="en-US" altLang="ko-KR" sz="1400" b="1" spc="-90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3779912" y="3585544"/>
            <a:ext cx="1080120" cy="14996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74811" y="648346"/>
            <a:ext cx="2546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412357" y="1785263"/>
            <a:ext cx="3332475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65000">
                <a:schemeClr val="accent1">
                  <a:lumMod val="40000"/>
                  <a:lumOff val="6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432994" y="2224120"/>
            <a:ext cx="3312539" cy="3730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65000">
                <a:schemeClr val="accent1">
                  <a:lumMod val="40000"/>
                  <a:lumOff val="6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434583" y="2666632"/>
            <a:ext cx="3283400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65000">
                <a:schemeClr val="accent1">
                  <a:lumMod val="40000"/>
                  <a:lumOff val="6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41303" y="1810906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법정 안전보건교육 시행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64326" y="2239140"/>
            <a:ext cx="30376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안전보건협의체 개최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67544" y="2684888"/>
            <a:ext cx="3034414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합동안전보건점검 실시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1268760"/>
            <a:ext cx="254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Ⅰ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주요 안전 활동</a:t>
            </a:r>
            <a:endParaRPr lang="ko-KR" altLang="en-US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434583" y="3110316"/>
            <a:ext cx="3283400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65000">
                <a:schemeClr val="accent1">
                  <a:lumMod val="40000"/>
                  <a:lumOff val="6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67544" y="3128572"/>
            <a:ext cx="36004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정기 </a:t>
            </a:r>
            <a:r>
              <a:rPr lang="ko-KR" altLang="en-US" sz="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공도구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 점검 실시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434583" y="3997772"/>
            <a:ext cx="3283400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65000">
                <a:schemeClr val="accent1">
                  <a:lumMod val="40000"/>
                  <a:lumOff val="6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67544" y="4016028"/>
            <a:ext cx="36004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en-US" altLang="ko-K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ISO 45001 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내부심사 실시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3550857"/>
            <a:ext cx="36004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434583" y="4445472"/>
            <a:ext cx="3283400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65000">
                <a:schemeClr val="accent1">
                  <a:lumMod val="40000"/>
                  <a:lumOff val="6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67544" y="4463728"/>
            <a:ext cx="38884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전자결재 양식 개설</a:t>
            </a:r>
            <a:r>
              <a:rPr lang="en-US" altLang="ko-K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안전점검</a:t>
            </a:r>
            <a:r>
              <a:rPr lang="en-US" altLang="ko-K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개선요청서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34583" y="4897748"/>
            <a:ext cx="3283400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65000">
                <a:schemeClr val="accent1">
                  <a:lumMod val="40000"/>
                  <a:lumOff val="6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67544" y="4916004"/>
            <a:ext cx="36004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지게차 </a:t>
            </a:r>
            <a:r>
              <a:rPr lang="ko-KR" altLang="en-US" sz="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안전라인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TEST 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실시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434583" y="3549174"/>
            <a:ext cx="3283400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65000">
                <a:schemeClr val="accent1">
                  <a:lumMod val="40000"/>
                  <a:lumOff val="6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467544" y="3567430"/>
            <a:ext cx="36004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관리감독자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 임명장 발급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434583" y="5348516"/>
            <a:ext cx="3283400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65000">
                <a:schemeClr val="accent1">
                  <a:lumMod val="40000"/>
                  <a:lumOff val="6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67544" y="5366772"/>
            <a:ext cx="36004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제어그룹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 특별교육 시행 예정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52765" y="1317781"/>
            <a:ext cx="254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Ⅱ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주요 보건 활동</a:t>
            </a:r>
            <a:endParaRPr lang="ko-KR" altLang="en-US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44696" y="5723964"/>
            <a:ext cx="394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Ⅲ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안건 및 의결 사항 </a:t>
            </a:r>
            <a:endParaRPr lang="ko-KR" altLang="en-US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5209997" y="1772816"/>
            <a:ext cx="3307937" cy="3714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5239763" y="1796970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코로나</a:t>
            </a:r>
            <a:r>
              <a:rPr lang="en-US" altLang="ko-K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19 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예방 및 확산 방지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5209997" y="2636912"/>
            <a:ext cx="3307937" cy="3714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5239763" y="2661066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화학물질 모니터링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5213415" y="3061532"/>
            <a:ext cx="3307937" cy="3714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243181" y="3085686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물질안전보건자료</a:t>
            </a:r>
            <a:r>
              <a:rPr lang="en-US" altLang="ko-K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보관함 설치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5220120" y="4379903"/>
            <a:ext cx="3307937" cy="3714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5249886" y="4404057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작업환경측정 실시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5203081" y="3932254"/>
            <a:ext cx="3307937" cy="3714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5232847" y="3941168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독감예방접종 실시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224503" y="4839999"/>
            <a:ext cx="3307937" cy="3714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5254269" y="4864153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걷기프로그램 사전 조사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213214" y="2204864"/>
            <a:ext cx="3307937" cy="3714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5242980" y="2229018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안전보건뉴스 </a:t>
            </a:r>
            <a:r>
              <a:rPr lang="en-US" altLang="ko-K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안전</a:t>
            </a:r>
            <a:r>
              <a:rPr lang="en-US" altLang="ko-K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EVENT)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224503" y="5299868"/>
            <a:ext cx="3307937" cy="3714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5254269" y="5324022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심폐소생술 교육 실시 예정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5213415" y="3493602"/>
            <a:ext cx="3307937" cy="3714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5243181" y="3517756"/>
            <a:ext cx="306065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출장 일반건강검진 실시</a:t>
            </a:r>
            <a:endParaRPr lang="ko-KR" altLang="en-US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1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1520" y="908720"/>
            <a:ext cx="288032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걷기프로그램 사전 조사</a:t>
            </a:r>
            <a:endParaRPr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Ⅱ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보건 활동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15677" y="1412776"/>
            <a:ext cx="8712646" cy="4662815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</a:t>
            </a:r>
            <a:r>
              <a:rPr lang="ko-KR" altLang="en-US" sz="1400" b="1" dirty="0" smtClean="0">
                <a:latin typeface="+mn-ea"/>
              </a:rPr>
              <a:t>목적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관리감독자의 안전의식 향상 및 사내 </a:t>
            </a:r>
            <a:r>
              <a:rPr lang="en-US" altLang="ko-KR" sz="1200" dirty="0" smtClean="0">
                <a:latin typeface="+mn-ea"/>
              </a:rPr>
              <a:t>EMT(Emergency Medical Technician) </a:t>
            </a:r>
            <a:r>
              <a:rPr lang="ko-KR" altLang="en-US" sz="1200" dirty="0" smtClean="0">
                <a:latin typeface="+mn-ea"/>
              </a:rPr>
              <a:t>대원 양성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운영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 smtClean="0">
                <a:latin typeface="+mn-ea"/>
              </a:rPr>
              <a:t>     2) </a:t>
            </a:r>
            <a:r>
              <a:rPr lang="ko-KR" altLang="en-US" sz="1200" dirty="0" smtClean="0">
                <a:latin typeface="+mn-ea"/>
              </a:rPr>
              <a:t>현장이나 일상생활에서 발생할 수 있는 응급상황 시를 대비하여 신속하고 정확한 대응능력 향상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</a:t>
            </a:r>
            <a:r>
              <a:rPr lang="ko-KR" altLang="en-US" sz="1400" b="1" dirty="0" smtClean="0">
                <a:latin typeface="+mn-ea"/>
              </a:rPr>
              <a:t>교육대상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관리감독자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환경안전팀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보안요원 등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 smtClean="0">
                <a:latin typeface="맑은 고딕" panose="020B0503020000020004" pitchFamily="50" charset="-127"/>
              </a:rPr>
              <a:t>     •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각 사업장 별 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39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명 시행 예정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b="1" dirty="0" smtClean="0">
              <a:latin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■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교육일시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및 장소</a:t>
            </a:r>
            <a:endParaRPr lang="en-US" altLang="ko-KR" sz="14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4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4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4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■ 주관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한국 응급처치 교육원</a:t>
            </a:r>
            <a:endParaRPr lang="en-US" altLang="ko-KR" sz="12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■ 교육 내용 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국 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CPR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이론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/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실습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인공호흡 이론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/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실습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, AED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이론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/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실습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1520" y="908720"/>
            <a:ext cx="2880320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심폐소생술 교육 실시 예정</a:t>
            </a:r>
            <a:endParaRPr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3440"/>
              </p:ext>
            </p:extLst>
          </p:nvPr>
        </p:nvGraphicFramePr>
        <p:xfrm>
          <a:off x="611560" y="4136599"/>
          <a:ext cx="6096000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700806397"/>
                    </a:ext>
                  </a:extLst>
                </a:gridCol>
                <a:gridCol w="5159896">
                  <a:extLst>
                    <a:ext uri="{9D8B030D-6E8A-4147-A177-3AD203B41FA5}">
                      <a16:colId xmlns:a16="http://schemas.microsoft.com/office/drawing/2014/main" val="2757127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화성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목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 14:30 ~ 16:30 (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장미홀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83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아산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화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14:30 ~ 16:30 (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어울림동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대교육장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82581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611560" y="4128459"/>
            <a:ext cx="6096000" cy="38066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Ⅲ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안건 및 의결사항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908720"/>
            <a:ext cx="2448272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22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년 </a:t>
            </a:r>
            <a:r>
              <a:rPr lang="en-US" altLang="ko-KR" sz="1200" b="1" kern="0" dirty="0">
                <a:solidFill>
                  <a:prstClr val="white"/>
                </a:solidFill>
                <a:latin typeface="+mn-ea"/>
                <a:cs typeface="Arial" pitchFamily="34" charset="0"/>
              </a:rPr>
              <a:t>3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분기 </a:t>
            </a: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심의 </a:t>
            </a:r>
            <a:r>
              <a:rPr kumimoji="0"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· </a:t>
            </a: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의결사항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15677" y="1340768"/>
            <a:ext cx="8712646" cy="346249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100" dirty="0" smtClean="0">
                <a:latin typeface="+mn-ea"/>
              </a:rPr>
              <a:t>산업안전보건법 제</a:t>
            </a:r>
            <a:r>
              <a:rPr lang="en-US" altLang="ko-KR" sz="1100" dirty="0" smtClean="0">
                <a:latin typeface="+mn-ea"/>
              </a:rPr>
              <a:t>24</a:t>
            </a:r>
            <a:r>
              <a:rPr lang="ko-KR" altLang="en-US" sz="1100" dirty="0" smtClean="0">
                <a:latin typeface="+mn-ea"/>
              </a:rPr>
              <a:t>조제</a:t>
            </a:r>
            <a:r>
              <a:rPr lang="en-US" altLang="ko-KR" sz="1100" dirty="0" smtClean="0">
                <a:latin typeface="+mn-ea"/>
              </a:rPr>
              <a:t>2</a:t>
            </a:r>
            <a:r>
              <a:rPr lang="ko-KR" altLang="en-US" sz="1100" dirty="0" smtClean="0">
                <a:latin typeface="+mn-ea"/>
              </a:rPr>
              <a:t>항에 따라 아래와 같은 항목을 금회 산업안전보건위원회에 심의 </a:t>
            </a:r>
            <a:r>
              <a:rPr lang="en-US" altLang="ko-KR" sz="1100" dirty="0" smtClean="0">
                <a:latin typeface="+mn-ea"/>
              </a:rPr>
              <a:t>· </a:t>
            </a:r>
            <a:r>
              <a:rPr lang="ko-KR" altLang="en-US" sz="1100" dirty="0" smtClean="0">
                <a:latin typeface="+mn-ea"/>
              </a:rPr>
              <a:t>의결한다</a:t>
            </a:r>
            <a:r>
              <a:rPr lang="en-US" altLang="ko-KR" sz="1100" dirty="0" smtClean="0">
                <a:latin typeface="+mn-ea"/>
              </a:rPr>
              <a:t>.</a:t>
            </a:r>
            <a:endParaRPr lang="ko-KR" altLang="en-US" sz="1100" dirty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48403"/>
              </p:ext>
            </p:extLst>
          </p:nvPr>
        </p:nvGraphicFramePr>
        <p:xfrm>
          <a:off x="295087" y="1691740"/>
          <a:ext cx="8633235" cy="4676198"/>
        </p:xfrm>
        <a:graphic>
          <a:graphicData uri="http://schemas.openxmlformats.org/drawingml/2006/table">
            <a:tbl>
              <a:tblPr/>
              <a:tblGrid>
                <a:gridCol w="351796">
                  <a:extLst>
                    <a:ext uri="{9D8B030D-6E8A-4147-A177-3AD203B41FA5}">
                      <a16:colId xmlns:a16="http://schemas.microsoft.com/office/drawing/2014/main" val="90693495"/>
                    </a:ext>
                  </a:extLst>
                </a:gridCol>
                <a:gridCol w="4429173">
                  <a:extLst>
                    <a:ext uri="{9D8B030D-6E8A-4147-A177-3AD203B41FA5}">
                      <a16:colId xmlns:a16="http://schemas.microsoft.com/office/drawing/2014/main" val="319228472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4011295990"/>
                    </a:ext>
                  </a:extLst>
                </a:gridCol>
                <a:gridCol w="1259978">
                  <a:extLst>
                    <a:ext uri="{9D8B030D-6E8A-4147-A177-3AD203B41FA5}">
                      <a16:colId xmlns:a16="http://schemas.microsoft.com/office/drawing/2014/main" val="2819488610"/>
                    </a:ext>
                  </a:extLst>
                </a:gridCol>
              </a:tblGrid>
              <a:tr h="2382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연번 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첨부파일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88859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1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사업장의 산업재해예방계획의 수립에 관한 사항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법 제</a:t>
                      </a:r>
                      <a:r>
                        <a:rPr lang="en-US" altLang="ko-KR" sz="900" dirty="0" smtClean="0"/>
                        <a:t>15</a:t>
                      </a:r>
                      <a:r>
                        <a:rPr lang="ko-KR" altLang="en-US" sz="900" dirty="0" smtClean="0"/>
                        <a:t>조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dirty="0" smtClean="0"/>
                        <a:t>  </a:t>
                      </a:r>
                      <a:r>
                        <a:rPr lang="en-US" altLang="ko-KR" sz="900" dirty="0" smtClean="0"/>
                        <a:t>22</a:t>
                      </a:r>
                      <a:r>
                        <a:rPr lang="ko-KR" altLang="en-US" sz="900" dirty="0" smtClean="0"/>
                        <a:t>년 안전보건운영계획을 수립하였으며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안전 </a:t>
                      </a:r>
                      <a:r>
                        <a:rPr lang="en-US" altLang="ko-KR" sz="900" dirty="0" smtClean="0"/>
                        <a:t>·  </a:t>
                      </a:r>
                    </a:p>
                    <a:p>
                      <a:pPr algn="l"/>
                      <a:r>
                        <a:rPr lang="ko-KR" altLang="en-US" sz="900" baseline="0" dirty="0" smtClean="0"/>
                        <a:t>  </a:t>
                      </a:r>
                      <a:r>
                        <a:rPr lang="ko-KR" altLang="en-US" sz="900" dirty="0" smtClean="0"/>
                        <a:t>보건 전담조직이 관리하고 있음</a:t>
                      </a:r>
                      <a:endParaRPr lang="en-US" altLang="ko-KR" sz="9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408125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2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안전보건관리규정의 작성 및 변경에 관한 사항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법 제</a:t>
                      </a:r>
                      <a:r>
                        <a:rPr lang="en-US" altLang="ko-KR" sz="900" dirty="0" smtClean="0"/>
                        <a:t>25</a:t>
                      </a:r>
                      <a:r>
                        <a:rPr lang="ko-KR" altLang="en-US" sz="900" dirty="0" smtClean="0"/>
                        <a:t>조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제</a:t>
                      </a:r>
                      <a:r>
                        <a:rPr lang="en-US" altLang="ko-KR" sz="900" dirty="0" smtClean="0"/>
                        <a:t>26</a:t>
                      </a:r>
                      <a:r>
                        <a:rPr lang="ko-KR" altLang="en-US" sz="900" dirty="0" smtClean="0"/>
                        <a:t>조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N/A</a:t>
                      </a:r>
                      <a:endParaRPr lang="ko-KR" altLang="en-US" sz="9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56526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3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근로자에 대한 안전보건교육에 관한 사항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법 제</a:t>
                      </a:r>
                      <a:r>
                        <a:rPr lang="en-US" altLang="ko-KR" sz="900" dirty="0" smtClean="0"/>
                        <a:t>29</a:t>
                      </a:r>
                      <a:r>
                        <a:rPr lang="ko-KR" altLang="en-US" sz="900" dirty="0" smtClean="0"/>
                        <a:t>조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900" dirty="0" smtClean="0">
                          <a:effectLst/>
                        </a:rPr>
                        <a:t> 2022</a:t>
                      </a:r>
                      <a:r>
                        <a:rPr lang="ko-KR" altLang="en-US" sz="900" dirty="0" smtClean="0">
                          <a:effectLst/>
                        </a:rPr>
                        <a:t>년도 전사 임직원 안전보건교육 계획에 </a:t>
                      </a:r>
                      <a:endParaRPr lang="en-US" altLang="ko-KR" sz="900" dirty="0" smtClean="0">
                        <a:effectLst/>
                      </a:endParaRPr>
                    </a:p>
                    <a:p>
                      <a:pPr algn="l"/>
                      <a:r>
                        <a:rPr lang="en-US" altLang="ko-KR" sz="900" baseline="0" dirty="0" smtClean="0">
                          <a:effectLst/>
                        </a:rPr>
                        <a:t> </a:t>
                      </a:r>
                      <a:r>
                        <a:rPr lang="ko-KR" altLang="en-US" sz="900" baseline="0" dirty="0" smtClean="0">
                          <a:effectLst/>
                        </a:rPr>
                        <a:t>따라 운영 중</a:t>
                      </a:r>
                      <a:endParaRPr lang="en-US" altLang="ko-KR" sz="900" dirty="0" smtClean="0"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50484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4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작업환경측정 등 작업환경의 점검 및 개선에 관한 사항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법 제</a:t>
                      </a:r>
                      <a:r>
                        <a:rPr lang="en-US" altLang="ko-KR" sz="900" dirty="0" smtClean="0"/>
                        <a:t>125</a:t>
                      </a:r>
                      <a:r>
                        <a:rPr lang="ko-KR" altLang="en-US" sz="900" dirty="0" smtClean="0"/>
                        <a:t>조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dirty="0" smtClean="0"/>
                        <a:t> </a:t>
                      </a:r>
                      <a:r>
                        <a:rPr lang="en-US" altLang="ko-KR" sz="900" dirty="0" smtClean="0"/>
                        <a:t>22</a:t>
                      </a:r>
                      <a:r>
                        <a:rPr lang="ko-KR" altLang="en-US" sz="900" dirty="0" smtClean="0"/>
                        <a:t>년 하반기 작업환경측정 결과 전 물질 </a:t>
                      </a:r>
                      <a:r>
                        <a:rPr lang="ko-KR" altLang="en-US" sz="900" dirty="0" err="1" smtClean="0"/>
                        <a:t>노출기준</a:t>
                      </a:r>
                      <a:r>
                        <a:rPr lang="ko-KR" altLang="en-US" sz="900" dirty="0" smtClean="0"/>
                        <a:t> </a:t>
                      </a:r>
                      <a:endParaRPr lang="en-US" altLang="ko-KR" sz="900" dirty="0" smtClean="0"/>
                    </a:p>
                    <a:p>
                      <a:pPr algn="l"/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미만 판정</a:t>
                      </a:r>
                      <a:r>
                        <a:rPr lang="en-US" altLang="ko-KR" sz="900" dirty="0" smtClean="0"/>
                        <a:t>. 23</a:t>
                      </a:r>
                      <a:r>
                        <a:rPr lang="ko-KR" altLang="en-US" sz="900" dirty="0" smtClean="0"/>
                        <a:t>년 </a:t>
                      </a:r>
                      <a:r>
                        <a:rPr lang="en-US" altLang="ko-KR" sz="900" dirty="0" smtClean="0"/>
                        <a:t>2</a:t>
                      </a:r>
                      <a:r>
                        <a:rPr lang="ko-KR" altLang="en-US" sz="900" dirty="0" smtClean="0"/>
                        <a:t>월 측정 예정</a:t>
                      </a:r>
                      <a:r>
                        <a:rPr lang="en-US" altLang="ko-KR" sz="900" dirty="0" smtClean="0"/>
                        <a:t>.</a:t>
                      </a:r>
                      <a:endParaRPr lang="ko-KR" altLang="en-US" sz="9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434674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5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근로자의 건강진단 등 건강관리에 관한 사항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법 제</a:t>
                      </a:r>
                      <a:r>
                        <a:rPr lang="en-US" altLang="ko-KR" sz="900" dirty="0" smtClean="0"/>
                        <a:t>129</a:t>
                      </a:r>
                      <a:r>
                        <a:rPr lang="ko-KR" altLang="en-US" sz="900" dirty="0" smtClean="0"/>
                        <a:t>조 등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900" baseline="0" dirty="0" smtClean="0">
                          <a:effectLst/>
                        </a:rPr>
                        <a:t> </a:t>
                      </a:r>
                      <a:r>
                        <a:rPr lang="en-US" altLang="ko-KR" sz="900" dirty="0" smtClean="0">
                          <a:latin typeface="+mn-ea"/>
                        </a:rPr>
                        <a:t>(</a:t>
                      </a:r>
                      <a:r>
                        <a:rPr lang="ko-KR" altLang="en-US" sz="900" dirty="0" smtClean="0">
                          <a:latin typeface="+mn-ea"/>
                        </a:rPr>
                        <a:t>종합검진</a:t>
                      </a:r>
                      <a:r>
                        <a:rPr lang="en-US" altLang="ko-KR" sz="900" dirty="0" smtClean="0">
                          <a:latin typeface="+mn-ea"/>
                        </a:rPr>
                        <a:t>) 2022</a:t>
                      </a:r>
                      <a:r>
                        <a:rPr lang="ko-KR" altLang="en-US" sz="900" dirty="0" smtClean="0">
                          <a:latin typeface="+mn-ea"/>
                        </a:rPr>
                        <a:t>년 </a:t>
                      </a:r>
                      <a:r>
                        <a:rPr lang="en-US" altLang="ko-KR" sz="900" dirty="0" smtClean="0">
                          <a:latin typeface="+mn-ea"/>
                        </a:rPr>
                        <a:t>2</a:t>
                      </a:r>
                      <a:r>
                        <a:rPr lang="ko-KR" altLang="en-US" sz="900" dirty="0" smtClean="0">
                          <a:latin typeface="+mn-ea"/>
                        </a:rPr>
                        <a:t>월 </a:t>
                      </a:r>
                      <a:r>
                        <a:rPr lang="en-US" altLang="ko-KR" sz="900" dirty="0" smtClean="0">
                          <a:latin typeface="+mn-ea"/>
                        </a:rPr>
                        <a:t>18</a:t>
                      </a:r>
                      <a:r>
                        <a:rPr lang="ko-KR" altLang="en-US" sz="900" dirty="0" smtClean="0">
                          <a:latin typeface="+mn-ea"/>
                        </a:rPr>
                        <a:t>일 </a:t>
                      </a:r>
                      <a:r>
                        <a:rPr lang="en-US" altLang="ko-KR" sz="900" dirty="0" smtClean="0">
                          <a:latin typeface="+mn-ea"/>
                        </a:rPr>
                        <a:t>~ 2022</a:t>
                      </a:r>
                      <a:r>
                        <a:rPr lang="ko-KR" altLang="en-US" sz="900" dirty="0" smtClean="0">
                          <a:latin typeface="+mn-ea"/>
                        </a:rPr>
                        <a:t>년 </a:t>
                      </a:r>
                      <a:r>
                        <a:rPr lang="en-US" altLang="ko-KR" sz="900" dirty="0" smtClean="0">
                          <a:latin typeface="+mn-ea"/>
                        </a:rPr>
                        <a:t>11</a:t>
                      </a:r>
                      <a:r>
                        <a:rPr lang="ko-KR" altLang="en-US" sz="900" dirty="0" smtClean="0">
                          <a:latin typeface="+mn-ea"/>
                        </a:rPr>
                        <a:t>월 </a:t>
                      </a:r>
                      <a:r>
                        <a:rPr lang="en-US" altLang="ko-KR" sz="900" dirty="0" smtClean="0">
                          <a:latin typeface="+mn-ea"/>
                        </a:rPr>
                        <a:t>30</a:t>
                      </a:r>
                      <a:r>
                        <a:rPr lang="ko-KR" altLang="en-US" sz="900" dirty="0" smtClean="0">
                          <a:latin typeface="+mn-ea"/>
                        </a:rPr>
                        <a:t>일 </a:t>
                      </a:r>
                      <a:endParaRPr lang="en-US" altLang="ko-KR" sz="900" dirty="0" smtClean="0">
                        <a:latin typeface="+mn-ea"/>
                      </a:endParaRPr>
                    </a:p>
                    <a:p>
                      <a:pPr>
                        <a:lnSpc>
                          <a:spcPct val="114000"/>
                        </a:lnSpc>
                        <a:defRPr/>
                      </a:pPr>
                      <a:r>
                        <a:rPr lang="en-US" altLang="ko-KR" sz="900" dirty="0" smtClean="0">
                          <a:latin typeface="+mn-ea"/>
                        </a:rPr>
                        <a:t> (</a:t>
                      </a:r>
                      <a:r>
                        <a:rPr lang="ko-KR" altLang="en-US" sz="900" dirty="0" err="1" smtClean="0">
                          <a:latin typeface="+mn-ea"/>
                        </a:rPr>
                        <a:t>일반검진</a:t>
                      </a:r>
                      <a:r>
                        <a:rPr lang="en-US" altLang="ko-KR" sz="900" dirty="0" smtClean="0">
                          <a:latin typeface="+mn-ea"/>
                        </a:rPr>
                        <a:t>) ~ 12</a:t>
                      </a:r>
                      <a:r>
                        <a:rPr lang="ko-KR" altLang="en-US" sz="900" dirty="0" smtClean="0">
                          <a:latin typeface="+mn-ea"/>
                        </a:rPr>
                        <a:t>월 </a:t>
                      </a:r>
                      <a:r>
                        <a:rPr lang="en-US" altLang="ko-KR" sz="900" dirty="0" smtClean="0">
                          <a:latin typeface="+mn-ea"/>
                        </a:rPr>
                        <a:t>31</a:t>
                      </a:r>
                      <a:r>
                        <a:rPr lang="ko-KR" altLang="en-US" sz="900" dirty="0" smtClean="0">
                          <a:latin typeface="+mn-ea"/>
                        </a:rPr>
                        <a:t>일까지</a:t>
                      </a:r>
                      <a:endParaRPr lang="en-US" altLang="ko-KR" sz="900" dirty="0" smtClean="0">
                        <a:latin typeface="+mn-ea"/>
                      </a:endParaRPr>
                    </a:p>
                    <a:p>
                      <a:pPr>
                        <a:lnSpc>
                          <a:spcPct val="114000"/>
                        </a:lnSpc>
                        <a:defRPr/>
                      </a:pPr>
                      <a:r>
                        <a:rPr lang="en-US" altLang="ko-KR" sz="900" baseline="0" dirty="0" smtClean="0">
                          <a:latin typeface="+mn-ea"/>
                        </a:rPr>
                        <a:t> (</a:t>
                      </a:r>
                      <a:r>
                        <a:rPr lang="ko-KR" altLang="en-US" sz="900" baseline="0" dirty="0" smtClean="0">
                          <a:latin typeface="+mn-ea"/>
                        </a:rPr>
                        <a:t>건강상담</a:t>
                      </a:r>
                      <a:r>
                        <a:rPr lang="en-US" altLang="ko-KR" sz="900" baseline="0" dirty="0" smtClean="0">
                          <a:latin typeface="+mn-ea"/>
                        </a:rPr>
                        <a:t>) </a:t>
                      </a:r>
                      <a:r>
                        <a:rPr lang="ko-KR" altLang="en-US" sz="900" baseline="0" dirty="0" smtClean="0">
                          <a:latin typeface="+mn-ea"/>
                        </a:rPr>
                        <a:t>매월 실시</a:t>
                      </a:r>
                      <a:endParaRPr lang="en-US" altLang="ko-KR" sz="900" baseline="0" dirty="0" smtClean="0">
                        <a:latin typeface="+mn-ea"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90809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6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err="1" smtClean="0"/>
                        <a:t>중대재해의</a:t>
                      </a:r>
                      <a:r>
                        <a:rPr lang="ko-KR" altLang="en-US" sz="900" dirty="0" smtClean="0"/>
                        <a:t> 원인조사 및 재발 방지대책 수립에 관한 사항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법 제</a:t>
                      </a:r>
                      <a:r>
                        <a:rPr lang="en-US" altLang="ko-KR" sz="900" dirty="0" smtClean="0"/>
                        <a:t>56</a:t>
                      </a:r>
                      <a:r>
                        <a:rPr lang="ko-KR" altLang="en-US" sz="900" dirty="0" smtClean="0"/>
                        <a:t>조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>
                          <a:effectLst/>
                        </a:rPr>
                        <a:t>-</a:t>
                      </a:r>
                      <a:endParaRPr lang="ko-KR" altLang="en-US" sz="900" dirty="0"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</a:rPr>
                        <a:t>-</a:t>
                      </a:r>
                      <a:endParaRPr lang="ko-KR" altLang="en-US" sz="1000" dirty="0"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417818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7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산업재해에 관한 통계의 기록 및 유지에 관한 사항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법 제</a:t>
                      </a:r>
                      <a:r>
                        <a:rPr lang="en-US" altLang="ko-KR" sz="900" dirty="0" smtClean="0"/>
                        <a:t>15</a:t>
                      </a:r>
                      <a:r>
                        <a:rPr lang="ko-KR" altLang="en-US" sz="900" dirty="0" smtClean="0"/>
                        <a:t>조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>
                          <a:effectLst/>
                        </a:rPr>
                        <a:t>-</a:t>
                      </a: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23294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8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유해하거나 위험한 </a:t>
                      </a:r>
                      <a:r>
                        <a:rPr lang="ko-KR" altLang="en-US" sz="900" dirty="0" err="1" smtClean="0"/>
                        <a:t>기계･기구･설비를</a:t>
                      </a:r>
                      <a:r>
                        <a:rPr lang="ko-KR" altLang="en-US" sz="900" dirty="0" smtClean="0"/>
                        <a:t> 도입한 경우 안전 및 보건 관련 조치에 </a:t>
                      </a:r>
                      <a:endParaRPr lang="en-US" altLang="ko-KR" sz="900" dirty="0" smtClean="0"/>
                    </a:p>
                    <a:p>
                      <a:pPr algn="l"/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관한 사항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법 제</a:t>
                      </a:r>
                      <a:r>
                        <a:rPr lang="en-US" altLang="ko-KR" sz="900" dirty="0" smtClean="0"/>
                        <a:t>24</a:t>
                      </a:r>
                      <a:r>
                        <a:rPr lang="ko-KR" altLang="en-US" sz="900" dirty="0" smtClean="0"/>
                        <a:t>조</a:t>
                      </a:r>
                      <a:r>
                        <a:rPr lang="ko-KR" altLang="en-US" sz="900" baseline="0" dirty="0" smtClean="0"/>
                        <a:t> </a:t>
                      </a:r>
                      <a:r>
                        <a:rPr lang="ko-KR" altLang="en-US" sz="900" dirty="0" smtClean="0"/>
                        <a:t>제</a:t>
                      </a:r>
                      <a:r>
                        <a:rPr lang="en-US" altLang="ko-KR" sz="900" dirty="0" smtClean="0"/>
                        <a:t>2</a:t>
                      </a:r>
                      <a:r>
                        <a:rPr lang="ko-KR" altLang="en-US" sz="900" dirty="0" err="1" smtClean="0"/>
                        <a:t>항제</a:t>
                      </a:r>
                      <a:r>
                        <a:rPr lang="en-US" altLang="ko-KR" sz="900" dirty="0" smtClean="0"/>
                        <a:t>3</a:t>
                      </a:r>
                      <a:r>
                        <a:rPr lang="ko-KR" altLang="en-US" sz="900" dirty="0" smtClean="0"/>
                        <a:t>호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>
                          <a:effectLst/>
                        </a:rPr>
                        <a:t>N/A</a:t>
                      </a:r>
                      <a:endParaRPr lang="ko-KR" altLang="en-US" sz="900" dirty="0"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</a:rPr>
                        <a:t>-</a:t>
                      </a:r>
                      <a:endParaRPr lang="ko-KR" altLang="en-US" sz="1000" dirty="0"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50352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9</a:t>
                      </a:r>
                      <a:endParaRPr lang="ko-KR" altLang="en-US" sz="9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900" dirty="0" smtClean="0"/>
                        <a:t> </a:t>
                      </a:r>
                      <a:r>
                        <a:rPr lang="ko-KR" altLang="en-US" sz="900" dirty="0" smtClean="0"/>
                        <a:t>그 밖에 해당 사업장 근로자의 안전과 보건을 </a:t>
                      </a:r>
                      <a:r>
                        <a:rPr lang="ko-KR" altLang="en-US" sz="900" dirty="0" err="1" smtClean="0"/>
                        <a:t>유지･증진시키기</a:t>
                      </a:r>
                      <a:r>
                        <a:rPr lang="ko-KR" altLang="en-US" sz="900" dirty="0" smtClean="0"/>
                        <a:t> 위하여 필요한 사항</a:t>
                      </a:r>
                      <a:endParaRPr lang="en-US" altLang="ko-KR" sz="900" dirty="0" smtClean="0"/>
                    </a:p>
                    <a:p>
                      <a:pPr algn="l"/>
                      <a:r>
                        <a:rPr lang="en-US" altLang="ko-KR" sz="900" dirty="0" smtClean="0"/>
                        <a:t> (</a:t>
                      </a:r>
                      <a:r>
                        <a:rPr lang="ko-KR" altLang="en-US" sz="900" dirty="0" smtClean="0"/>
                        <a:t>법 제</a:t>
                      </a:r>
                      <a:r>
                        <a:rPr lang="en-US" altLang="ko-KR" sz="900" dirty="0" smtClean="0"/>
                        <a:t>24</a:t>
                      </a:r>
                      <a:r>
                        <a:rPr lang="ko-KR" altLang="en-US" sz="900" dirty="0" smtClean="0"/>
                        <a:t>조제</a:t>
                      </a:r>
                      <a:r>
                        <a:rPr lang="en-US" altLang="ko-KR" sz="900" dirty="0" smtClean="0"/>
                        <a:t>4</a:t>
                      </a:r>
                      <a:r>
                        <a:rPr lang="ko-KR" altLang="en-US" sz="900" dirty="0" smtClean="0"/>
                        <a:t>항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aseline="0" dirty="0" smtClean="0">
                          <a:effectLst/>
                        </a:rPr>
                        <a:t>  </a:t>
                      </a:r>
                      <a:r>
                        <a:rPr lang="ko-KR" altLang="en-US" sz="900" baseline="0" dirty="0" smtClean="0">
                          <a:effectLst/>
                        </a:rPr>
                        <a:t>직무스트레스평가</a:t>
                      </a:r>
                      <a:r>
                        <a:rPr lang="en-US" altLang="ko-KR" sz="900" baseline="0" dirty="0" smtClean="0">
                          <a:effectLst/>
                        </a:rPr>
                        <a:t>, </a:t>
                      </a:r>
                      <a:r>
                        <a:rPr lang="ko-KR" altLang="en-US" sz="900" baseline="0" dirty="0" smtClean="0">
                          <a:effectLst/>
                        </a:rPr>
                        <a:t>건강상담</a:t>
                      </a:r>
                      <a:r>
                        <a:rPr lang="en-US" altLang="ko-KR" sz="900" baseline="0" dirty="0" smtClean="0">
                          <a:effectLst/>
                        </a:rPr>
                        <a:t>, </a:t>
                      </a:r>
                      <a:r>
                        <a:rPr lang="ko-KR" altLang="en-US" sz="900" baseline="0" dirty="0" err="1" smtClean="0">
                          <a:effectLst/>
                        </a:rPr>
                        <a:t>근골격계유해요인</a:t>
                      </a:r>
                      <a:endParaRPr lang="en-US" altLang="ko-KR" sz="900" baseline="0" dirty="0" smtClean="0">
                        <a:effectLst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aseline="0" dirty="0" smtClean="0">
                          <a:effectLst/>
                        </a:rPr>
                        <a:t>  </a:t>
                      </a:r>
                      <a:r>
                        <a:rPr lang="ko-KR" altLang="en-US" sz="900" baseline="0" dirty="0" smtClean="0">
                          <a:effectLst/>
                        </a:rPr>
                        <a:t>조사</a:t>
                      </a:r>
                      <a:r>
                        <a:rPr lang="en-US" altLang="ko-KR" sz="900" baseline="0" dirty="0" smtClean="0">
                          <a:effectLst/>
                        </a:rPr>
                        <a:t>, </a:t>
                      </a:r>
                      <a:r>
                        <a:rPr lang="ko-KR" altLang="en-US" sz="900" baseline="0" dirty="0" smtClean="0">
                          <a:effectLst/>
                        </a:rPr>
                        <a:t>금연 프로그램 사전 조사 실시</a:t>
                      </a:r>
                      <a:endParaRPr lang="en-US" altLang="ko-KR" sz="900" baseline="0" dirty="0" smtClean="0"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</a:rPr>
                        <a:t>-</a:t>
                      </a:r>
                      <a:endParaRPr lang="ko-KR" altLang="en-US" sz="1000" dirty="0"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417787"/>
                  </a:ext>
                </a:extLst>
              </a:tr>
            </a:tbl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3184"/>
              </p:ext>
            </p:extLst>
          </p:nvPr>
        </p:nvGraphicFramePr>
        <p:xfrm>
          <a:off x="8023045" y="1988840"/>
          <a:ext cx="567771" cy="49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Acrobat Document" showAsIcon="1" r:id="rId4" imgW="914400" imgH="792360" progId="Acrobat.Document.DC">
                  <p:embed/>
                </p:oleObj>
              </mc:Choice>
              <mc:Fallback>
                <p:oleObj name="Acrobat Document" showAsIcon="1" r:id="rId4" imgW="914400" imgH="792360" progId="Acrobat.Document.DC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23045" y="1988840"/>
                        <a:ext cx="567771" cy="49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162053"/>
              </p:ext>
            </p:extLst>
          </p:nvPr>
        </p:nvGraphicFramePr>
        <p:xfrm>
          <a:off x="8023044" y="2973133"/>
          <a:ext cx="567771" cy="49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Acrobat Document" showAsIcon="1" r:id="rId6" imgW="914400" imgH="792360" progId="Acrobat.Document.DC">
                  <p:embed/>
                </p:oleObj>
              </mc:Choice>
              <mc:Fallback>
                <p:oleObj name="Acrobat Document" showAsIcon="1" r:id="rId6" imgW="914400" imgH="792360" progId="Acrobat.Document.DC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23044" y="2973133"/>
                        <a:ext cx="567771" cy="49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30646"/>
              </p:ext>
            </p:extLst>
          </p:nvPr>
        </p:nvGraphicFramePr>
        <p:xfrm>
          <a:off x="8023044" y="3956875"/>
          <a:ext cx="567771" cy="49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Acrobat Document" showAsIcon="1" r:id="rId8" imgW="914400" imgH="792360" progId="Acrobat.Document.DC">
                  <p:embed/>
                </p:oleObj>
              </mc:Choice>
              <mc:Fallback>
                <p:oleObj name="Acrobat Document" showAsIcon="1" r:id="rId8" imgW="914400" imgH="792360" progId="Acrobat.Document.DC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23044" y="3956875"/>
                        <a:ext cx="567771" cy="49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740070"/>
              </p:ext>
            </p:extLst>
          </p:nvPr>
        </p:nvGraphicFramePr>
        <p:xfrm>
          <a:off x="8023044" y="2514778"/>
          <a:ext cx="567771" cy="49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Acrobat Document" showAsIcon="1" r:id="rId10" imgW="914400" imgH="792360" progId="Acrobat.Document.DC">
                  <p:embed/>
                </p:oleObj>
              </mc:Choice>
              <mc:Fallback>
                <p:oleObj name="Acrobat Document" showAsIcon="1" r:id="rId10" imgW="914400" imgH="792360" progId="Acrobat.Document.DC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23044" y="2514778"/>
                        <a:ext cx="567771" cy="49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252484"/>
              </p:ext>
            </p:extLst>
          </p:nvPr>
        </p:nvGraphicFramePr>
        <p:xfrm>
          <a:off x="8023043" y="3464558"/>
          <a:ext cx="568800" cy="49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Acrobat Document" showAsIcon="1" r:id="rId12" imgW="914400" imgH="792360" progId="Acrobat.Document.DC">
                  <p:embed/>
                </p:oleObj>
              </mc:Choice>
              <mc:Fallback>
                <p:oleObj name="Acrobat Document" showAsIcon="1" r:id="rId12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23043" y="3464558"/>
                        <a:ext cx="568800" cy="49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9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Ⅲ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안건 및 의결사항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1520" y="908720"/>
            <a:ext cx="2448272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22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년 </a:t>
            </a:r>
            <a:r>
              <a:rPr lang="en-US" altLang="ko-KR" sz="1200" b="1" kern="0" dirty="0">
                <a:solidFill>
                  <a:prstClr val="white"/>
                </a:solidFill>
                <a:latin typeface="+mn-ea"/>
                <a:cs typeface="Arial" pitchFamily="34" charset="0"/>
              </a:rPr>
              <a:t>4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분기 </a:t>
            </a: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회의 안건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71840" y="3877640"/>
            <a:ext cx="2448272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건의 사항 </a:t>
            </a:r>
            <a:r>
              <a:rPr kumimoji="0" lang="en-US" altLang="ko-KR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/ </a:t>
            </a: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기타 의견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5891" y="5183022"/>
            <a:ext cx="2448272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강평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43808" y="3861048"/>
            <a:ext cx="608451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843808" y="5157192"/>
            <a:ext cx="608451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89110"/>
              </p:ext>
            </p:extLst>
          </p:nvPr>
        </p:nvGraphicFramePr>
        <p:xfrm>
          <a:off x="295087" y="1412776"/>
          <a:ext cx="8633236" cy="2184631"/>
        </p:xfrm>
        <a:graphic>
          <a:graphicData uri="http://schemas.openxmlformats.org/drawingml/2006/table">
            <a:tbl>
              <a:tblPr/>
              <a:tblGrid>
                <a:gridCol w="351796">
                  <a:extLst>
                    <a:ext uri="{9D8B030D-6E8A-4147-A177-3AD203B41FA5}">
                      <a16:colId xmlns:a16="http://schemas.microsoft.com/office/drawing/2014/main" val="90693495"/>
                    </a:ext>
                  </a:extLst>
                </a:gridCol>
                <a:gridCol w="1980901">
                  <a:extLst>
                    <a:ext uri="{9D8B030D-6E8A-4147-A177-3AD203B41FA5}">
                      <a16:colId xmlns:a16="http://schemas.microsoft.com/office/drawing/2014/main" val="3192284724"/>
                    </a:ext>
                  </a:extLst>
                </a:gridCol>
                <a:gridCol w="4968553">
                  <a:extLst>
                    <a:ext uri="{9D8B030D-6E8A-4147-A177-3AD203B41FA5}">
                      <a16:colId xmlns:a16="http://schemas.microsoft.com/office/drawing/2014/main" val="1547008134"/>
                    </a:ext>
                  </a:extLst>
                </a:gridCol>
                <a:gridCol w="1331986">
                  <a:extLst>
                    <a:ext uri="{9D8B030D-6E8A-4147-A177-3AD203B41FA5}">
                      <a16:colId xmlns:a16="http://schemas.microsoft.com/office/drawing/2014/main" val="2819488610"/>
                    </a:ext>
                  </a:extLst>
                </a:gridCol>
              </a:tblGrid>
              <a:tr h="2382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연번 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세부 내용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effectLst/>
                        </a:rPr>
                        <a:t>시행예정일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88859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ko-KR" altLang="en-US" sz="1000" b="1" dirty="0" err="1" smtClean="0">
                          <a:solidFill>
                            <a:srgbClr val="0000FF"/>
                          </a:solidFill>
                        </a:rPr>
                        <a:t>제어그룹</a:t>
                      </a:r>
                      <a:r>
                        <a:rPr lang="ko-KR" altLang="en-US" sz="1000" b="1" dirty="0" smtClean="0">
                          <a:solidFill>
                            <a:srgbClr val="0000FF"/>
                          </a:solidFill>
                        </a:rPr>
                        <a:t> 특별교육 실시</a:t>
                      </a:r>
                      <a:endParaRPr lang="ko-KR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/>
                        <a:t> ᆞ</a:t>
                      </a:r>
                      <a:r>
                        <a:rPr lang="ko-KR" altLang="en-US" sz="1000" dirty="0" smtClean="0"/>
                        <a:t>제어 인력 대상 외부강사 초빙 특별안전보건교육 실시</a:t>
                      </a:r>
                      <a:r>
                        <a:rPr lang="en-US" altLang="ko-KR" sz="1000" dirty="0" smtClean="0"/>
                        <a:t>(2Hr)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10</a:t>
                      </a:r>
                      <a:r>
                        <a:rPr lang="ko-KR" altLang="en-US" sz="1000" dirty="0" smtClean="0"/>
                        <a:t>월 </a:t>
                      </a:r>
                      <a:r>
                        <a:rPr lang="ko-KR" altLang="en-US" sz="1000" dirty="0" smtClean="0"/>
                        <a:t>진행 예정</a:t>
                      </a:r>
                      <a:endParaRPr lang="en-US" altLang="ko-KR" sz="10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408125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 dirty="0" smtClean="0">
                          <a:solidFill>
                            <a:srgbClr val="0000FF"/>
                          </a:solidFill>
                        </a:rPr>
                        <a:t> EMT</a:t>
                      </a:r>
                      <a:r>
                        <a:rPr lang="en-US" altLang="ko-KR" sz="10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rgbClr val="0000FF"/>
                          </a:solidFill>
                        </a:rPr>
                        <a:t>대원 양성교육 실시</a:t>
                      </a:r>
                      <a:endParaRPr lang="en-US" altLang="ko-KR" sz="1000" b="1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altLang="ko-KR" sz="1000" baseline="0" dirty="0" smtClean="0"/>
                        <a:t>(Emergency Medical Technician)</a:t>
                      </a:r>
                      <a:r>
                        <a:rPr lang="ko-KR" altLang="en-US" sz="1000" baseline="0" dirty="0" smtClean="0"/>
                        <a:t> 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 ᆞ</a:t>
                      </a:r>
                      <a:r>
                        <a:rPr lang="ko-KR" altLang="en-US" sz="1000" dirty="0" smtClean="0"/>
                        <a:t>외부강사 초빙을 통한 </a:t>
                      </a:r>
                      <a:r>
                        <a:rPr lang="en-US" altLang="ko-KR" sz="1000" dirty="0" smtClean="0"/>
                        <a:t>EMT</a:t>
                      </a:r>
                      <a:r>
                        <a:rPr lang="en-US" altLang="ko-KR" sz="1000" baseline="0" dirty="0" smtClean="0"/>
                        <a:t> </a:t>
                      </a:r>
                      <a:r>
                        <a:rPr lang="ko-KR" altLang="en-US" sz="1000" baseline="0" dirty="0" smtClean="0"/>
                        <a:t>교육 진행 및 수료증</a:t>
                      </a:r>
                      <a:r>
                        <a:rPr lang="en-US" altLang="ko-KR" sz="1000" baseline="0" dirty="0" smtClean="0"/>
                        <a:t>(</a:t>
                      </a:r>
                      <a:r>
                        <a:rPr lang="ko-KR" altLang="en-US" sz="1000" baseline="0" dirty="0" smtClean="0"/>
                        <a:t>자격증</a:t>
                      </a:r>
                      <a:r>
                        <a:rPr lang="en-US" altLang="ko-KR" sz="1000" baseline="0" dirty="0" smtClean="0"/>
                        <a:t>) </a:t>
                      </a:r>
                      <a:r>
                        <a:rPr lang="ko-KR" altLang="en-US" sz="1000" baseline="0" dirty="0" smtClean="0"/>
                        <a:t>발부 </a:t>
                      </a:r>
                      <a:endParaRPr lang="en-US" altLang="ko-KR" sz="1000" baseline="0" dirty="0" smtClean="0"/>
                    </a:p>
                    <a:p>
                      <a:r>
                        <a:rPr lang="en-US" altLang="ko-KR" sz="1000" baseline="0" dirty="0" smtClean="0"/>
                        <a:t>    [</a:t>
                      </a:r>
                      <a:r>
                        <a:rPr lang="ko-KR" altLang="en-US" sz="1000" baseline="0" dirty="0" smtClean="0"/>
                        <a:t>한국응급처치교육원</a:t>
                      </a:r>
                      <a:r>
                        <a:rPr lang="en-US" altLang="ko-KR" sz="1000" baseline="0" dirty="0" smtClean="0"/>
                        <a:t>, </a:t>
                      </a:r>
                      <a:r>
                        <a:rPr lang="ko-KR" altLang="en-US" sz="1000" baseline="0" dirty="0" smtClean="0"/>
                        <a:t>대한적십자사 등</a:t>
                      </a:r>
                      <a:r>
                        <a:rPr lang="en-US" altLang="ko-KR" sz="1000" baseline="0" dirty="0" smtClean="0"/>
                        <a:t>]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baseline="0" dirty="0" smtClean="0"/>
                        <a:t>10</a:t>
                      </a:r>
                      <a:r>
                        <a:rPr lang="ko-KR" altLang="en-US" sz="1000" b="0" baseline="0" dirty="0" smtClean="0"/>
                        <a:t>월 </a:t>
                      </a:r>
                      <a:r>
                        <a:rPr lang="en-US" altLang="ko-KR" sz="1000" b="0" baseline="0" dirty="0" smtClean="0"/>
                        <a:t>20</a:t>
                      </a:r>
                      <a:r>
                        <a:rPr lang="ko-KR" altLang="en-US" sz="1000" b="0" baseline="0" dirty="0" smtClean="0"/>
                        <a:t>일 예정</a:t>
                      </a:r>
                      <a:endParaRPr lang="en-US" altLang="ko-KR" sz="1000" b="0" baseline="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56526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  </a:t>
                      </a:r>
                      <a:r>
                        <a:rPr lang="ko-KR" altLang="en-US" sz="1000" b="1" dirty="0" smtClean="0">
                          <a:solidFill>
                            <a:srgbClr val="0000FF"/>
                          </a:solidFill>
                        </a:rPr>
                        <a:t>안전보건경영시스템</a:t>
                      </a:r>
                      <a:r>
                        <a:rPr lang="en-US" altLang="ko-KR" sz="1000" b="1" dirty="0" smtClean="0">
                          <a:solidFill>
                            <a:srgbClr val="0000FF"/>
                          </a:solidFill>
                        </a:rPr>
                        <a:t>(ISO</a:t>
                      </a:r>
                      <a:r>
                        <a:rPr lang="en-US" altLang="ko-KR" sz="1000" b="1" baseline="0" dirty="0" smtClean="0">
                          <a:solidFill>
                            <a:srgbClr val="0000FF"/>
                          </a:solidFill>
                        </a:rPr>
                        <a:t> 45001)</a:t>
                      </a:r>
                    </a:p>
                    <a:p>
                      <a:pPr algn="ctr"/>
                      <a:r>
                        <a:rPr lang="ko-KR" altLang="en-US" sz="1000" b="1" baseline="0" dirty="0" smtClean="0">
                          <a:solidFill>
                            <a:srgbClr val="0000FF"/>
                          </a:solidFill>
                        </a:rPr>
                        <a:t>인증 추진</a:t>
                      </a:r>
                      <a:endParaRPr lang="ko-KR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 ᆞ</a:t>
                      </a:r>
                      <a:r>
                        <a:rPr lang="ko-KR" altLang="en-US" sz="1000" dirty="0" smtClean="0"/>
                        <a:t>안전보건경영시스템</a:t>
                      </a:r>
                      <a:r>
                        <a:rPr lang="en-US" altLang="ko-KR" sz="1000" baseline="0" dirty="0" smtClean="0"/>
                        <a:t> </a:t>
                      </a:r>
                      <a:r>
                        <a:rPr lang="ko-KR" altLang="en-US" sz="1000" baseline="0" dirty="0" smtClean="0"/>
                        <a:t>도입을 통한 </a:t>
                      </a:r>
                      <a:r>
                        <a:rPr lang="ko-KR" altLang="en-US" sz="1000" baseline="0" dirty="0" err="1" smtClean="0"/>
                        <a:t>중처법</a:t>
                      </a:r>
                      <a:r>
                        <a:rPr lang="ko-KR" altLang="en-US" sz="1000" baseline="0" dirty="0" smtClean="0"/>
                        <a:t> 대응체계 구축 및 선진 안전보건경영시스</a:t>
                      </a:r>
                      <a:r>
                        <a:rPr lang="en-US" altLang="ko-KR" sz="1000" baseline="0" dirty="0" smtClean="0"/>
                        <a:t/>
                      </a:r>
                      <a:br>
                        <a:rPr lang="en-US" altLang="ko-KR" sz="1000" baseline="0" dirty="0" smtClean="0"/>
                      </a:br>
                      <a:r>
                        <a:rPr lang="en-US" altLang="ko-KR" sz="1000" baseline="0" dirty="0" smtClean="0"/>
                        <a:t>    </a:t>
                      </a:r>
                      <a:r>
                        <a:rPr lang="ko-KR" altLang="en-US" sz="1000" baseline="0" dirty="0" smtClean="0"/>
                        <a:t>템 도입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11</a:t>
                      </a:r>
                      <a:r>
                        <a:rPr lang="ko-KR" altLang="en-US" sz="1000" dirty="0" smtClean="0"/>
                        <a:t>월 진행 예정</a:t>
                      </a:r>
                      <a:endParaRPr lang="en-US" altLang="ko-KR" sz="1000" dirty="0" smtClean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0484"/>
                  </a:ext>
                </a:extLst>
              </a:tr>
              <a:tr h="48658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  </a:t>
                      </a:r>
                      <a:r>
                        <a:rPr lang="ko-KR" altLang="en-US" sz="1000" b="1" dirty="0" smtClean="0">
                          <a:solidFill>
                            <a:srgbClr val="0000FF"/>
                          </a:solidFill>
                        </a:rPr>
                        <a:t>안전관리 전산화 시스템 도입</a:t>
                      </a:r>
                      <a:endParaRPr lang="ko-KR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 ᆞ</a:t>
                      </a:r>
                      <a:r>
                        <a:rPr lang="ko-KR" altLang="en-US" sz="1000" dirty="0" smtClean="0"/>
                        <a:t>전산화 시스템 구축을 통한 체계적 관리</a:t>
                      </a:r>
                      <a:endParaRPr lang="en-US" altLang="ko-KR" sz="1000" dirty="0" smtClean="0"/>
                    </a:p>
                    <a:p>
                      <a:r>
                        <a:rPr lang="en-US" altLang="ko-KR" sz="1000" dirty="0" smtClean="0"/>
                        <a:t> ᆞ</a:t>
                      </a:r>
                      <a:r>
                        <a:rPr lang="ko-KR" altLang="en-US" sz="1000" dirty="0" smtClean="0"/>
                        <a:t>안전보건서류 전산화를 통한 </a:t>
                      </a:r>
                      <a:r>
                        <a:rPr lang="ko-KR" altLang="en-US" sz="1000" dirty="0" err="1" smtClean="0"/>
                        <a:t>중처법</a:t>
                      </a:r>
                      <a:r>
                        <a:rPr lang="ko-KR" altLang="en-US" sz="1000" dirty="0" smtClean="0"/>
                        <a:t> 대응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22</a:t>
                      </a:r>
                      <a:r>
                        <a:rPr lang="ko-KR" altLang="en-US" sz="1000" dirty="0" smtClean="0"/>
                        <a:t>년 </a:t>
                      </a:r>
                      <a:r>
                        <a:rPr lang="en-US" altLang="ko-KR" sz="1000" dirty="0" smtClean="0"/>
                        <a:t>11</a:t>
                      </a:r>
                      <a:r>
                        <a:rPr lang="ko-KR" altLang="en-US" sz="1000" dirty="0" smtClean="0"/>
                        <a:t>월 시스템</a:t>
                      </a:r>
                      <a:endParaRPr lang="en-US" altLang="ko-KR" sz="1000" dirty="0" smtClean="0"/>
                    </a:p>
                    <a:p>
                      <a:pPr algn="ctr"/>
                      <a:r>
                        <a:rPr lang="ko-KR" altLang="en-US" sz="1000" dirty="0" smtClean="0"/>
                        <a:t>구축 목표</a:t>
                      </a:r>
                      <a:endParaRPr lang="ko-KR" altLang="en-US" sz="1000" dirty="0"/>
                    </a:p>
                  </a:txBody>
                  <a:tcPr marL="0" marR="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43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9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6943"/>
              </p:ext>
            </p:extLst>
          </p:nvPr>
        </p:nvGraphicFramePr>
        <p:xfrm>
          <a:off x="539552" y="2924944"/>
          <a:ext cx="80648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3104267136"/>
                    </a:ext>
                  </a:extLst>
                </a:gridCol>
              </a:tblGrid>
              <a:tr h="5387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aseline="0" dirty="0" smtClean="0">
                          <a:solidFill>
                            <a:schemeClr val="tx1"/>
                          </a:solidFill>
                        </a:rPr>
                        <a:t>감사합니다</a:t>
                      </a:r>
                      <a:r>
                        <a:rPr lang="en-US" altLang="ko-KR" sz="4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89348"/>
                  </a:ext>
                </a:extLst>
              </a:tr>
            </a:tbl>
          </a:graphicData>
        </a:graphic>
      </p:graphicFrame>
      <p:sp>
        <p:nvSpPr>
          <p:cNvPr id="4" name="직사각형 1"/>
          <p:cNvSpPr>
            <a:spLocks noChangeArrowheads="1"/>
          </p:cNvSpPr>
          <p:nvPr/>
        </p:nvSpPr>
        <p:spPr bwMode="auto">
          <a:xfrm>
            <a:off x="4139952" y="6517243"/>
            <a:ext cx="76462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latinLnBrk="0">
              <a:spcAft>
                <a:spcPct val="40000"/>
              </a:spcAft>
            </a:pP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15677" y="1340768"/>
            <a:ext cx="8712646" cy="969496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</a:t>
            </a:r>
            <a:r>
              <a:rPr lang="ko-KR" altLang="en-US" sz="1400" b="1" dirty="0" err="1" smtClean="0">
                <a:latin typeface="+mn-ea"/>
              </a:rPr>
              <a:t>시행근거</a:t>
            </a:r>
            <a:endParaRPr lang="en-US" altLang="ko-KR" sz="1400" b="1" dirty="0" smtClean="0">
              <a:latin typeface="+mn-ea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smtClean="0">
                <a:latin typeface="+mn-ea"/>
              </a:rPr>
              <a:t>산업안전보건법 제</a:t>
            </a:r>
            <a:r>
              <a:rPr lang="en-US" altLang="ko-KR" sz="1200" dirty="0" smtClean="0">
                <a:latin typeface="+mn-ea"/>
              </a:rPr>
              <a:t>29</a:t>
            </a:r>
            <a:r>
              <a:rPr lang="ko-KR" altLang="en-US" sz="1200" dirty="0" smtClean="0">
                <a:latin typeface="+mn-ea"/>
              </a:rPr>
              <a:t>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근로자에 대한 안전보건교육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2) </a:t>
            </a:r>
            <a:r>
              <a:rPr lang="ko-KR" altLang="en-US" sz="1200" dirty="0" smtClean="0">
                <a:latin typeface="+mn-ea"/>
              </a:rPr>
              <a:t>동법 시행규칙 제</a:t>
            </a:r>
            <a:r>
              <a:rPr lang="en-US" altLang="ko-KR" sz="1200" dirty="0" smtClean="0">
                <a:latin typeface="+mn-ea"/>
              </a:rPr>
              <a:t>26</a:t>
            </a:r>
            <a:r>
              <a:rPr lang="ko-KR" altLang="en-US" sz="1200" dirty="0" smtClean="0">
                <a:latin typeface="+mn-ea"/>
              </a:rPr>
              <a:t>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교육시간 및 교육내용</a:t>
            </a:r>
            <a:r>
              <a:rPr lang="en-US" altLang="ko-KR" sz="1200" dirty="0" smtClean="0">
                <a:latin typeface="+mn-ea"/>
              </a:rPr>
              <a:t>) </a:t>
            </a:r>
            <a:r>
              <a:rPr lang="ko-KR" altLang="en-US" sz="1200" dirty="0" smtClean="0">
                <a:latin typeface="+mn-ea"/>
              </a:rPr>
              <a:t>및 시행규칙 별표</a:t>
            </a:r>
            <a:r>
              <a:rPr lang="en-US" altLang="ko-KR" sz="1200" dirty="0" smtClean="0">
                <a:latin typeface="+mn-ea"/>
              </a:rPr>
              <a:t>4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3182"/>
              </p:ext>
            </p:extLst>
          </p:nvPr>
        </p:nvGraphicFramePr>
        <p:xfrm>
          <a:off x="348901" y="2833464"/>
          <a:ext cx="842493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731">
                  <a:extLst>
                    <a:ext uri="{9D8B030D-6E8A-4147-A177-3AD203B41FA5}">
                      <a16:colId xmlns:a16="http://schemas.microsoft.com/office/drawing/2014/main" val="3607648106"/>
                    </a:ext>
                  </a:extLst>
                </a:gridCol>
                <a:gridCol w="686613">
                  <a:extLst>
                    <a:ext uri="{9D8B030D-6E8A-4147-A177-3AD203B41FA5}">
                      <a16:colId xmlns:a16="http://schemas.microsoft.com/office/drawing/2014/main" val="3382182276"/>
                    </a:ext>
                  </a:extLst>
                </a:gridCol>
                <a:gridCol w="758621">
                  <a:extLst>
                    <a:ext uri="{9D8B030D-6E8A-4147-A177-3AD203B41FA5}">
                      <a16:colId xmlns:a16="http://schemas.microsoft.com/office/drawing/2014/main" val="3606311198"/>
                    </a:ext>
                  </a:extLst>
                </a:gridCol>
                <a:gridCol w="758621">
                  <a:extLst>
                    <a:ext uri="{9D8B030D-6E8A-4147-A177-3AD203B41FA5}">
                      <a16:colId xmlns:a16="http://schemas.microsoft.com/office/drawing/2014/main" val="3465295670"/>
                    </a:ext>
                  </a:extLst>
                </a:gridCol>
                <a:gridCol w="758621">
                  <a:extLst>
                    <a:ext uri="{9D8B030D-6E8A-4147-A177-3AD203B41FA5}">
                      <a16:colId xmlns:a16="http://schemas.microsoft.com/office/drawing/2014/main" val="3572713102"/>
                    </a:ext>
                  </a:extLst>
                </a:gridCol>
                <a:gridCol w="758621">
                  <a:extLst>
                    <a:ext uri="{9D8B030D-6E8A-4147-A177-3AD203B41FA5}">
                      <a16:colId xmlns:a16="http://schemas.microsoft.com/office/drawing/2014/main" val="3788673927"/>
                    </a:ext>
                  </a:extLst>
                </a:gridCol>
                <a:gridCol w="758621">
                  <a:extLst>
                    <a:ext uri="{9D8B030D-6E8A-4147-A177-3AD203B41FA5}">
                      <a16:colId xmlns:a16="http://schemas.microsoft.com/office/drawing/2014/main" val="2731899178"/>
                    </a:ext>
                  </a:extLst>
                </a:gridCol>
                <a:gridCol w="758621">
                  <a:extLst>
                    <a:ext uri="{9D8B030D-6E8A-4147-A177-3AD203B41FA5}">
                      <a16:colId xmlns:a16="http://schemas.microsoft.com/office/drawing/2014/main" val="2607310314"/>
                    </a:ext>
                  </a:extLst>
                </a:gridCol>
                <a:gridCol w="758621">
                  <a:extLst>
                    <a:ext uri="{9D8B030D-6E8A-4147-A177-3AD203B41FA5}">
                      <a16:colId xmlns:a16="http://schemas.microsoft.com/office/drawing/2014/main" val="2260883126"/>
                    </a:ext>
                  </a:extLst>
                </a:gridCol>
                <a:gridCol w="915808">
                  <a:extLst>
                    <a:ext uri="{9D8B030D-6E8A-4147-A177-3AD203B41FA5}">
                      <a16:colId xmlns:a16="http://schemas.microsoft.com/office/drawing/2014/main" val="47397562"/>
                    </a:ext>
                  </a:extLst>
                </a:gridCol>
                <a:gridCol w="601434">
                  <a:extLst>
                    <a:ext uri="{9D8B030D-6E8A-4147-A177-3AD203B41FA5}">
                      <a16:colId xmlns:a16="http://schemas.microsoft.com/office/drawing/2014/main" val="606649429"/>
                    </a:ext>
                  </a:extLst>
                </a:gridCol>
              </a:tblGrid>
              <a:tr h="185437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 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교육월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교육주제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대상자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이수자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미이수자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이수율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일시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강사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방법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9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endParaRPr kumimoji="0" lang="ko-KR" altLang="en-US" sz="9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87306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정기교육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1</a:t>
                      </a:r>
                      <a:r>
                        <a:rPr lang="ko-KR" altLang="en-US" sz="800" dirty="0" smtClean="0"/>
                        <a:t>월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화재의 종류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및 대처방법 外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665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295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370</a:t>
                      </a:r>
                      <a:r>
                        <a:rPr lang="ko-KR" altLang="en-US" sz="800" dirty="0" smtClean="0"/>
                        <a:t>명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599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267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332</a:t>
                      </a:r>
                      <a:r>
                        <a:rPr lang="ko-KR" altLang="en-US" sz="800" dirty="0" smtClean="0"/>
                        <a:t>명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66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28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38</a:t>
                      </a:r>
                      <a:r>
                        <a:rPr lang="ko-KR" altLang="en-US" sz="800" dirty="0" smtClean="0"/>
                        <a:t>명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90%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1/11~1/22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 smtClean="0"/>
                        <a:t>관리감독자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강의식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2Hr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386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월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 smtClean="0"/>
                        <a:t>물질안전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err="1" smtClean="0"/>
                        <a:t>보건자료</a:t>
                      </a:r>
                      <a:r>
                        <a:rPr lang="ko-KR" altLang="en-US" sz="800" dirty="0" smtClean="0"/>
                        <a:t> 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外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665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294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371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598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271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327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67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23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44</a:t>
                      </a:r>
                      <a:r>
                        <a:rPr lang="ko-KR" altLang="en-US" sz="800" dirty="0" smtClean="0"/>
                        <a:t>명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90%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2/11~2/22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 smtClean="0"/>
                        <a:t>관리감독자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강의식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2Hr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31465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월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 smtClean="0"/>
                        <a:t>근골격계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err="1" smtClean="0"/>
                        <a:t>질환예방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外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309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170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139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301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169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132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8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1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7</a:t>
                      </a:r>
                      <a:r>
                        <a:rPr lang="ko-KR" altLang="en-US" sz="800" dirty="0" smtClean="0"/>
                        <a:t>명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97%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3/10~3/22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 smtClean="0"/>
                        <a:t>관리감독자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강의식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2Hr</a:t>
                      </a:r>
                      <a:endParaRPr lang="ko-KR" altLang="en-US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374014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800" dirty="0" err="1" smtClean="0"/>
                        <a:t>채용시교육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1</a:t>
                      </a:r>
                      <a:r>
                        <a:rPr lang="ko-KR" altLang="en-US" sz="800" dirty="0" smtClean="0"/>
                        <a:t>월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시행규칙 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제</a:t>
                      </a:r>
                      <a:r>
                        <a:rPr lang="en-US" altLang="ko-KR" sz="800" dirty="0" smtClean="0"/>
                        <a:t>26</a:t>
                      </a:r>
                      <a:r>
                        <a:rPr lang="ko-KR" altLang="en-US" sz="800" dirty="0" smtClean="0"/>
                        <a:t>조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교육내용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22</a:t>
                      </a:r>
                      <a:r>
                        <a:rPr lang="ko-KR" altLang="en-US" sz="800" dirty="0" smtClean="0"/>
                        <a:t>년 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en-US" altLang="ko-KR" sz="800" dirty="0" smtClean="0"/>
                        <a:t>1</a:t>
                      </a:r>
                      <a:r>
                        <a:rPr lang="ko-KR" altLang="en-US" sz="800" dirty="0" smtClean="0"/>
                        <a:t>월 </a:t>
                      </a:r>
                      <a:r>
                        <a:rPr lang="ko-KR" altLang="en-US" sz="800" dirty="0" err="1" smtClean="0"/>
                        <a:t>입사자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9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6</a:t>
                      </a:r>
                      <a:r>
                        <a:rPr lang="ko-KR" altLang="en-US" sz="800" dirty="0" smtClean="0"/>
                        <a:t>명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100%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1/27, 1/28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안전관리자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err="1" smtClean="0"/>
                        <a:t>보건관리자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강의식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8Hr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0415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월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시행규칙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제</a:t>
                      </a:r>
                      <a:r>
                        <a:rPr lang="en-US" altLang="ko-KR" sz="800" dirty="0" smtClean="0"/>
                        <a:t>26</a:t>
                      </a:r>
                      <a:r>
                        <a:rPr lang="ko-KR" altLang="en-US" sz="800" dirty="0" smtClean="0"/>
                        <a:t>조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교육내용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22</a:t>
                      </a:r>
                      <a:r>
                        <a:rPr lang="ko-KR" altLang="en-US" sz="800" dirty="0" smtClean="0"/>
                        <a:t>년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월 </a:t>
                      </a:r>
                      <a:r>
                        <a:rPr lang="ko-KR" altLang="en-US" sz="800" dirty="0" err="1" smtClean="0"/>
                        <a:t>입사자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11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화성 </a:t>
                      </a:r>
                      <a:r>
                        <a:rPr lang="en-US" altLang="ko-KR" sz="800" dirty="0" smtClean="0"/>
                        <a:t>5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6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100%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2/9,</a:t>
                      </a:r>
                      <a:r>
                        <a:rPr lang="en-US" altLang="ko-KR" sz="800" baseline="0" dirty="0" smtClean="0"/>
                        <a:t> 2/23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안전관리자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err="1" smtClean="0"/>
                        <a:t>보건관리자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강의식</a:t>
                      </a:r>
                      <a:endParaRPr lang="en-US" altLang="ko-KR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8Hr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5171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월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시행규칙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제</a:t>
                      </a:r>
                      <a:r>
                        <a:rPr lang="en-US" altLang="ko-KR" sz="800" dirty="0" smtClean="0"/>
                        <a:t>26</a:t>
                      </a:r>
                      <a:r>
                        <a:rPr lang="ko-KR" altLang="en-US" sz="800" dirty="0" smtClean="0"/>
                        <a:t>조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교육내용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22</a:t>
                      </a:r>
                      <a:r>
                        <a:rPr lang="ko-KR" altLang="en-US" sz="800" dirty="0" smtClean="0"/>
                        <a:t>년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월 </a:t>
                      </a:r>
                      <a:r>
                        <a:rPr lang="ko-KR" altLang="en-US" sz="800" dirty="0" err="1" smtClean="0"/>
                        <a:t>입사자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아산 </a:t>
                      </a:r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명</a:t>
                      </a:r>
                      <a:endParaRPr lang="en-US" altLang="ko-KR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100%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3/3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안전관리자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err="1" smtClean="0"/>
                        <a:t>보건관리자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강의식</a:t>
                      </a:r>
                      <a:endParaRPr lang="en-US" altLang="ko-KR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8Hr</a:t>
                      </a:r>
                      <a:endParaRPr lang="ko-KR" altLang="en-US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2884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관리감독자교육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월</a:t>
                      </a:r>
                      <a:r>
                        <a:rPr lang="en-US" altLang="ko-KR" sz="800" dirty="0" smtClean="0"/>
                        <a:t>~4</a:t>
                      </a:r>
                      <a:r>
                        <a:rPr lang="ko-KR" altLang="en-US" sz="800" dirty="0" smtClean="0"/>
                        <a:t>월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제조</a:t>
                      </a:r>
                      <a:r>
                        <a:rPr lang="en-US" altLang="ko-KR" sz="800" dirty="0" smtClean="0"/>
                        <a:t>,/</a:t>
                      </a:r>
                      <a:r>
                        <a:rPr lang="ko-KR" altLang="en-US" sz="800" dirty="0" smtClean="0"/>
                        <a:t>건설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39</a:t>
                      </a:r>
                      <a:r>
                        <a:rPr lang="ko-KR" altLang="en-US" sz="800" dirty="0" smtClean="0"/>
                        <a:t>명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39</a:t>
                      </a:r>
                      <a:r>
                        <a:rPr lang="ko-KR" altLang="en-US" sz="800" dirty="0" smtClean="0"/>
                        <a:t>명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0</a:t>
                      </a:r>
                      <a:r>
                        <a:rPr lang="ko-KR" altLang="en-US" sz="800" dirty="0" smtClean="0"/>
                        <a:t>명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100%</a:t>
                      </a:r>
                      <a:endParaRPr lang="ko-KR" altLang="en-US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월</a:t>
                      </a:r>
                      <a:r>
                        <a:rPr lang="en-US" altLang="ko-KR" sz="800" dirty="0" smtClean="0"/>
                        <a:t>~4</a:t>
                      </a:r>
                      <a:r>
                        <a:rPr lang="ko-KR" altLang="en-US" sz="800" dirty="0" smtClean="0"/>
                        <a:t>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원격교육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우편통신교육</a:t>
                      </a:r>
                      <a:endParaRPr lang="en-US" altLang="ko-KR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16hr</a:t>
                      </a:r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373877"/>
                  </a:ext>
                </a:extLst>
              </a:tr>
            </a:tbl>
          </a:graphicData>
        </a:graphic>
      </p:graphicFrame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20544" y="2401416"/>
            <a:ext cx="8712646" cy="373885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</a:t>
            </a:r>
            <a:r>
              <a:rPr lang="ko-KR" altLang="en-US" sz="1400" b="1" dirty="0" err="1" smtClean="0">
                <a:latin typeface="+mn-ea"/>
              </a:rPr>
              <a:t>실시현황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(22</a:t>
            </a:r>
            <a:r>
              <a:rPr lang="ko-KR" altLang="en-US" sz="1400" b="1" dirty="0" smtClean="0">
                <a:latin typeface="+mn-ea"/>
              </a:rPr>
              <a:t>년 </a:t>
            </a:r>
            <a:r>
              <a:rPr lang="en-US" altLang="ko-KR" sz="1400" b="1" dirty="0" smtClean="0">
                <a:latin typeface="+mn-ea"/>
              </a:rPr>
              <a:t>1</a:t>
            </a:r>
            <a:r>
              <a:rPr lang="ko-KR" altLang="en-US" sz="1400" b="1" dirty="0" smtClean="0">
                <a:latin typeface="+mn-ea"/>
              </a:rPr>
              <a:t>분기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 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1520" y="908720"/>
            <a:ext cx="2376264" cy="360264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kern="0" dirty="0" smtClean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</a:rPr>
              <a:t>법정 안전보건교육 시행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15677" y="764704"/>
            <a:ext cx="8712646" cy="415498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</a:t>
            </a:r>
            <a:r>
              <a:rPr lang="ko-KR" altLang="en-US" sz="1400" b="1" dirty="0" err="1" smtClean="0">
                <a:latin typeface="+mn-ea"/>
              </a:rPr>
              <a:t>실시현황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(22</a:t>
            </a:r>
            <a:r>
              <a:rPr lang="ko-KR" altLang="en-US" sz="1400" b="1" dirty="0" smtClean="0">
                <a:latin typeface="+mn-ea"/>
              </a:rPr>
              <a:t>년 </a:t>
            </a:r>
            <a:r>
              <a:rPr lang="en-US" altLang="ko-KR" sz="1400" b="1" dirty="0">
                <a:latin typeface="+mn-ea"/>
              </a:rPr>
              <a:t>2</a:t>
            </a:r>
            <a:r>
              <a:rPr lang="ko-KR" altLang="en-US" sz="1400" b="1" dirty="0" smtClean="0">
                <a:latin typeface="+mn-ea"/>
              </a:rPr>
              <a:t>분기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88116"/>
              </p:ext>
            </p:extLst>
          </p:nvPr>
        </p:nvGraphicFramePr>
        <p:xfrm>
          <a:off x="348901" y="1196752"/>
          <a:ext cx="8471571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731">
                  <a:extLst>
                    <a:ext uri="{9D8B030D-6E8A-4147-A177-3AD203B41FA5}">
                      <a16:colId xmlns:a16="http://schemas.microsoft.com/office/drawing/2014/main" val="36076481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821822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6529567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727131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886739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318991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6088312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0755837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7397562"/>
                    </a:ext>
                  </a:extLst>
                </a:gridCol>
              </a:tblGrid>
              <a:tr h="60227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 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교육기간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대상자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이수자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미이수자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이수율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방법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비고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87306"/>
                  </a:ext>
                </a:extLst>
              </a:tr>
              <a:tr h="65913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정기교육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2022.04.01 ~ </a:t>
                      </a:r>
                      <a:r>
                        <a:rPr lang="ko-KR" altLang="en-US" sz="1000" dirty="0" smtClean="0"/>
                        <a:t>현재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273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242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31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  89%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인터넷원격교육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6</a:t>
                      </a:r>
                      <a:r>
                        <a:rPr lang="en-US" altLang="ko-KR" sz="1000" baseline="0" dirty="0" smtClean="0"/>
                        <a:t>Hr</a:t>
                      </a:r>
                      <a:endParaRPr lang="ko-KR" altLang="en-US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38605"/>
                  </a:ext>
                </a:extLst>
              </a:tr>
              <a:tr h="60227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000" dirty="0" err="1" smtClean="0"/>
                        <a:t>채용시교육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2022.</a:t>
                      </a:r>
                      <a:r>
                        <a:rPr lang="en-US" altLang="ko-KR" sz="1000" baseline="0" dirty="0" smtClean="0"/>
                        <a:t> 4</a:t>
                      </a:r>
                      <a:r>
                        <a:rPr lang="ko-KR" altLang="en-US" sz="1000" baseline="0" dirty="0" smtClean="0"/>
                        <a:t>월 </a:t>
                      </a:r>
                      <a:r>
                        <a:rPr lang="en-US" altLang="ko-KR" sz="1000" baseline="0" dirty="0" smtClean="0"/>
                        <a:t>~ 5</a:t>
                      </a:r>
                      <a:r>
                        <a:rPr lang="ko-KR" altLang="en-US" sz="1000" baseline="0" dirty="0" smtClean="0"/>
                        <a:t>월</a:t>
                      </a: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4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4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4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100%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인터넷원격교육</a:t>
                      </a:r>
                      <a:endParaRPr lang="en-US" altLang="ko-KR" sz="1000" dirty="0" smtClean="0"/>
                    </a:p>
                    <a:p>
                      <a:pPr algn="ctr"/>
                      <a:r>
                        <a:rPr lang="ko-KR" altLang="en-US" sz="1000" dirty="0" err="1" smtClean="0"/>
                        <a:t>강의식교육</a:t>
                      </a:r>
                      <a:endParaRPr lang="en-US" altLang="ko-KR" sz="1000" dirty="0" smtClean="0"/>
                    </a:p>
                    <a:p>
                      <a:pPr algn="ctr"/>
                      <a:r>
                        <a:rPr lang="en-US" altLang="ko-KR" sz="1000" dirty="0" smtClean="0"/>
                        <a:t>[</a:t>
                      </a:r>
                      <a:r>
                        <a:rPr lang="ko-KR" altLang="en-US" sz="1000" dirty="0" smtClean="0"/>
                        <a:t>안전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err="1" smtClean="0"/>
                        <a:t>보건관리자</a:t>
                      </a:r>
                      <a:r>
                        <a:rPr lang="en-US" altLang="ko-KR" sz="1000" dirty="0" smtClean="0"/>
                        <a:t>]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8Hr</a:t>
                      </a:r>
                      <a:endParaRPr lang="ko-KR" altLang="en-US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</a:t>
                      </a:r>
                      <a:r>
                        <a:rPr lang="ko-KR" altLang="en-US" sz="1000" dirty="0" smtClean="0"/>
                        <a:t>분기 </a:t>
                      </a:r>
                      <a:r>
                        <a:rPr lang="ko-KR" altLang="en-US" sz="1000" dirty="0" err="1" smtClean="0"/>
                        <a:t>입사자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: 66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04155"/>
                  </a:ext>
                </a:extLst>
              </a:tr>
              <a:tr h="562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2022.</a:t>
                      </a:r>
                      <a:r>
                        <a:rPr lang="en-US" altLang="ko-KR" sz="1000" baseline="0" dirty="0" smtClean="0"/>
                        <a:t> 5</a:t>
                      </a:r>
                      <a:r>
                        <a:rPr lang="ko-KR" altLang="en-US" sz="1000" baseline="0" dirty="0" smtClean="0"/>
                        <a:t>월</a:t>
                      </a:r>
                      <a:r>
                        <a:rPr lang="ko-KR" altLang="en-US" sz="1000" baseline="0" dirty="0"/>
                        <a:t> </a:t>
                      </a:r>
                      <a:r>
                        <a:rPr lang="en-US" altLang="ko-KR" sz="1000" baseline="0" dirty="0" smtClean="0"/>
                        <a:t>~ 6</a:t>
                      </a:r>
                      <a:r>
                        <a:rPr lang="ko-KR" altLang="en-US" sz="1000" baseline="0" dirty="0" smtClean="0"/>
                        <a:t>월</a:t>
                      </a: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8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6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  66%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507019"/>
                  </a:ext>
                </a:extLst>
              </a:tr>
              <a:tr h="562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2022.</a:t>
                      </a:r>
                      <a:r>
                        <a:rPr lang="en-US" altLang="ko-KR" sz="1000" baseline="0" dirty="0" smtClean="0"/>
                        <a:t> 6</a:t>
                      </a:r>
                      <a:r>
                        <a:rPr lang="ko-KR" altLang="en-US" sz="1000" baseline="0" dirty="0" smtClean="0"/>
                        <a:t>월 </a:t>
                      </a:r>
                      <a:r>
                        <a:rPr lang="en-US" altLang="ko-KR" sz="1000" baseline="0" dirty="0" smtClean="0"/>
                        <a:t>~ 7</a:t>
                      </a:r>
                      <a:r>
                        <a:rPr lang="ko-KR" altLang="en-US" sz="1000" baseline="0" dirty="0" smtClean="0"/>
                        <a:t>월</a:t>
                      </a: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54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5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err="1" smtClean="0"/>
                        <a:t>이수중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-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714768"/>
                  </a:ext>
                </a:extLst>
              </a:tr>
              <a:tr h="640358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000" dirty="0" err="1" smtClean="0"/>
                        <a:t>관리감독자</a:t>
                      </a:r>
                      <a:endParaRPr lang="en-US" altLang="ko-KR" sz="1000" dirty="0" smtClean="0"/>
                    </a:p>
                    <a:p>
                      <a:pPr algn="ctr"/>
                      <a:r>
                        <a:rPr lang="ko-KR" altLang="en-US" sz="1000" dirty="0" smtClean="0"/>
                        <a:t>교육</a:t>
                      </a: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2022.</a:t>
                      </a:r>
                      <a:r>
                        <a:rPr lang="en-US" altLang="ko-KR" sz="1000" baseline="0" dirty="0" smtClean="0"/>
                        <a:t> 4</a:t>
                      </a:r>
                      <a:r>
                        <a:rPr lang="ko-KR" altLang="en-US" sz="1000" baseline="0" dirty="0" smtClean="0"/>
                        <a:t>월 </a:t>
                      </a:r>
                      <a:r>
                        <a:rPr lang="en-US" altLang="ko-KR" sz="1000" baseline="0" dirty="0" smtClean="0"/>
                        <a:t>~ 5</a:t>
                      </a:r>
                      <a:r>
                        <a:rPr lang="ko-KR" altLang="en-US" sz="1000" baseline="0" dirty="0" smtClean="0"/>
                        <a:t>월</a:t>
                      </a: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27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27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0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  100%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우편통신교육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16Hr</a:t>
                      </a:r>
                      <a:endParaRPr lang="ko-KR" altLang="en-US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누적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en-US" altLang="ko-KR" sz="1000" baseline="0" dirty="0" smtClean="0"/>
                        <a:t> 147</a:t>
                      </a:r>
                      <a:r>
                        <a:rPr lang="ko-KR" altLang="en-US" sz="1000" baseline="0" dirty="0" smtClean="0"/>
                        <a:t>명</a:t>
                      </a:r>
                      <a:endParaRPr lang="en-US" altLang="ko-KR" sz="1000" baseline="0" dirty="0" smtClean="0"/>
                    </a:p>
                    <a:p>
                      <a:pPr algn="ctr"/>
                      <a:r>
                        <a:rPr lang="en-US" altLang="ko-KR" sz="1000" baseline="0" dirty="0" smtClean="0"/>
                        <a:t>(</a:t>
                      </a:r>
                      <a:r>
                        <a:rPr lang="ko-KR" altLang="en-US" sz="1000" baseline="0" dirty="0" smtClean="0"/>
                        <a:t>전체 </a:t>
                      </a:r>
                      <a:r>
                        <a:rPr lang="en-US" altLang="ko-KR" sz="1000" baseline="0" dirty="0" smtClean="0"/>
                        <a:t>350</a:t>
                      </a:r>
                      <a:r>
                        <a:rPr lang="ko-KR" altLang="en-US" sz="1000" baseline="0" dirty="0" smtClean="0"/>
                        <a:t>명</a:t>
                      </a:r>
                      <a:r>
                        <a:rPr lang="en-US" altLang="ko-KR" sz="1000" baseline="0" dirty="0" smtClean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2197"/>
                  </a:ext>
                </a:extLst>
              </a:tr>
              <a:tr h="562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2022.</a:t>
                      </a:r>
                      <a:r>
                        <a:rPr lang="en-US" altLang="ko-KR" sz="1000" baseline="0" dirty="0" smtClean="0"/>
                        <a:t> 5</a:t>
                      </a:r>
                      <a:r>
                        <a:rPr lang="ko-KR" altLang="en-US" sz="1000" baseline="0" dirty="0" smtClean="0"/>
                        <a:t>월 </a:t>
                      </a:r>
                      <a:r>
                        <a:rPr lang="en-US" altLang="ko-KR" sz="1000" baseline="0" dirty="0" smtClean="0"/>
                        <a:t>~ 6</a:t>
                      </a:r>
                      <a:r>
                        <a:rPr lang="ko-KR" altLang="en-US" sz="1000" baseline="0" dirty="0" smtClean="0"/>
                        <a:t>월</a:t>
                      </a: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59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59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0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 100%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55944"/>
                  </a:ext>
                </a:extLst>
              </a:tr>
              <a:tr h="562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2022.</a:t>
                      </a:r>
                      <a:r>
                        <a:rPr lang="en-US" altLang="ko-KR" sz="1000" baseline="0" dirty="0" smtClean="0"/>
                        <a:t> 6</a:t>
                      </a:r>
                      <a:r>
                        <a:rPr lang="ko-KR" altLang="en-US" sz="1000" baseline="0" dirty="0" smtClean="0"/>
                        <a:t>월 </a:t>
                      </a:r>
                      <a:r>
                        <a:rPr lang="en-US" altLang="ko-KR" sz="1000" baseline="0" dirty="0" smtClean="0"/>
                        <a:t>~ 7</a:t>
                      </a:r>
                      <a:r>
                        <a:rPr lang="ko-KR" altLang="en-US" sz="1000" baseline="0" dirty="0" smtClean="0"/>
                        <a:t>월</a:t>
                      </a: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22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-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err="1" smtClean="0"/>
                        <a:t>이수중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-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85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15677" y="764704"/>
            <a:ext cx="8712646" cy="415498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</a:t>
            </a:r>
            <a:r>
              <a:rPr lang="ko-KR" altLang="en-US" sz="1400" b="1" dirty="0" err="1" smtClean="0">
                <a:latin typeface="+mn-ea"/>
              </a:rPr>
              <a:t>실시현황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(22</a:t>
            </a:r>
            <a:r>
              <a:rPr lang="ko-KR" altLang="en-US" sz="1400" b="1" dirty="0" smtClean="0">
                <a:latin typeface="+mn-ea"/>
              </a:rPr>
              <a:t>년 </a:t>
            </a:r>
            <a:r>
              <a:rPr lang="en-US" altLang="ko-KR" sz="1400" b="1" dirty="0">
                <a:latin typeface="+mn-ea"/>
              </a:rPr>
              <a:t>3</a:t>
            </a:r>
            <a:r>
              <a:rPr lang="ko-KR" altLang="en-US" sz="1400" b="1" dirty="0" smtClean="0">
                <a:latin typeface="+mn-ea"/>
              </a:rPr>
              <a:t>분기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05338"/>
              </p:ext>
            </p:extLst>
          </p:nvPr>
        </p:nvGraphicFramePr>
        <p:xfrm>
          <a:off x="348901" y="1196752"/>
          <a:ext cx="8471571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731">
                  <a:extLst>
                    <a:ext uri="{9D8B030D-6E8A-4147-A177-3AD203B41FA5}">
                      <a16:colId xmlns:a16="http://schemas.microsoft.com/office/drawing/2014/main" val="36076481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821822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6529567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727131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886739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318991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6088312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0755837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7397562"/>
                    </a:ext>
                  </a:extLst>
                </a:gridCol>
              </a:tblGrid>
              <a:tr h="60227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 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교육기간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대상자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이수자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미이수자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이수율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방법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비고</a:t>
                      </a:r>
                      <a:endParaRPr kumimoji="0" lang="ko-KR" altLang="en-US" sz="10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87306"/>
                  </a:ext>
                </a:extLst>
              </a:tr>
              <a:tr h="65913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정기교육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인터넷원격교육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6</a:t>
                      </a:r>
                      <a:r>
                        <a:rPr lang="en-US" altLang="ko-KR" sz="1000" baseline="0" dirty="0" smtClean="0"/>
                        <a:t>Hr</a:t>
                      </a:r>
                      <a:endParaRPr lang="ko-KR" altLang="en-US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38605"/>
                  </a:ext>
                </a:extLst>
              </a:tr>
              <a:tr h="60227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000" dirty="0" err="1" smtClean="0"/>
                        <a:t>채용시교육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인터넷원격교육</a:t>
                      </a:r>
                      <a:endParaRPr lang="en-US" altLang="ko-KR" sz="1000" dirty="0" smtClean="0"/>
                    </a:p>
                    <a:p>
                      <a:pPr algn="ctr"/>
                      <a:r>
                        <a:rPr lang="ko-KR" altLang="en-US" sz="1000" dirty="0" err="1" smtClean="0"/>
                        <a:t>강의식교육</a:t>
                      </a:r>
                      <a:endParaRPr lang="en-US" altLang="ko-KR" sz="1000" dirty="0" smtClean="0"/>
                    </a:p>
                    <a:p>
                      <a:pPr algn="ctr"/>
                      <a:r>
                        <a:rPr lang="en-US" altLang="ko-KR" sz="1000" dirty="0" smtClean="0"/>
                        <a:t>[</a:t>
                      </a:r>
                      <a:r>
                        <a:rPr lang="ko-KR" altLang="en-US" sz="1000" dirty="0" smtClean="0"/>
                        <a:t>안전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err="1" smtClean="0"/>
                        <a:t>보건관리자</a:t>
                      </a:r>
                      <a:r>
                        <a:rPr lang="en-US" altLang="ko-KR" sz="1000" dirty="0" smtClean="0"/>
                        <a:t>]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8Hr</a:t>
                      </a:r>
                      <a:endParaRPr lang="ko-KR" altLang="en-US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04155"/>
                  </a:ext>
                </a:extLst>
              </a:tr>
              <a:tr h="562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507019"/>
                  </a:ext>
                </a:extLst>
              </a:tr>
              <a:tr h="562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714768"/>
                  </a:ext>
                </a:extLst>
              </a:tr>
              <a:tr h="640358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000" dirty="0" err="1" smtClean="0"/>
                        <a:t>관리감독자</a:t>
                      </a:r>
                      <a:endParaRPr lang="en-US" altLang="ko-KR" sz="1000" dirty="0" smtClean="0"/>
                    </a:p>
                    <a:p>
                      <a:pPr algn="ctr"/>
                      <a:r>
                        <a:rPr lang="ko-KR" altLang="en-US" sz="1000" dirty="0" smtClean="0"/>
                        <a:t>교육</a:t>
                      </a: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우편통신교육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16Hr</a:t>
                      </a:r>
                      <a:endParaRPr lang="ko-KR" altLang="en-US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2197"/>
                  </a:ext>
                </a:extLst>
              </a:tr>
              <a:tr h="562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55944"/>
                  </a:ext>
                </a:extLst>
              </a:tr>
              <a:tr h="562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85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2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15677" y="908720"/>
            <a:ext cx="2988171" cy="360040"/>
          </a:xfrm>
          <a:prstGeom prst="roundRect">
            <a:avLst/>
          </a:prstGeom>
          <a:solidFill>
            <a:srgbClr val="05507D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kern="0" dirty="0" smtClean="0">
                <a:solidFill>
                  <a:prstClr val="white"/>
                </a:solidFill>
                <a:latin typeface="+mn-ea"/>
                <a:cs typeface="Arial" pitchFamily="34" charset="0"/>
              </a:rPr>
              <a:t>안전 및 보건에 관한 협의체 개최</a:t>
            </a:r>
            <a:endParaRPr kumimoji="0" lang="ko-KR" altLang="en-US" sz="1200" b="1" kern="0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15677" y="1441668"/>
            <a:ext cx="8532787" cy="4385816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회의 개요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 </a:t>
            </a:r>
            <a:r>
              <a:rPr lang="ko-KR" altLang="en-US" sz="1200" dirty="0" err="1" smtClean="0">
                <a:latin typeface="+mn-ea"/>
              </a:rPr>
              <a:t>실시목적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도급 협력업체에 대한 애로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건의사항의 수렴 등을 통해 안전한 근로환경을 조성하여 산업재해 예방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2) </a:t>
            </a:r>
            <a:r>
              <a:rPr lang="ko-KR" altLang="en-US" sz="1200" dirty="0" err="1" smtClean="0">
                <a:latin typeface="+mn-ea"/>
              </a:rPr>
              <a:t>구성인원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도급인인 사업주 및 그의 </a:t>
            </a:r>
            <a:r>
              <a:rPr lang="ko-KR" altLang="en-US" sz="1200" dirty="0" err="1" smtClean="0">
                <a:latin typeface="+mn-ea"/>
              </a:rPr>
              <a:t>수급인인</a:t>
            </a:r>
            <a:r>
              <a:rPr lang="ko-KR" altLang="en-US" sz="1200" dirty="0" smtClean="0">
                <a:latin typeface="+mn-ea"/>
              </a:rPr>
              <a:t> 사업주 전원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latin typeface="+mn-ea"/>
              </a:rPr>
              <a:t>     </a:t>
            </a:r>
          </a:p>
          <a:p>
            <a:pPr>
              <a:lnSpc>
                <a:spcPct val="150000"/>
              </a:lnSpc>
              <a:defRPr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+mn-ea"/>
              </a:rPr>
              <a:t>■ </a:t>
            </a:r>
            <a:r>
              <a:rPr lang="ko-KR" altLang="en-US" sz="1400" b="1" dirty="0" smtClean="0">
                <a:latin typeface="+mn-ea"/>
              </a:rPr>
              <a:t>법적 근거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en-US" altLang="ko-KR" sz="1200" dirty="0" smtClean="0">
                <a:latin typeface="+mn-ea"/>
              </a:rPr>
              <a:t>1)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산업안전보건법 제</a:t>
            </a:r>
            <a:r>
              <a:rPr lang="en-US" altLang="ko-KR" sz="1200" dirty="0" smtClean="0">
                <a:latin typeface="+mn-ea"/>
              </a:rPr>
              <a:t>64</a:t>
            </a:r>
            <a:r>
              <a:rPr lang="ko-KR" altLang="en-US" sz="1200" dirty="0" smtClean="0">
                <a:latin typeface="+mn-ea"/>
              </a:rPr>
              <a:t>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도급에 따른 산업재해 예방조치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2) </a:t>
            </a:r>
            <a:r>
              <a:rPr lang="ko-KR" altLang="en-US" sz="1200" dirty="0" smtClean="0">
                <a:latin typeface="+mn-ea"/>
              </a:rPr>
              <a:t>산업안전보건법 시행규칙 제</a:t>
            </a:r>
            <a:r>
              <a:rPr lang="en-US" altLang="ko-KR" sz="1200" dirty="0" smtClean="0">
                <a:latin typeface="+mn-ea"/>
              </a:rPr>
              <a:t>79</a:t>
            </a:r>
            <a:r>
              <a:rPr lang="ko-KR" altLang="en-US" sz="1200" dirty="0" smtClean="0">
                <a:latin typeface="+mn-ea"/>
              </a:rPr>
              <a:t>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협의체의 구성 및 운영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 ※ </a:t>
            </a:r>
            <a:r>
              <a:rPr lang="ko-KR" altLang="en-US" sz="1000" dirty="0" smtClean="0"/>
              <a:t>도급인인 사업주는 도급인과 </a:t>
            </a:r>
            <a:r>
              <a:rPr lang="ko-KR" altLang="en-US" sz="1000" dirty="0" err="1" smtClean="0"/>
              <a:t>수급인을</a:t>
            </a:r>
            <a:r>
              <a:rPr lang="ko-KR" altLang="en-US" sz="1000" dirty="0" smtClean="0"/>
              <a:t> 구성원으로 하는 안전 및 보건에 관한 협의체를 구성 및 운영하여야 함</a:t>
            </a:r>
            <a:endParaRPr lang="en-US" altLang="ko-KR" sz="1000" dirty="0" smtClean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85882"/>
              </p:ext>
            </p:extLst>
          </p:nvPr>
        </p:nvGraphicFramePr>
        <p:xfrm>
          <a:off x="683568" y="2420888"/>
          <a:ext cx="4086036" cy="197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18">
                  <a:extLst>
                    <a:ext uri="{9D8B030D-6E8A-4147-A177-3AD203B41FA5}">
                      <a16:colId xmlns:a16="http://schemas.microsoft.com/office/drawing/2014/main" val="3607648106"/>
                    </a:ext>
                  </a:extLst>
                </a:gridCol>
                <a:gridCol w="2043018">
                  <a:extLst>
                    <a:ext uri="{9D8B030D-6E8A-4147-A177-3AD203B41FA5}">
                      <a16:colId xmlns:a16="http://schemas.microsoft.com/office/drawing/2014/main" val="2681952062"/>
                    </a:ext>
                  </a:extLst>
                </a:gridCol>
              </a:tblGrid>
              <a:tr h="334130">
                <a:tc gridSpan="2"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1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화성 </a:t>
                      </a:r>
                      <a:r>
                        <a:rPr kumimoji="0" lang="en-US" altLang="ko-KR" sz="11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· </a:t>
                      </a:r>
                      <a:r>
                        <a:rPr kumimoji="0" lang="ko-KR" altLang="en-US" sz="11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아산사업장</a:t>
                      </a:r>
                      <a:r>
                        <a:rPr kumimoji="0" lang="ko-KR" altLang="en-US" sz="11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협의체 </a:t>
                      </a:r>
                      <a:r>
                        <a:rPr kumimoji="0" lang="ko-KR" altLang="en-US" sz="11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구성인원</a:t>
                      </a:r>
                      <a:endParaRPr kumimoji="0" lang="ko-KR" altLang="en-US" sz="11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kumimoji="0" lang="ko-KR" altLang="en-US" sz="11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8730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1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도급인</a:t>
                      </a:r>
                      <a:endParaRPr kumimoji="0" lang="ko-KR" altLang="en-US" sz="11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1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수급인</a:t>
                      </a:r>
                      <a:endParaRPr kumimoji="0" lang="ko-KR" altLang="en-US" sz="11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41560"/>
                  </a:ext>
                </a:extLst>
              </a:tr>
              <a:tr h="2770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안전보건총괄책임자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 smtClean="0"/>
                        <a:t>수급인인</a:t>
                      </a:r>
                      <a:r>
                        <a:rPr lang="ko-KR" altLang="en-US" sz="1100" dirty="0" smtClean="0"/>
                        <a:t> 사업주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38605"/>
                  </a:ext>
                </a:extLst>
              </a:tr>
              <a:tr h="2770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환경안전팀장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04155"/>
                  </a:ext>
                </a:extLst>
              </a:tr>
              <a:tr h="2770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사업장 안전 </a:t>
                      </a:r>
                      <a:r>
                        <a:rPr lang="en-US" altLang="ko-KR" sz="1100" dirty="0" smtClean="0"/>
                        <a:t>· </a:t>
                      </a:r>
                      <a:r>
                        <a:rPr lang="ko-KR" altLang="en-US" sz="1100" dirty="0" err="1" smtClean="0"/>
                        <a:t>보건관리자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258463"/>
                  </a:ext>
                </a:extLst>
              </a:tr>
              <a:tr h="2770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인프라지원팀</a:t>
                      </a:r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smtClean="0"/>
                        <a:t>파트</a:t>
                      </a:r>
                      <a:r>
                        <a:rPr lang="en-US" altLang="ko-KR" sz="1100" dirty="0" smtClean="0"/>
                        <a:t>)</a:t>
                      </a:r>
                      <a:r>
                        <a:rPr lang="ko-KR" altLang="en-US" sz="1100" dirty="0" smtClean="0"/>
                        <a:t>장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638124"/>
                  </a:ext>
                </a:extLst>
              </a:tr>
              <a:tr h="2770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공사수행부서 </a:t>
                      </a:r>
                      <a:r>
                        <a:rPr lang="en-US" altLang="ko-KR" sz="1100" dirty="0" smtClean="0"/>
                        <a:t>PM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95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5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15677" y="764704"/>
            <a:ext cx="8712646" cy="373885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협의체 회의 결과 </a:t>
            </a:r>
            <a:r>
              <a:rPr lang="en-US" altLang="ko-KR" sz="1400" b="1" dirty="0" smtClean="0">
                <a:latin typeface="+mn-ea"/>
              </a:rPr>
              <a:t>(22</a:t>
            </a:r>
            <a:r>
              <a:rPr lang="ko-KR" altLang="en-US" sz="1400" b="1" dirty="0" smtClean="0">
                <a:latin typeface="+mn-ea"/>
              </a:rPr>
              <a:t>년 </a:t>
            </a:r>
            <a:r>
              <a:rPr lang="en-US" altLang="ko-KR" sz="1400" b="1" dirty="0" smtClean="0">
                <a:latin typeface="+mn-ea"/>
              </a:rPr>
              <a:t>1</a:t>
            </a:r>
            <a:r>
              <a:rPr lang="ko-KR" altLang="en-US" sz="1400" b="1" dirty="0" smtClean="0">
                <a:latin typeface="+mn-ea"/>
              </a:rPr>
              <a:t>분기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05378"/>
              </p:ext>
            </p:extLst>
          </p:nvPr>
        </p:nvGraphicFramePr>
        <p:xfrm>
          <a:off x="467544" y="1169073"/>
          <a:ext cx="8352928" cy="4924223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10752636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6739004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604111807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86885624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845863949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454075650"/>
                    </a:ext>
                  </a:extLst>
                </a:gridCol>
              </a:tblGrid>
              <a:tr h="293002"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개최월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참석 업체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회의방식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협의체 회의 내용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16607"/>
                  </a:ext>
                </a:extLst>
              </a:tr>
              <a:tr h="293002"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기본 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협의 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54741"/>
                  </a:ext>
                </a:extLst>
              </a:tr>
              <a:tr h="142056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22.01.26(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수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(16/17)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社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참석율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: 94%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비대면 회의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(Zoom)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ko-KR" altLang="en-US" sz="1000" dirty="0" smtClean="0">
                          <a:latin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</a:rPr>
                        <a:t>1)</a:t>
                      </a:r>
                      <a:r>
                        <a:rPr lang="en-US" altLang="ko-KR" sz="1000" baseline="0" dirty="0" smtClean="0">
                          <a:latin typeface="+mn-ea"/>
                        </a:rPr>
                        <a:t> </a:t>
                      </a:r>
                      <a:r>
                        <a:rPr lang="ko-KR" altLang="en-US" sz="1000" dirty="0" smtClean="0">
                          <a:latin typeface="+mn-ea"/>
                        </a:rPr>
                        <a:t>작업의 </a:t>
                      </a:r>
                      <a:r>
                        <a:rPr lang="ko-KR" altLang="en-US" sz="1000" dirty="0" err="1" smtClean="0">
                          <a:latin typeface="+mn-ea"/>
                        </a:rPr>
                        <a:t>시작시간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latin typeface="+mn-ea"/>
                        </a:rPr>
                        <a:t> 2) </a:t>
                      </a:r>
                      <a:r>
                        <a:rPr lang="ko-KR" altLang="en-US" sz="1000" dirty="0" smtClean="0">
                          <a:latin typeface="+mn-ea"/>
                        </a:rPr>
                        <a:t>작업 또는 작업장 간의 연락 방법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latin typeface="+mn-ea"/>
                        </a:rPr>
                        <a:t> 3) </a:t>
                      </a:r>
                      <a:r>
                        <a:rPr lang="ko-KR" altLang="en-US" sz="1000" dirty="0" smtClean="0">
                          <a:latin typeface="+mn-ea"/>
                        </a:rPr>
                        <a:t>재해발생 위험이 있는 경우 대피방법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ko-KR" altLang="en-US" sz="1000" dirty="0" smtClean="0">
                          <a:latin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</a:rPr>
                        <a:t>4) </a:t>
                      </a:r>
                      <a:r>
                        <a:rPr lang="ko-KR" altLang="en-US" sz="1000" dirty="0" smtClean="0">
                          <a:latin typeface="+mn-ea"/>
                        </a:rPr>
                        <a:t>작업장에서의 법 제</a:t>
                      </a:r>
                      <a:r>
                        <a:rPr lang="en-US" altLang="ko-KR" sz="1000" dirty="0" smtClean="0">
                          <a:latin typeface="+mn-ea"/>
                        </a:rPr>
                        <a:t>36</a:t>
                      </a:r>
                      <a:r>
                        <a:rPr lang="ko-KR" altLang="en-US" sz="1000" dirty="0" smtClean="0">
                          <a:latin typeface="+mn-ea"/>
                        </a:rPr>
                        <a:t>조에 따른 위험성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baseline="0" dirty="0" smtClean="0">
                          <a:latin typeface="+mn-ea"/>
                        </a:rPr>
                        <a:t>     </a:t>
                      </a:r>
                      <a:r>
                        <a:rPr lang="ko-KR" altLang="en-US" sz="1000" dirty="0" smtClean="0">
                          <a:latin typeface="+mn-ea"/>
                        </a:rPr>
                        <a:t>평가의 실시에 관한 사항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latin typeface="+mn-ea"/>
                        </a:rPr>
                        <a:t> 5) </a:t>
                      </a:r>
                      <a:r>
                        <a:rPr lang="ko-KR" altLang="en-US" sz="1000" dirty="0" smtClean="0">
                          <a:latin typeface="+mn-ea"/>
                        </a:rPr>
                        <a:t>사업주와 수급인 또는 수급인 상호간의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baseline="0" dirty="0" smtClean="0">
                          <a:latin typeface="+mn-ea"/>
                        </a:rPr>
                        <a:t>     </a:t>
                      </a:r>
                      <a:r>
                        <a:rPr lang="ko-KR" altLang="en-US" sz="1000" dirty="0" smtClean="0">
                          <a:latin typeface="+mn-ea"/>
                        </a:rPr>
                        <a:t>연락 방법 및 작업공정의 조정</a:t>
                      </a:r>
                      <a:endParaRPr lang="en-US" altLang="ko-KR" sz="1000" dirty="0">
                        <a:latin typeface="+mn-ea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1)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중대재해처벌법 설명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2)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안전보건관리 방향 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3)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안전보건 정보 제공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4)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근로자 작업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중지권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제도 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5)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법 </a:t>
                      </a: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64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조 도급에 따른 산업재해 예방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6)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건의 및 질의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08573"/>
                  </a:ext>
                </a:extLst>
              </a:tr>
              <a:tr h="142056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22.02.25(</a:t>
                      </a:r>
                      <a:r>
                        <a:rPr lang="ko-KR" altLang="en-US" sz="1000" dirty="0" smtClean="0"/>
                        <a:t>금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(15/17)</a:t>
                      </a:r>
                      <a:r>
                        <a:rPr lang="ko-KR" alt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社</a:t>
                      </a:r>
                      <a:endParaRPr lang="en-US" altLang="ko-KR" sz="1000" dirty="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참석율</a:t>
                      </a:r>
                      <a:r>
                        <a:rPr lang="ko-KR" alt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88%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서면 회의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의견서 교환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endParaRPr lang="en-US" altLang="ko-KR" sz="1000" dirty="0">
                        <a:latin typeface="+mn-ea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1)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사업장 내 보호구 착용 기준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2)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사내</a:t>
                      </a: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사외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조립장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개설통보절차 운영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3)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위험성평가의 실시 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4)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화학물질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작업안전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5)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환절기 건강관리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6)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건의 및 질의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34808"/>
                  </a:ext>
                </a:extLst>
              </a:tr>
              <a:tr h="149709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월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22.03.30(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수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(8/8)</a:t>
                      </a:r>
                      <a:r>
                        <a:rPr lang="ko-KR" altLang="en-US" sz="1000" dirty="0" smtClean="0"/>
                        <a:t>社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err="1" smtClean="0"/>
                        <a:t>참석율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: 100%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서면 회의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의견서 교환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1) </a:t>
                      </a: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위험작업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허가 절차 운영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2)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해빙기 안전사고 대비 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3) TBM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철저 및 건강상태 확인 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4)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포장</a:t>
                      </a: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상차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작업간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안전관리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당부사항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5)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중량물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lang="ko-KR" altLang="en-US" sz="1000" baseline="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인력운반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작업관리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6)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건의 및 질의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5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8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5"/>
          <a:stretch/>
        </p:blipFill>
        <p:spPr bwMode="auto">
          <a:xfrm>
            <a:off x="99115" y="6432988"/>
            <a:ext cx="1931377" cy="4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Ⅰ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안전 활동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15677" y="764704"/>
            <a:ext cx="8712646" cy="415498"/>
          </a:xfrm>
          <a:prstGeom prst="rect">
            <a:avLst/>
          </a:prstGeom>
          <a:ln w="19050"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marL="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4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2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0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07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260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439" algn="l" defTabSz="91436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latin typeface="+mn-ea"/>
              </a:rPr>
              <a:t>■ 협의체 회의 결과 </a:t>
            </a:r>
            <a:r>
              <a:rPr lang="en-US" altLang="ko-KR" sz="1400" b="1" dirty="0" smtClean="0">
                <a:latin typeface="+mn-ea"/>
              </a:rPr>
              <a:t>(22</a:t>
            </a:r>
            <a:r>
              <a:rPr lang="ko-KR" altLang="en-US" sz="1400" b="1" dirty="0" smtClean="0">
                <a:latin typeface="+mn-ea"/>
              </a:rPr>
              <a:t>년 </a:t>
            </a:r>
            <a:r>
              <a:rPr lang="en-US" altLang="ko-KR" sz="1400" b="1" dirty="0">
                <a:latin typeface="+mn-ea"/>
              </a:rPr>
              <a:t>2</a:t>
            </a:r>
            <a:r>
              <a:rPr lang="ko-KR" altLang="en-US" sz="1400" b="1" dirty="0" smtClean="0">
                <a:latin typeface="+mn-ea"/>
              </a:rPr>
              <a:t>분기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57585"/>
              </p:ext>
            </p:extLst>
          </p:nvPr>
        </p:nvGraphicFramePr>
        <p:xfrm>
          <a:off x="467544" y="1169073"/>
          <a:ext cx="8352928" cy="4924223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10752636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6739004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604111807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86885624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845863949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454075650"/>
                    </a:ext>
                  </a:extLst>
                </a:gridCol>
              </a:tblGrid>
              <a:tr h="293002"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개최월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참석 업체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회의방식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협의체 회의 내용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16607"/>
                  </a:ext>
                </a:extLst>
              </a:tr>
              <a:tr h="293002"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기본 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협의 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54741"/>
                  </a:ext>
                </a:extLst>
              </a:tr>
              <a:tr h="142056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22.04.28(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목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(6/6)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社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참석율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: 100%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서면 회의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의견서 교환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ko-KR" altLang="en-US" sz="1000" dirty="0" smtClean="0">
                          <a:latin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</a:rPr>
                        <a:t>1)</a:t>
                      </a:r>
                      <a:r>
                        <a:rPr lang="en-US" altLang="ko-KR" sz="1000" baseline="0" dirty="0" smtClean="0">
                          <a:latin typeface="+mn-ea"/>
                        </a:rPr>
                        <a:t> </a:t>
                      </a:r>
                      <a:r>
                        <a:rPr lang="ko-KR" altLang="en-US" sz="1000" dirty="0" smtClean="0">
                          <a:latin typeface="+mn-ea"/>
                        </a:rPr>
                        <a:t>작업의 </a:t>
                      </a:r>
                      <a:r>
                        <a:rPr lang="ko-KR" altLang="en-US" sz="1000" dirty="0" err="1" smtClean="0">
                          <a:latin typeface="+mn-ea"/>
                        </a:rPr>
                        <a:t>시작시간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latin typeface="+mn-ea"/>
                        </a:rPr>
                        <a:t> 2) </a:t>
                      </a:r>
                      <a:r>
                        <a:rPr lang="ko-KR" altLang="en-US" sz="1000" dirty="0" smtClean="0">
                          <a:latin typeface="+mn-ea"/>
                        </a:rPr>
                        <a:t>작업 또는 작업장 간의 연락 방법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latin typeface="+mn-ea"/>
                        </a:rPr>
                        <a:t> 3) </a:t>
                      </a:r>
                      <a:r>
                        <a:rPr lang="ko-KR" altLang="en-US" sz="1000" dirty="0" smtClean="0">
                          <a:latin typeface="+mn-ea"/>
                        </a:rPr>
                        <a:t>재해발생 위험이 있는 경우 대피방법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ko-KR" altLang="en-US" sz="1000" dirty="0" smtClean="0">
                          <a:latin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</a:rPr>
                        <a:t>4) </a:t>
                      </a:r>
                      <a:r>
                        <a:rPr lang="ko-KR" altLang="en-US" sz="1000" dirty="0" smtClean="0">
                          <a:latin typeface="+mn-ea"/>
                        </a:rPr>
                        <a:t>작업장에서의 법 제</a:t>
                      </a:r>
                      <a:r>
                        <a:rPr lang="en-US" altLang="ko-KR" sz="1000" dirty="0" smtClean="0">
                          <a:latin typeface="+mn-ea"/>
                        </a:rPr>
                        <a:t>36</a:t>
                      </a:r>
                      <a:r>
                        <a:rPr lang="ko-KR" altLang="en-US" sz="1000" dirty="0" smtClean="0">
                          <a:latin typeface="+mn-ea"/>
                        </a:rPr>
                        <a:t>조에 따른 위험성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baseline="0" dirty="0" smtClean="0">
                          <a:latin typeface="+mn-ea"/>
                        </a:rPr>
                        <a:t>     </a:t>
                      </a:r>
                      <a:r>
                        <a:rPr lang="ko-KR" altLang="en-US" sz="1000" dirty="0" smtClean="0">
                          <a:latin typeface="+mn-ea"/>
                        </a:rPr>
                        <a:t>평가의 실시에 관한 사항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latin typeface="+mn-ea"/>
                        </a:rPr>
                        <a:t> 5) </a:t>
                      </a:r>
                      <a:r>
                        <a:rPr lang="ko-KR" altLang="en-US" sz="1000" dirty="0" smtClean="0">
                          <a:latin typeface="+mn-ea"/>
                        </a:rPr>
                        <a:t>사업주와 수급인 또는 수급인 상호간의</a:t>
                      </a:r>
                      <a:endParaRPr lang="en-US" altLang="ko-KR" sz="1000" dirty="0" smtClean="0">
                        <a:latin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baseline="0" dirty="0" smtClean="0">
                          <a:latin typeface="+mn-ea"/>
                        </a:rPr>
                        <a:t>     </a:t>
                      </a:r>
                      <a:r>
                        <a:rPr lang="ko-KR" altLang="en-US" sz="1000" dirty="0" smtClean="0">
                          <a:latin typeface="+mn-ea"/>
                        </a:rPr>
                        <a:t>연락 방법 및 작업공정의 조정</a:t>
                      </a:r>
                      <a:endParaRPr lang="en-US" altLang="ko-KR" sz="1000" dirty="0">
                        <a:latin typeface="+mn-ea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1) </a:t>
                      </a: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관리감독자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역할과 임무 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2)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작업장 정리정돈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3)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끼임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고소 </a:t>
                      </a: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작업안전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4)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지게차 </a:t>
                      </a: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작업안전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5)</a:t>
                      </a: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안전보건교육 인터넷 원격교육 안내 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6)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미세먼지 예방 가이드 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7)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건의 및 질의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08573"/>
                  </a:ext>
                </a:extLst>
              </a:tr>
              <a:tr h="142056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22.05.31(</a:t>
                      </a:r>
                      <a:r>
                        <a:rPr lang="ko-KR" altLang="en-US" sz="1000" dirty="0" smtClean="0"/>
                        <a:t>목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(6/6)</a:t>
                      </a:r>
                      <a:r>
                        <a:rPr lang="ko-KR" alt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社</a:t>
                      </a:r>
                      <a:endParaRPr lang="en-US" altLang="ko-KR" sz="1000" dirty="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참석율</a:t>
                      </a:r>
                      <a:r>
                        <a:rPr lang="ko-KR" alt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100%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비대면 회의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(Zoom)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endParaRPr lang="en-US" altLang="ko-KR" sz="1000" dirty="0">
                        <a:latin typeface="+mn-ea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1) </a:t>
                      </a: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공도구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인증 절차 강화 운영 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2)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직무스트레스 예방 및 고혈압 예방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3)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안전점검 후 개선 요청 절차 개선 </a:t>
                      </a:r>
                      <a:endParaRPr lang="en-US" altLang="ko-KR" sz="1000" baseline="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4)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안건 건의 및 질의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34808"/>
                  </a:ext>
                </a:extLst>
              </a:tr>
              <a:tr h="131745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6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월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22.06.23(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수</a:t>
                      </a: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확인 중</a:t>
                      </a:r>
                      <a:r>
                        <a:rPr lang="en-US" altLang="ko-KR" sz="1000" dirty="0" smtClean="0"/>
                        <a:t> 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비대면 회의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(Zoom)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1)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사업장 보호구 착용 기준 강화 안내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2) </a:t>
                      </a:r>
                      <a:r>
                        <a:rPr lang="ko-KR" altLang="en-US" sz="1000" dirty="0" err="1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중처법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시행령 주요 내용 안내 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3) </a:t>
                      </a:r>
                      <a:r>
                        <a:rPr lang="ko-KR" altLang="en-US" sz="10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여름철 건강관리 가이드</a:t>
                      </a:r>
                      <a:endParaRPr lang="en-US" altLang="ko-KR" sz="1000" dirty="0" smtClean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4) </a:t>
                      </a:r>
                      <a:r>
                        <a:rPr lang="ko-KR" altLang="en-US" sz="1000" baseline="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응급처치 가이드</a:t>
                      </a:r>
                      <a:endParaRPr lang="ko-KR" altLang="en-US" sz="10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5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8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26094</TotalTime>
  <Words>3729</Words>
  <Application>Microsoft Office PowerPoint</Application>
  <PresentationFormat>화면 슬라이드 쇼(4:3)</PresentationFormat>
  <Paragraphs>813</Paragraphs>
  <Slides>34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51" baseType="lpstr">
      <vt:lpstr>HY견고딕</vt:lpstr>
      <vt:lpstr>HY울릉도M</vt:lpstr>
      <vt:lpstr>HY헤드라인M</vt:lpstr>
      <vt:lpstr>KoPubWorld돋움체 Bold</vt:lpstr>
      <vt:lpstr>견고딕</vt:lpstr>
      <vt:lpstr>굴림</vt:lpstr>
      <vt:lpstr>맑은 고딕</vt:lpstr>
      <vt:lpstr>맑은 고딕</vt:lpstr>
      <vt:lpstr>Arial</vt:lpstr>
      <vt:lpstr>Times New Roman</vt:lpstr>
      <vt:lpstr>Wingdings</vt:lpstr>
      <vt:lpstr>Wingdings 2</vt:lpstr>
      <vt:lpstr>3_디자인 사용자 지정</vt:lpstr>
      <vt:lpstr>1_디자인 사용자 지정</vt:lpstr>
      <vt:lpstr>디자인 사용자 지정</vt:lpstr>
      <vt:lpstr>Acrobat Document</vt:lpstr>
      <vt:lpstr>Adobe 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 신규라인 통합제안서</dc:title>
  <dc:creator>081105</dc:creator>
  <cp:lastModifiedBy>권혜지(환경안전팀/사원/-)</cp:lastModifiedBy>
  <cp:revision>2875</cp:revision>
  <cp:lastPrinted>2022-03-28T07:02:36Z</cp:lastPrinted>
  <dcterms:created xsi:type="dcterms:W3CDTF">2013-11-15T02:30:58Z</dcterms:created>
  <dcterms:modified xsi:type="dcterms:W3CDTF">2022-09-23T08:01:37Z</dcterms:modified>
</cp:coreProperties>
</file>