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0" r:id="rId1"/>
    <p:sldMasterId id="2147483663" r:id="rId2"/>
    <p:sldMasterId id="2147483728" r:id="rId3"/>
  </p:sldMasterIdLst>
  <p:notesMasterIdLst>
    <p:notesMasterId r:id="rId39"/>
  </p:notesMasterIdLst>
  <p:handoutMasterIdLst>
    <p:handoutMasterId r:id="rId40"/>
  </p:handoutMasterIdLst>
  <p:sldIdLst>
    <p:sldId id="734" r:id="rId4"/>
    <p:sldId id="1242" r:id="rId5"/>
    <p:sldId id="1196" r:id="rId6"/>
    <p:sldId id="1376" r:id="rId7"/>
    <p:sldId id="1377" r:id="rId8"/>
    <p:sldId id="1378" r:id="rId9"/>
    <p:sldId id="1402" r:id="rId10"/>
    <p:sldId id="1403" r:id="rId11"/>
    <p:sldId id="1404" r:id="rId12"/>
    <p:sldId id="1405" r:id="rId13"/>
    <p:sldId id="1382" r:id="rId14"/>
    <p:sldId id="1383" r:id="rId15"/>
    <p:sldId id="1384" r:id="rId16"/>
    <p:sldId id="1379" r:id="rId17"/>
    <p:sldId id="1380" r:id="rId18"/>
    <p:sldId id="1381" r:id="rId19"/>
    <p:sldId id="1337" r:id="rId20"/>
    <p:sldId id="1401" r:id="rId21"/>
    <p:sldId id="1385" r:id="rId22"/>
    <p:sldId id="1386" r:id="rId23"/>
    <p:sldId id="1387" r:id="rId24"/>
    <p:sldId id="1388" r:id="rId25"/>
    <p:sldId id="1389" r:id="rId26"/>
    <p:sldId id="1390" r:id="rId27"/>
    <p:sldId id="1391" r:id="rId28"/>
    <p:sldId id="1392" r:id="rId29"/>
    <p:sldId id="1393" r:id="rId30"/>
    <p:sldId id="1394" r:id="rId31"/>
    <p:sldId id="1395" r:id="rId32"/>
    <p:sldId id="1396" r:id="rId33"/>
    <p:sldId id="1397" r:id="rId34"/>
    <p:sldId id="1398" r:id="rId35"/>
    <p:sldId id="1399" r:id="rId36"/>
    <p:sldId id="1400" r:id="rId37"/>
    <p:sldId id="1011" r:id="rId38"/>
  </p:sldIdLst>
  <p:sldSz cx="9144000" cy="6858000" type="screen4x3"/>
  <p:notesSz cx="6794500" cy="9931400"/>
  <p:defaultTextStyle>
    <a:defPPr>
      <a:defRPr lang="ko-KR"/>
    </a:defPPr>
    <a:lvl1pPr marL="0" algn="l" defTabSz="91436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0" algn="l" defTabSz="91436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60" algn="l" defTabSz="91436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40" algn="l" defTabSz="91436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20" algn="l" defTabSz="91436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00" algn="l" defTabSz="91436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79" algn="l" defTabSz="91436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60" algn="l" defTabSz="91436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39" algn="l" defTabSz="91436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67">
          <p15:clr>
            <a:srgbClr val="A4A3A4"/>
          </p15:clr>
        </p15:guide>
        <p15:guide id="2" orient="horz" pos="3793" userDrawn="1">
          <p15:clr>
            <a:srgbClr val="A4A3A4"/>
          </p15:clr>
        </p15:guide>
        <p15:guide id="3" orient="horz" pos="572" userDrawn="1">
          <p15:clr>
            <a:srgbClr val="A4A3A4"/>
          </p15:clr>
        </p15:guide>
        <p15:guide id="5" orient="horz" pos="890" userDrawn="1">
          <p15:clr>
            <a:srgbClr val="A4A3A4"/>
          </p15:clr>
        </p15:guide>
        <p15:guide id="6" pos="4195">
          <p15:clr>
            <a:srgbClr val="A4A3A4"/>
          </p15:clr>
        </p15:guide>
        <p15:guide id="7" pos="1247">
          <p15:clr>
            <a:srgbClr val="A4A3A4"/>
          </p15:clr>
        </p15:guide>
        <p15:guide id="8" pos="521" userDrawn="1">
          <p15:clr>
            <a:srgbClr val="A4A3A4"/>
          </p15:clr>
        </p15:guide>
        <p15:guide id="9" pos="5602">
          <p15:clr>
            <a:srgbClr val="A4A3A4"/>
          </p15:clr>
        </p15:guide>
        <p15:guide id="10" pos="492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윤은지(환경안전1파트/사원/-)" initials="윤" lastIdx="1" clrIdx="0">
    <p:extLst>
      <p:ext uri="{19B8F6BF-5375-455C-9EA6-DF929625EA0E}">
        <p15:presenceInfo xmlns:p15="http://schemas.microsoft.com/office/powerpoint/2012/main" userId="S-1-5-21-1957994488-879983540-839522115-3681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C1"/>
    <a:srgbClr val="361DF3"/>
    <a:srgbClr val="E7EEF9"/>
    <a:srgbClr val="DEE8F2"/>
    <a:srgbClr val="0033CC"/>
    <a:srgbClr val="FFE209"/>
    <a:srgbClr val="FFF9CD"/>
    <a:srgbClr val="FFFFCC"/>
    <a:srgbClr val="E6ECF9"/>
    <a:srgbClr val="DBE4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180" autoAdjust="0"/>
    <p:restoredTop sz="92761" autoAdjust="0"/>
  </p:normalViewPr>
  <p:slideViewPr>
    <p:cSldViewPr>
      <p:cViewPr>
        <p:scale>
          <a:sx n="100" d="100"/>
          <a:sy n="100" d="100"/>
        </p:scale>
        <p:origin x="1541" y="437"/>
      </p:cViewPr>
      <p:guideLst>
        <p:guide orient="horz" pos="3067"/>
        <p:guide orient="horz" pos="3793"/>
        <p:guide orient="horz" pos="572"/>
        <p:guide orient="horz" pos="890"/>
        <p:guide pos="4195"/>
        <p:guide pos="1247"/>
        <p:guide pos="521"/>
        <p:guide pos="5602"/>
        <p:guide pos="492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3979" y="82"/>
      </p:cViewPr>
      <p:guideLst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63F55F-BCE5-4291-9CBA-DAAF74E8DC8F}" type="datetimeFigureOut">
              <a:rPr lang="ko-KR" altLang="en-US" smtClean="0"/>
              <a:t>2023-01-31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50E8A4-A146-4618-892C-2592661673A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461041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2944284" cy="496569"/>
          </a:xfrm>
          <a:prstGeom prst="rect">
            <a:avLst/>
          </a:prstGeom>
        </p:spPr>
        <p:txBody>
          <a:bodyPr vert="horz" lIns="91687" tIns="45842" rIns="91687" bIns="45842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48649" y="1"/>
            <a:ext cx="2944284" cy="496569"/>
          </a:xfrm>
          <a:prstGeom prst="rect">
            <a:avLst/>
          </a:prstGeom>
        </p:spPr>
        <p:txBody>
          <a:bodyPr vert="horz" lIns="91687" tIns="45842" rIns="91687" bIns="45842" rtlCol="0"/>
          <a:lstStyle>
            <a:lvl1pPr algn="r">
              <a:defRPr sz="1200"/>
            </a:lvl1pPr>
          </a:lstStyle>
          <a:p>
            <a:fld id="{6169A02E-C6C9-4E2E-B7B1-0015226833EA}" type="datetimeFigureOut">
              <a:rPr lang="ko-KR" altLang="en-US" smtClean="0"/>
              <a:pPr/>
              <a:t>2023-01-31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87" tIns="45842" rIns="91687" bIns="45842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451" y="4717415"/>
            <a:ext cx="5435600" cy="4469130"/>
          </a:xfrm>
          <a:prstGeom prst="rect">
            <a:avLst/>
          </a:prstGeom>
        </p:spPr>
        <p:txBody>
          <a:bodyPr vert="horz" lIns="91687" tIns="45842" rIns="91687" bIns="45842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3" y="9433108"/>
            <a:ext cx="2944284" cy="496569"/>
          </a:xfrm>
          <a:prstGeom prst="rect">
            <a:avLst/>
          </a:prstGeom>
        </p:spPr>
        <p:txBody>
          <a:bodyPr vert="horz" lIns="91687" tIns="45842" rIns="91687" bIns="45842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48649" y="9433108"/>
            <a:ext cx="2944284" cy="496569"/>
          </a:xfrm>
          <a:prstGeom prst="rect">
            <a:avLst/>
          </a:prstGeom>
        </p:spPr>
        <p:txBody>
          <a:bodyPr vert="horz" lIns="91687" tIns="45842" rIns="91687" bIns="45842" rtlCol="0" anchor="b"/>
          <a:lstStyle>
            <a:lvl1pPr algn="r">
              <a:defRPr sz="1200"/>
            </a:lvl1pPr>
          </a:lstStyle>
          <a:p>
            <a:fld id="{CD21A9BC-3672-48D1-B353-B01F44B1C2B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806196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36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0" algn="l" defTabSz="91436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60" algn="l" defTabSz="91436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40" algn="l" defTabSz="91436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20" algn="l" defTabSz="91436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00" algn="l" defTabSz="91436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79" algn="l" defTabSz="91436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60" algn="l" defTabSz="91436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39" algn="l" defTabSz="91436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ko-KR" dirty="0" smtClean="0"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z="8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288616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z="8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68308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z="8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121467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z="8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881075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z="8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49284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z="8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294254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z="8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131526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z="8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889038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z="8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278707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z="8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97610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006408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z="8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236804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z="8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2649017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z="8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04097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z="8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546708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z="8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680040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z="8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891828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z="8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723293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z="8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623761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z="8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357372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z="8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07989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z="8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28129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z="8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092260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z="8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663840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z="8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628737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z="8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885083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39082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z="8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99683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z="8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57535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z="8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11353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z="8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83517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z="8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87624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sz="8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55523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32815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3628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8723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7503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0816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2391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28650" y="1885974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0658346-2985-46D3-92FE-2EF1DE19CD1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80544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0658346-2985-46D3-92FE-2EF1DE19CD1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2448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7"/>
          <p:cNvSpPr>
            <a:spLocks noChangeArrowheads="1"/>
          </p:cNvSpPr>
          <p:nvPr userDrawn="1"/>
        </p:nvSpPr>
        <p:spPr bwMode="auto">
          <a:xfrm>
            <a:off x="0" y="0"/>
            <a:ext cx="9144000" cy="68834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endParaRPr lang="ko-KR" altLang="en-US" sz="1200" dirty="0"/>
          </a:p>
        </p:txBody>
      </p:sp>
      <p:sp>
        <p:nvSpPr>
          <p:cNvPr id="6" name="텍스트 개체 틀 2"/>
          <p:cNvSpPr txBox="1">
            <a:spLocks/>
          </p:cNvSpPr>
          <p:nvPr userDrawn="1"/>
        </p:nvSpPr>
        <p:spPr bwMode="auto">
          <a:xfrm>
            <a:off x="457201" y="1644651"/>
            <a:ext cx="8228135" cy="465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/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dirty="0" smtClean="0"/>
              <a:t>마스터 텍스트 스타일을 편집합니다</a:t>
            </a:r>
          </a:p>
          <a:p>
            <a:pPr lvl="1">
              <a:defRPr/>
            </a:pPr>
            <a:r>
              <a:rPr lang="ko-KR" altLang="en-US" dirty="0" smtClean="0"/>
              <a:t>둘째 수준</a:t>
            </a:r>
          </a:p>
          <a:p>
            <a:pPr lvl="2">
              <a:defRPr/>
            </a:pPr>
            <a:r>
              <a:rPr lang="ko-KR" altLang="en-US" dirty="0" smtClean="0"/>
              <a:t>셋째 수준</a:t>
            </a:r>
          </a:p>
          <a:p>
            <a:pPr lvl="3">
              <a:defRPr/>
            </a:pPr>
            <a:r>
              <a:rPr lang="ko-KR" altLang="en-US" dirty="0" smtClean="0"/>
              <a:t>넷째 수준</a:t>
            </a:r>
          </a:p>
          <a:p>
            <a:pPr lvl="4">
              <a:defRPr/>
            </a:pPr>
            <a:r>
              <a:rPr lang="ko-KR" altLang="en-US" dirty="0" smtClean="0"/>
              <a:t>다섯째 수준</a:t>
            </a:r>
          </a:p>
        </p:txBody>
      </p:sp>
      <p:sp>
        <p:nvSpPr>
          <p:cNvPr id="7" name="Rectangle 1027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endParaRPr lang="ko-KR" altLang="en-US" sz="1200" dirty="0"/>
          </a:p>
        </p:txBody>
      </p:sp>
      <p:pic>
        <p:nvPicPr>
          <p:cNvPr id="16" name="Picture 10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8154" y="381000"/>
            <a:ext cx="2939562" cy="800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7" name="Picture 1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8343" y="238125"/>
            <a:ext cx="1094642" cy="2089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" name="그림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42" y="6381328"/>
            <a:ext cx="1906141" cy="39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709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22080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8157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28650" y="1885974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8258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579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312365" y="6312319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165304"/>
            <a:ext cx="2895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165304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DE464-0CC3-4B27-96AA-585FC6D6A55A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텍스트 개체 틀 2"/>
          <p:cNvSpPr txBox="1">
            <a:spLocks/>
          </p:cNvSpPr>
          <p:nvPr userDrawn="1"/>
        </p:nvSpPr>
        <p:spPr bwMode="auto">
          <a:xfrm>
            <a:off x="179512" y="1644652"/>
            <a:ext cx="8913812" cy="4652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marL="342885" marR="0" lvl="0" indent="-342885" algn="l" defTabSz="91436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ko-KR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마스터 텍스트 스타일을 편집합니다</a:t>
            </a:r>
          </a:p>
          <a:p>
            <a:pPr marL="742918" marR="0" lvl="1" indent="-285737" algn="l" defTabSz="91436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ko-KR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둘째 수준</a:t>
            </a:r>
          </a:p>
          <a:p>
            <a:pPr marL="1142950" marR="0" lvl="2" indent="-228590" algn="l" defTabSz="91436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셋째 수준</a:t>
            </a:r>
          </a:p>
          <a:p>
            <a:pPr marL="1600130" marR="0" lvl="3" indent="-228590" algn="l" defTabSz="91436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넷째 수준</a:t>
            </a:r>
          </a:p>
          <a:p>
            <a:pPr marL="2057309" marR="0" lvl="4" indent="-228590" algn="l" defTabSz="91436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다섯째 수준</a:t>
            </a:r>
          </a:p>
        </p:txBody>
      </p:sp>
      <p:sp>
        <p:nvSpPr>
          <p:cNvPr id="8" name="Rectangle 1027"/>
          <p:cNvSpPr>
            <a:spLocks noChangeArrowheads="1"/>
          </p:cNvSpPr>
          <p:nvPr userDrawn="1"/>
        </p:nvSpPr>
        <p:spPr bwMode="auto">
          <a:xfrm>
            <a:off x="1" y="0"/>
            <a:ext cx="9143999" cy="683835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2" tIns="45716" rIns="91432" bIns="45716" anchor="ctr"/>
          <a:lstStyle/>
          <a:p>
            <a:pPr eaLnBrk="1" hangingPunct="1">
              <a:lnSpc>
                <a:spcPct val="60000"/>
              </a:lnSpc>
              <a:spcBef>
                <a:spcPct val="50000"/>
              </a:spcBef>
              <a:defRPr/>
            </a:pPr>
            <a:endParaRPr lang="ko-KR" altLang="en-US" sz="1200" dirty="0"/>
          </a:p>
        </p:txBody>
      </p:sp>
      <p:sp>
        <p:nvSpPr>
          <p:cNvPr id="9" name="텍스트 개체 틀 2"/>
          <p:cNvSpPr txBox="1">
            <a:spLocks/>
          </p:cNvSpPr>
          <p:nvPr userDrawn="1"/>
        </p:nvSpPr>
        <p:spPr bwMode="auto">
          <a:xfrm>
            <a:off x="495302" y="1644652"/>
            <a:ext cx="8913812" cy="4652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</a:p>
        </p:txBody>
      </p:sp>
      <p:sp>
        <p:nvSpPr>
          <p:cNvPr id="10" name="Rectangle 1027"/>
          <p:cNvSpPr>
            <a:spLocks noChangeArrowheads="1"/>
          </p:cNvSpPr>
          <p:nvPr userDrawn="1"/>
        </p:nvSpPr>
        <p:spPr bwMode="auto">
          <a:xfrm>
            <a:off x="1" y="0"/>
            <a:ext cx="9143999" cy="677385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2" tIns="45716" rIns="91432" bIns="45716" anchor="ctr"/>
          <a:lstStyle/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endParaRPr lang="ko-KR" altLang="en-US" sz="1200" dirty="0"/>
          </a:p>
        </p:txBody>
      </p:sp>
      <p:sp>
        <p:nvSpPr>
          <p:cNvPr id="11" name="제목 개체 틀 1"/>
          <p:cNvSpPr txBox="1">
            <a:spLocks/>
          </p:cNvSpPr>
          <p:nvPr userDrawn="1"/>
        </p:nvSpPr>
        <p:spPr bwMode="auto">
          <a:xfrm>
            <a:off x="495305" y="282579"/>
            <a:ext cx="8913812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36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마스터 제목 스타일 편집</a:t>
            </a:r>
          </a:p>
        </p:txBody>
      </p:sp>
      <p:sp>
        <p:nvSpPr>
          <p:cNvPr id="13" name="Rectangle 1027"/>
          <p:cNvSpPr>
            <a:spLocks noChangeArrowheads="1"/>
          </p:cNvSpPr>
          <p:nvPr userDrawn="1"/>
        </p:nvSpPr>
        <p:spPr bwMode="auto">
          <a:xfrm>
            <a:off x="-1586" y="0"/>
            <a:ext cx="9145586" cy="683835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0" tIns="45710" rIns="91420" bIns="45710" anchor="ctr"/>
          <a:lstStyle/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endParaRPr lang="ko-KR" altLang="en-US" sz="1200" dirty="0"/>
          </a:p>
        </p:txBody>
      </p:sp>
      <p:pic>
        <p:nvPicPr>
          <p:cNvPr id="18" name="Picture 10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1262" y="381771"/>
            <a:ext cx="3184525" cy="800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9" name="Picture 11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300" y="238896"/>
            <a:ext cx="1185863" cy="2089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" name="그림 1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42" y="6381328"/>
            <a:ext cx="1906141" cy="39383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36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5" indent="-342885" algn="l" defTabSz="91436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8" indent="-285737" algn="l" defTabSz="91436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0" indent="-228590" algn="l" defTabSz="91436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0" indent="-228590" algn="l" defTabSz="91436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09" indent="-228590" algn="l" defTabSz="91436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0" indent="-228590" algn="l" defTabSz="91436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69" indent="-228590" algn="l" defTabSz="91436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50" indent="-228590" algn="l" defTabSz="91436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29" indent="-228590" algn="l" defTabSz="91436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0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0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0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0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0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79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0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39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pic>
        <p:nvPicPr>
          <p:cNvPr id="9" name="Picture 13" descr="1101_템플릿내지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450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12"/>
          <p:cNvSpPr>
            <a:spLocks noChangeShapeType="1"/>
          </p:cNvSpPr>
          <p:nvPr userDrawn="1"/>
        </p:nvSpPr>
        <p:spPr bwMode="auto">
          <a:xfrm flipH="1">
            <a:off x="99412" y="6478432"/>
            <a:ext cx="8990012" cy="0"/>
          </a:xfrm>
          <a:prstGeom prst="line">
            <a:avLst/>
          </a:prstGeom>
          <a:noFill/>
          <a:ln w="34925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lIns="91436" tIns="45718" rIns="91436" bIns="45718"/>
          <a:lstStyle/>
          <a:p>
            <a:pPr algn="ctr"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ko-KR" altLang="en-US" sz="1200" dirty="0">
              <a:latin typeface="HY울릉도M" pitchFamily="18" charset="-127"/>
              <a:ea typeface="HY울릉도M" pitchFamily="18" charset="-127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7569526" y="6512566"/>
            <a:ext cx="15684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latinLnBrk="0" hangingPunct="0">
              <a:spcBef>
                <a:spcPct val="30000"/>
              </a:spcBef>
              <a:defRPr/>
            </a:pPr>
            <a:r>
              <a:rPr lang="en-US" altLang="ko-KR" sz="1400" b="1" i="1" dirty="0" smtClean="0">
                <a:solidFill>
                  <a:srgbClr val="FF0000"/>
                </a:solidFill>
                <a:latin typeface="맑은 고딕"/>
                <a:ea typeface="맑은 고딕"/>
              </a:rPr>
              <a:t>Confidential</a:t>
            </a:r>
            <a:endParaRPr lang="ko-KR" altLang="en-US" sz="1400" b="1" i="1" dirty="0">
              <a:solidFill>
                <a:srgbClr val="FF0000"/>
              </a:solidFill>
              <a:latin typeface="맑은 고딕"/>
              <a:ea typeface="맑은 고딕"/>
            </a:endParaRPr>
          </a:p>
        </p:txBody>
      </p:sp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81067"/>
            <a:ext cx="1708572" cy="353010"/>
          </a:xfrm>
          <a:prstGeom prst="rect">
            <a:avLst/>
          </a:prstGeom>
        </p:spPr>
      </p:pic>
      <p:sp>
        <p:nvSpPr>
          <p:cNvPr id="7" name="Rectangle 11"/>
          <p:cNvSpPr>
            <a:spLocks noChangeArrowheads="1"/>
          </p:cNvSpPr>
          <p:nvPr userDrawn="1"/>
        </p:nvSpPr>
        <p:spPr bwMode="auto">
          <a:xfrm>
            <a:off x="3416300" y="6553026"/>
            <a:ext cx="23114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AAE95A72-10C5-4A1C-BA8C-CCF9C286D1CE}" type="slidenum">
              <a:rPr kumimoji="0" lang="en-US" altLang="ko-KR" sz="12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견고딕" pitchFamily="18" charset="-127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r>
              <a:rPr kumimoji="0" lang="en-US" altLang="ko-KR" sz="1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견고딕" pitchFamily="18" charset="-127"/>
              </a:rPr>
              <a:t> / 34</a:t>
            </a:r>
            <a:endParaRPr kumimoji="0" lang="en-US" altLang="ko-KR" sz="1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견고딕" pitchFamily="18" charset="-127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견고딕" pitchFamily="18" charset="-127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70" r:id="rId2"/>
    <p:sldLayoutId id="2147483701" r:id="rId3"/>
    <p:sldLayoutId id="2147483724" r:id="rId4"/>
    <p:sldLayoutId id="2147483727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36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5" indent="-342885" algn="l" defTabSz="91436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8" indent="-285737" algn="l" defTabSz="91436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0" indent="-228590" algn="l" defTabSz="91436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0" indent="-228590" algn="l" defTabSz="91436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09" indent="-228590" algn="l" defTabSz="91436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0" indent="-228590" algn="l" defTabSz="91436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69" indent="-228590" algn="l" defTabSz="91436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50" indent="-228590" algn="l" defTabSz="91436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29" indent="-228590" algn="l" defTabSz="91436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0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0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0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0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0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79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0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39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975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mailto:o121404@sfa.co.kr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eunji.yoon@sfa.co.kr" TargetMode="External"/><Relationship Id="rId5" Type="http://schemas.openxmlformats.org/officeDocument/2006/relationships/hyperlink" Target="mailto:byungjoon.ko@sfa.co.kr" TargetMode="External"/><Relationship Id="rId4" Type="http://schemas.openxmlformats.org/officeDocument/2006/relationships/hyperlink" Target="mailto:seohyeon.park@sfa.co.kr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6"/>
          <p:cNvSpPr txBox="1">
            <a:spLocks noChangeArrowheads="1"/>
          </p:cNvSpPr>
          <p:nvPr/>
        </p:nvSpPr>
        <p:spPr bwMode="auto">
          <a:xfrm>
            <a:off x="33040" y="2636912"/>
            <a:ext cx="9110960" cy="1177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latinLnBrk="0">
              <a:spcBef>
                <a:spcPct val="50000"/>
              </a:spcBef>
            </a:pPr>
            <a:r>
              <a:rPr lang="en-US" altLang="ko-KR" sz="4800" b="1" dirty="0" smtClean="0">
                <a:solidFill>
                  <a:srgbClr val="000066"/>
                </a:solidFill>
                <a:latin typeface="+mj-ea"/>
                <a:ea typeface="+mj-ea"/>
              </a:rPr>
              <a:t>2023</a:t>
            </a:r>
            <a:r>
              <a:rPr lang="ko-KR" altLang="en-US" sz="4800" b="1" dirty="0" smtClean="0">
                <a:solidFill>
                  <a:srgbClr val="000066"/>
                </a:solidFill>
                <a:latin typeface="+mj-ea"/>
                <a:ea typeface="+mj-ea"/>
              </a:rPr>
              <a:t>년 </a:t>
            </a:r>
            <a:r>
              <a:rPr lang="en-US" altLang="ko-KR" sz="4800" b="1" dirty="0" smtClean="0">
                <a:solidFill>
                  <a:srgbClr val="000066"/>
                </a:solidFill>
                <a:latin typeface="+mj-ea"/>
                <a:ea typeface="+mj-ea"/>
              </a:rPr>
              <a:t>1</a:t>
            </a:r>
            <a:r>
              <a:rPr lang="ko-KR" altLang="en-US" sz="4800" b="1" dirty="0" smtClean="0">
                <a:solidFill>
                  <a:srgbClr val="000066"/>
                </a:solidFill>
                <a:latin typeface="+mj-ea"/>
                <a:ea typeface="+mj-ea"/>
              </a:rPr>
              <a:t>월 안전보건협의체</a:t>
            </a:r>
            <a:endParaRPr lang="en-US" altLang="ko-KR" sz="4800" b="1" dirty="0" smtClean="0">
              <a:solidFill>
                <a:srgbClr val="000066"/>
              </a:solidFill>
              <a:latin typeface="+mj-ea"/>
              <a:ea typeface="+mj-ea"/>
            </a:endParaRPr>
          </a:p>
          <a:p>
            <a:pPr algn="ctr" latinLnBrk="0">
              <a:spcBef>
                <a:spcPct val="50000"/>
              </a:spcBef>
            </a:pPr>
            <a:r>
              <a:rPr lang="en-US" altLang="ko-KR" sz="1500" b="1" dirty="0" smtClean="0">
                <a:solidFill>
                  <a:srgbClr val="000066"/>
                </a:solidFill>
                <a:latin typeface="+mj-ea"/>
                <a:ea typeface="+mj-ea"/>
              </a:rPr>
              <a:t>[</a:t>
            </a:r>
            <a:r>
              <a:rPr lang="ko-KR" altLang="en-US" sz="1500" b="1" dirty="0" smtClean="0">
                <a:solidFill>
                  <a:srgbClr val="000066"/>
                </a:solidFill>
                <a:latin typeface="+mj-ea"/>
                <a:ea typeface="+mj-ea"/>
              </a:rPr>
              <a:t>산업안전보건법 제</a:t>
            </a:r>
            <a:r>
              <a:rPr lang="en-US" altLang="ko-KR" sz="1500" b="1" dirty="0" smtClean="0">
                <a:solidFill>
                  <a:srgbClr val="000066"/>
                </a:solidFill>
                <a:latin typeface="+mj-ea"/>
                <a:ea typeface="+mj-ea"/>
              </a:rPr>
              <a:t>64</a:t>
            </a:r>
            <a:r>
              <a:rPr lang="ko-KR" altLang="en-US" sz="1500" b="1" dirty="0" smtClean="0">
                <a:solidFill>
                  <a:srgbClr val="000066"/>
                </a:solidFill>
                <a:latin typeface="+mj-ea"/>
                <a:ea typeface="+mj-ea"/>
              </a:rPr>
              <a:t>조 도급에 따른 산업재해 예방조치</a:t>
            </a:r>
            <a:r>
              <a:rPr lang="en-US" altLang="ko-KR" sz="1500" b="1" dirty="0" smtClean="0">
                <a:solidFill>
                  <a:srgbClr val="000066"/>
                </a:solidFill>
                <a:latin typeface="+mj-ea"/>
                <a:ea typeface="+mj-ea"/>
              </a:rPr>
              <a:t>]</a:t>
            </a:r>
            <a:endParaRPr lang="ko-KR" altLang="en-US" sz="1500" b="1" dirty="0" smtClean="0">
              <a:solidFill>
                <a:srgbClr val="000066"/>
              </a:solidFill>
              <a:latin typeface="+mj-ea"/>
              <a:ea typeface="+mj-ea"/>
            </a:endParaRPr>
          </a:p>
        </p:txBody>
      </p:sp>
      <p:sp>
        <p:nvSpPr>
          <p:cNvPr id="3" name="Text Box 1029"/>
          <p:cNvSpPr txBox="1">
            <a:spLocks noChangeArrowheads="1"/>
          </p:cNvSpPr>
          <p:nvPr/>
        </p:nvSpPr>
        <p:spPr bwMode="auto">
          <a:xfrm>
            <a:off x="1531790" y="5157192"/>
            <a:ext cx="6064546" cy="52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 anchor="ctr">
            <a:spAutoFit/>
          </a:bodyPr>
          <a:lstStyle/>
          <a:p>
            <a:pPr algn="ctr" latinLnBrk="0">
              <a:defRPr/>
            </a:pPr>
            <a:r>
              <a:rPr lang="ko-KR" altLang="en-US" sz="2800" b="1" dirty="0" smtClean="0">
                <a:solidFill>
                  <a:srgbClr val="000066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㈜</a:t>
            </a:r>
            <a:r>
              <a:rPr lang="ko-KR" altLang="en-US" sz="2800" b="1" dirty="0" err="1" smtClean="0">
                <a:solidFill>
                  <a:srgbClr val="000066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에스에프에이</a:t>
            </a:r>
            <a:endParaRPr kumimoji="0" lang="en-US" altLang="ko-KR" sz="2800" b="1" dirty="0" smtClean="0">
              <a:solidFill>
                <a:srgbClr val="000066"/>
              </a:solidFill>
              <a:latin typeface="맑은 고딕" pitchFamily="50" charset="-127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0" y="1554327"/>
            <a:ext cx="91109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latinLnBrk="0">
              <a:spcBef>
                <a:spcPct val="50000"/>
              </a:spcBef>
            </a:pPr>
            <a:r>
              <a:rPr lang="ko-KR" altLang="en-US" b="1" dirty="0" smtClean="0">
                <a:solidFill>
                  <a:srgbClr val="00B050"/>
                </a:solidFill>
                <a:latin typeface="+mj-ea"/>
                <a:ea typeface="+mj-ea"/>
              </a:rPr>
              <a:t>닉네임을 회사명</a:t>
            </a:r>
            <a:r>
              <a:rPr lang="en-US" altLang="ko-KR" b="1" dirty="0" smtClean="0">
                <a:solidFill>
                  <a:srgbClr val="00B050"/>
                </a:solidFill>
                <a:latin typeface="+mj-ea"/>
                <a:ea typeface="+mj-ea"/>
              </a:rPr>
              <a:t>(</a:t>
            </a:r>
            <a:r>
              <a:rPr lang="ko-KR" altLang="en-US" b="1" dirty="0" smtClean="0">
                <a:solidFill>
                  <a:srgbClr val="00B050"/>
                </a:solidFill>
                <a:latin typeface="+mj-ea"/>
                <a:ea typeface="+mj-ea"/>
              </a:rPr>
              <a:t>부서명</a:t>
            </a:r>
            <a:r>
              <a:rPr lang="en-US" altLang="ko-KR" b="1" dirty="0" smtClean="0">
                <a:solidFill>
                  <a:srgbClr val="00B050"/>
                </a:solidFill>
                <a:latin typeface="+mj-ea"/>
                <a:ea typeface="+mj-ea"/>
              </a:rPr>
              <a:t>) + </a:t>
            </a:r>
            <a:r>
              <a:rPr lang="ko-KR" altLang="en-US" b="1" dirty="0" smtClean="0">
                <a:solidFill>
                  <a:srgbClr val="00B050"/>
                </a:solidFill>
                <a:latin typeface="+mj-ea"/>
                <a:ea typeface="+mj-ea"/>
              </a:rPr>
              <a:t>성명 </a:t>
            </a:r>
            <a:r>
              <a:rPr lang="en-US" altLang="ko-KR" b="1" dirty="0" smtClean="0">
                <a:solidFill>
                  <a:srgbClr val="00B050"/>
                </a:solidFill>
                <a:latin typeface="+mj-ea"/>
                <a:ea typeface="+mj-ea"/>
              </a:rPr>
              <a:t>+ </a:t>
            </a:r>
            <a:r>
              <a:rPr lang="ko-KR" altLang="en-US" b="1" dirty="0" smtClean="0">
                <a:solidFill>
                  <a:srgbClr val="00B050"/>
                </a:solidFill>
                <a:latin typeface="+mj-ea"/>
                <a:ea typeface="+mj-ea"/>
              </a:rPr>
              <a:t>직위 순으로 변경해 주시기 바랍니다</a:t>
            </a:r>
            <a:r>
              <a:rPr lang="en-US" altLang="ko-KR" b="1" dirty="0" smtClean="0">
                <a:solidFill>
                  <a:srgbClr val="00B050"/>
                </a:solidFill>
                <a:latin typeface="+mj-ea"/>
                <a:ea typeface="+mj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165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3391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2.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넘어짐 사고 예방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3705" y="764704"/>
            <a:ext cx="2746127" cy="338554"/>
          </a:xfrm>
          <a:prstGeom prst="rect">
            <a:avLst/>
          </a:prstGeom>
          <a:solidFill>
            <a:srgbClr val="0061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동절기 전도 재해 위험요소</a:t>
            </a:r>
            <a:endParaRPr lang="ko-KR" altLang="en-US" sz="16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13705" y="1196752"/>
            <a:ext cx="8434759" cy="1246495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defRPr/>
            </a:pPr>
            <a:r>
              <a:rPr lang="ko-KR" altLang="en-US" sz="1250" dirty="0" smtClean="0">
                <a:solidFill>
                  <a:schemeClr val="tx1"/>
                </a:solidFill>
                <a:latin typeface="맑은 고딕" panose="020B0503020000020004" pitchFamily="50" charset="-127"/>
              </a:rPr>
              <a:t>① 빙판길 이동 중 양손을 주머니에 넣고 걷다가 미끄러지거나 하이힐 등 굽 높은 신발을 신고 걸어가다가 발생</a:t>
            </a:r>
            <a:endParaRPr lang="en-US" altLang="ko-KR" sz="1250" dirty="0" smtClean="0">
              <a:solidFill>
                <a:schemeClr val="tx1"/>
              </a:solidFill>
              <a:latin typeface="맑은 고딕" panose="020B0503020000020004" pitchFamily="50" charset="-127"/>
            </a:endParaRPr>
          </a:p>
          <a:p>
            <a:pPr>
              <a:lnSpc>
                <a:spcPct val="200000"/>
              </a:lnSpc>
              <a:defRPr/>
            </a:pPr>
            <a:r>
              <a:rPr lang="ko-KR" altLang="en-US" sz="1250" dirty="0" smtClean="0">
                <a:solidFill>
                  <a:schemeClr val="tx1"/>
                </a:solidFill>
                <a:latin typeface="맑은 고딕" panose="020B0503020000020004" pitchFamily="50" charset="-127"/>
              </a:rPr>
              <a:t>② 제설 작업 중 쌓인 눈 또는 물건 운반 중 </a:t>
            </a:r>
            <a:r>
              <a:rPr lang="ko-KR" altLang="en-US" sz="1250" dirty="0" err="1" smtClean="0">
                <a:solidFill>
                  <a:schemeClr val="tx1"/>
                </a:solidFill>
                <a:latin typeface="맑은 고딕" panose="020B0503020000020004" pitchFamily="50" charset="-127"/>
              </a:rPr>
              <a:t>바닥면</a:t>
            </a:r>
            <a:r>
              <a:rPr lang="ko-KR" altLang="en-US" sz="1250" dirty="0" smtClean="0">
                <a:solidFill>
                  <a:schemeClr val="tx1"/>
                </a:solidFill>
                <a:latin typeface="맑은 고딕" panose="020B0503020000020004" pitchFamily="50" charset="-127"/>
              </a:rPr>
              <a:t> 물기나 전선에 의해 발생</a:t>
            </a:r>
            <a:endParaRPr lang="en-US" altLang="ko-KR" sz="1250" dirty="0" smtClean="0">
              <a:solidFill>
                <a:schemeClr val="tx1"/>
              </a:solidFill>
              <a:latin typeface="맑은 고딕" panose="020B0503020000020004" pitchFamily="50" charset="-127"/>
            </a:endParaRPr>
          </a:p>
          <a:p>
            <a:pPr>
              <a:lnSpc>
                <a:spcPct val="200000"/>
              </a:lnSpc>
              <a:defRPr/>
            </a:pPr>
            <a:r>
              <a:rPr lang="ko-KR" altLang="en-US" sz="1250" dirty="0" smtClean="0">
                <a:solidFill>
                  <a:schemeClr val="tx1"/>
                </a:solidFill>
                <a:latin typeface="맑은 고딕" panose="020B0503020000020004" pitchFamily="50" charset="-127"/>
              </a:rPr>
              <a:t>③ 출입구 신발 </a:t>
            </a:r>
            <a:r>
              <a:rPr lang="ko-KR" altLang="en-US" sz="1250" dirty="0" err="1" smtClean="0">
                <a:solidFill>
                  <a:schemeClr val="tx1"/>
                </a:solidFill>
                <a:latin typeface="맑은 고딕" panose="020B0503020000020004" pitchFamily="50" charset="-127"/>
              </a:rPr>
              <a:t>바닥면</a:t>
            </a:r>
            <a:r>
              <a:rPr lang="ko-KR" altLang="en-US" sz="1250" dirty="0" smtClean="0">
                <a:solidFill>
                  <a:schemeClr val="tx1"/>
                </a:solidFill>
                <a:latin typeface="맑은 고딕" panose="020B0503020000020004" pitchFamily="50" charset="-127"/>
              </a:rPr>
              <a:t> 이물질로 인해 발생</a:t>
            </a:r>
            <a:endParaRPr lang="en-US" altLang="ko-KR" sz="1250" dirty="0">
              <a:solidFill>
                <a:schemeClr val="tx1"/>
              </a:solidFill>
              <a:latin typeface="맑은 고딕" panose="020B0503020000020004" pitchFamily="50" charset="-127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0479294"/>
              </p:ext>
            </p:extLst>
          </p:nvPr>
        </p:nvGraphicFramePr>
        <p:xfrm>
          <a:off x="338572" y="3212976"/>
          <a:ext cx="7833828" cy="20882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49252">
                  <a:extLst>
                    <a:ext uri="{9D8B030D-6E8A-4147-A177-3AD203B41FA5}">
                      <a16:colId xmlns:a16="http://schemas.microsoft.com/office/drawing/2014/main" val="1182999518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916592658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50669982"/>
                    </a:ext>
                  </a:extLst>
                </a:gridCol>
              </a:tblGrid>
              <a:tr h="242553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보행 중 입수 금지</a:t>
                      </a:r>
                      <a:endParaRPr lang="ko-KR" altLang="en-US" sz="14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제설작업 실시</a:t>
                      </a:r>
                      <a:endParaRPr lang="ko-KR" altLang="en-US" sz="14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신발 </a:t>
                      </a:r>
                      <a:r>
                        <a:rPr lang="ko-KR" altLang="en-US" sz="1400" b="1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바닥면</a:t>
                      </a:r>
                      <a:r>
                        <a:rPr lang="ko-KR" altLang="en-US" sz="14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이물질 제거</a:t>
                      </a:r>
                      <a:endParaRPr lang="ko-KR" altLang="en-US" sz="14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0047402"/>
                  </a:ext>
                </a:extLst>
              </a:tr>
              <a:tr h="1783432"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317335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13705" y="2636912"/>
            <a:ext cx="2746127" cy="338554"/>
          </a:xfrm>
          <a:prstGeom prst="rect">
            <a:avLst/>
          </a:prstGeom>
          <a:solidFill>
            <a:srgbClr val="0061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위험요소에 따른 관리방법</a:t>
            </a:r>
            <a:endParaRPr lang="ko-KR" altLang="en-US" sz="16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68" y="3522251"/>
            <a:ext cx="2498400" cy="17424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049820" y="3533853"/>
            <a:ext cx="2498190" cy="1743528"/>
          </a:xfrm>
          <a:prstGeom prst="rect">
            <a:avLst/>
          </a:prstGeom>
        </p:spPr>
      </p:pic>
      <p:pic>
        <p:nvPicPr>
          <p:cNvPr id="6" name="그림 5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622832" y="3543144"/>
            <a:ext cx="2498400" cy="174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5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2621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3.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지게차 작업 안전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3705" y="764704"/>
            <a:ext cx="1810023" cy="338554"/>
          </a:xfrm>
          <a:prstGeom prst="rect">
            <a:avLst/>
          </a:prstGeom>
          <a:solidFill>
            <a:srgbClr val="0061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핵심 실천 사항</a:t>
            </a:r>
            <a:endParaRPr lang="ko-KR" altLang="en-US" sz="16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13705" y="2852936"/>
            <a:ext cx="2386087" cy="338554"/>
          </a:xfrm>
          <a:prstGeom prst="rect">
            <a:avLst/>
          </a:prstGeom>
          <a:solidFill>
            <a:srgbClr val="0061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위험요인 및 안전대책</a:t>
            </a:r>
            <a:endParaRPr lang="ko-KR" altLang="en-US" sz="16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11" y="1287539"/>
            <a:ext cx="7317946" cy="1224136"/>
          </a:xfrm>
          <a:prstGeom prst="rect">
            <a:avLst/>
          </a:prstGeom>
        </p:spPr>
      </p:pic>
      <p:graphicFrame>
        <p:nvGraphicFramePr>
          <p:cNvPr id="11" name="표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9923068"/>
              </p:ext>
            </p:extLst>
          </p:nvPr>
        </p:nvGraphicFramePr>
        <p:xfrm>
          <a:off x="313705" y="3310871"/>
          <a:ext cx="8506767" cy="29712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42271">
                  <a:extLst>
                    <a:ext uri="{9D8B030D-6E8A-4147-A177-3AD203B41FA5}">
                      <a16:colId xmlns:a16="http://schemas.microsoft.com/office/drawing/2014/main" val="4107272963"/>
                    </a:ext>
                  </a:extLst>
                </a:gridCol>
                <a:gridCol w="4464496">
                  <a:extLst>
                    <a:ext uri="{9D8B030D-6E8A-4147-A177-3AD203B41FA5}">
                      <a16:colId xmlns:a16="http://schemas.microsoft.com/office/drawing/2014/main" val="1307849895"/>
                    </a:ext>
                  </a:extLst>
                </a:gridCol>
              </a:tblGrid>
              <a:tr h="27066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b="1" spc="-15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위험요인</a:t>
                      </a:r>
                      <a:endParaRPr lang="ko-KR" altLang="en-US" sz="1300" b="1" spc="-15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b="1" spc="-15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안전대책</a:t>
                      </a:r>
                      <a:endParaRPr lang="en-US" altLang="ko-KR" sz="1300" b="1" spc="-150" dirty="0" smtClean="0">
                        <a:solidFill>
                          <a:schemeClr val="bg1"/>
                        </a:solidFill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1870044"/>
                  </a:ext>
                </a:extLst>
              </a:tr>
              <a:tr h="290247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ko-KR" altLang="en-US" sz="1000" b="1" spc="-150" dirty="0" smtClean="0"/>
                        <a:t>전방 시야 확보 미흡으로 통행 작업자와 부딪힘</a:t>
                      </a:r>
                      <a:endParaRPr lang="ko-KR" altLang="en-US" sz="1000" b="1" spc="-15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6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spc="-150" dirty="0" smtClean="0"/>
                        <a:t>전방 시야 확보할 수 있도록 과도한 적재 금지</a:t>
                      </a:r>
                      <a:r>
                        <a:rPr lang="en-US" altLang="ko-KR" sz="1000" b="1" spc="-150" dirty="0" smtClean="0"/>
                        <a:t>, </a:t>
                      </a:r>
                      <a:r>
                        <a:rPr lang="ko-KR" altLang="en-US" sz="1000" b="1" spc="-150" dirty="0" smtClean="0"/>
                        <a:t>유도자 배치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56419807"/>
                  </a:ext>
                </a:extLst>
              </a:tr>
              <a:tr h="525294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ko-KR" altLang="en-US" sz="1000" b="1" spc="-150" dirty="0" smtClean="0"/>
                        <a:t>지게차 운행 중 </a:t>
                      </a:r>
                      <a:r>
                        <a:rPr lang="ko-KR" altLang="en-US" sz="1000" b="1" spc="-150" dirty="0" err="1" smtClean="0"/>
                        <a:t>적재물</a:t>
                      </a:r>
                      <a:r>
                        <a:rPr lang="ko-KR" altLang="en-US" sz="1000" b="1" spc="-150" dirty="0" smtClean="0"/>
                        <a:t> 떨어짐</a:t>
                      </a:r>
                      <a:endParaRPr lang="ko-KR" altLang="en-US" sz="1000" b="1" spc="-15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30000"/>
                        </a:lnSpc>
                      </a:pPr>
                      <a:r>
                        <a:rPr lang="ko-KR" altLang="en-US" sz="1000" b="1" spc="-150" dirty="0" smtClean="0"/>
                        <a:t>유자격자 운전</a:t>
                      </a:r>
                      <a:r>
                        <a:rPr lang="en-US" altLang="ko-KR" sz="1000" b="1" spc="-150" dirty="0" smtClean="0"/>
                        <a:t>, </a:t>
                      </a:r>
                      <a:r>
                        <a:rPr lang="ko-KR" altLang="en-US" sz="1000" b="1" spc="-150" dirty="0" smtClean="0"/>
                        <a:t>전방 주시</a:t>
                      </a:r>
                      <a:r>
                        <a:rPr lang="en-US" altLang="ko-KR" sz="1000" b="1" spc="-150" dirty="0" smtClean="0"/>
                        <a:t>, </a:t>
                      </a:r>
                      <a:r>
                        <a:rPr lang="ko-KR" altLang="en-US" sz="1000" b="1" spc="-150" dirty="0" smtClean="0"/>
                        <a:t>과속 및 급회전 금지</a:t>
                      </a:r>
                      <a:r>
                        <a:rPr lang="en-US" altLang="ko-KR" sz="1000" b="1" spc="-150" baseline="0" dirty="0" smtClean="0"/>
                        <a:t>, </a:t>
                      </a:r>
                      <a:r>
                        <a:rPr lang="ko-KR" altLang="en-US" sz="1000" b="1" spc="-150" baseline="0" dirty="0" smtClean="0"/>
                        <a:t>불안전한 </a:t>
                      </a:r>
                      <a:r>
                        <a:rPr lang="ko-KR" altLang="en-US" sz="1000" b="1" spc="-150" baseline="0" dirty="0" err="1" smtClean="0"/>
                        <a:t>적재금지</a:t>
                      </a:r>
                      <a:r>
                        <a:rPr lang="en-US" altLang="ko-KR" sz="1000" b="1" spc="-150" baseline="0" dirty="0" smtClean="0"/>
                        <a:t>, </a:t>
                      </a:r>
                    </a:p>
                    <a:p>
                      <a:pPr algn="l" latinLnBrk="1">
                        <a:lnSpc>
                          <a:spcPct val="130000"/>
                        </a:lnSpc>
                      </a:pPr>
                      <a:r>
                        <a:rPr lang="ko-KR" altLang="en-US" sz="1000" b="1" spc="-150" baseline="0" dirty="0" smtClean="0"/>
                        <a:t>적재 상태 확인</a:t>
                      </a:r>
                      <a:endParaRPr lang="en-US" altLang="ko-KR" sz="1000" b="1" spc="-150" dirty="0" smtClean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33369072"/>
                  </a:ext>
                </a:extLst>
              </a:tr>
              <a:tr h="525294"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ko-KR" altLang="en-US" sz="1000" b="1" spc="-150" dirty="0" smtClean="0"/>
                        <a:t>경사로 또는 요철 구간에서 지게차가 넘어짐</a:t>
                      </a:r>
                      <a:endParaRPr lang="ko-KR" altLang="en-US" sz="1000" b="1" spc="-15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30000"/>
                        </a:lnSpc>
                      </a:pPr>
                      <a:r>
                        <a:rPr lang="ko-KR" altLang="en-US" sz="1000" b="1" spc="-150" dirty="0" smtClean="0"/>
                        <a:t>사전조사 및 </a:t>
                      </a:r>
                      <a:r>
                        <a:rPr lang="ko-KR" altLang="en-US" sz="1000" b="1" spc="-150" dirty="0" err="1" smtClean="0"/>
                        <a:t>작업계획서</a:t>
                      </a:r>
                      <a:r>
                        <a:rPr lang="ko-KR" altLang="en-US" sz="1000" b="1" spc="-150" dirty="0" smtClean="0"/>
                        <a:t> 작성 후 그에 따라 작업</a:t>
                      </a:r>
                      <a:r>
                        <a:rPr lang="en-US" altLang="ko-KR" sz="1000" b="1" spc="-150" dirty="0" smtClean="0"/>
                        <a:t>, </a:t>
                      </a:r>
                      <a:r>
                        <a:rPr lang="ko-KR" altLang="en-US" sz="1000" b="1" spc="-150" dirty="0" smtClean="0"/>
                        <a:t>유자격자 운전</a:t>
                      </a:r>
                      <a:r>
                        <a:rPr lang="en-US" altLang="ko-KR" sz="1000" b="1" spc="-150" baseline="0" dirty="0" smtClean="0"/>
                        <a:t>, </a:t>
                      </a:r>
                      <a:r>
                        <a:rPr lang="ko-KR" altLang="en-US" sz="1000" b="1" spc="-150" baseline="0" dirty="0" smtClean="0"/>
                        <a:t>전방 주시</a:t>
                      </a:r>
                      <a:r>
                        <a:rPr lang="en-US" altLang="ko-KR" sz="1000" b="1" spc="-150" baseline="0" dirty="0" smtClean="0"/>
                        <a:t>, </a:t>
                      </a:r>
                    </a:p>
                    <a:p>
                      <a:pPr algn="l" latinLnBrk="1">
                        <a:lnSpc>
                          <a:spcPct val="130000"/>
                        </a:lnSpc>
                      </a:pPr>
                      <a:r>
                        <a:rPr lang="ko-KR" altLang="en-US" sz="1000" b="1" spc="-150" baseline="0" dirty="0" smtClean="0"/>
                        <a:t>유도자 배치</a:t>
                      </a:r>
                      <a:r>
                        <a:rPr lang="en-US" altLang="ko-KR" sz="1000" b="1" spc="-150" baseline="0" dirty="0" smtClean="0"/>
                        <a:t>, </a:t>
                      </a:r>
                      <a:r>
                        <a:rPr lang="ko-KR" altLang="en-US" sz="1000" b="1" spc="-150" baseline="0" dirty="0" smtClean="0"/>
                        <a:t>과속</a:t>
                      </a:r>
                      <a:r>
                        <a:rPr lang="en-US" altLang="ko-KR" sz="1000" b="1" spc="-150" baseline="0" dirty="0" smtClean="0"/>
                        <a:t> </a:t>
                      </a:r>
                      <a:r>
                        <a:rPr lang="ko-KR" altLang="en-US" sz="1000" b="1" spc="-150" baseline="0" dirty="0" smtClean="0"/>
                        <a:t>및 급회전 방지</a:t>
                      </a:r>
                      <a:r>
                        <a:rPr lang="en-US" altLang="ko-KR" sz="1000" b="1" spc="-150" baseline="0" dirty="0" smtClean="0"/>
                        <a:t>, </a:t>
                      </a:r>
                      <a:r>
                        <a:rPr lang="ko-KR" altLang="en-US" sz="1000" b="1" spc="-150" baseline="0" dirty="0" smtClean="0"/>
                        <a:t>안전띠 착용</a:t>
                      </a:r>
                      <a:endParaRPr lang="en-US" altLang="ko-KR" sz="1000" b="1" spc="-150" dirty="0" smtClean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0873364"/>
                  </a:ext>
                </a:extLst>
              </a:tr>
              <a:tr h="290247">
                <a:tc>
                  <a:txBody>
                    <a:bodyPr/>
                    <a:lstStyle/>
                    <a:p>
                      <a:pPr marL="0" marR="0" lvl="0" indent="0" algn="l" defTabSz="91436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spc="-150" dirty="0" smtClean="0"/>
                        <a:t>지게차 포크를 이용한 </a:t>
                      </a:r>
                      <a:r>
                        <a:rPr lang="ko-KR" altLang="en-US" sz="1000" b="1" spc="-150" dirty="0" err="1" smtClean="0"/>
                        <a:t>고소작업</a:t>
                      </a:r>
                      <a:r>
                        <a:rPr lang="ko-KR" altLang="en-US" sz="1000" b="1" spc="-150" dirty="0" smtClean="0"/>
                        <a:t> 중 떨어짐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30000"/>
                        </a:lnSpc>
                      </a:pPr>
                      <a:r>
                        <a:rPr lang="ko-KR" altLang="en-US" sz="1000" b="1" spc="-150" dirty="0" smtClean="0"/>
                        <a:t>용도 이외 사용 금지</a:t>
                      </a:r>
                      <a:r>
                        <a:rPr lang="en-US" altLang="ko-KR" sz="1000" b="1" spc="-150" dirty="0" smtClean="0"/>
                        <a:t>, </a:t>
                      </a:r>
                      <a:r>
                        <a:rPr lang="ko-KR" altLang="en-US" sz="1000" b="1" spc="-150" dirty="0" smtClean="0"/>
                        <a:t>운전석 외 탑승 제한</a:t>
                      </a:r>
                      <a:r>
                        <a:rPr lang="en-US" altLang="ko-KR" sz="1000" b="1" spc="-150" dirty="0" smtClean="0"/>
                        <a:t>(</a:t>
                      </a:r>
                      <a:r>
                        <a:rPr lang="ko-KR" altLang="en-US" sz="1000" b="1" spc="-150" dirty="0" smtClean="0"/>
                        <a:t>고소작업대</a:t>
                      </a:r>
                      <a:r>
                        <a:rPr lang="en-US" altLang="ko-KR" sz="1000" b="1" spc="-150" baseline="0" dirty="0" smtClean="0"/>
                        <a:t> </a:t>
                      </a:r>
                      <a:r>
                        <a:rPr lang="ko-KR" altLang="en-US" sz="1000" b="1" spc="-150" baseline="0" dirty="0" smtClean="0"/>
                        <a:t>등 전용 설비 사용</a:t>
                      </a:r>
                      <a:r>
                        <a:rPr lang="en-US" altLang="ko-KR" sz="1000" b="1" spc="-150" baseline="0" dirty="0" smtClean="0"/>
                        <a:t>)</a:t>
                      </a:r>
                      <a:endParaRPr lang="ko-KR" altLang="en-US" sz="1000" b="1" spc="-150" dirty="0" smtClean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91562946"/>
                  </a:ext>
                </a:extLst>
              </a:tr>
              <a:tr h="525294">
                <a:tc>
                  <a:txBody>
                    <a:bodyPr/>
                    <a:lstStyle/>
                    <a:p>
                      <a:pPr marL="0" marR="0" lvl="0" indent="0" algn="l" defTabSz="91436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spc="-150" dirty="0" smtClean="0"/>
                        <a:t>지게차 수리작업 중 포크가 하강하여 끼임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6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spc="-150" dirty="0" err="1" smtClean="0"/>
                        <a:t>안전지주</a:t>
                      </a:r>
                      <a:r>
                        <a:rPr lang="ko-KR" altLang="en-US" sz="1000" b="1" spc="-150" dirty="0" smtClean="0"/>
                        <a:t> 및 </a:t>
                      </a:r>
                      <a:r>
                        <a:rPr lang="ko-KR" altLang="en-US" sz="1000" b="1" spc="-150" dirty="0" err="1" smtClean="0"/>
                        <a:t>안전블록</a:t>
                      </a:r>
                      <a:r>
                        <a:rPr lang="ko-KR" altLang="en-US" sz="1000" b="1" spc="-150" dirty="0" smtClean="0"/>
                        <a:t> 사용</a:t>
                      </a:r>
                      <a:r>
                        <a:rPr lang="en-US" altLang="ko-KR" sz="1000" b="1" spc="-150" dirty="0" smtClean="0"/>
                        <a:t>,</a:t>
                      </a:r>
                      <a:r>
                        <a:rPr lang="en-US" altLang="ko-KR" sz="1000" b="1" spc="-150" baseline="0" dirty="0" smtClean="0"/>
                        <a:t> </a:t>
                      </a:r>
                      <a:r>
                        <a:rPr lang="ko-KR" altLang="en-US" sz="1000" b="1" spc="-150" baseline="0" dirty="0" err="1" smtClean="0"/>
                        <a:t>작업지휘자</a:t>
                      </a:r>
                      <a:r>
                        <a:rPr lang="ko-KR" altLang="en-US" sz="1000" b="1" spc="-150" baseline="0" dirty="0" smtClean="0"/>
                        <a:t> 지정</a:t>
                      </a:r>
                      <a:r>
                        <a:rPr lang="en-US" altLang="ko-KR" sz="1000" b="1" spc="-150" baseline="0" dirty="0" smtClean="0"/>
                        <a:t>, </a:t>
                      </a:r>
                      <a:r>
                        <a:rPr lang="ko-KR" altLang="en-US" sz="1000" b="1" spc="-150" baseline="0" dirty="0" err="1" smtClean="0"/>
                        <a:t>작업순서를</a:t>
                      </a:r>
                      <a:r>
                        <a:rPr lang="ko-KR" altLang="en-US" sz="1000" b="1" spc="-150" baseline="0" dirty="0" smtClean="0"/>
                        <a:t> 정하고 그 순서에 따라 </a:t>
                      </a:r>
                      <a:endParaRPr lang="en-US" altLang="ko-KR" sz="1000" b="1" spc="-150" baseline="0" dirty="0" smtClean="0"/>
                    </a:p>
                    <a:p>
                      <a:pPr marL="0" marR="0" lvl="0" indent="0" algn="l" defTabSz="91436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spc="-150" baseline="0" dirty="0" smtClean="0"/>
                        <a:t>작업</a:t>
                      </a:r>
                      <a:r>
                        <a:rPr lang="en-US" altLang="ko-KR" sz="1000" b="1" spc="-150" baseline="0" dirty="0" smtClean="0"/>
                        <a:t>, </a:t>
                      </a:r>
                      <a:r>
                        <a:rPr lang="ko-KR" altLang="en-US" sz="1000" b="1" spc="-150" baseline="0" dirty="0" smtClean="0"/>
                        <a:t>안전모</a:t>
                      </a:r>
                      <a:r>
                        <a:rPr lang="en-US" altLang="ko-KR" sz="1000" b="1" spc="-150" baseline="0" dirty="0" smtClean="0"/>
                        <a:t> </a:t>
                      </a:r>
                      <a:r>
                        <a:rPr lang="ko-KR" altLang="en-US" sz="1000" b="1" spc="-150" baseline="0" dirty="0" smtClean="0"/>
                        <a:t>착용</a:t>
                      </a:r>
                      <a:endParaRPr lang="ko-KR" altLang="en-US" sz="1000" b="1" spc="-150" dirty="0" smtClean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43355623"/>
                  </a:ext>
                </a:extLst>
              </a:tr>
              <a:tr h="525294">
                <a:tc>
                  <a:txBody>
                    <a:bodyPr/>
                    <a:lstStyle/>
                    <a:p>
                      <a:pPr marL="0" marR="0" lvl="0" indent="0" algn="l" defTabSz="91436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spc="-150" dirty="0" smtClean="0"/>
                        <a:t>운전자가 운전석에서 일어나 </a:t>
                      </a:r>
                      <a:r>
                        <a:rPr lang="ko-KR" altLang="en-US" sz="1000" b="1" spc="-150" dirty="0" err="1" smtClean="0"/>
                        <a:t>적재화물을</a:t>
                      </a:r>
                      <a:r>
                        <a:rPr lang="ko-KR" altLang="en-US" sz="1000" b="1" spc="-150" dirty="0" smtClean="0"/>
                        <a:t> 확인 중 </a:t>
                      </a:r>
                      <a:r>
                        <a:rPr lang="ko-KR" altLang="en-US" sz="1000" b="1" spc="-150" dirty="0" err="1" smtClean="0"/>
                        <a:t>미스트와</a:t>
                      </a:r>
                      <a:r>
                        <a:rPr lang="ko-KR" altLang="en-US" sz="1000" b="1" spc="-150" dirty="0" smtClean="0"/>
                        <a:t> 프레임 사이에 끼임</a:t>
                      </a:r>
                      <a:endParaRPr lang="en-US" altLang="ko-KR" sz="1000" b="1" spc="-150" dirty="0" smtClean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60" rtl="0" eaLnBrk="1" fontAlgn="auto" latinLnBrk="1" hangingPunct="1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spc="-150" dirty="0" smtClean="0"/>
                        <a:t>운전석 이탈 시 포크를 가장 낮은 위치</a:t>
                      </a:r>
                      <a:r>
                        <a:rPr lang="ko-KR" altLang="en-US" sz="1000" b="1" spc="-150" baseline="0" dirty="0" smtClean="0"/>
                        <a:t> 또는 지면으로 </a:t>
                      </a:r>
                      <a:r>
                        <a:rPr lang="ko-KR" altLang="en-US" sz="1000" b="1" spc="-150" baseline="0" dirty="0" err="1" smtClean="0"/>
                        <a:t>내려두어야</a:t>
                      </a:r>
                      <a:r>
                        <a:rPr lang="ko-KR" altLang="en-US" sz="1000" b="1" spc="-150" baseline="0" dirty="0" smtClean="0"/>
                        <a:t> 하고</a:t>
                      </a:r>
                      <a:r>
                        <a:rPr lang="en-US" altLang="ko-KR" sz="1000" b="1" spc="-150" baseline="0" dirty="0" smtClean="0"/>
                        <a:t>, </a:t>
                      </a:r>
                      <a:r>
                        <a:rPr lang="ko-KR" altLang="en-US" sz="1000" b="1" spc="-150" baseline="0" dirty="0" smtClean="0"/>
                        <a:t>갑작스러운 동작을 </a:t>
                      </a:r>
                      <a:r>
                        <a:rPr lang="en-US" altLang="ko-KR" sz="1000" b="1" spc="-150" baseline="0" dirty="0" smtClean="0"/>
                        <a:t/>
                      </a:r>
                      <a:br>
                        <a:rPr lang="en-US" altLang="ko-KR" sz="1000" b="1" spc="-150" baseline="0" dirty="0" smtClean="0"/>
                      </a:br>
                      <a:r>
                        <a:rPr lang="ko-KR" altLang="en-US" sz="1000" b="1" spc="-150" baseline="0" dirty="0" smtClean="0"/>
                        <a:t>방지하기 위하여 시동을 끄고 </a:t>
                      </a:r>
                      <a:r>
                        <a:rPr lang="ko-KR" altLang="en-US" sz="1000" b="1" spc="-150" baseline="0" dirty="0" err="1" smtClean="0"/>
                        <a:t>시동키를</a:t>
                      </a:r>
                      <a:r>
                        <a:rPr lang="ko-KR" altLang="en-US" sz="1000" b="1" spc="-150" baseline="0" dirty="0" smtClean="0"/>
                        <a:t> 운전대에서 분리</a:t>
                      </a:r>
                      <a:endParaRPr lang="en-US" altLang="ko-KR" sz="1000" b="1" spc="-150" baseline="0" dirty="0" smtClean="0"/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094637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024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2621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3.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지게차 작업 안전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3705" y="764704"/>
            <a:ext cx="1810023" cy="338554"/>
          </a:xfrm>
          <a:prstGeom prst="rect">
            <a:avLst/>
          </a:prstGeom>
          <a:solidFill>
            <a:srgbClr val="0061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지게차 안전점검</a:t>
            </a:r>
            <a:endParaRPr lang="ko-KR" altLang="en-US" sz="16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8304" y="1437125"/>
            <a:ext cx="4464937" cy="4390232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91084" y="1416805"/>
            <a:ext cx="3888432" cy="1692771"/>
          </a:xfrm>
          <a:prstGeom prst="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1300" b="1" spc="-15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○</a:t>
            </a:r>
            <a:r>
              <a:rPr lang="en-US" altLang="ko-KR" sz="1300" b="1" spc="-15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300" b="1" spc="-15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지게차에 해당 </a:t>
            </a:r>
            <a:r>
              <a:rPr lang="ko-KR" altLang="en-US" sz="1300" b="1" spc="-150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안전점검표</a:t>
            </a:r>
            <a:r>
              <a:rPr lang="ko-KR" altLang="en-US" sz="1300" b="1" spc="-15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부착</a:t>
            </a:r>
            <a:r>
              <a:rPr lang="en-US" altLang="ko-KR" sz="1300" b="1" spc="-15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/>
            </a:r>
            <a:br>
              <a:rPr lang="en-US" altLang="ko-KR" sz="1300" b="1" spc="-15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ko-KR" altLang="en-US" sz="1300" b="1" spc="-150" dirty="0">
                <a:latin typeface="맑은 고딕" panose="020B0503020000020004" pitchFamily="50" charset="-127"/>
              </a:rPr>
              <a:t>○</a:t>
            </a:r>
            <a:r>
              <a:rPr lang="en-US" altLang="ko-KR" sz="1300" b="1" spc="-15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300" b="1" spc="-15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지게차 운행 업체는 작업 전 점검 실시 必</a:t>
            </a:r>
            <a:endParaRPr lang="en-US" altLang="ko-KR" sz="1300" b="1" spc="-15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1300" b="1" spc="-150" dirty="0">
                <a:latin typeface="맑은 고딕" panose="020B0503020000020004" pitchFamily="50" charset="-127"/>
              </a:rPr>
              <a:t>○</a:t>
            </a:r>
            <a:r>
              <a:rPr lang="en-US" altLang="ko-KR" sz="1300" b="1" spc="-150" dirty="0" smtClean="0"/>
              <a:t> </a:t>
            </a:r>
            <a:r>
              <a:rPr lang="ko-KR" altLang="en-US" sz="1300" b="1" spc="-150" dirty="0" smtClean="0"/>
              <a:t>각 </a:t>
            </a:r>
            <a:r>
              <a:rPr lang="ko-KR" altLang="en-US" sz="1300" b="1" spc="-150" dirty="0" err="1" smtClean="0"/>
              <a:t>점검사항에</a:t>
            </a:r>
            <a:r>
              <a:rPr lang="ko-KR" altLang="en-US" sz="1300" b="1" spc="-150" dirty="0" smtClean="0"/>
              <a:t> 따른 점검 실시</a:t>
            </a:r>
            <a:endParaRPr lang="en-US" altLang="ko-KR" sz="1300" b="1" spc="-150" dirty="0" smtClean="0"/>
          </a:p>
          <a:p>
            <a:pPr>
              <a:lnSpc>
                <a:spcPct val="200000"/>
              </a:lnSpc>
            </a:pPr>
            <a:r>
              <a:rPr lang="ko-KR" altLang="en-US" sz="1300" b="1" spc="-150" dirty="0">
                <a:latin typeface="맑은 고딕" panose="020B0503020000020004" pitchFamily="50" charset="-127"/>
              </a:rPr>
              <a:t>○</a:t>
            </a:r>
            <a:r>
              <a:rPr lang="en-US" altLang="ko-KR" sz="1300" b="1" spc="-150" dirty="0" smtClean="0"/>
              <a:t> </a:t>
            </a:r>
            <a:r>
              <a:rPr lang="ko-KR" altLang="en-US" sz="1300" b="1" spc="-150" dirty="0" smtClean="0"/>
              <a:t>특이사항</a:t>
            </a:r>
            <a:r>
              <a:rPr lang="en-US" altLang="ko-KR" sz="1300" b="1" spc="-150" dirty="0" smtClean="0"/>
              <a:t>/</a:t>
            </a:r>
            <a:r>
              <a:rPr lang="ko-KR" altLang="en-US" sz="1300" b="1" spc="-150" dirty="0" err="1" smtClean="0"/>
              <a:t>부적합사항</a:t>
            </a:r>
            <a:r>
              <a:rPr lang="ko-KR" altLang="en-US" sz="1300" b="1" spc="-150" dirty="0" smtClean="0"/>
              <a:t> 발생 시 </a:t>
            </a:r>
            <a:r>
              <a:rPr lang="ko-KR" altLang="en-US" sz="1300" b="1" spc="-150" dirty="0" err="1" smtClean="0"/>
              <a:t>환경안전팀</a:t>
            </a:r>
            <a:r>
              <a:rPr lang="ko-KR" altLang="en-US" sz="1300" b="1" spc="-150" dirty="0" smtClean="0"/>
              <a:t> 통보</a:t>
            </a:r>
            <a:endParaRPr lang="en-US" altLang="ko-KR" sz="1300" b="1" spc="-150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542" y="3207579"/>
            <a:ext cx="3880974" cy="2599458"/>
          </a:xfrm>
          <a:prstGeom prst="rect">
            <a:avLst/>
          </a:prstGeom>
        </p:spPr>
      </p:pic>
      <p:sp>
        <p:nvSpPr>
          <p:cNvPr id="13" name="직사각형 12"/>
          <p:cNvSpPr/>
          <p:nvPr/>
        </p:nvSpPr>
        <p:spPr>
          <a:xfrm>
            <a:off x="2230964" y="4134440"/>
            <a:ext cx="1296144" cy="797295"/>
          </a:xfrm>
          <a:prstGeom prst="rect">
            <a:avLst/>
          </a:prstGeom>
          <a:noFill/>
          <a:ln w="3492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오른쪽 화살표 13"/>
          <p:cNvSpPr/>
          <p:nvPr/>
        </p:nvSpPr>
        <p:spPr>
          <a:xfrm>
            <a:off x="3527108" y="4384461"/>
            <a:ext cx="921196" cy="288032"/>
          </a:xfrm>
          <a:prstGeom prst="rightArrow">
            <a:avLst>
              <a:gd name="adj1" fmla="val 37790"/>
              <a:gd name="adj2" fmla="val 71368"/>
            </a:avLst>
          </a:prstGeom>
          <a:solidFill>
            <a:srgbClr val="FF0000"/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153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26215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3.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지게차 작업 안전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3705" y="764704"/>
            <a:ext cx="1810023" cy="338554"/>
          </a:xfrm>
          <a:prstGeom prst="rect">
            <a:avLst/>
          </a:prstGeom>
          <a:solidFill>
            <a:srgbClr val="0061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주행 시 안전수칙</a:t>
            </a:r>
            <a:endParaRPr lang="ko-KR" altLang="en-US" sz="16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3705" y="1268760"/>
            <a:ext cx="6048672" cy="240065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000" b="1" dirty="0" smtClean="0">
                <a:solidFill>
                  <a:sysClr val="windowText" lastClr="000000"/>
                </a:solidFill>
              </a:rPr>
              <a:t>안전벨트를 착용 후 주행한다</a:t>
            </a:r>
            <a:r>
              <a:rPr lang="en-US" altLang="ko-KR" sz="1000" b="1" dirty="0" smtClean="0">
                <a:solidFill>
                  <a:sysClr val="windowText" lastClr="000000"/>
                </a:solidFill>
              </a:rPr>
              <a:t>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000" b="1" dirty="0" err="1">
                <a:solidFill>
                  <a:sysClr val="windowText" lastClr="000000"/>
                </a:solidFill>
              </a:rPr>
              <a:t>중량물을</a:t>
            </a:r>
            <a:r>
              <a:rPr lang="ko-KR" altLang="en-US" sz="1000" b="1" dirty="0">
                <a:solidFill>
                  <a:sysClr val="windowText" lastClr="000000"/>
                </a:solidFill>
              </a:rPr>
              <a:t> 운반 중인 경우에는 반드시 제한속도를 </a:t>
            </a:r>
            <a:r>
              <a:rPr lang="ko-KR" altLang="en-US" sz="1000" b="1" dirty="0" smtClean="0">
                <a:solidFill>
                  <a:sysClr val="windowText" lastClr="000000"/>
                </a:solidFill>
              </a:rPr>
              <a:t>유지한다</a:t>
            </a:r>
            <a:r>
              <a:rPr lang="en-US" altLang="ko-KR" sz="1000" b="1" dirty="0" smtClean="0">
                <a:solidFill>
                  <a:sysClr val="windowText" lastClr="000000"/>
                </a:solidFill>
              </a:rPr>
              <a:t>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000" b="1" dirty="0">
                <a:solidFill>
                  <a:sysClr val="windowText" lastClr="000000"/>
                </a:solidFill>
              </a:rPr>
              <a:t>평탄하지 않은 땅</a:t>
            </a:r>
            <a:r>
              <a:rPr lang="en-US" altLang="ko-KR" sz="1000" b="1" dirty="0">
                <a:solidFill>
                  <a:sysClr val="windowText" lastClr="000000"/>
                </a:solidFill>
              </a:rPr>
              <a:t>, </a:t>
            </a:r>
            <a:r>
              <a:rPr lang="ko-KR" altLang="en-US" sz="1000" b="1" dirty="0">
                <a:solidFill>
                  <a:sysClr val="windowText" lastClr="000000"/>
                </a:solidFill>
              </a:rPr>
              <a:t>경사로</a:t>
            </a:r>
            <a:r>
              <a:rPr lang="en-US" altLang="ko-KR" sz="1000" b="1" dirty="0">
                <a:solidFill>
                  <a:sysClr val="windowText" lastClr="000000"/>
                </a:solidFill>
              </a:rPr>
              <a:t>, </a:t>
            </a:r>
            <a:r>
              <a:rPr lang="ko-KR" altLang="en-US" sz="1000" b="1" dirty="0">
                <a:solidFill>
                  <a:sysClr val="windowText" lastClr="000000"/>
                </a:solidFill>
              </a:rPr>
              <a:t>좁은 통로 등에서는 </a:t>
            </a:r>
            <a:r>
              <a:rPr lang="ko-KR" altLang="en-US" sz="1000" b="1" dirty="0" err="1">
                <a:solidFill>
                  <a:sysClr val="windowText" lastClr="000000"/>
                </a:solidFill>
              </a:rPr>
              <a:t>급주행</a:t>
            </a:r>
            <a:r>
              <a:rPr lang="en-US" altLang="ko-KR" sz="1000" b="1" dirty="0">
                <a:solidFill>
                  <a:sysClr val="windowText" lastClr="000000"/>
                </a:solidFill>
              </a:rPr>
              <a:t>, </a:t>
            </a:r>
            <a:r>
              <a:rPr lang="ko-KR" altLang="en-US" sz="1000" b="1" dirty="0">
                <a:solidFill>
                  <a:sysClr val="windowText" lastClr="000000"/>
                </a:solidFill>
              </a:rPr>
              <a:t>브레이크 </a:t>
            </a:r>
            <a:r>
              <a:rPr lang="ko-KR" altLang="en-US" sz="1000" b="1" dirty="0" err="1">
                <a:solidFill>
                  <a:sysClr val="windowText" lastClr="000000"/>
                </a:solidFill>
              </a:rPr>
              <a:t>급조작</a:t>
            </a:r>
            <a:r>
              <a:rPr lang="en-US" altLang="ko-KR" sz="1000" b="1" dirty="0">
                <a:solidFill>
                  <a:sysClr val="windowText" lastClr="000000"/>
                </a:solidFill>
              </a:rPr>
              <a:t>, </a:t>
            </a:r>
            <a:r>
              <a:rPr lang="ko-KR" altLang="en-US" sz="1000" b="1" dirty="0">
                <a:solidFill>
                  <a:sysClr val="windowText" lastClr="000000"/>
                </a:solidFill>
              </a:rPr>
              <a:t>급선회를 절대 하지 </a:t>
            </a:r>
            <a:r>
              <a:rPr lang="ko-KR" altLang="en-US" sz="1000" b="1" dirty="0" smtClean="0">
                <a:solidFill>
                  <a:sysClr val="windowText" lastClr="000000"/>
                </a:solidFill>
              </a:rPr>
              <a:t>않는다</a:t>
            </a:r>
            <a:r>
              <a:rPr lang="en-US" altLang="ko-KR" sz="1000" b="1" dirty="0" smtClean="0">
                <a:solidFill>
                  <a:sysClr val="windowText" lastClr="000000"/>
                </a:solidFill>
              </a:rPr>
              <a:t>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000" b="1" dirty="0">
                <a:solidFill>
                  <a:sysClr val="windowText" lastClr="000000"/>
                </a:solidFill>
              </a:rPr>
              <a:t>하물은 마스트를 뒤로 젖힌 상태에서 가능한 한 낮춰 </a:t>
            </a:r>
            <a:r>
              <a:rPr lang="ko-KR" altLang="en-US" sz="1000" b="1" dirty="0" smtClean="0">
                <a:solidFill>
                  <a:sysClr val="windowText" lastClr="000000"/>
                </a:solidFill>
              </a:rPr>
              <a:t>운행한다</a:t>
            </a:r>
            <a:r>
              <a:rPr lang="en-US" altLang="ko-KR" sz="1000" b="1" dirty="0" smtClean="0">
                <a:solidFill>
                  <a:sysClr val="windowText" lastClr="000000"/>
                </a:solidFill>
              </a:rPr>
              <a:t>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000" b="1" dirty="0">
                <a:solidFill>
                  <a:sysClr val="windowText" lastClr="000000"/>
                </a:solidFill>
              </a:rPr>
              <a:t>하물이 시야를 가릴 때는 후진하여 주행하거나 유도자를 </a:t>
            </a:r>
            <a:r>
              <a:rPr lang="ko-KR" altLang="en-US" sz="1000" b="1" dirty="0" smtClean="0">
                <a:solidFill>
                  <a:sysClr val="windowText" lastClr="000000"/>
                </a:solidFill>
              </a:rPr>
              <a:t>배치한다</a:t>
            </a:r>
            <a:r>
              <a:rPr lang="en-US" altLang="ko-KR" sz="1000" b="1" dirty="0" smtClean="0">
                <a:solidFill>
                  <a:sysClr val="windowText" lastClr="000000"/>
                </a:solidFill>
              </a:rPr>
              <a:t>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000" b="1" dirty="0">
                <a:solidFill>
                  <a:sysClr val="windowText" lastClr="000000"/>
                </a:solidFill>
              </a:rPr>
              <a:t>경사로를 올라가거나 내려갈 때는 </a:t>
            </a:r>
            <a:r>
              <a:rPr lang="ko-KR" altLang="en-US" sz="1000" b="1" dirty="0" err="1">
                <a:solidFill>
                  <a:sysClr val="windowText" lastClr="000000"/>
                </a:solidFill>
              </a:rPr>
              <a:t>적재물이</a:t>
            </a:r>
            <a:r>
              <a:rPr lang="ko-KR" altLang="en-US" sz="1000" b="1" dirty="0">
                <a:solidFill>
                  <a:sysClr val="windowText" lastClr="000000"/>
                </a:solidFill>
              </a:rPr>
              <a:t> 경사로의 위쪽을 향하도록 하여 주행하고</a:t>
            </a:r>
            <a:r>
              <a:rPr lang="en-US" altLang="ko-KR" sz="1000" b="1" dirty="0" smtClean="0">
                <a:solidFill>
                  <a:sysClr val="windowText" lastClr="000000"/>
                </a:solidFill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altLang="ko-KR" sz="1000" b="1" dirty="0">
                <a:solidFill>
                  <a:sysClr val="windowText" lastClr="000000"/>
                </a:solidFill>
              </a:rPr>
              <a:t> </a:t>
            </a:r>
            <a:r>
              <a:rPr lang="en-US" altLang="ko-KR" sz="1000" b="1" dirty="0" smtClean="0">
                <a:solidFill>
                  <a:sysClr val="windowText" lastClr="000000"/>
                </a:solidFill>
              </a:rPr>
              <a:t>   </a:t>
            </a:r>
            <a:r>
              <a:rPr lang="ko-KR" altLang="en-US" sz="1000" b="1" dirty="0">
                <a:solidFill>
                  <a:sysClr val="windowText" lastClr="000000"/>
                </a:solidFill>
              </a:rPr>
              <a:t>경사로를 내려올 때는 엔진 브레이크</a:t>
            </a:r>
            <a:r>
              <a:rPr lang="en-US" altLang="ko-KR" sz="1000" b="1" dirty="0">
                <a:solidFill>
                  <a:sysClr val="windowText" lastClr="000000"/>
                </a:solidFill>
              </a:rPr>
              <a:t>, </a:t>
            </a:r>
            <a:r>
              <a:rPr lang="ko-KR" altLang="en-US" sz="1000" b="1" dirty="0">
                <a:solidFill>
                  <a:sysClr val="windowText" lastClr="000000"/>
                </a:solidFill>
              </a:rPr>
              <a:t>발 브레이크를 </a:t>
            </a:r>
            <a:r>
              <a:rPr lang="ko-KR" altLang="en-US" sz="1000" b="1" dirty="0" smtClean="0">
                <a:solidFill>
                  <a:sysClr val="windowText" lastClr="000000"/>
                </a:solidFill>
              </a:rPr>
              <a:t>걸고 </a:t>
            </a:r>
            <a:r>
              <a:rPr lang="ko-KR" altLang="en-US" sz="1000" b="1" dirty="0">
                <a:solidFill>
                  <a:sysClr val="windowText" lastClr="000000"/>
                </a:solidFill>
              </a:rPr>
              <a:t>천천히 </a:t>
            </a:r>
            <a:r>
              <a:rPr lang="ko-KR" altLang="en-US" sz="1000" b="1" dirty="0" smtClean="0">
                <a:solidFill>
                  <a:sysClr val="windowText" lastClr="000000"/>
                </a:solidFill>
              </a:rPr>
              <a:t>운전한다</a:t>
            </a:r>
            <a:r>
              <a:rPr lang="en-US" altLang="ko-KR" sz="1000" b="1" dirty="0" smtClean="0">
                <a:solidFill>
                  <a:sysClr val="windowText" lastClr="000000"/>
                </a:solidFill>
              </a:rPr>
              <a:t>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000" b="1" dirty="0">
                <a:solidFill>
                  <a:sysClr val="windowText" lastClr="000000"/>
                </a:solidFill>
              </a:rPr>
              <a:t>지게차 자체의 무게와 하물의 무게를 감안하여 바닥 상태 등을 </a:t>
            </a:r>
            <a:r>
              <a:rPr lang="ko-KR" altLang="en-US" sz="1000" b="1" dirty="0" smtClean="0">
                <a:solidFill>
                  <a:sysClr val="windowText" lastClr="000000"/>
                </a:solidFill>
              </a:rPr>
              <a:t>확인한다</a:t>
            </a:r>
            <a:r>
              <a:rPr lang="en-US" altLang="ko-KR" sz="1000" b="1" dirty="0" smtClean="0">
                <a:solidFill>
                  <a:sysClr val="windowText" lastClr="000000"/>
                </a:solidFill>
              </a:rPr>
              <a:t>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000" b="1" dirty="0">
                <a:solidFill>
                  <a:sysClr val="windowText" lastClr="000000"/>
                </a:solidFill>
              </a:rPr>
              <a:t>하물을 불안정한 상태 혹은 </a:t>
            </a:r>
            <a:r>
              <a:rPr lang="ko-KR" altLang="en-US" sz="1000" b="1" dirty="0" err="1">
                <a:solidFill>
                  <a:sysClr val="windowText" lastClr="000000"/>
                </a:solidFill>
              </a:rPr>
              <a:t>편하중</a:t>
            </a:r>
            <a:r>
              <a:rPr lang="ko-KR" altLang="en-US" sz="1000" b="1" dirty="0">
                <a:solidFill>
                  <a:sysClr val="windowText" lastClr="000000"/>
                </a:solidFill>
              </a:rPr>
              <a:t> 상태로 옮겨서는 안 </a:t>
            </a:r>
            <a:r>
              <a:rPr lang="ko-KR" altLang="en-US" sz="1000" b="1" dirty="0" smtClean="0">
                <a:solidFill>
                  <a:sysClr val="windowText" lastClr="000000"/>
                </a:solidFill>
              </a:rPr>
              <a:t>된다</a:t>
            </a:r>
            <a:r>
              <a:rPr lang="en-US" altLang="ko-KR" sz="1000" b="1" dirty="0" smtClean="0">
                <a:solidFill>
                  <a:sysClr val="windowText" lastClr="000000"/>
                </a:solidFill>
              </a:rPr>
              <a:t>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000" b="1" dirty="0" err="1">
                <a:solidFill>
                  <a:sysClr val="windowText" lastClr="000000"/>
                </a:solidFill>
              </a:rPr>
              <a:t>후륜이</a:t>
            </a:r>
            <a:r>
              <a:rPr lang="ko-KR" altLang="en-US" sz="1000" b="1" dirty="0">
                <a:solidFill>
                  <a:sysClr val="windowText" lastClr="000000"/>
                </a:solidFill>
              </a:rPr>
              <a:t> 뜬 상태로 주행해서는 안 </a:t>
            </a:r>
            <a:r>
              <a:rPr lang="ko-KR" altLang="en-US" sz="1000" b="1" dirty="0" smtClean="0">
                <a:solidFill>
                  <a:sysClr val="windowText" lastClr="000000"/>
                </a:solidFill>
              </a:rPr>
              <a:t>된다</a:t>
            </a:r>
            <a:r>
              <a:rPr lang="en-US" altLang="ko-KR" sz="1000" b="1" dirty="0" smtClean="0">
                <a:solidFill>
                  <a:sysClr val="windowText" lastClr="000000"/>
                </a:solidFill>
              </a:rPr>
              <a:t>.</a:t>
            </a: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1437360"/>
            <a:ext cx="2487577" cy="19175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13705" y="4581128"/>
            <a:ext cx="6048672" cy="1477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000" b="1" dirty="0" smtClean="0">
                <a:solidFill>
                  <a:sysClr val="windowText" lastClr="000000"/>
                </a:solidFill>
              </a:rPr>
              <a:t>공동 작업은 작업 지휘자의 신호에 따른다</a:t>
            </a:r>
            <a:r>
              <a:rPr lang="en-US" altLang="ko-KR" sz="1000" b="1" dirty="0" smtClean="0">
                <a:solidFill>
                  <a:sysClr val="windowText" lastClr="000000"/>
                </a:solidFill>
              </a:rPr>
              <a:t>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000" b="1" dirty="0"/>
              <a:t>적재 </a:t>
            </a:r>
            <a:r>
              <a:rPr lang="ko-KR" altLang="en-US" sz="1000" b="1" dirty="0" err="1"/>
              <a:t>허용하중을</a:t>
            </a:r>
            <a:r>
              <a:rPr lang="ko-KR" altLang="en-US" sz="1000" b="1" dirty="0"/>
              <a:t> 초과하는 하물의 적재는 </a:t>
            </a:r>
            <a:r>
              <a:rPr lang="ko-KR" altLang="en-US" sz="1000" b="1" dirty="0" smtClean="0"/>
              <a:t>금한다</a:t>
            </a:r>
            <a:r>
              <a:rPr lang="en-US" altLang="ko-KR" sz="1000" b="1" dirty="0" smtClean="0"/>
              <a:t>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000" b="1" dirty="0"/>
              <a:t>하물 위에 사람이 탑승하지 않도록 </a:t>
            </a:r>
            <a:r>
              <a:rPr lang="ko-KR" altLang="en-US" sz="1000" b="1" dirty="0" smtClean="0"/>
              <a:t>한다</a:t>
            </a:r>
            <a:r>
              <a:rPr lang="en-US" altLang="ko-KR" sz="1000" b="1" dirty="0" smtClean="0"/>
              <a:t>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000" b="1" dirty="0"/>
              <a:t>무너질 위험이 있는 물체는 반드시 </a:t>
            </a:r>
            <a:r>
              <a:rPr lang="ko-KR" altLang="en-US" sz="1000" b="1" dirty="0" smtClean="0"/>
              <a:t>묶는다</a:t>
            </a:r>
            <a:r>
              <a:rPr lang="en-US" altLang="ko-KR" sz="1000" b="1" dirty="0" smtClean="0"/>
              <a:t>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000" b="1" dirty="0"/>
              <a:t>굴러갈 위험이 있는 물체는 고임목으로 </a:t>
            </a:r>
            <a:r>
              <a:rPr lang="ko-KR" altLang="en-US" sz="1000" b="1" dirty="0" smtClean="0"/>
              <a:t>고인다</a:t>
            </a:r>
            <a:r>
              <a:rPr lang="en-US" altLang="ko-KR" sz="1000" b="1" dirty="0" smtClean="0"/>
              <a:t>.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000" b="1" dirty="0"/>
              <a:t>가벼운 것은 위로</a:t>
            </a:r>
            <a:r>
              <a:rPr lang="en-US" altLang="ko-KR" sz="1000" b="1" dirty="0"/>
              <a:t>, </a:t>
            </a:r>
            <a:r>
              <a:rPr lang="ko-KR" altLang="en-US" sz="1000" b="1" dirty="0"/>
              <a:t>무거운 것은 밑으로 </a:t>
            </a:r>
            <a:r>
              <a:rPr lang="ko-KR" altLang="en-US" sz="1000" b="1" dirty="0" smtClean="0"/>
              <a:t>적재한다</a:t>
            </a:r>
            <a:r>
              <a:rPr lang="en-US" altLang="ko-KR" sz="1000" b="1" dirty="0" smtClean="0"/>
              <a:t>.</a:t>
            </a:r>
            <a:endParaRPr lang="en-US" altLang="ko-KR" sz="1000" b="1" dirty="0" smtClean="0">
              <a:solidFill>
                <a:sysClr val="windowText" lastClr="000000"/>
              </a:solidFill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6216" y="4358152"/>
            <a:ext cx="2257425" cy="17907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13705" y="4019598"/>
            <a:ext cx="1810023" cy="338554"/>
          </a:xfrm>
          <a:prstGeom prst="rect">
            <a:avLst/>
          </a:prstGeom>
          <a:solidFill>
            <a:srgbClr val="0061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하역 시 안전수칙</a:t>
            </a:r>
            <a:endParaRPr lang="ko-KR" altLang="en-US" sz="16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621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62824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4.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지게차 인체 인식 방호장치 시범 운영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아산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101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동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층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dirty="0" smtClean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15677" y="1268760"/>
            <a:ext cx="8712646" cy="1338828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solidFill>
                  <a:schemeClr val="bg1">
                    <a:lumMod val="50000"/>
                  </a:schemeClr>
                </a:solidFill>
                <a:latin typeface="맑은 고딕" panose="020B0503020000020004" pitchFamily="50" charset="-127"/>
              </a:rPr>
              <a:t>■ </a:t>
            </a:r>
            <a:r>
              <a:rPr lang="ko-KR" altLang="en-US" sz="1300" dirty="0" smtClean="0">
                <a:latin typeface="+mn-ea"/>
              </a:rPr>
              <a:t>지게차는 제조업 사망사고 제</a:t>
            </a:r>
            <a:r>
              <a:rPr lang="en-US" altLang="ko-KR" sz="1300" dirty="0" smtClean="0">
                <a:latin typeface="+mn-ea"/>
              </a:rPr>
              <a:t>1</a:t>
            </a:r>
            <a:r>
              <a:rPr lang="ko-KR" altLang="en-US" sz="1300" dirty="0" smtClean="0">
                <a:latin typeface="+mn-ea"/>
              </a:rPr>
              <a:t>위 </a:t>
            </a:r>
            <a:r>
              <a:rPr lang="ko-KR" altLang="en-US" sz="1300" dirty="0" err="1" smtClean="0">
                <a:latin typeface="+mn-ea"/>
              </a:rPr>
              <a:t>기인물로서</a:t>
            </a:r>
            <a:r>
              <a:rPr lang="ko-KR" altLang="en-US" sz="1300" dirty="0" smtClean="0">
                <a:latin typeface="+mn-ea"/>
              </a:rPr>
              <a:t> 해당 작업으로 인해 최근 </a:t>
            </a:r>
            <a:r>
              <a:rPr lang="en-US" altLang="ko-KR" sz="1300" dirty="0" smtClean="0">
                <a:latin typeface="+mn-ea"/>
              </a:rPr>
              <a:t>3</a:t>
            </a:r>
            <a:r>
              <a:rPr lang="ko-KR" altLang="en-US" sz="1300" dirty="0" smtClean="0">
                <a:latin typeface="+mn-ea"/>
              </a:rPr>
              <a:t>년간</a:t>
            </a:r>
            <a:r>
              <a:rPr lang="en-US" altLang="ko-KR" sz="1300" dirty="0" smtClean="0">
                <a:latin typeface="+mn-ea"/>
              </a:rPr>
              <a:t>(18</a:t>
            </a:r>
            <a:r>
              <a:rPr lang="ko-KR" altLang="en-US" sz="1300" dirty="0" smtClean="0">
                <a:latin typeface="+mn-ea"/>
              </a:rPr>
              <a:t>년</a:t>
            </a:r>
            <a:r>
              <a:rPr lang="en-US" altLang="ko-KR" sz="1300" dirty="0" smtClean="0">
                <a:latin typeface="+mn-ea"/>
              </a:rPr>
              <a:t>~20</a:t>
            </a:r>
            <a:r>
              <a:rPr lang="ko-KR" altLang="en-US" sz="1300" dirty="0" smtClean="0">
                <a:latin typeface="+mn-ea"/>
              </a:rPr>
              <a:t>년</a:t>
            </a:r>
            <a:r>
              <a:rPr lang="en-US" altLang="ko-KR" sz="1300" dirty="0" smtClean="0">
                <a:latin typeface="+mn-ea"/>
              </a:rPr>
              <a:t>) </a:t>
            </a:r>
            <a:r>
              <a:rPr lang="ko-KR" altLang="en-US" sz="1300" dirty="0" err="1" smtClean="0">
                <a:latin typeface="+mn-ea"/>
              </a:rPr>
              <a:t>사고재해자</a:t>
            </a:r>
            <a:r>
              <a:rPr lang="ko-KR" altLang="en-US" sz="1300" dirty="0" smtClean="0">
                <a:latin typeface="+mn-ea"/>
              </a:rPr>
              <a:t> </a:t>
            </a:r>
            <a:r>
              <a:rPr lang="en-US" altLang="ko-KR" sz="1300" dirty="0" smtClean="0">
                <a:latin typeface="+mn-ea"/>
              </a:rPr>
              <a:t>3,829</a:t>
            </a:r>
            <a:r>
              <a:rPr lang="ko-KR" altLang="en-US" sz="1300" dirty="0" smtClean="0">
                <a:latin typeface="+mn-ea"/>
              </a:rPr>
              <a:t>명      </a:t>
            </a:r>
            <a:r>
              <a:rPr lang="en-US" altLang="ko-KR" sz="1300" dirty="0" smtClean="0">
                <a:latin typeface="+mn-ea"/>
              </a:rPr>
              <a:t/>
            </a:r>
            <a:br>
              <a:rPr lang="en-US" altLang="ko-KR" sz="1300" dirty="0" smtClean="0">
                <a:latin typeface="+mn-ea"/>
              </a:rPr>
            </a:br>
            <a:r>
              <a:rPr lang="en-US" altLang="ko-KR" sz="1300" dirty="0" smtClean="0">
                <a:latin typeface="+mn-ea"/>
              </a:rPr>
              <a:t>    (</a:t>
            </a:r>
            <a:r>
              <a:rPr lang="ko-KR" altLang="en-US" sz="1300" dirty="0" smtClean="0">
                <a:latin typeface="+mn-ea"/>
              </a:rPr>
              <a:t>사망 </a:t>
            </a:r>
            <a:r>
              <a:rPr lang="en-US" altLang="ko-KR" sz="1300" dirty="0" smtClean="0">
                <a:latin typeface="+mn-ea"/>
              </a:rPr>
              <a:t>81</a:t>
            </a:r>
            <a:r>
              <a:rPr lang="ko-KR" altLang="en-US" sz="1300" dirty="0" smtClean="0">
                <a:latin typeface="+mn-ea"/>
              </a:rPr>
              <a:t>명</a:t>
            </a:r>
            <a:r>
              <a:rPr lang="en-US" altLang="ko-KR" sz="1300" dirty="0" smtClean="0">
                <a:latin typeface="+mn-ea"/>
              </a:rPr>
              <a:t>)</a:t>
            </a:r>
            <a:r>
              <a:rPr lang="ko-KR" altLang="en-US" sz="1300" dirty="0" smtClean="0">
                <a:latin typeface="+mn-ea"/>
              </a:rPr>
              <a:t> 발생함</a:t>
            </a:r>
            <a:r>
              <a:rPr lang="en-US" altLang="ko-KR" sz="1300" dirty="0" smtClean="0">
                <a:latin typeface="+mn-ea"/>
              </a:rPr>
              <a:t>.</a:t>
            </a:r>
          </a:p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solidFill>
                  <a:schemeClr val="bg1">
                    <a:lumMod val="50000"/>
                  </a:schemeClr>
                </a:solidFill>
                <a:latin typeface="맑은 고딕" panose="020B0503020000020004" pitchFamily="50" charset="-127"/>
              </a:rPr>
              <a:t>■</a:t>
            </a:r>
            <a:r>
              <a:rPr lang="ko-KR" altLang="en-US" sz="1200" b="1" dirty="0" smtClean="0">
                <a:solidFill>
                  <a:schemeClr val="bg1">
                    <a:lumMod val="50000"/>
                  </a:schemeClr>
                </a:solidFill>
                <a:latin typeface="맑은 고딕" panose="020B0503020000020004" pitchFamily="50" charset="-127"/>
              </a:rPr>
              <a:t> </a:t>
            </a:r>
            <a:r>
              <a:rPr lang="ko-KR" altLang="en-US" sz="1300" dirty="0" smtClean="0">
                <a:latin typeface="+mn-ea"/>
              </a:rPr>
              <a:t>지게차에 설치된 후진경보기와 </a:t>
            </a:r>
            <a:r>
              <a:rPr lang="ko-KR" altLang="en-US" sz="1300" dirty="0" err="1" smtClean="0">
                <a:latin typeface="+mn-ea"/>
              </a:rPr>
              <a:t>경광등</a:t>
            </a:r>
            <a:r>
              <a:rPr lang="ko-KR" altLang="en-US" sz="1300" dirty="0" smtClean="0">
                <a:latin typeface="+mn-ea"/>
              </a:rPr>
              <a:t> 등의 안전장치는 근로자들의 위험 인식 효과가 다소 떨어져 지게차 인체 </a:t>
            </a:r>
            <a:r>
              <a:rPr lang="en-US" altLang="ko-KR" sz="1300" dirty="0" smtClean="0">
                <a:latin typeface="+mn-ea"/>
              </a:rPr>
              <a:t/>
            </a:r>
            <a:br>
              <a:rPr lang="en-US" altLang="ko-KR" sz="1300" dirty="0" smtClean="0">
                <a:latin typeface="+mn-ea"/>
              </a:rPr>
            </a:br>
            <a:r>
              <a:rPr lang="en-US" altLang="ko-KR" sz="1300" dirty="0" smtClean="0">
                <a:latin typeface="+mn-ea"/>
              </a:rPr>
              <a:t>    </a:t>
            </a:r>
            <a:r>
              <a:rPr lang="ko-KR" altLang="en-US" sz="1300" dirty="0" smtClean="0">
                <a:latin typeface="+mn-ea"/>
              </a:rPr>
              <a:t>인식 </a:t>
            </a:r>
            <a:r>
              <a:rPr lang="ko-KR" altLang="en-US" sz="1300" dirty="0" err="1" smtClean="0">
                <a:latin typeface="+mn-ea"/>
              </a:rPr>
              <a:t>방호장치를</a:t>
            </a:r>
            <a:r>
              <a:rPr lang="ko-KR" altLang="en-US" sz="1300" dirty="0" smtClean="0">
                <a:latin typeface="+mn-ea"/>
              </a:rPr>
              <a:t> 설치하여 지게차로 인한 충돌 및 </a:t>
            </a:r>
            <a:r>
              <a:rPr lang="ko-KR" altLang="en-US" sz="1300" dirty="0" err="1" smtClean="0">
                <a:latin typeface="+mn-ea"/>
              </a:rPr>
              <a:t>협착사고를</a:t>
            </a:r>
            <a:r>
              <a:rPr lang="ko-KR" altLang="en-US" sz="1300" dirty="0" smtClean="0">
                <a:latin typeface="+mn-ea"/>
              </a:rPr>
              <a:t> 예방하고자 함</a:t>
            </a:r>
            <a:r>
              <a:rPr lang="en-US" altLang="ko-KR" sz="1300" dirty="0" smtClean="0">
                <a:latin typeface="+mn-ea"/>
              </a:rPr>
              <a:t>.</a:t>
            </a:r>
            <a:endParaRPr lang="en-US" altLang="ko-KR" sz="1300" dirty="0">
              <a:latin typeface="+mn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3705" y="764704"/>
            <a:ext cx="2026047" cy="338554"/>
          </a:xfrm>
          <a:prstGeom prst="rect">
            <a:avLst/>
          </a:prstGeom>
          <a:solidFill>
            <a:srgbClr val="0061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추진배경 및 목적</a:t>
            </a:r>
            <a:endParaRPr lang="ko-KR" altLang="en-US" sz="16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13705" y="2852936"/>
            <a:ext cx="1305967" cy="338554"/>
          </a:xfrm>
          <a:prstGeom prst="rect">
            <a:avLst/>
          </a:prstGeom>
          <a:solidFill>
            <a:srgbClr val="0061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기대효과</a:t>
            </a:r>
            <a:endParaRPr lang="ko-KR" altLang="en-US" sz="16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215677" y="3436838"/>
            <a:ext cx="8712646" cy="715581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solidFill>
                  <a:schemeClr val="bg1">
                    <a:lumMod val="50000"/>
                  </a:schemeClr>
                </a:solidFill>
                <a:latin typeface="맑은 고딕" panose="020B0503020000020004" pitchFamily="50" charset="-127"/>
              </a:rPr>
              <a:t>■ </a:t>
            </a:r>
            <a:r>
              <a:rPr lang="ko-KR" altLang="en-US" sz="1300" dirty="0" smtClean="0">
                <a:latin typeface="+mn-ea"/>
              </a:rPr>
              <a:t>장비 주변 인체를 실시간으로 감지하여 운전자 및 보행자에게 위험 상황을 경고함</a:t>
            </a:r>
            <a:r>
              <a:rPr lang="en-US" altLang="ko-KR" sz="1300" dirty="0" smtClean="0">
                <a:latin typeface="+mn-ea"/>
              </a:rPr>
              <a:t>.</a:t>
            </a:r>
            <a:br>
              <a:rPr lang="en-US" altLang="ko-KR" sz="1300" dirty="0" smtClean="0">
                <a:latin typeface="+mn-ea"/>
              </a:rPr>
            </a:br>
            <a:r>
              <a:rPr lang="en-US" altLang="ko-KR" sz="1300" dirty="0" smtClean="0">
                <a:latin typeface="+mn-ea"/>
              </a:rPr>
              <a:t>     * </a:t>
            </a:r>
            <a:r>
              <a:rPr lang="ko-KR" altLang="en-US" sz="1300" dirty="0" smtClean="0">
                <a:latin typeface="+mn-ea"/>
              </a:rPr>
              <a:t>구성 </a:t>
            </a:r>
            <a:r>
              <a:rPr lang="en-US" altLang="ko-KR" sz="1300" dirty="0" smtClean="0">
                <a:latin typeface="+mn-ea"/>
              </a:rPr>
              <a:t>: </a:t>
            </a:r>
            <a:r>
              <a:rPr lang="ko-KR" altLang="en-US" sz="1300" dirty="0" smtClean="0">
                <a:latin typeface="+mn-ea"/>
              </a:rPr>
              <a:t>인체 인식 방호장치</a:t>
            </a:r>
            <a:r>
              <a:rPr lang="en-US" altLang="ko-KR" sz="1300" dirty="0" smtClean="0">
                <a:latin typeface="+mn-ea"/>
              </a:rPr>
              <a:t>(</a:t>
            </a:r>
            <a:r>
              <a:rPr lang="ko-KR" altLang="en-US" sz="1300" dirty="0" smtClean="0">
                <a:latin typeface="+mn-ea"/>
              </a:rPr>
              <a:t>모니터</a:t>
            </a:r>
            <a:r>
              <a:rPr lang="en-US" altLang="ko-KR" sz="1300" dirty="0" smtClean="0">
                <a:latin typeface="+mn-ea"/>
              </a:rPr>
              <a:t>, </a:t>
            </a:r>
            <a:r>
              <a:rPr lang="ko-KR" altLang="en-US" sz="1300" dirty="0" smtClean="0">
                <a:latin typeface="+mn-ea"/>
              </a:rPr>
              <a:t>카메라</a:t>
            </a:r>
            <a:r>
              <a:rPr lang="en-US" altLang="ko-KR" sz="1300" dirty="0" smtClean="0">
                <a:latin typeface="+mn-ea"/>
              </a:rPr>
              <a:t>, </a:t>
            </a:r>
            <a:r>
              <a:rPr lang="ko-KR" altLang="en-US" sz="1300" dirty="0" err="1" smtClean="0">
                <a:latin typeface="+mn-ea"/>
              </a:rPr>
              <a:t>경보스피커</a:t>
            </a:r>
            <a:r>
              <a:rPr lang="en-US" altLang="ko-KR" sz="1300" dirty="0" smtClean="0">
                <a:latin typeface="+mn-ea"/>
              </a:rPr>
              <a:t>), </a:t>
            </a:r>
            <a:r>
              <a:rPr lang="ko-KR" altLang="en-US" sz="1300" dirty="0" err="1" smtClean="0">
                <a:latin typeface="+mn-ea"/>
              </a:rPr>
              <a:t>안전라인빔</a:t>
            </a:r>
            <a:endParaRPr lang="en-US" altLang="ko-KR" sz="1300" dirty="0">
              <a:latin typeface="+mn-ea"/>
            </a:endParaRPr>
          </a:p>
        </p:txBody>
      </p:sp>
      <p:pic>
        <p:nvPicPr>
          <p:cNvPr id="32" name="그림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4478414"/>
            <a:ext cx="2008898" cy="1593433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4394691"/>
            <a:ext cx="2827144" cy="1648111"/>
          </a:xfrm>
          <a:prstGeom prst="rect">
            <a:avLst/>
          </a:prstGeom>
        </p:spPr>
      </p:pic>
      <p:sp>
        <p:nvSpPr>
          <p:cNvPr id="34" name="오른쪽 화살표 33"/>
          <p:cNvSpPr/>
          <p:nvPr/>
        </p:nvSpPr>
        <p:spPr>
          <a:xfrm>
            <a:off x="4280305" y="5110740"/>
            <a:ext cx="288032" cy="297554"/>
          </a:xfrm>
          <a:prstGeom prst="rightArrow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273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62824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4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.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지게차 인체 인식 방호장치 시범 운영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아산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101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동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층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dirty="0" smtClean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3705" y="764704"/>
            <a:ext cx="1593999" cy="338554"/>
          </a:xfrm>
          <a:prstGeom prst="rect">
            <a:avLst/>
          </a:prstGeom>
          <a:solidFill>
            <a:srgbClr val="0061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설치 사진</a:t>
            </a:r>
            <a:endParaRPr lang="ko-KR" altLang="en-US" sz="16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363587"/>
              </p:ext>
            </p:extLst>
          </p:nvPr>
        </p:nvGraphicFramePr>
        <p:xfrm>
          <a:off x="438365" y="1367255"/>
          <a:ext cx="8166084" cy="4510017"/>
        </p:xfrm>
        <a:graphic>
          <a:graphicData uri="http://schemas.openxmlformats.org/drawingml/2006/table">
            <a:tbl>
              <a:tblPr/>
              <a:tblGrid>
                <a:gridCol w="4083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830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89937">
                <a:tc>
                  <a:txBody>
                    <a:bodyPr/>
                    <a:lstStyle/>
                    <a:p>
                      <a:pPr algn="ctr" rtl="0" fontAlgn="ctr"/>
                      <a:endParaRPr lang="ko-KR" alt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90000" marR="90000" marT="72000" marB="72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ko-KR" altLang="en-US" sz="900" b="0" i="0" u="none" strike="noStrike" dirty="0" smtClean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90000" marR="90000" marT="72000" marB="72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전체 사진</a:t>
                      </a:r>
                      <a:endParaRPr lang="en-US" altLang="ko-KR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</a:t>
                      </a:r>
                      <a:r>
                        <a:rPr lang="ko-KR" alt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① </a:t>
                      </a:r>
                      <a:r>
                        <a:rPr lang="en-US" altLang="ko-K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: </a:t>
                      </a:r>
                      <a:r>
                        <a:rPr lang="ko-KR" alt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모니터</a:t>
                      </a:r>
                      <a:r>
                        <a:rPr lang="en-US" altLang="ko-K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, </a:t>
                      </a:r>
                      <a:r>
                        <a:rPr lang="ko-KR" alt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② 카메라 ③ </a:t>
                      </a:r>
                      <a:r>
                        <a:rPr lang="en-US" altLang="ko-K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: </a:t>
                      </a:r>
                      <a:r>
                        <a:rPr lang="ko-KR" alt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경보기 ④ </a:t>
                      </a:r>
                      <a:r>
                        <a:rPr lang="en-US" altLang="ko-K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: </a:t>
                      </a:r>
                      <a:r>
                        <a:rPr lang="ko-KR" altLang="en-US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안전라인빔</a:t>
                      </a:r>
                      <a:r>
                        <a:rPr lang="en-US" altLang="ko-K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)</a:t>
                      </a:r>
                      <a:endParaRPr lang="ko-KR" altLang="en-US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90000" marR="90000" marT="72000" marB="72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0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ko-KR" alt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가동 사진</a:t>
                      </a:r>
                      <a:endParaRPr lang="en-US" altLang="ko-KR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algn="ctr" rtl="0" fontAlgn="ctr"/>
                      <a:r>
                        <a:rPr lang="en-US" altLang="ko-K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(4</a:t>
                      </a:r>
                      <a:r>
                        <a:rPr lang="ko-KR" alt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분할 화면 출력 가능</a:t>
                      </a:r>
                      <a:r>
                        <a:rPr lang="en-US" altLang="ko-K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, </a:t>
                      </a:r>
                      <a:r>
                        <a:rPr lang="ko-KR" alt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보행자 접근 시 적색 경고 표시</a:t>
                      </a:r>
                      <a:r>
                        <a:rPr lang="en-US" altLang="ko-KR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)</a:t>
                      </a:r>
                      <a:endParaRPr lang="ko-KR" altLang="en-US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90000" marR="90000" marT="72000" marB="72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1E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6695621"/>
                  </a:ext>
                </a:extLst>
              </a:tr>
            </a:tbl>
          </a:graphicData>
        </a:graphic>
      </p:graphicFrame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417806"/>
            <a:ext cx="4032448" cy="367920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95871" y="2194410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rgbClr val="FF0000"/>
                </a:solidFill>
              </a:rPr>
              <a:t>①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cxnSp>
        <p:nvCxnSpPr>
          <p:cNvPr id="4" name="직선 화살표 연결선 3"/>
          <p:cNvCxnSpPr/>
          <p:nvPr/>
        </p:nvCxnSpPr>
        <p:spPr>
          <a:xfrm flipH="1">
            <a:off x="2695871" y="2491210"/>
            <a:ext cx="153629" cy="2177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659160" y="2121878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rgbClr val="FF0000"/>
                </a:solidFill>
              </a:rPr>
              <a:t>②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cxnSp>
        <p:nvCxnSpPr>
          <p:cNvPr id="20" name="직선 화살표 연결선 19"/>
          <p:cNvCxnSpPr/>
          <p:nvPr/>
        </p:nvCxnSpPr>
        <p:spPr>
          <a:xfrm flipV="1">
            <a:off x="1962696" y="2132856"/>
            <a:ext cx="154858" cy="1647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955194" y="2336272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rgbClr val="FF0000"/>
                </a:solidFill>
              </a:rPr>
              <a:t>③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cxnSp>
        <p:nvCxnSpPr>
          <p:cNvPr id="22" name="직선 화살표 연결선 21"/>
          <p:cNvCxnSpPr/>
          <p:nvPr/>
        </p:nvCxnSpPr>
        <p:spPr>
          <a:xfrm flipH="1">
            <a:off x="2839340" y="2606191"/>
            <a:ext cx="252028" cy="1347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715655" y="1661710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rgbClr val="FF0000"/>
                </a:solidFill>
              </a:rPr>
              <a:t>④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cxnSp>
        <p:nvCxnSpPr>
          <p:cNvPr id="24" name="직선 화살표 연결선 23"/>
          <p:cNvCxnSpPr/>
          <p:nvPr/>
        </p:nvCxnSpPr>
        <p:spPr>
          <a:xfrm flipH="1">
            <a:off x="2599801" y="1931629"/>
            <a:ext cx="252028" cy="1347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4" name="그림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3840" y="1417805"/>
            <a:ext cx="3958600" cy="367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7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628248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4.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지게차 인체 인식 방호장치 시범 운영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아산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101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동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1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층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)</a:t>
            </a:r>
            <a:endParaRPr lang="ko-KR" altLang="en-US" dirty="0" smtClean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3705" y="764704"/>
            <a:ext cx="1593999" cy="338554"/>
          </a:xfrm>
          <a:prstGeom prst="rect">
            <a:avLst/>
          </a:prstGeom>
          <a:solidFill>
            <a:srgbClr val="0061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가동 영상</a:t>
            </a:r>
            <a:endParaRPr lang="ko-KR" altLang="en-US" sz="16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(영상)지게차 인체인식방호장치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7065" y="1196752"/>
            <a:ext cx="8493407" cy="477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60228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5. </a:t>
            </a:r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사고사례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他山之石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)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: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결빙된 바닥에 미끄러져 사망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 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3708" y="795894"/>
            <a:ext cx="1252928" cy="338554"/>
          </a:xfrm>
          <a:prstGeom prst="rect">
            <a:avLst/>
          </a:prstGeom>
          <a:solidFill>
            <a:srgbClr val="0061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재해 개요</a:t>
            </a:r>
            <a:endParaRPr lang="ko-KR" altLang="en-US" sz="16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243577" y="1167474"/>
            <a:ext cx="8797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1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171450" indent="-171450"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altLang="ko-KR" sz="1200" dirty="0" smtClean="0"/>
              <a:t>22</a:t>
            </a:r>
            <a:r>
              <a:rPr lang="ko-KR" altLang="en-US" sz="1200" dirty="0" smtClean="0"/>
              <a:t>년 </a:t>
            </a:r>
            <a:r>
              <a:rPr lang="en-US" altLang="ko-KR" sz="1200" dirty="0" smtClean="0"/>
              <a:t>12</a:t>
            </a:r>
            <a:r>
              <a:rPr lang="ko-KR" altLang="en-US" sz="1200" dirty="0" smtClean="0"/>
              <a:t>월 </a:t>
            </a:r>
            <a:r>
              <a:rPr lang="ko-KR" altLang="en-US" sz="1200" dirty="0" err="1" smtClean="0"/>
              <a:t>동인천에</a:t>
            </a:r>
            <a:r>
              <a:rPr lang="ko-KR" altLang="en-US" sz="1200" dirty="0" smtClean="0"/>
              <a:t> 있는 화물취급터미널에서 화물을 싣고 온 차량의 운전자가 화물을 모두 하역하고</a:t>
            </a:r>
            <a:endParaRPr lang="en-US" altLang="ko-KR" sz="1200" dirty="0" smtClean="0"/>
          </a:p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ko-KR" sz="1200" dirty="0" smtClean="0"/>
              <a:t>   </a:t>
            </a:r>
            <a:r>
              <a:rPr lang="ko-KR" altLang="en-US" sz="1200" dirty="0" smtClean="0"/>
              <a:t>적재함 후면의 문을 닫다가 결빙된 바닥에 미끄러지면서 바닥에 머리를 부딪히는 부상을 입고 치료를 받던 중 사망</a:t>
            </a:r>
            <a:endParaRPr lang="en-US" altLang="ko-KR" sz="12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313708" y="4530606"/>
            <a:ext cx="1252928" cy="338554"/>
          </a:xfrm>
          <a:prstGeom prst="rect">
            <a:avLst/>
          </a:prstGeom>
          <a:solidFill>
            <a:srgbClr val="0061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안전 대책</a:t>
            </a:r>
            <a:endParaRPr lang="ko-KR" altLang="en-US" sz="16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3708" y="4869160"/>
            <a:ext cx="872779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altLang="ko-KR" sz="1200" dirty="0" smtClean="0">
                <a:latin typeface="+mn-ea"/>
              </a:rPr>
              <a:t>1) </a:t>
            </a:r>
            <a:r>
              <a:rPr lang="ko-KR" altLang="en-US" sz="1200" dirty="0" smtClean="0">
                <a:latin typeface="+mn-ea"/>
              </a:rPr>
              <a:t>안전모 및 미끄럼 방지 안전화 착용</a:t>
            </a:r>
            <a:r>
              <a:rPr lang="en-US" altLang="ko-KR" sz="1200" dirty="0" smtClean="0">
                <a:latin typeface="+mn-ea"/>
              </a:rPr>
              <a:t>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altLang="ko-KR" sz="1200" dirty="0" smtClean="0">
                <a:latin typeface="+mn-ea"/>
              </a:rPr>
              <a:t>2) </a:t>
            </a:r>
            <a:r>
              <a:rPr lang="ko-KR" altLang="en-US" sz="1200" dirty="0" smtClean="0">
                <a:latin typeface="+mn-ea"/>
              </a:rPr>
              <a:t>바닥이 얼지 않도록 물기는 즉시 제거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altLang="ko-KR" sz="1200" dirty="0" smtClean="0">
                <a:latin typeface="+mn-ea"/>
              </a:rPr>
              <a:t>3) </a:t>
            </a:r>
            <a:r>
              <a:rPr lang="ko-KR" altLang="en-US" sz="1200" dirty="0" smtClean="0">
                <a:latin typeface="+mn-ea"/>
              </a:rPr>
              <a:t>이동 시 양손을 주머니에 넣지 않고 바닥의 빙판 등을 확인하며 보행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altLang="ko-KR" sz="1200" dirty="0" smtClean="0">
                <a:latin typeface="+mn-ea"/>
              </a:rPr>
              <a:t>4) </a:t>
            </a:r>
            <a:r>
              <a:rPr lang="ko-KR" altLang="en-US" sz="1200" dirty="0" smtClean="0">
                <a:latin typeface="+mn-ea"/>
              </a:rPr>
              <a:t>작업 전 후 경직된 몸을 풀기 위한 스트레칭을 주기적으로 실시</a:t>
            </a:r>
            <a:endParaRPr lang="en-US" altLang="ko-KR" sz="1200" dirty="0" smtClean="0">
              <a:latin typeface="+mn-ea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333" y="2065511"/>
            <a:ext cx="3962412" cy="217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5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55130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5. </a:t>
            </a:r>
            <a:r>
              <a:rPr lang="ko-KR" altLang="en-US" dirty="0" err="1">
                <a:latin typeface="HY견고딕" pitchFamily="18" charset="-127"/>
                <a:ea typeface="HY견고딕" pitchFamily="18" charset="-127"/>
              </a:rPr>
              <a:t>사고사례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(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他山之石</a:t>
            </a: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) 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: H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빔 절단 작업 중 빔 전도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 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3708" y="795894"/>
            <a:ext cx="1252928" cy="338554"/>
          </a:xfrm>
          <a:prstGeom prst="rect">
            <a:avLst/>
          </a:prstGeom>
          <a:solidFill>
            <a:srgbClr val="0061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재해 개요</a:t>
            </a:r>
            <a:endParaRPr lang="ko-KR" altLang="en-US" sz="16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243577" y="1167474"/>
            <a:ext cx="8797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1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7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ko-KR" sz="1200" dirty="0" smtClean="0"/>
              <a:t>- 21</a:t>
            </a:r>
            <a:r>
              <a:rPr lang="ko-KR" altLang="en-US" sz="1200" dirty="0" smtClean="0"/>
              <a:t>년 </a:t>
            </a:r>
            <a:r>
              <a:rPr lang="en-US" altLang="ko-KR" sz="1200" dirty="0" smtClean="0"/>
              <a:t>10</a:t>
            </a:r>
            <a:r>
              <a:rPr lang="ko-KR" altLang="en-US" sz="1200" dirty="0" smtClean="0"/>
              <a:t>월 인천광역시 중학교 신축공사 현장에서 재해자가 </a:t>
            </a:r>
            <a:r>
              <a:rPr lang="ko-KR" altLang="en-US" sz="1200" dirty="0" err="1" smtClean="0"/>
              <a:t>가설울타리</a:t>
            </a:r>
            <a:r>
              <a:rPr lang="ko-KR" altLang="en-US" sz="1200" dirty="0" smtClean="0"/>
              <a:t> 철거를 위해 </a:t>
            </a:r>
            <a:r>
              <a:rPr lang="en-US" altLang="ko-KR" sz="1200" dirty="0" smtClean="0"/>
              <a:t>H</a:t>
            </a:r>
            <a:r>
              <a:rPr lang="ko-KR" altLang="en-US" sz="1200" dirty="0" smtClean="0"/>
              <a:t>빔을 절단하던 중 해당 빔이</a:t>
            </a:r>
            <a:r>
              <a:rPr lang="en-US" altLang="ko-KR" sz="1200" dirty="0" smtClean="0"/>
              <a:t/>
            </a:r>
            <a:br>
              <a:rPr lang="en-US" altLang="ko-KR" sz="1200" dirty="0" smtClean="0"/>
            </a:br>
            <a:r>
              <a:rPr lang="en-US" altLang="ko-KR" sz="1200" dirty="0" smtClean="0"/>
              <a:t>  </a:t>
            </a:r>
            <a:r>
              <a:rPr lang="ko-KR" altLang="en-US" sz="1200" dirty="0" smtClean="0"/>
              <a:t>재해자 쪽으로 전도되어 사망</a:t>
            </a:r>
            <a:r>
              <a:rPr lang="en-US" altLang="ko-KR" sz="1200" dirty="0" smtClean="0"/>
              <a:t>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3708" y="4530606"/>
            <a:ext cx="1252928" cy="338554"/>
          </a:xfrm>
          <a:prstGeom prst="rect">
            <a:avLst/>
          </a:prstGeom>
          <a:solidFill>
            <a:srgbClr val="0061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안전 대책</a:t>
            </a:r>
            <a:endParaRPr lang="ko-KR" altLang="en-US" sz="16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3708" y="4869160"/>
            <a:ext cx="872779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altLang="ko-KR" sz="1200" dirty="0" smtClean="0">
                <a:latin typeface="+mn-ea"/>
              </a:rPr>
              <a:t>1) </a:t>
            </a:r>
            <a:r>
              <a:rPr lang="ko-KR" altLang="en-US" sz="1200" dirty="0" smtClean="0">
                <a:latin typeface="+mn-ea"/>
              </a:rPr>
              <a:t>부재 전도방지조치 실시</a:t>
            </a:r>
            <a:r>
              <a:rPr lang="en-US" altLang="ko-KR" sz="1200" dirty="0" smtClean="0">
                <a:latin typeface="+mn-ea"/>
              </a:rPr>
              <a:t/>
            </a:r>
            <a:br>
              <a:rPr lang="en-US" altLang="ko-KR" sz="1200" dirty="0" smtClean="0">
                <a:latin typeface="+mn-ea"/>
              </a:rPr>
            </a:br>
            <a:r>
              <a:rPr lang="en-US" altLang="ko-KR" sz="1200" dirty="0" smtClean="0">
                <a:latin typeface="+mn-ea"/>
              </a:rPr>
              <a:t>    - </a:t>
            </a:r>
            <a:r>
              <a:rPr lang="ko-KR" altLang="en-US" sz="1200" dirty="0" smtClean="0">
                <a:latin typeface="+mn-ea"/>
              </a:rPr>
              <a:t>부재가 근로자 방향으로 전도되지 못하도록 전도 방지 조치 후 작업 실시</a:t>
            </a:r>
            <a:r>
              <a:rPr lang="en-US" altLang="ko-KR" sz="1200" dirty="0" smtClean="0">
                <a:latin typeface="+mn-ea"/>
              </a:rPr>
              <a:t/>
            </a:r>
            <a:br>
              <a:rPr lang="en-US" altLang="ko-KR" sz="1200" dirty="0" smtClean="0">
                <a:latin typeface="+mn-ea"/>
              </a:rPr>
            </a:br>
            <a:r>
              <a:rPr lang="en-US" altLang="ko-KR" sz="1200" dirty="0" smtClean="0">
                <a:latin typeface="+mn-ea"/>
              </a:rPr>
              <a:t>2) </a:t>
            </a:r>
            <a:r>
              <a:rPr lang="ko-KR" altLang="en-US" sz="1200" dirty="0" smtClean="0">
                <a:latin typeface="+mn-ea"/>
              </a:rPr>
              <a:t>사전조사 및 </a:t>
            </a:r>
            <a:r>
              <a:rPr lang="ko-KR" altLang="en-US" sz="1200" dirty="0" err="1" smtClean="0">
                <a:latin typeface="+mn-ea"/>
              </a:rPr>
              <a:t>작업계획서</a:t>
            </a:r>
            <a:r>
              <a:rPr lang="ko-KR" altLang="en-US" sz="1200" dirty="0" smtClean="0">
                <a:latin typeface="+mn-ea"/>
              </a:rPr>
              <a:t> 작성 등의 조치 실시</a:t>
            </a:r>
            <a:r>
              <a:rPr lang="en-US" altLang="ko-KR" sz="1200" dirty="0" smtClean="0">
                <a:latin typeface="+mn-ea"/>
              </a:rPr>
              <a:t/>
            </a:r>
            <a:br>
              <a:rPr lang="en-US" altLang="ko-KR" sz="1200" dirty="0" smtClean="0">
                <a:latin typeface="+mn-ea"/>
              </a:rPr>
            </a:br>
            <a:r>
              <a:rPr lang="en-US" altLang="ko-KR" sz="1200" dirty="0" smtClean="0">
                <a:latin typeface="+mn-ea"/>
              </a:rPr>
              <a:t>    - </a:t>
            </a:r>
            <a:r>
              <a:rPr lang="ko-KR" altLang="en-US" sz="1200" dirty="0" err="1" smtClean="0">
                <a:latin typeface="+mn-ea"/>
              </a:rPr>
              <a:t>중량물</a:t>
            </a:r>
            <a:r>
              <a:rPr lang="ko-KR" altLang="en-US" sz="1200" dirty="0" smtClean="0">
                <a:latin typeface="+mn-ea"/>
              </a:rPr>
              <a:t> 취급 시 사전조사를 통해 </a:t>
            </a:r>
            <a:r>
              <a:rPr lang="ko-KR" altLang="en-US" sz="1200" dirty="0" err="1" smtClean="0">
                <a:latin typeface="+mn-ea"/>
              </a:rPr>
              <a:t>중량물</a:t>
            </a:r>
            <a:r>
              <a:rPr lang="ko-KR" altLang="en-US" sz="1200" dirty="0" smtClean="0">
                <a:latin typeface="+mn-ea"/>
              </a:rPr>
              <a:t> 전도에 의한 위험을 예방할 수 있는 대책을 포함한 </a:t>
            </a:r>
            <a:r>
              <a:rPr lang="ko-KR" altLang="en-US" sz="1200" dirty="0" err="1" smtClean="0">
                <a:latin typeface="+mn-ea"/>
              </a:rPr>
              <a:t>작업계획서</a:t>
            </a:r>
            <a:r>
              <a:rPr lang="ko-KR" altLang="en-US" sz="1200" dirty="0" smtClean="0">
                <a:latin typeface="+mn-ea"/>
              </a:rPr>
              <a:t> 작성</a:t>
            </a:r>
            <a:r>
              <a:rPr lang="en-US" altLang="ko-KR" sz="1200" dirty="0" smtClean="0">
                <a:latin typeface="+mn-ea"/>
              </a:rPr>
              <a:t>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altLang="ko-KR" sz="1200" dirty="0" smtClean="0">
                <a:latin typeface="+mn-ea"/>
              </a:rPr>
              <a:t>3) </a:t>
            </a:r>
            <a:r>
              <a:rPr lang="ko-KR" altLang="en-US" sz="1200" dirty="0" smtClean="0">
                <a:latin typeface="+mn-ea"/>
              </a:rPr>
              <a:t>작업계획서에 따른 작업 지휘 실시</a:t>
            </a:r>
            <a:endParaRPr lang="en-US" altLang="ko-KR" sz="1200" dirty="0" smtClean="0">
              <a:latin typeface="+mn-ea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846020"/>
            <a:ext cx="3441516" cy="244707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1846021"/>
            <a:ext cx="3790950" cy="244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0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87771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6.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소음작업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안전보건대책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13704" y="1103258"/>
            <a:ext cx="8712646" cy="923330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defRPr/>
            </a:pPr>
            <a:r>
              <a:rPr lang="ko-KR" altLang="en-US" sz="1400" b="1" dirty="0" smtClean="0">
                <a:solidFill>
                  <a:schemeClr val="bg1">
                    <a:lumMod val="50000"/>
                  </a:schemeClr>
                </a:solidFill>
                <a:latin typeface="맑은 고딕" panose="020B0503020000020004" pitchFamily="50" charset="-127"/>
              </a:rPr>
              <a:t>■ </a:t>
            </a:r>
            <a:r>
              <a:rPr lang="ko-KR" altLang="en-US" sz="1300" dirty="0" smtClean="0">
                <a:latin typeface="+mn-ea"/>
              </a:rPr>
              <a:t>소음이란 성질은 음과 동일하지만 주관적인 입장에서 </a:t>
            </a:r>
            <a:r>
              <a:rPr lang="en-US" altLang="ko-KR" sz="1300" dirty="0" smtClean="0">
                <a:latin typeface="+mn-ea"/>
              </a:rPr>
              <a:t>‘</a:t>
            </a:r>
            <a:r>
              <a:rPr lang="ko-KR" altLang="en-US" sz="1300" dirty="0" smtClean="0">
                <a:latin typeface="+mn-ea"/>
              </a:rPr>
              <a:t>원하지 않는 소리</a:t>
            </a:r>
            <a:r>
              <a:rPr lang="en-US" altLang="ko-KR" sz="1300" dirty="0" smtClean="0">
                <a:latin typeface="+mn-ea"/>
              </a:rPr>
              <a:t>(</a:t>
            </a:r>
            <a:r>
              <a:rPr lang="ko-KR" altLang="en-US" sz="1300" dirty="0" smtClean="0">
                <a:latin typeface="+mn-ea"/>
              </a:rPr>
              <a:t>불쾌한 소리</a:t>
            </a:r>
            <a:r>
              <a:rPr lang="en-US" altLang="ko-KR" sz="1300" dirty="0" smtClean="0">
                <a:latin typeface="+mn-ea"/>
              </a:rPr>
              <a:t>)’</a:t>
            </a:r>
            <a:r>
              <a:rPr lang="ko-KR" altLang="en-US" sz="1300" dirty="0" smtClean="0">
                <a:latin typeface="+mn-ea"/>
              </a:rPr>
              <a:t>를 말하며</a:t>
            </a:r>
            <a:r>
              <a:rPr lang="en-US" altLang="ko-KR" sz="1300" dirty="0" smtClean="0">
                <a:latin typeface="+mn-ea"/>
              </a:rPr>
              <a:t>, </a:t>
            </a:r>
            <a:r>
              <a:rPr lang="ko-KR" altLang="en-US" sz="1300" dirty="0" smtClean="0">
                <a:latin typeface="+mn-ea"/>
              </a:rPr>
              <a:t>듣는 사람에게</a:t>
            </a:r>
            <a:r>
              <a:rPr lang="en-US" altLang="ko-KR" sz="1300" dirty="0">
                <a:latin typeface="+mn-ea"/>
              </a:rPr>
              <a:t> </a:t>
            </a:r>
            <a:r>
              <a:rPr lang="en-US" altLang="ko-KR" sz="1300" dirty="0" smtClean="0">
                <a:latin typeface="+mn-ea"/>
              </a:rPr>
              <a:t>  </a:t>
            </a:r>
          </a:p>
          <a:p>
            <a:pPr>
              <a:lnSpc>
                <a:spcPct val="200000"/>
              </a:lnSpc>
              <a:defRPr/>
            </a:pPr>
            <a:r>
              <a:rPr lang="en-US" altLang="ko-KR" sz="1300" dirty="0">
                <a:latin typeface="+mn-ea"/>
              </a:rPr>
              <a:t> </a:t>
            </a:r>
            <a:r>
              <a:rPr lang="en-US" altLang="ko-KR" sz="1300" dirty="0" smtClean="0">
                <a:latin typeface="+mn-ea"/>
              </a:rPr>
              <a:t>   </a:t>
            </a:r>
            <a:r>
              <a:rPr lang="ko-KR" altLang="en-US" sz="1300" dirty="0" smtClean="0">
                <a:latin typeface="+mn-ea"/>
              </a:rPr>
              <a:t>불쾌감을 주고 작업능률을 저하시키며 자신이 인식하지 못하는 사이 점차적으로 청력을 저해하는 음을 말함</a:t>
            </a:r>
            <a:endParaRPr lang="en-US" altLang="ko-KR" sz="1300" dirty="0">
              <a:latin typeface="+mn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3704" y="764704"/>
            <a:ext cx="2880000" cy="338554"/>
          </a:xfrm>
          <a:prstGeom prst="rect">
            <a:avLst/>
          </a:prstGeom>
          <a:solidFill>
            <a:srgbClr val="0061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소음의 정의</a:t>
            </a:r>
            <a:endParaRPr lang="ko-KR" altLang="en-US" sz="16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3704" y="2276872"/>
            <a:ext cx="2880000" cy="338554"/>
          </a:xfrm>
          <a:prstGeom prst="rect">
            <a:avLst/>
          </a:prstGeom>
          <a:solidFill>
            <a:srgbClr val="0061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소음의 인체에 대한 영향</a:t>
            </a:r>
            <a:endParaRPr lang="ko-KR" altLang="en-US" sz="16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6204546"/>
              </p:ext>
            </p:extLst>
          </p:nvPr>
        </p:nvGraphicFramePr>
        <p:xfrm>
          <a:off x="313706" y="2799905"/>
          <a:ext cx="8506768" cy="289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42070">
                  <a:extLst>
                    <a:ext uri="{9D8B030D-6E8A-4147-A177-3AD203B41FA5}">
                      <a16:colId xmlns:a16="http://schemas.microsoft.com/office/drawing/2014/main" val="781055137"/>
                    </a:ext>
                  </a:extLst>
                </a:gridCol>
                <a:gridCol w="3132349">
                  <a:extLst>
                    <a:ext uri="{9D8B030D-6E8A-4147-A177-3AD203B41FA5}">
                      <a16:colId xmlns:a16="http://schemas.microsoft.com/office/drawing/2014/main" val="3554755794"/>
                    </a:ext>
                  </a:extLst>
                </a:gridCol>
                <a:gridCol w="3132349">
                  <a:extLst>
                    <a:ext uri="{9D8B030D-6E8A-4147-A177-3AD203B41FA5}">
                      <a16:colId xmlns:a16="http://schemas.microsoft.com/office/drawing/2014/main" val="3339432003"/>
                    </a:ext>
                  </a:extLst>
                </a:gridCol>
              </a:tblGrid>
              <a:tr h="360000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구분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EE8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인체에 대한 영향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8F2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7273759"/>
                  </a:ext>
                </a:extLst>
              </a:tr>
              <a:tr h="18288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높  다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크  다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765479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소음의 강도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dirty="0" smtClean="0"/>
                        <a:t>크  다</a:t>
                      </a:r>
                      <a:endParaRPr lang="ko-KR" alt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dirty="0" smtClean="0"/>
                        <a:t>작  다</a:t>
                      </a:r>
                      <a:endParaRPr lang="ko-KR" alt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4586114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dirty="0" smtClean="0"/>
                        <a:t>주파수</a:t>
                      </a:r>
                      <a:endParaRPr lang="ko-KR" altLang="en-US" sz="12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dirty="0" smtClean="0"/>
                        <a:t>고주파</a:t>
                      </a:r>
                      <a:endParaRPr lang="ko-KR" alt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dirty="0" smtClean="0"/>
                        <a:t>저주파</a:t>
                      </a:r>
                      <a:endParaRPr lang="ko-KR" alt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087670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dirty="0" err="1" smtClean="0"/>
                        <a:t>폭로시간</a:t>
                      </a:r>
                      <a:endParaRPr lang="ko-KR" altLang="en-US" sz="12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dirty="0" smtClean="0"/>
                        <a:t>길  다</a:t>
                      </a:r>
                      <a:endParaRPr lang="ko-KR" alt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dirty="0" smtClean="0"/>
                        <a:t>짧  다</a:t>
                      </a:r>
                      <a:endParaRPr lang="ko-KR" alt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4353624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dirty="0" err="1" smtClean="0"/>
                        <a:t>폭로회수</a:t>
                      </a:r>
                      <a:endParaRPr lang="ko-KR" altLang="en-US" sz="12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dirty="0" smtClean="0"/>
                        <a:t>많  다</a:t>
                      </a:r>
                      <a:endParaRPr lang="ko-KR" alt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dirty="0" smtClean="0"/>
                        <a:t>적  다</a:t>
                      </a:r>
                      <a:endParaRPr lang="ko-KR" alt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9554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433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3707" y="764704"/>
            <a:ext cx="1810021" cy="338554"/>
          </a:xfrm>
          <a:prstGeom prst="rect">
            <a:avLst/>
          </a:prstGeom>
          <a:solidFill>
            <a:srgbClr val="0061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협의체  개요</a:t>
            </a:r>
            <a:endParaRPr lang="ko-KR" altLang="en-US" sz="16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313707" y="1340768"/>
            <a:ext cx="8506765" cy="4680520"/>
          </a:xfrm>
          <a:prstGeom prst="roundRect">
            <a:avLst>
              <a:gd name="adj" fmla="val 10358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ko-KR" altLang="en-US" sz="1400" b="1" dirty="0" smtClean="0"/>
              <a:t>산업안전보건법 </a:t>
            </a:r>
            <a:r>
              <a:rPr lang="ko-KR" altLang="en-US" sz="1400" b="1" dirty="0"/>
              <a:t>제 </a:t>
            </a:r>
            <a:r>
              <a:rPr lang="en-US" altLang="ko-KR" sz="1400" b="1" dirty="0"/>
              <a:t>64</a:t>
            </a:r>
            <a:r>
              <a:rPr lang="ko-KR" altLang="en-US" sz="1400" b="1" dirty="0"/>
              <a:t>조</a:t>
            </a:r>
            <a:r>
              <a:rPr lang="en-US" altLang="ko-KR" sz="1400" b="1" dirty="0"/>
              <a:t>(</a:t>
            </a:r>
            <a:r>
              <a:rPr lang="ko-KR" altLang="en-US" sz="1400" b="1" dirty="0"/>
              <a:t>도급에 따른 산업재해 예방조치</a:t>
            </a:r>
            <a:r>
              <a:rPr lang="en-US" altLang="ko-KR" sz="1400" b="1" dirty="0"/>
              <a:t>)</a:t>
            </a:r>
          </a:p>
          <a:p>
            <a:endParaRPr lang="en-US" altLang="ko-KR" sz="1400" dirty="0" smtClean="0"/>
          </a:p>
          <a:p>
            <a:r>
              <a:rPr lang="ko-KR" altLang="en-US" sz="1400" dirty="0" smtClean="0"/>
              <a:t> 도급인은 수급인 </a:t>
            </a:r>
            <a:r>
              <a:rPr lang="ko-KR" altLang="en-US" sz="1400" dirty="0"/>
              <a:t>근로자가 도급인의 사업장에서 작업을 하는 경우 다음 </a:t>
            </a:r>
            <a:r>
              <a:rPr lang="ko-KR" altLang="en-US" sz="1400" dirty="0" smtClean="0"/>
              <a:t>사항을 </a:t>
            </a:r>
            <a:r>
              <a:rPr lang="ko-KR" altLang="en-US" sz="1400" dirty="0"/>
              <a:t>이행하여야 한다</a:t>
            </a:r>
            <a:r>
              <a:rPr lang="en-US" altLang="ko-KR" sz="1400" dirty="0"/>
              <a:t>. </a:t>
            </a:r>
            <a:endParaRPr lang="en-US" altLang="ko-KR" sz="1400" dirty="0" smtClean="0"/>
          </a:p>
          <a:p>
            <a:endParaRPr lang="en-US" altLang="ko-KR" sz="1400" dirty="0"/>
          </a:p>
          <a:p>
            <a:r>
              <a:rPr lang="ko-KR" altLang="en-US" sz="1400" spc="-90" dirty="0" smtClean="0">
                <a:solidFill>
                  <a:srgbClr val="E46C0A"/>
                </a:solidFill>
              </a:rPr>
              <a:t>  ▶</a:t>
            </a:r>
            <a:r>
              <a:rPr lang="en-US" altLang="ko-KR" sz="1400" spc="-90" dirty="0" smtClean="0"/>
              <a:t> </a:t>
            </a:r>
            <a:r>
              <a:rPr lang="ko-KR" altLang="en-US" sz="1400" dirty="0" smtClean="0"/>
              <a:t>도급인과 </a:t>
            </a:r>
            <a:r>
              <a:rPr lang="ko-KR" altLang="en-US" sz="1400" dirty="0" err="1"/>
              <a:t>수급인을</a:t>
            </a:r>
            <a:r>
              <a:rPr lang="ko-KR" altLang="en-US" sz="1400" dirty="0"/>
              <a:t> 구성원으로 하는 </a:t>
            </a:r>
            <a:r>
              <a:rPr lang="ko-KR" altLang="en-US" sz="1400" dirty="0">
                <a:solidFill>
                  <a:srgbClr val="FF0000"/>
                </a:solidFill>
              </a:rPr>
              <a:t>안전 및 보건에 관한 협의체의 구성 및 운영</a:t>
            </a:r>
          </a:p>
          <a:p>
            <a:r>
              <a:rPr lang="ko-KR" altLang="en-US" sz="1400" spc="-90" dirty="0" smtClean="0">
                <a:solidFill>
                  <a:srgbClr val="E46C0A"/>
                </a:solidFill>
              </a:rPr>
              <a:t>  ▶</a:t>
            </a:r>
            <a:r>
              <a:rPr lang="en-US" altLang="ko-KR" sz="1400" spc="-90" dirty="0" smtClean="0"/>
              <a:t> </a:t>
            </a:r>
            <a:r>
              <a:rPr lang="ko-KR" altLang="en-US" sz="1400" dirty="0" smtClean="0">
                <a:solidFill>
                  <a:srgbClr val="FF0000"/>
                </a:solidFill>
              </a:rPr>
              <a:t>작업장 </a:t>
            </a:r>
            <a:r>
              <a:rPr lang="ko-KR" altLang="en-US" sz="1400" dirty="0" err="1">
                <a:solidFill>
                  <a:srgbClr val="FF0000"/>
                </a:solidFill>
              </a:rPr>
              <a:t>순회점검</a:t>
            </a:r>
            <a:endParaRPr lang="ko-KR" altLang="en-US" sz="1400" dirty="0">
              <a:solidFill>
                <a:srgbClr val="FF0000"/>
              </a:solidFill>
            </a:endParaRPr>
          </a:p>
          <a:p>
            <a:r>
              <a:rPr lang="ko-KR" altLang="en-US" sz="1400" spc="-90" dirty="0" smtClean="0">
                <a:solidFill>
                  <a:srgbClr val="E46C0A"/>
                </a:solidFill>
              </a:rPr>
              <a:t>  ▶</a:t>
            </a:r>
            <a:r>
              <a:rPr lang="en-US" altLang="ko-KR" sz="1400" spc="-90" dirty="0" smtClean="0"/>
              <a:t> </a:t>
            </a:r>
            <a:r>
              <a:rPr lang="ko-KR" altLang="en-US" sz="1400" dirty="0" err="1" smtClean="0"/>
              <a:t>수급인이</a:t>
            </a:r>
            <a:r>
              <a:rPr lang="ko-KR" altLang="en-US" sz="1400" dirty="0" smtClean="0"/>
              <a:t> </a:t>
            </a:r>
            <a:r>
              <a:rPr lang="ko-KR" altLang="en-US" sz="1400" dirty="0"/>
              <a:t>근로자에게 안전보건교육을 위한 장소 및 자료의 제공 등 지원</a:t>
            </a:r>
          </a:p>
          <a:p>
            <a:r>
              <a:rPr lang="ko-KR" altLang="en-US" sz="1400" spc="-90" dirty="0" smtClean="0">
                <a:solidFill>
                  <a:srgbClr val="E46C0A"/>
                </a:solidFill>
              </a:rPr>
              <a:t>  ▶</a:t>
            </a:r>
            <a:r>
              <a:rPr lang="en-US" altLang="ko-KR" sz="1400" spc="-90" dirty="0" smtClean="0"/>
              <a:t> </a:t>
            </a:r>
            <a:r>
              <a:rPr lang="ko-KR" altLang="en-US" sz="1400" dirty="0" err="1" smtClean="0"/>
              <a:t>수급인이</a:t>
            </a:r>
            <a:r>
              <a:rPr lang="ko-KR" altLang="en-US" sz="1400" dirty="0" smtClean="0"/>
              <a:t> </a:t>
            </a:r>
            <a:r>
              <a:rPr lang="ko-KR" altLang="en-US" sz="1400" dirty="0"/>
              <a:t>근로자에게 안전보건교육의 실시 확인</a:t>
            </a:r>
          </a:p>
          <a:p>
            <a:r>
              <a:rPr lang="ko-KR" altLang="en-US" sz="1400" spc="-90" dirty="0" smtClean="0">
                <a:solidFill>
                  <a:srgbClr val="E46C0A"/>
                </a:solidFill>
              </a:rPr>
              <a:t>  ▶</a:t>
            </a:r>
            <a:r>
              <a:rPr lang="en-US" altLang="ko-KR" sz="1400" spc="-90" dirty="0" smtClean="0"/>
              <a:t> </a:t>
            </a:r>
            <a:r>
              <a:rPr lang="ko-KR" altLang="en-US" sz="1400" spc="-90" dirty="0" smtClean="0"/>
              <a:t>휴게</a:t>
            </a:r>
            <a:r>
              <a:rPr lang="en-US" altLang="ko-KR" sz="1400" spc="-90" dirty="0" smtClean="0"/>
              <a:t>, </a:t>
            </a:r>
            <a:r>
              <a:rPr lang="ko-KR" altLang="en-US" sz="1400" spc="-90" dirty="0" smtClean="0"/>
              <a:t>세면</a:t>
            </a:r>
            <a:r>
              <a:rPr lang="en-US" altLang="ko-KR" sz="1400" spc="-90" dirty="0" smtClean="0"/>
              <a:t>, </a:t>
            </a:r>
            <a:r>
              <a:rPr lang="ko-KR" altLang="en-US" sz="1400" spc="-90" dirty="0" smtClean="0"/>
              <a:t>목욕</a:t>
            </a:r>
            <a:r>
              <a:rPr lang="en-US" altLang="ko-KR" sz="1400" spc="-90" dirty="0" smtClean="0"/>
              <a:t>, </a:t>
            </a:r>
            <a:r>
              <a:rPr lang="ko-KR" altLang="en-US" sz="1400" spc="-90" dirty="0" smtClean="0"/>
              <a:t>세탁</a:t>
            </a:r>
            <a:r>
              <a:rPr lang="en-US" altLang="ko-KR" sz="1400" spc="-90" dirty="0" smtClean="0"/>
              <a:t>, </a:t>
            </a:r>
            <a:r>
              <a:rPr lang="ko-KR" altLang="en-US" sz="1400" spc="-90" dirty="0" smtClean="0"/>
              <a:t>탈의</a:t>
            </a:r>
            <a:r>
              <a:rPr lang="en-US" altLang="ko-KR" sz="1400" spc="-90" dirty="0" smtClean="0"/>
              <a:t>, </a:t>
            </a:r>
            <a:r>
              <a:rPr lang="ko-KR" altLang="en-US" sz="1400" spc="-90" dirty="0" smtClean="0"/>
              <a:t>수면 </a:t>
            </a:r>
            <a:r>
              <a:rPr lang="ko-KR" altLang="en-US" sz="1400" dirty="0" smtClean="0"/>
              <a:t>시설 </a:t>
            </a:r>
            <a:r>
              <a:rPr lang="ko-KR" altLang="en-US" sz="1400" dirty="0"/>
              <a:t>이용의 협조</a:t>
            </a:r>
          </a:p>
          <a:p>
            <a:r>
              <a:rPr lang="ko-KR" altLang="en-US" sz="1400" spc="-90" dirty="0" smtClean="0">
                <a:solidFill>
                  <a:srgbClr val="E46C0A"/>
                </a:solidFill>
              </a:rPr>
              <a:t>  ▶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수급인 </a:t>
            </a:r>
            <a:r>
              <a:rPr lang="ko-KR" altLang="en-US" sz="1400" dirty="0"/>
              <a:t>등의 </a:t>
            </a:r>
            <a:r>
              <a:rPr lang="ko-KR" altLang="en-US" sz="1400" dirty="0" err="1" smtClean="0"/>
              <a:t>작업시기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내용</a:t>
            </a:r>
            <a:r>
              <a:rPr lang="en-US" altLang="ko-KR" sz="1400" dirty="0"/>
              <a:t>, </a:t>
            </a:r>
            <a:r>
              <a:rPr lang="ko-KR" altLang="en-US" sz="1400" dirty="0"/>
              <a:t>안전조치 및 </a:t>
            </a:r>
            <a:r>
              <a:rPr lang="ko-KR" altLang="en-US" sz="1400" dirty="0" err="1"/>
              <a:t>보건조치</a:t>
            </a:r>
            <a:r>
              <a:rPr lang="ko-KR" altLang="en-US" sz="1400" dirty="0"/>
              <a:t> 등의 확인</a:t>
            </a:r>
          </a:p>
          <a:p>
            <a:r>
              <a:rPr lang="ko-KR" altLang="en-US" sz="1400" spc="-90" dirty="0" smtClean="0">
                <a:solidFill>
                  <a:srgbClr val="E46C0A"/>
                </a:solidFill>
              </a:rPr>
              <a:t>  ▶ </a:t>
            </a:r>
            <a:r>
              <a:rPr lang="ko-KR" altLang="en-US" sz="1400" dirty="0" smtClean="0">
                <a:solidFill>
                  <a:schemeClr val="tx1"/>
                </a:solidFill>
              </a:rPr>
              <a:t>작업장의 </a:t>
            </a:r>
            <a:r>
              <a:rPr lang="ko-KR" altLang="en-US" sz="1400" dirty="0">
                <a:solidFill>
                  <a:schemeClr val="tx1"/>
                </a:solidFill>
              </a:rPr>
              <a:t>안전 및 보건에 관한 점검을 하여야 한다</a:t>
            </a:r>
            <a:r>
              <a:rPr lang="en-US" altLang="ko-KR" sz="1400" dirty="0">
                <a:solidFill>
                  <a:schemeClr val="tx1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1400" b="1" spc="-90" dirty="0" smtClean="0">
              <a:solidFill>
                <a:srgbClr val="E46C0A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400" b="1" dirty="0" smtClean="0"/>
              <a:t>산업안전보건법 시행규칙 </a:t>
            </a:r>
            <a:r>
              <a:rPr lang="ko-KR" altLang="en-US" sz="1400" b="1" dirty="0"/>
              <a:t>제 </a:t>
            </a:r>
            <a:r>
              <a:rPr lang="en-US" altLang="ko-KR" sz="1400" b="1" dirty="0" smtClean="0"/>
              <a:t>79</a:t>
            </a:r>
            <a:r>
              <a:rPr lang="ko-KR" altLang="en-US" sz="1400" b="1" dirty="0" smtClean="0"/>
              <a:t>조</a:t>
            </a:r>
            <a:r>
              <a:rPr lang="en-US" altLang="ko-KR" sz="1400" b="1" dirty="0" smtClean="0"/>
              <a:t>(</a:t>
            </a:r>
            <a:r>
              <a:rPr lang="ko-KR" altLang="en-US" sz="1400" b="1" dirty="0"/>
              <a:t>도급에 따른 산업재해 </a:t>
            </a:r>
            <a:r>
              <a:rPr lang="ko-KR" altLang="en-US" sz="1400" b="1" dirty="0" smtClean="0"/>
              <a:t>예방조치</a:t>
            </a:r>
            <a:r>
              <a:rPr lang="en-US" altLang="ko-KR" sz="1400" b="1" dirty="0" smtClean="0"/>
              <a:t>) 2</a:t>
            </a:r>
            <a:r>
              <a:rPr lang="ko-KR" altLang="en-US" sz="1400" b="1" dirty="0" smtClean="0"/>
              <a:t>항 </a:t>
            </a:r>
            <a:r>
              <a:rPr lang="en-US" altLang="ko-KR" sz="1400" b="1" dirty="0" smtClean="0"/>
              <a:t>(</a:t>
            </a:r>
            <a:r>
              <a:rPr lang="ko-KR" altLang="en-US" sz="1400" b="1" dirty="0" smtClean="0"/>
              <a:t>협의체 협의사항</a:t>
            </a:r>
            <a:r>
              <a:rPr lang="en-US" altLang="ko-KR" sz="1400" b="1" dirty="0" smtClean="0"/>
              <a:t>)</a:t>
            </a:r>
          </a:p>
          <a:p>
            <a:pPr>
              <a:lnSpc>
                <a:spcPct val="150000"/>
              </a:lnSpc>
            </a:pPr>
            <a:endParaRPr lang="en-US" altLang="ko-KR" sz="500" b="1" dirty="0" smtClean="0"/>
          </a:p>
          <a:p>
            <a:r>
              <a:rPr lang="ko-KR" altLang="en-US" sz="1400" spc="-90" dirty="0" smtClean="0">
                <a:solidFill>
                  <a:srgbClr val="E46C0A"/>
                </a:solidFill>
              </a:rPr>
              <a:t>  ▶</a:t>
            </a:r>
            <a:r>
              <a:rPr lang="en-US" altLang="ko-KR" sz="1400" spc="-90" dirty="0" smtClean="0"/>
              <a:t> </a:t>
            </a:r>
            <a:r>
              <a:rPr lang="ko-KR" altLang="en-US" sz="1400" dirty="0" smtClean="0"/>
              <a:t>작업의 </a:t>
            </a:r>
            <a:r>
              <a:rPr lang="ko-KR" altLang="en-US" sz="1400" dirty="0" err="1" smtClean="0"/>
              <a:t>시작시간</a:t>
            </a:r>
            <a:endParaRPr lang="en-US" altLang="ko-KR" sz="1400" dirty="0" smtClean="0"/>
          </a:p>
          <a:p>
            <a:r>
              <a:rPr lang="ko-KR" altLang="en-US" sz="1400" spc="-90" dirty="0" smtClean="0">
                <a:solidFill>
                  <a:srgbClr val="E46C0A"/>
                </a:solidFill>
              </a:rPr>
              <a:t>  ▶</a:t>
            </a:r>
            <a:r>
              <a:rPr lang="en-US" altLang="ko-KR" sz="1400" spc="-90" dirty="0" smtClean="0"/>
              <a:t> </a:t>
            </a:r>
            <a:r>
              <a:rPr lang="ko-KR" altLang="en-US" sz="1400" spc="-90" dirty="0" smtClean="0"/>
              <a:t>작업 또는 작업장 간의 </a:t>
            </a:r>
            <a:r>
              <a:rPr lang="ko-KR" altLang="en-US" sz="1400" spc="-90" dirty="0" err="1" smtClean="0"/>
              <a:t>연락방법</a:t>
            </a:r>
            <a:endParaRPr lang="ko-KR" altLang="en-US" sz="1400" dirty="0">
              <a:solidFill>
                <a:srgbClr val="FF0000"/>
              </a:solidFill>
            </a:endParaRPr>
          </a:p>
          <a:p>
            <a:r>
              <a:rPr lang="ko-KR" altLang="en-US" sz="1400" spc="-90" dirty="0" smtClean="0">
                <a:solidFill>
                  <a:srgbClr val="E46C0A"/>
                </a:solidFill>
              </a:rPr>
              <a:t>  ▶</a:t>
            </a:r>
            <a:r>
              <a:rPr lang="en-US" altLang="ko-KR" sz="1400" spc="-90" dirty="0" smtClean="0"/>
              <a:t> </a:t>
            </a:r>
            <a:r>
              <a:rPr lang="ko-KR" altLang="en-US" sz="1400" dirty="0" smtClean="0"/>
              <a:t>재해발생 위험이 </a:t>
            </a:r>
            <a:r>
              <a:rPr lang="ko-KR" altLang="en-US" sz="1400" dirty="0" err="1" smtClean="0"/>
              <a:t>있는경우</a:t>
            </a:r>
            <a:r>
              <a:rPr lang="ko-KR" altLang="en-US" sz="1400" dirty="0" smtClean="0"/>
              <a:t> 대피방법</a:t>
            </a:r>
            <a:endParaRPr lang="en-US" altLang="ko-KR" sz="1400" dirty="0" smtClean="0"/>
          </a:p>
          <a:p>
            <a:r>
              <a:rPr lang="ko-KR" altLang="en-US" sz="1400" spc="-90" dirty="0" smtClean="0">
                <a:solidFill>
                  <a:srgbClr val="E46C0A"/>
                </a:solidFill>
              </a:rPr>
              <a:t>  ▶</a:t>
            </a:r>
            <a:r>
              <a:rPr lang="en-US" altLang="ko-KR" sz="1400" spc="-90" dirty="0" smtClean="0"/>
              <a:t> </a:t>
            </a:r>
            <a:r>
              <a:rPr lang="ko-KR" altLang="en-US" sz="1400" dirty="0" smtClean="0"/>
              <a:t>위험성평가의 실시에 </a:t>
            </a:r>
            <a:r>
              <a:rPr lang="ko-KR" altLang="en-US" sz="1400" dirty="0" err="1" smtClean="0"/>
              <a:t>관한사항</a:t>
            </a:r>
            <a:endParaRPr lang="en-US" altLang="ko-KR" sz="1400" dirty="0" smtClean="0"/>
          </a:p>
          <a:p>
            <a:r>
              <a:rPr lang="ko-KR" altLang="en-US" sz="1400" spc="-90" dirty="0" smtClean="0">
                <a:solidFill>
                  <a:srgbClr val="E46C0A"/>
                </a:solidFill>
              </a:rPr>
              <a:t>  ▶</a:t>
            </a:r>
            <a:r>
              <a:rPr lang="en-US" altLang="ko-KR" sz="1400" spc="-90" dirty="0" smtClean="0"/>
              <a:t> </a:t>
            </a:r>
            <a:r>
              <a:rPr lang="ko-KR" altLang="en-US" sz="1400" spc="-90" dirty="0" smtClean="0"/>
              <a:t>도급인과 </a:t>
            </a:r>
            <a:r>
              <a:rPr lang="ko-KR" altLang="en-US" sz="1400" spc="-90" dirty="0" err="1" smtClean="0"/>
              <a:t>수급인간의</a:t>
            </a:r>
            <a:r>
              <a:rPr lang="ko-KR" altLang="en-US" sz="1400" spc="-90" dirty="0" smtClean="0"/>
              <a:t> </a:t>
            </a:r>
            <a:r>
              <a:rPr lang="ko-KR" altLang="en-US" sz="1400" spc="-90" dirty="0" err="1" smtClean="0"/>
              <a:t>연락방법</a:t>
            </a:r>
            <a:r>
              <a:rPr lang="ko-KR" altLang="en-US" sz="1400" spc="-90" dirty="0" smtClean="0"/>
              <a:t> 및 작업공정의 조정  </a:t>
            </a:r>
            <a:endParaRPr lang="en-US" altLang="ko-KR" sz="1400" spc="-90" dirty="0" smtClean="0">
              <a:solidFill>
                <a:srgbClr val="361DF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00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87771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6.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소음작업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안전보건대책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3704" y="764704"/>
            <a:ext cx="3240000" cy="338554"/>
          </a:xfrm>
          <a:prstGeom prst="rect">
            <a:avLst/>
          </a:prstGeom>
          <a:solidFill>
            <a:srgbClr val="0061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dB(</a:t>
            </a:r>
            <a:r>
              <a:rPr lang="ko-KR" altLang="en-US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데시벨</a:t>
            </a:r>
            <a:r>
              <a:rPr lang="en-US" altLang="ko-KR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에 따른 소음 수준</a:t>
            </a:r>
            <a:endParaRPr lang="ko-KR" altLang="en-US" sz="16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타원 1"/>
          <p:cNvSpPr/>
          <p:nvPr/>
        </p:nvSpPr>
        <p:spPr>
          <a:xfrm>
            <a:off x="6346076" y="4851430"/>
            <a:ext cx="648072" cy="648072"/>
          </a:xfrm>
          <a:prstGeom prst="ellipse">
            <a:avLst/>
          </a:prstGeom>
          <a:solidFill>
            <a:srgbClr val="00B050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직사각형 2"/>
          <p:cNvSpPr/>
          <p:nvPr/>
        </p:nvSpPr>
        <p:spPr>
          <a:xfrm>
            <a:off x="6444208" y="3195082"/>
            <a:ext cx="432048" cy="1800200"/>
          </a:xfrm>
          <a:prstGeom prst="rect">
            <a:avLst/>
          </a:prstGeom>
          <a:solidFill>
            <a:srgbClr val="00B050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6444208" y="2996091"/>
            <a:ext cx="432048" cy="187200"/>
          </a:xfrm>
          <a:prstGeom prst="rect">
            <a:avLst/>
          </a:prstGeom>
          <a:solidFill>
            <a:srgbClr val="FFFF00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/>
          <p:cNvSpPr/>
          <p:nvPr/>
        </p:nvSpPr>
        <p:spPr>
          <a:xfrm>
            <a:off x="6444208" y="2419864"/>
            <a:ext cx="432048" cy="559193"/>
          </a:xfrm>
          <a:prstGeom prst="rect">
            <a:avLst/>
          </a:prstGeom>
          <a:solidFill>
            <a:srgbClr val="FFC000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6444208" y="1682913"/>
            <a:ext cx="432048" cy="744801"/>
          </a:xfrm>
          <a:prstGeom prst="rect">
            <a:avLst/>
          </a:prstGeom>
          <a:solidFill>
            <a:srgbClr val="FF0000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직사각형 40"/>
          <p:cNvSpPr/>
          <p:nvPr/>
        </p:nvSpPr>
        <p:spPr>
          <a:xfrm>
            <a:off x="6525906" y="1682913"/>
            <a:ext cx="62318" cy="3249669"/>
          </a:xfrm>
          <a:prstGeom prst="rect">
            <a:avLst/>
          </a:prstGeom>
          <a:solidFill>
            <a:schemeClr val="bg1">
              <a:lumMod val="95000"/>
            </a:schemeClr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2" name="그림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014" y="1438521"/>
            <a:ext cx="799826" cy="488783"/>
          </a:xfrm>
          <a:prstGeom prst="rect">
            <a:avLst/>
          </a:prstGeom>
        </p:spPr>
      </p:pic>
      <p:pic>
        <p:nvPicPr>
          <p:cNvPr id="43" name="그림 4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2158910"/>
            <a:ext cx="1210061" cy="631054"/>
          </a:xfrm>
          <a:prstGeom prst="rect">
            <a:avLst/>
          </a:prstGeom>
        </p:spPr>
      </p:pic>
      <p:pic>
        <p:nvPicPr>
          <p:cNvPr id="44" name="그림 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640" y="3573016"/>
            <a:ext cx="1209600" cy="630000"/>
          </a:xfrm>
          <a:prstGeom prst="rect">
            <a:avLst/>
          </a:prstGeom>
        </p:spPr>
      </p:pic>
      <p:pic>
        <p:nvPicPr>
          <p:cNvPr id="45" name="그림 44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1331640" y="4311168"/>
            <a:ext cx="1209600" cy="630000"/>
          </a:xfrm>
          <a:prstGeom prst="rect">
            <a:avLst/>
          </a:prstGeom>
        </p:spPr>
      </p:pic>
      <p:pic>
        <p:nvPicPr>
          <p:cNvPr id="46" name="그림 45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1342728" y="5035274"/>
            <a:ext cx="1209600" cy="630000"/>
          </a:xfrm>
          <a:prstGeom prst="rect">
            <a:avLst/>
          </a:prstGeom>
        </p:spPr>
      </p:pic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2651616" y="1443449"/>
            <a:ext cx="1155576" cy="492443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300" dirty="0" err="1" smtClean="0">
                <a:solidFill>
                  <a:schemeClr val="accent5">
                    <a:lumMod val="50000"/>
                  </a:schemeClr>
                </a:solidFill>
                <a:latin typeface="+mn-ea"/>
              </a:rPr>
              <a:t>알람소리</a:t>
            </a:r>
            <a:endParaRPr lang="en-US" altLang="ko-KR" sz="1300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  <a:p>
            <a:pPr>
              <a:defRPr/>
            </a:pPr>
            <a:r>
              <a:rPr lang="en-US" altLang="ko-KR" sz="1300" dirty="0" smtClean="0">
                <a:latin typeface="+mn-ea"/>
              </a:rPr>
              <a:t>90 ~ 120dB</a:t>
            </a:r>
            <a:endParaRPr lang="en-US" altLang="ko-KR" sz="1300" dirty="0">
              <a:latin typeface="+mn-ea"/>
            </a:endParaRPr>
          </a:p>
        </p:txBody>
      </p:sp>
      <p:pic>
        <p:nvPicPr>
          <p:cNvPr id="50" name="그림 49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1325271" y="2848669"/>
            <a:ext cx="1209600" cy="630000"/>
          </a:xfrm>
          <a:prstGeom prst="rect">
            <a:avLst/>
          </a:prstGeom>
        </p:spPr>
      </p:pic>
      <p:sp>
        <p:nvSpPr>
          <p:cNvPr id="51" name="TextBox 50"/>
          <p:cNvSpPr txBox="1">
            <a:spLocks noChangeArrowheads="1"/>
          </p:cNvSpPr>
          <p:nvPr/>
        </p:nvSpPr>
        <p:spPr bwMode="auto">
          <a:xfrm>
            <a:off x="2651616" y="2228215"/>
            <a:ext cx="1155576" cy="492443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300" dirty="0" smtClean="0">
                <a:solidFill>
                  <a:schemeClr val="accent5">
                    <a:lumMod val="50000"/>
                  </a:schemeClr>
                </a:solidFill>
                <a:latin typeface="+mn-ea"/>
              </a:rPr>
              <a:t>콘서트</a:t>
            </a:r>
            <a:endParaRPr lang="en-US" altLang="ko-KR" sz="1300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  <a:p>
            <a:pPr>
              <a:defRPr/>
            </a:pPr>
            <a:r>
              <a:rPr lang="en-US" altLang="ko-KR" sz="1300" dirty="0" smtClean="0">
                <a:latin typeface="+mn-ea"/>
              </a:rPr>
              <a:t>85 ~ 115dB</a:t>
            </a:r>
            <a:endParaRPr lang="en-US" altLang="ko-KR" sz="1300" dirty="0">
              <a:latin typeface="+mn-ea"/>
            </a:endParaRP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2651616" y="2901230"/>
            <a:ext cx="1155576" cy="492443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300" dirty="0" smtClean="0">
                <a:solidFill>
                  <a:schemeClr val="accent5">
                    <a:lumMod val="50000"/>
                  </a:schemeClr>
                </a:solidFill>
                <a:latin typeface="+mn-ea"/>
              </a:rPr>
              <a:t>이어폰</a:t>
            </a:r>
            <a:endParaRPr lang="en-US" altLang="ko-KR" sz="1300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  <a:p>
            <a:pPr>
              <a:defRPr/>
            </a:pPr>
            <a:r>
              <a:rPr lang="en-US" altLang="ko-KR" sz="1300" dirty="0" smtClean="0">
                <a:latin typeface="+mn-ea"/>
              </a:rPr>
              <a:t>70 ~ 100dB</a:t>
            </a:r>
            <a:endParaRPr lang="en-US" altLang="ko-KR" sz="1300" dirty="0">
              <a:latin typeface="+mn-ea"/>
            </a:endParaRP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2651616" y="3641794"/>
            <a:ext cx="1155576" cy="492443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300" dirty="0" smtClean="0">
                <a:solidFill>
                  <a:schemeClr val="accent5">
                    <a:lumMod val="50000"/>
                  </a:schemeClr>
                </a:solidFill>
                <a:latin typeface="+mn-ea"/>
              </a:rPr>
              <a:t>교통</a:t>
            </a:r>
            <a:endParaRPr lang="en-US" altLang="ko-KR" sz="1300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  <a:p>
            <a:pPr>
              <a:defRPr/>
            </a:pPr>
            <a:r>
              <a:rPr lang="en-US" altLang="ko-KR" sz="1300" dirty="0" smtClean="0">
                <a:latin typeface="+mn-ea"/>
              </a:rPr>
              <a:t>50 ~ 90dB</a:t>
            </a:r>
            <a:endParaRPr lang="en-US" altLang="ko-KR" sz="1300" dirty="0">
              <a:latin typeface="+mn-ea"/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2651616" y="4370417"/>
            <a:ext cx="1155576" cy="492443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300" dirty="0" smtClean="0">
                <a:solidFill>
                  <a:schemeClr val="accent5">
                    <a:lumMod val="50000"/>
                  </a:schemeClr>
                </a:solidFill>
                <a:latin typeface="+mn-ea"/>
              </a:rPr>
              <a:t>수업</a:t>
            </a:r>
            <a:endParaRPr lang="en-US" altLang="ko-KR" sz="1300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  <a:p>
            <a:pPr>
              <a:defRPr/>
            </a:pPr>
            <a:r>
              <a:rPr lang="en-US" altLang="ko-KR" sz="1300" dirty="0" smtClean="0">
                <a:latin typeface="+mn-ea"/>
              </a:rPr>
              <a:t>40 ~ 80dB</a:t>
            </a:r>
            <a:endParaRPr lang="en-US" altLang="ko-KR" sz="1300" dirty="0">
              <a:latin typeface="+mn-ea"/>
            </a:endParaRPr>
          </a:p>
        </p:txBody>
      </p: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2651616" y="5116426"/>
            <a:ext cx="1155576" cy="492443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300" dirty="0" smtClean="0">
                <a:solidFill>
                  <a:schemeClr val="accent5">
                    <a:lumMod val="50000"/>
                  </a:schemeClr>
                </a:solidFill>
                <a:latin typeface="+mn-ea"/>
              </a:rPr>
              <a:t>말하기</a:t>
            </a:r>
            <a:endParaRPr lang="en-US" altLang="ko-KR" sz="1300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  <a:p>
            <a:pPr>
              <a:defRPr/>
            </a:pPr>
            <a:r>
              <a:rPr lang="en-US" altLang="ko-KR" sz="1300" dirty="0" smtClean="0">
                <a:latin typeface="+mn-ea"/>
              </a:rPr>
              <a:t>30 ~ 80dB</a:t>
            </a:r>
            <a:endParaRPr lang="en-US" altLang="ko-KR" sz="1300" dirty="0">
              <a:latin typeface="+mn-ea"/>
            </a:endParaRP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5860838" y="4777080"/>
            <a:ext cx="280726" cy="292388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300" dirty="0" smtClean="0">
                <a:solidFill>
                  <a:schemeClr val="accent5">
                    <a:lumMod val="50000"/>
                  </a:schemeClr>
                </a:solidFill>
                <a:latin typeface="+mn-ea"/>
              </a:rPr>
              <a:t>0</a:t>
            </a:r>
            <a:endParaRPr lang="en-US" altLang="ko-KR" sz="1300" dirty="0">
              <a:latin typeface="+mn-ea"/>
            </a:endParaRP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5761156" y="4559042"/>
            <a:ext cx="465477" cy="292388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300" dirty="0" smtClean="0">
                <a:solidFill>
                  <a:schemeClr val="accent5">
                    <a:lumMod val="50000"/>
                  </a:schemeClr>
                </a:solidFill>
                <a:latin typeface="+mn-ea"/>
              </a:rPr>
              <a:t>10</a:t>
            </a:r>
            <a:endParaRPr lang="en-US" altLang="ko-KR" sz="1300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</p:txBody>
      </p:sp>
      <p:cxnSp>
        <p:nvCxnSpPr>
          <p:cNvPr id="7" name="직선 연결선 6"/>
          <p:cNvCxnSpPr/>
          <p:nvPr/>
        </p:nvCxnSpPr>
        <p:spPr>
          <a:xfrm>
            <a:off x="6163482" y="4923274"/>
            <a:ext cx="10081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직선 연결선 27"/>
          <p:cNvCxnSpPr/>
          <p:nvPr/>
        </p:nvCxnSpPr>
        <p:spPr>
          <a:xfrm>
            <a:off x="6163482" y="4707250"/>
            <a:ext cx="10081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>
            <a:spLocks noChangeArrowheads="1"/>
          </p:cNvSpPr>
          <p:nvPr/>
        </p:nvSpPr>
        <p:spPr bwMode="auto">
          <a:xfrm>
            <a:off x="5761156" y="4340758"/>
            <a:ext cx="465477" cy="292388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300" dirty="0" smtClean="0">
                <a:solidFill>
                  <a:schemeClr val="accent5">
                    <a:lumMod val="50000"/>
                  </a:schemeClr>
                </a:solidFill>
                <a:latin typeface="+mn-ea"/>
              </a:rPr>
              <a:t>20</a:t>
            </a:r>
            <a:endParaRPr lang="en-US" altLang="ko-KR" sz="1300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5761156" y="4122049"/>
            <a:ext cx="465477" cy="292388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300" dirty="0" smtClean="0">
                <a:solidFill>
                  <a:schemeClr val="accent5">
                    <a:lumMod val="50000"/>
                  </a:schemeClr>
                </a:solidFill>
                <a:latin typeface="+mn-ea"/>
              </a:rPr>
              <a:t>30</a:t>
            </a:r>
            <a:endParaRPr lang="en-US" altLang="ko-KR" sz="1300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60" name="TextBox 59"/>
          <p:cNvSpPr txBox="1">
            <a:spLocks noChangeArrowheads="1"/>
          </p:cNvSpPr>
          <p:nvPr/>
        </p:nvSpPr>
        <p:spPr bwMode="auto">
          <a:xfrm>
            <a:off x="5761156" y="3912984"/>
            <a:ext cx="465477" cy="292388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300" dirty="0" smtClean="0">
                <a:solidFill>
                  <a:schemeClr val="accent5">
                    <a:lumMod val="50000"/>
                  </a:schemeClr>
                </a:solidFill>
                <a:latin typeface="+mn-ea"/>
              </a:rPr>
              <a:t>40</a:t>
            </a:r>
            <a:endParaRPr lang="en-US" altLang="ko-KR" sz="1300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5761156" y="3694700"/>
            <a:ext cx="465477" cy="292388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300" dirty="0" smtClean="0">
                <a:solidFill>
                  <a:schemeClr val="accent5">
                    <a:lumMod val="50000"/>
                  </a:schemeClr>
                </a:solidFill>
                <a:latin typeface="+mn-ea"/>
              </a:rPr>
              <a:t>50</a:t>
            </a:r>
            <a:endParaRPr lang="en-US" altLang="ko-KR" sz="1300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62" name="TextBox 61"/>
          <p:cNvSpPr txBox="1">
            <a:spLocks noChangeArrowheads="1"/>
          </p:cNvSpPr>
          <p:nvPr/>
        </p:nvSpPr>
        <p:spPr bwMode="auto">
          <a:xfrm>
            <a:off x="5761156" y="3475991"/>
            <a:ext cx="465477" cy="292388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300" dirty="0" smtClean="0">
                <a:solidFill>
                  <a:schemeClr val="accent5">
                    <a:lumMod val="50000"/>
                  </a:schemeClr>
                </a:solidFill>
                <a:latin typeface="+mn-ea"/>
              </a:rPr>
              <a:t>60</a:t>
            </a:r>
            <a:endParaRPr lang="en-US" altLang="ko-KR" sz="1300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63" name="TextBox 62"/>
          <p:cNvSpPr txBox="1">
            <a:spLocks noChangeArrowheads="1"/>
          </p:cNvSpPr>
          <p:nvPr/>
        </p:nvSpPr>
        <p:spPr bwMode="auto">
          <a:xfrm>
            <a:off x="5761156" y="3248896"/>
            <a:ext cx="465477" cy="292388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300" dirty="0" smtClean="0">
                <a:solidFill>
                  <a:schemeClr val="accent5">
                    <a:lumMod val="50000"/>
                  </a:schemeClr>
                </a:solidFill>
                <a:latin typeface="+mn-ea"/>
              </a:rPr>
              <a:t>70</a:t>
            </a:r>
            <a:endParaRPr lang="en-US" altLang="ko-KR" sz="1300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5761156" y="3030612"/>
            <a:ext cx="465477" cy="292388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300" dirty="0" smtClean="0">
                <a:solidFill>
                  <a:schemeClr val="accent5">
                    <a:lumMod val="50000"/>
                  </a:schemeClr>
                </a:solidFill>
                <a:latin typeface="+mn-ea"/>
              </a:rPr>
              <a:t>80</a:t>
            </a:r>
            <a:endParaRPr lang="en-US" altLang="ko-KR" sz="1300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5761156" y="2811903"/>
            <a:ext cx="465477" cy="292388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300" dirty="0" smtClean="0">
                <a:solidFill>
                  <a:schemeClr val="accent5">
                    <a:lumMod val="50000"/>
                  </a:schemeClr>
                </a:solidFill>
                <a:latin typeface="+mn-ea"/>
              </a:rPr>
              <a:t>90</a:t>
            </a:r>
            <a:endParaRPr lang="en-US" altLang="ko-KR" sz="1300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5672434" y="2609437"/>
            <a:ext cx="465477" cy="292388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300" dirty="0" smtClean="0">
                <a:solidFill>
                  <a:schemeClr val="accent5">
                    <a:lumMod val="50000"/>
                  </a:schemeClr>
                </a:solidFill>
                <a:latin typeface="+mn-ea"/>
              </a:rPr>
              <a:t>100</a:t>
            </a:r>
            <a:endParaRPr lang="en-US" altLang="ko-KR" sz="1300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5675741" y="2391153"/>
            <a:ext cx="465477" cy="292388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300" dirty="0" smtClean="0">
                <a:solidFill>
                  <a:schemeClr val="accent5">
                    <a:lumMod val="50000"/>
                  </a:schemeClr>
                </a:solidFill>
                <a:latin typeface="+mn-ea"/>
              </a:rPr>
              <a:t>110</a:t>
            </a:r>
            <a:endParaRPr lang="en-US" altLang="ko-KR" sz="1300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5679048" y="2172444"/>
            <a:ext cx="465477" cy="292388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300" dirty="0" smtClean="0">
                <a:solidFill>
                  <a:schemeClr val="accent5">
                    <a:lumMod val="50000"/>
                  </a:schemeClr>
                </a:solidFill>
                <a:latin typeface="+mn-ea"/>
              </a:rPr>
              <a:t>120</a:t>
            </a:r>
            <a:endParaRPr lang="en-US" altLang="ko-KR" sz="1300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69" name="TextBox 68"/>
          <p:cNvSpPr txBox="1">
            <a:spLocks noChangeArrowheads="1"/>
          </p:cNvSpPr>
          <p:nvPr/>
        </p:nvSpPr>
        <p:spPr bwMode="auto">
          <a:xfrm>
            <a:off x="5679063" y="1964977"/>
            <a:ext cx="465477" cy="292388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300" dirty="0" smtClean="0">
                <a:solidFill>
                  <a:schemeClr val="accent5">
                    <a:lumMod val="50000"/>
                  </a:schemeClr>
                </a:solidFill>
                <a:latin typeface="+mn-ea"/>
              </a:rPr>
              <a:t>130</a:t>
            </a:r>
            <a:endParaRPr lang="en-US" altLang="ko-KR" sz="1300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70" name="TextBox 69"/>
          <p:cNvSpPr txBox="1">
            <a:spLocks noChangeArrowheads="1"/>
          </p:cNvSpPr>
          <p:nvPr/>
        </p:nvSpPr>
        <p:spPr bwMode="auto">
          <a:xfrm>
            <a:off x="5679063" y="1746268"/>
            <a:ext cx="465477" cy="292388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300" dirty="0" smtClean="0">
                <a:solidFill>
                  <a:schemeClr val="accent5">
                    <a:lumMod val="50000"/>
                  </a:schemeClr>
                </a:solidFill>
                <a:latin typeface="+mn-ea"/>
              </a:rPr>
              <a:t>140</a:t>
            </a:r>
            <a:endParaRPr lang="en-US" altLang="ko-KR" sz="1300" dirty="0">
              <a:solidFill>
                <a:schemeClr val="accent5">
                  <a:lumMod val="50000"/>
                </a:schemeClr>
              </a:solidFill>
              <a:latin typeface="+mn-ea"/>
            </a:endParaRPr>
          </a:p>
        </p:txBody>
      </p:sp>
      <p:cxnSp>
        <p:nvCxnSpPr>
          <p:cNvPr id="22" name="직선 연결선 21"/>
          <p:cNvCxnSpPr/>
          <p:nvPr/>
        </p:nvCxnSpPr>
        <p:spPr>
          <a:xfrm>
            <a:off x="6163482" y="3195082"/>
            <a:ext cx="10081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/>
          <p:cNvCxnSpPr/>
          <p:nvPr/>
        </p:nvCxnSpPr>
        <p:spPr>
          <a:xfrm>
            <a:off x="6163482" y="4059178"/>
            <a:ext cx="10081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/>
          <p:cNvCxnSpPr/>
          <p:nvPr/>
        </p:nvCxnSpPr>
        <p:spPr>
          <a:xfrm>
            <a:off x="6163482" y="3411106"/>
            <a:ext cx="10081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직선 연결선 29"/>
          <p:cNvCxnSpPr/>
          <p:nvPr/>
        </p:nvCxnSpPr>
        <p:spPr>
          <a:xfrm>
            <a:off x="6163482" y="3627130"/>
            <a:ext cx="10081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/>
          <p:cNvCxnSpPr/>
          <p:nvPr/>
        </p:nvCxnSpPr>
        <p:spPr>
          <a:xfrm>
            <a:off x="6163482" y="3843154"/>
            <a:ext cx="10081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/>
          <p:cNvCxnSpPr/>
          <p:nvPr/>
        </p:nvCxnSpPr>
        <p:spPr>
          <a:xfrm>
            <a:off x="6163482" y="4275202"/>
            <a:ext cx="10081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직선 연결선 33"/>
          <p:cNvCxnSpPr/>
          <p:nvPr/>
        </p:nvCxnSpPr>
        <p:spPr>
          <a:xfrm>
            <a:off x="6163482" y="4491226"/>
            <a:ext cx="10081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직선 연결선 34"/>
          <p:cNvCxnSpPr/>
          <p:nvPr/>
        </p:nvCxnSpPr>
        <p:spPr>
          <a:xfrm>
            <a:off x="6163482" y="2979058"/>
            <a:ext cx="10081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직선 연결선 35"/>
          <p:cNvCxnSpPr/>
          <p:nvPr/>
        </p:nvCxnSpPr>
        <p:spPr>
          <a:xfrm>
            <a:off x="6163482" y="2763034"/>
            <a:ext cx="10081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/>
          <p:cNvCxnSpPr/>
          <p:nvPr/>
        </p:nvCxnSpPr>
        <p:spPr>
          <a:xfrm>
            <a:off x="6163482" y="2547010"/>
            <a:ext cx="10081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직선 연결선 37"/>
          <p:cNvCxnSpPr/>
          <p:nvPr/>
        </p:nvCxnSpPr>
        <p:spPr>
          <a:xfrm>
            <a:off x="6163482" y="2330986"/>
            <a:ext cx="10081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/>
          <p:cNvCxnSpPr/>
          <p:nvPr/>
        </p:nvCxnSpPr>
        <p:spPr>
          <a:xfrm>
            <a:off x="6163482" y="2114962"/>
            <a:ext cx="10081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직선 연결선 39"/>
          <p:cNvCxnSpPr/>
          <p:nvPr/>
        </p:nvCxnSpPr>
        <p:spPr>
          <a:xfrm>
            <a:off x="6163482" y="1898938"/>
            <a:ext cx="10081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1" name="표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535910"/>
              </p:ext>
            </p:extLst>
          </p:nvPr>
        </p:nvGraphicFramePr>
        <p:xfrm>
          <a:off x="792825" y="5777614"/>
          <a:ext cx="7811623" cy="538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11623">
                  <a:extLst>
                    <a:ext uri="{9D8B030D-6E8A-4147-A177-3AD203B41FA5}">
                      <a16:colId xmlns:a16="http://schemas.microsoft.com/office/drawing/2014/main" val="3104267136"/>
                    </a:ext>
                  </a:extLst>
                </a:gridCol>
              </a:tblGrid>
              <a:tr h="538730">
                <a:tc>
                  <a:txBody>
                    <a:bodyPr/>
                    <a:lstStyle/>
                    <a:p>
                      <a:pPr algn="ctr" latinLnBrk="1"/>
                      <a:endParaRPr lang="en-US" altLang="ko-KR" sz="1400" b="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9889348"/>
                  </a:ext>
                </a:extLst>
              </a:tr>
            </a:tbl>
          </a:graphicData>
        </a:graphic>
      </p:graphicFrame>
      <p:sp>
        <p:nvSpPr>
          <p:cNvPr id="72" name="직사각형 71"/>
          <p:cNvSpPr>
            <a:spLocks noChangeAspect="1"/>
          </p:cNvSpPr>
          <p:nvPr/>
        </p:nvSpPr>
        <p:spPr>
          <a:xfrm>
            <a:off x="1296881" y="5903547"/>
            <a:ext cx="432048" cy="261048"/>
          </a:xfrm>
          <a:prstGeom prst="rect">
            <a:avLst/>
          </a:prstGeom>
          <a:solidFill>
            <a:srgbClr val="FF0000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1748688" y="5886695"/>
            <a:ext cx="1155576" cy="292388"/>
          </a:xfrm>
          <a:prstGeom prst="rect">
            <a:avLst/>
          </a:prstGeom>
          <a:noFill/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300" dirty="0" smtClean="0">
                <a:solidFill>
                  <a:schemeClr val="tx1"/>
                </a:solidFill>
                <a:latin typeface="+mn-ea"/>
              </a:rPr>
              <a:t>치명적 손상</a:t>
            </a:r>
            <a:endParaRPr lang="en-US" altLang="ko-KR" sz="13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3548888" y="5886695"/>
            <a:ext cx="1155576" cy="292388"/>
          </a:xfrm>
          <a:prstGeom prst="rect">
            <a:avLst/>
          </a:prstGeom>
          <a:noFill/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300" dirty="0" smtClean="0">
                <a:solidFill>
                  <a:schemeClr val="tx1"/>
                </a:solidFill>
                <a:latin typeface="+mn-ea"/>
              </a:rPr>
              <a:t>위험</a:t>
            </a:r>
            <a:r>
              <a:rPr lang="en-US" altLang="ko-KR" sz="1300" dirty="0" smtClean="0">
                <a:solidFill>
                  <a:schemeClr val="tx1"/>
                </a:solidFill>
                <a:latin typeface="+mn-ea"/>
              </a:rPr>
              <a:t>(</a:t>
            </a:r>
            <a:r>
              <a:rPr lang="ko-KR" altLang="en-US" sz="1300" dirty="0" smtClean="0">
                <a:solidFill>
                  <a:schemeClr val="tx1"/>
                </a:solidFill>
                <a:latin typeface="+mn-ea"/>
              </a:rPr>
              <a:t>해로움</a:t>
            </a:r>
            <a:r>
              <a:rPr lang="en-US" altLang="ko-KR" sz="1300" dirty="0" smtClean="0">
                <a:solidFill>
                  <a:schemeClr val="tx1"/>
                </a:solidFill>
                <a:latin typeface="+mn-ea"/>
              </a:rPr>
              <a:t>)</a:t>
            </a:r>
            <a:endParaRPr lang="en-US" altLang="ko-KR" sz="13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77" name="직사각형 76"/>
          <p:cNvSpPr>
            <a:spLocks noChangeAspect="1"/>
          </p:cNvSpPr>
          <p:nvPr/>
        </p:nvSpPr>
        <p:spPr>
          <a:xfrm>
            <a:off x="3086657" y="5904190"/>
            <a:ext cx="432048" cy="262800"/>
          </a:xfrm>
          <a:prstGeom prst="rect">
            <a:avLst/>
          </a:prstGeom>
          <a:solidFill>
            <a:srgbClr val="FFC000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8" name="직사각형 77"/>
          <p:cNvSpPr>
            <a:spLocks/>
          </p:cNvSpPr>
          <p:nvPr/>
        </p:nvSpPr>
        <p:spPr>
          <a:xfrm>
            <a:off x="4834012" y="5908679"/>
            <a:ext cx="432048" cy="262800"/>
          </a:xfrm>
          <a:prstGeom prst="rect">
            <a:avLst/>
          </a:prstGeom>
          <a:solidFill>
            <a:srgbClr val="FFFF00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9" name="TextBox 78"/>
          <p:cNvSpPr txBox="1">
            <a:spLocks noChangeArrowheads="1"/>
          </p:cNvSpPr>
          <p:nvPr/>
        </p:nvSpPr>
        <p:spPr bwMode="auto">
          <a:xfrm>
            <a:off x="5349088" y="5886695"/>
            <a:ext cx="1155576" cy="292388"/>
          </a:xfrm>
          <a:prstGeom prst="rect">
            <a:avLst/>
          </a:prstGeom>
          <a:noFill/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300" dirty="0" smtClean="0">
                <a:solidFill>
                  <a:schemeClr val="tx1"/>
                </a:solidFill>
                <a:latin typeface="+mn-ea"/>
              </a:rPr>
              <a:t>위험 한계점</a:t>
            </a:r>
            <a:endParaRPr lang="en-US" altLang="ko-KR" sz="13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80" name="직사각형 79"/>
          <p:cNvSpPr>
            <a:spLocks/>
          </p:cNvSpPr>
          <p:nvPr/>
        </p:nvSpPr>
        <p:spPr>
          <a:xfrm>
            <a:off x="6504664" y="5901489"/>
            <a:ext cx="432048" cy="262800"/>
          </a:xfrm>
          <a:prstGeom prst="rect">
            <a:avLst/>
          </a:prstGeom>
          <a:solidFill>
            <a:srgbClr val="00B050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1" name="TextBox 80"/>
          <p:cNvSpPr txBox="1">
            <a:spLocks noChangeArrowheads="1"/>
          </p:cNvSpPr>
          <p:nvPr/>
        </p:nvSpPr>
        <p:spPr bwMode="auto">
          <a:xfrm>
            <a:off x="6976768" y="5886695"/>
            <a:ext cx="1155576" cy="292388"/>
          </a:xfrm>
          <a:prstGeom prst="rect">
            <a:avLst/>
          </a:prstGeom>
          <a:noFill/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300" dirty="0" smtClean="0">
                <a:solidFill>
                  <a:schemeClr val="tx1"/>
                </a:solidFill>
                <a:latin typeface="+mn-ea"/>
              </a:rPr>
              <a:t>위험성 없음</a:t>
            </a:r>
            <a:endParaRPr lang="en-US" altLang="ko-KR" sz="1300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2143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87771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6.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소음작업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안전보건대책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313704" y="1103258"/>
            <a:ext cx="8712646" cy="954107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defRPr/>
            </a:pPr>
            <a:r>
              <a:rPr lang="ko-KR" altLang="en-US" sz="1400" b="1" dirty="0" smtClean="0">
                <a:solidFill>
                  <a:schemeClr val="bg1">
                    <a:lumMod val="50000"/>
                  </a:schemeClr>
                </a:solidFill>
                <a:latin typeface="맑은 고딕" panose="020B0503020000020004" pitchFamily="50" charset="-127"/>
              </a:rPr>
              <a:t>■ </a:t>
            </a:r>
            <a:r>
              <a:rPr lang="ko-KR" altLang="en-US" sz="1300" dirty="0" err="1" smtClean="0">
                <a:latin typeface="+mn-ea"/>
              </a:rPr>
              <a:t>소음작업</a:t>
            </a:r>
            <a:r>
              <a:rPr lang="ko-KR" altLang="en-US" sz="1300" dirty="0" smtClean="0">
                <a:latin typeface="+mn-ea"/>
              </a:rPr>
              <a:t> </a:t>
            </a:r>
            <a:r>
              <a:rPr lang="en-US" altLang="ko-KR" sz="1300" dirty="0" smtClean="0">
                <a:latin typeface="+mn-ea"/>
              </a:rPr>
              <a:t>: 1</a:t>
            </a:r>
            <a:r>
              <a:rPr lang="ko-KR" altLang="en-US" sz="1300" dirty="0" smtClean="0">
                <a:latin typeface="+mn-ea"/>
              </a:rPr>
              <a:t>일 </a:t>
            </a:r>
            <a:r>
              <a:rPr lang="en-US" altLang="ko-KR" sz="1300" dirty="0" smtClean="0">
                <a:latin typeface="+mn-ea"/>
              </a:rPr>
              <a:t>8</a:t>
            </a:r>
            <a:r>
              <a:rPr lang="ko-KR" altLang="en-US" sz="1300" dirty="0" smtClean="0">
                <a:latin typeface="+mn-ea"/>
              </a:rPr>
              <a:t>시간 작업을 기준으로 </a:t>
            </a:r>
            <a:r>
              <a:rPr lang="en-US" altLang="ko-KR" sz="1300" dirty="0" smtClean="0">
                <a:latin typeface="+mn-ea"/>
              </a:rPr>
              <a:t>85dB </a:t>
            </a:r>
            <a:r>
              <a:rPr lang="ko-KR" altLang="en-US" sz="1300" dirty="0" smtClean="0">
                <a:latin typeface="+mn-ea"/>
              </a:rPr>
              <a:t>이상의 소음이 발생하는 작업</a:t>
            </a:r>
            <a:endParaRPr lang="en-US" altLang="ko-KR" sz="1300" dirty="0" smtClean="0">
              <a:latin typeface="+mn-ea"/>
            </a:endParaRPr>
          </a:p>
          <a:p>
            <a:pPr>
              <a:lnSpc>
                <a:spcPct val="200000"/>
              </a:lnSpc>
              <a:defRPr/>
            </a:pPr>
            <a:r>
              <a:rPr lang="ko-KR" altLang="en-US" sz="1400" b="1" dirty="0">
                <a:solidFill>
                  <a:schemeClr val="bg1">
                    <a:lumMod val="50000"/>
                  </a:schemeClr>
                </a:solidFill>
                <a:latin typeface="맑은 고딕" panose="020B0503020000020004" pitchFamily="50" charset="-127"/>
              </a:rPr>
              <a:t>■</a:t>
            </a:r>
            <a:r>
              <a:rPr lang="ko-KR" altLang="en-US" sz="1300" b="1" dirty="0">
                <a:solidFill>
                  <a:schemeClr val="bg1">
                    <a:lumMod val="50000"/>
                  </a:schemeClr>
                </a:solidFill>
                <a:latin typeface="맑은 고딕" panose="020B0503020000020004" pitchFamily="50" charset="-127"/>
              </a:rPr>
              <a:t> </a:t>
            </a:r>
            <a:r>
              <a:rPr lang="ko-KR" altLang="en-US" sz="1300" dirty="0" smtClean="0">
                <a:latin typeface="+mn-ea"/>
              </a:rPr>
              <a:t>충격 </a:t>
            </a:r>
            <a:r>
              <a:rPr lang="ko-KR" altLang="en-US" sz="1300" dirty="0" err="1" smtClean="0">
                <a:latin typeface="+mn-ea"/>
              </a:rPr>
              <a:t>소음작업</a:t>
            </a:r>
            <a:r>
              <a:rPr lang="ko-KR" altLang="en-US" sz="1300" dirty="0" smtClean="0">
                <a:latin typeface="+mn-ea"/>
              </a:rPr>
              <a:t> </a:t>
            </a:r>
            <a:r>
              <a:rPr lang="en-US" altLang="ko-KR" sz="1300" dirty="0">
                <a:latin typeface="+mn-ea"/>
              </a:rPr>
              <a:t>: </a:t>
            </a:r>
            <a:r>
              <a:rPr lang="ko-KR" altLang="en-US" sz="1300" dirty="0" smtClean="0">
                <a:latin typeface="+mn-ea"/>
              </a:rPr>
              <a:t>소음이 </a:t>
            </a:r>
            <a:r>
              <a:rPr lang="en-US" altLang="ko-KR" sz="1300" dirty="0" smtClean="0">
                <a:latin typeface="+mn-ea"/>
              </a:rPr>
              <a:t>1</a:t>
            </a:r>
            <a:r>
              <a:rPr lang="ko-KR" altLang="en-US" sz="1300" dirty="0" smtClean="0">
                <a:latin typeface="+mn-ea"/>
              </a:rPr>
              <a:t>초 이상의 간격으로 발생하는 작업</a:t>
            </a:r>
            <a:endParaRPr lang="en-US" altLang="ko-KR" sz="1300" dirty="0">
              <a:latin typeface="+mn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3704" y="764704"/>
            <a:ext cx="2520000" cy="338554"/>
          </a:xfrm>
          <a:prstGeom prst="rect">
            <a:avLst/>
          </a:prstGeom>
          <a:solidFill>
            <a:srgbClr val="0061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소음 작업의 정의</a:t>
            </a:r>
            <a:endParaRPr lang="ko-KR" altLang="en-US" sz="16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3705" y="2400153"/>
            <a:ext cx="2520000" cy="338554"/>
          </a:xfrm>
          <a:prstGeom prst="rect">
            <a:avLst/>
          </a:prstGeom>
          <a:solidFill>
            <a:srgbClr val="0061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노출 </a:t>
            </a:r>
            <a:r>
              <a:rPr lang="ko-KR" altLang="en-US" sz="160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기준 </a:t>
            </a:r>
            <a:r>
              <a:rPr lang="en-US" altLang="ko-KR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: </a:t>
            </a:r>
            <a:r>
              <a:rPr lang="ko-KR" altLang="en-US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강렬한 소음</a:t>
            </a:r>
            <a:endParaRPr lang="ko-KR" altLang="en-US" sz="16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13" name="표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349113"/>
              </p:ext>
            </p:extLst>
          </p:nvPr>
        </p:nvGraphicFramePr>
        <p:xfrm>
          <a:off x="313706" y="2923186"/>
          <a:ext cx="3898254" cy="24762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49127">
                  <a:extLst>
                    <a:ext uri="{9D8B030D-6E8A-4147-A177-3AD203B41FA5}">
                      <a16:colId xmlns:a16="http://schemas.microsoft.com/office/drawing/2014/main" val="3554755794"/>
                    </a:ext>
                  </a:extLst>
                </a:gridCol>
                <a:gridCol w="1949127">
                  <a:extLst>
                    <a:ext uri="{9D8B030D-6E8A-4147-A177-3AD203B41FA5}">
                      <a16:colId xmlns:a16="http://schemas.microsoft.com/office/drawing/2014/main" val="3339432003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 노출시간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소음 강도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765479"/>
                  </a:ext>
                </a:extLst>
              </a:tr>
              <a:tr h="316385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dirty="0" smtClean="0"/>
                        <a:t>8</a:t>
                      </a:r>
                      <a:r>
                        <a:rPr lang="ko-KR" altLang="en-US" sz="1200" b="0" dirty="0" smtClean="0"/>
                        <a:t>시간 이상</a:t>
                      </a:r>
                      <a:endParaRPr lang="ko-KR" altLang="en-US" sz="1200" b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dirty="0" smtClean="0"/>
                        <a:t>90dB</a:t>
                      </a:r>
                      <a:r>
                        <a:rPr lang="en-US" altLang="ko-KR" sz="1200" b="0" baseline="0" dirty="0" smtClean="0"/>
                        <a:t> </a:t>
                      </a:r>
                      <a:r>
                        <a:rPr lang="ko-KR" altLang="en-US" sz="1200" b="0" baseline="0" dirty="0" smtClean="0"/>
                        <a:t>이상</a:t>
                      </a:r>
                      <a:endParaRPr lang="ko-KR" altLang="en-US" sz="12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4586114"/>
                  </a:ext>
                </a:extLst>
              </a:tr>
              <a:tr h="387123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dirty="0" smtClean="0"/>
                        <a:t>4</a:t>
                      </a:r>
                      <a:r>
                        <a:rPr lang="ko-KR" altLang="en-US" sz="1200" b="0" dirty="0" smtClean="0"/>
                        <a:t>시간 이상</a:t>
                      </a:r>
                      <a:endParaRPr lang="ko-KR" altLang="en-US" sz="1200" b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dirty="0" smtClean="0"/>
                        <a:t>95dB</a:t>
                      </a:r>
                      <a:r>
                        <a:rPr lang="en-US" altLang="ko-KR" sz="1200" b="0" baseline="0" dirty="0" smtClean="0"/>
                        <a:t> </a:t>
                      </a:r>
                      <a:r>
                        <a:rPr lang="ko-KR" altLang="en-US" sz="1200" b="0" baseline="0" dirty="0" smtClean="0"/>
                        <a:t>이상</a:t>
                      </a:r>
                      <a:endParaRPr lang="ko-KR" altLang="en-US" sz="12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7466442"/>
                  </a:ext>
                </a:extLst>
              </a:tr>
              <a:tr h="316385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dirty="0" smtClean="0"/>
                        <a:t>2</a:t>
                      </a:r>
                      <a:r>
                        <a:rPr lang="ko-KR" altLang="en-US" sz="1200" b="0" dirty="0" smtClean="0"/>
                        <a:t>시간 이상</a:t>
                      </a:r>
                      <a:endParaRPr lang="ko-KR" altLang="en-US" sz="1200" b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dirty="0" smtClean="0"/>
                        <a:t>100dB </a:t>
                      </a:r>
                      <a:r>
                        <a:rPr lang="ko-KR" altLang="en-US" sz="1200" b="0" dirty="0" smtClean="0"/>
                        <a:t>이상 </a:t>
                      </a:r>
                      <a:endParaRPr lang="ko-KR" altLang="en-US" sz="12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0876702"/>
                  </a:ext>
                </a:extLst>
              </a:tr>
              <a:tr h="387123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dirty="0" smtClean="0"/>
                        <a:t>1</a:t>
                      </a:r>
                      <a:r>
                        <a:rPr lang="ko-KR" altLang="en-US" sz="1200" b="0" dirty="0" smtClean="0"/>
                        <a:t>시간 이상</a:t>
                      </a:r>
                      <a:endParaRPr lang="ko-KR" altLang="en-US" sz="1200" b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dirty="0" smtClean="0"/>
                        <a:t>105dB </a:t>
                      </a:r>
                      <a:r>
                        <a:rPr lang="ko-KR" altLang="en-US" sz="1200" b="0" dirty="0" smtClean="0"/>
                        <a:t>이상</a:t>
                      </a:r>
                      <a:endParaRPr lang="ko-KR" altLang="en-US" sz="12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4053028"/>
                  </a:ext>
                </a:extLst>
              </a:tr>
              <a:tr h="316385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dirty="0" smtClean="0"/>
                        <a:t>30</a:t>
                      </a:r>
                      <a:r>
                        <a:rPr lang="ko-KR" altLang="en-US" sz="1200" b="0" dirty="0" smtClean="0"/>
                        <a:t>분 이상</a:t>
                      </a:r>
                      <a:endParaRPr lang="ko-KR" altLang="en-US" sz="1200" b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dirty="0" smtClean="0"/>
                        <a:t>110dB </a:t>
                      </a:r>
                      <a:r>
                        <a:rPr lang="ko-KR" altLang="en-US" sz="1200" b="0" dirty="0" smtClean="0"/>
                        <a:t>이상</a:t>
                      </a:r>
                      <a:endParaRPr lang="ko-KR" altLang="en-US" sz="12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4353624"/>
                  </a:ext>
                </a:extLst>
              </a:tr>
              <a:tr h="387123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dirty="0" smtClean="0"/>
                        <a:t>15</a:t>
                      </a:r>
                      <a:r>
                        <a:rPr lang="ko-KR" altLang="en-US" sz="1200" b="0" dirty="0" smtClean="0"/>
                        <a:t>분 이상</a:t>
                      </a:r>
                      <a:endParaRPr lang="ko-KR" altLang="en-US" sz="1200" b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dirty="0" smtClean="0"/>
                        <a:t>115dB </a:t>
                      </a:r>
                      <a:r>
                        <a:rPr lang="ko-KR" altLang="en-US" sz="1200" b="0" dirty="0" smtClean="0"/>
                        <a:t>이상</a:t>
                      </a:r>
                      <a:endParaRPr lang="ko-KR" altLang="en-US" sz="12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0733961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792588" y="2400153"/>
            <a:ext cx="2520000" cy="338554"/>
          </a:xfrm>
          <a:prstGeom prst="rect">
            <a:avLst/>
          </a:prstGeom>
          <a:solidFill>
            <a:srgbClr val="0061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노출 기준 </a:t>
            </a:r>
            <a:r>
              <a:rPr lang="en-US" altLang="ko-KR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: </a:t>
            </a:r>
            <a:r>
              <a:rPr lang="ko-KR" altLang="en-US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충격 소음</a:t>
            </a:r>
            <a:endParaRPr lang="ko-KR" altLang="en-US" sz="16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4267989"/>
              </p:ext>
            </p:extLst>
          </p:nvPr>
        </p:nvGraphicFramePr>
        <p:xfrm>
          <a:off x="4788024" y="2923186"/>
          <a:ext cx="3898254" cy="24762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49127">
                  <a:extLst>
                    <a:ext uri="{9D8B030D-6E8A-4147-A177-3AD203B41FA5}">
                      <a16:colId xmlns:a16="http://schemas.microsoft.com/office/drawing/2014/main" val="3554755794"/>
                    </a:ext>
                  </a:extLst>
                </a:gridCol>
                <a:gridCol w="1949127">
                  <a:extLst>
                    <a:ext uri="{9D8B030D-6E8A-4147-A177-3AD203B41FA5}">
                      <a16:colId xmlns:a16="http://schemas.microsoft.com/office/drawing/2014/main" val="3339432003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 </a:t>
                      </a:r>
                      <a:r>
                        <a:rPr lang="ko-KR" altLang="en-US" sz="1200" b="1" dirty="0" err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노출회수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b="1" dirty="0" err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충격소음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강도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765479"/>
                  </a:ext>
                </a:extLst>
              </a:tr>
              <a:tr h="70350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dirty="0" smtClean="0"/>
                        <a:t>100</a:t>
                      </a:r>
                      <a:r>
                        <a:rPr lang="ko-KR" altLang="en-US" sz="1200" b="0" dirty="0" smtClean="0"/>
                        <a:t>회 이상</a:t>
                      </a:r>
                      <a:endParaRPr lang="ko-KR" altLang="en-US" sz="1200" b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dirty="0" smtClean="0"/>
                        <a:t>140dB</a:t>
                      </a:r>
                      <a:r>
                        <a:rPr lang="en-US" altLang="ko-KR" sz="1200" b="0" baseline="0" dirty="0" smtClean="0"/>
                        <a:t> </a:t>
                      </a:r>
                      <a:r>
                        <a:rPr lang="ko-KR" altLang="en-US" sz="1200" b="0" baseline="0" dirty="0" smtClean="0"/>
                        <a:t>이상</a:t>
                      </a:r>
                      <a:endParaRPr lang="ko-KR" altLang="en-US" sz="12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4586114"/>
                  </a:ext>
                </a:extLst>
              </a:tr>
              <a:tr h="70350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dirty="0" smtClean="0"/>
                        <a:t>1,000</a:t>
                      </a:r>
                      <a:r>
                        <a:rPr lang="ko-KR" altLang="en-US" sz="1200" b="0" dirty="0" smtClean="0"/>
                        <a:t>회 이상</a:t>
                      </a:r>
                      <a:endParaRPr lang="ko-KR" altLang="en-US" sz="1200" b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dirty="0" smtClean="0"/>
                        <a:t>130dB </a:t>
                      </a:r>
                      <a:r>
                        <a:rPr lang="ko-KR" altLang="en-US" sz="1200" b="0" dirty="0" smtClean="0"/>
                        <a:t>이상</a:t>
                      </a:r>
                      <a:endParaRPr lang="ko-KR" altLang="en-US" sz="12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0876702"/>
                  </a:ext>
                </a:extLst>
              </a:tr>
              <a:tr h="70350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dirty="0" smtClean="0"/>
                        <a:t>10,000</a:t>
                      </a:r>
                      <a:r>
                        <a:rPr lang="ko-KR" altLang="en-US" sz="1200" b="0" dirty="0" smtClean="0"/>
                        <a:t>회 이상</a:t>
                      </a:r>
                      <a:endParaRPr lang="ko-KR" altLang="en-US" sz="1200" b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0" dirty="0" smtClean="0"/>
                        <a:t>120dB </a:t>
                      </a:r>
                      <a:r>
                        <a:rPr lang="ko-KR" altLang="en-US" sz="1200" b="0" dirty="0" smtClean="0"/>
                        <a:t>이상</a:t>
                      </a:r>
                      <a:endParaRPr lang="ko-KR" altLang="en-US" sz="12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4353624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96769" y="5446965"/>
            <a:ext cx="40151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altLang="ko-KR" sz="1200" dirty="0" smtClean="0">
                <a:latin typeface="+mn-ea"/>
              </a:rPr>
              <a:t>※ 115dB</a:t>
            </a:r>
            <a:r>
              <a:rPr lang="ko-KR" altLang="en-US" sz="1200" dirty="0" smtClean="0">
                <a:latin typeface="+mn-ea"/>
              </a:rPr>
              <a:t>를 초과하는 소음 수준에 노출되어서는 안됨</a:t>
            </a:r>
            <a:r>
              <a:rPr lang="en-US" altLang="ko-KR" sz="1200" dirty="0" smtClean="0">
                <a:latin typeface="+mn-ea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85231" y="5446965"/>
            <a:ext cx="40151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altLang="ko-KR" sz="1200" dirty="0" smtClean="0">
                <a:latin typeface="+mn-ea"/>
              </a:rPr>
              <a:t>※ </a:t>
            </a:r>
            <a:r>
              <a:rPr lang="ko-KR" altLang="en-US" sz="1200" dirty="0" smtClean="0">
                <a:latin typeface="+mn-ea"/>
              </a:rPr>
              <a:t>최대 </a:t>
            </a:r>
            <a:r>
              <a:rPr lang="ko-KR" altLang="en-US" sz="1200" dirty="0" err="1" smtClean="0">
                <a:latin typeface="+mn-ea"/>
              </a:rPr>
              <a:t>음압수준이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140dB</a:t>
            </a:r>
            <a:r>
              <a:rPr lang="ko-KR" altLang="en-US" sz="1200" dirty="0" smtClean="0">
                <a:latin typeface="+mn-ea"/>
              </a:rPr>
              <a:t>를 초과하는 </a:t>
            </a:r>
            <a:r>
              <a:rPr lang="ko-KR" altLang="en-US" sz="1200" dirty="0" err="1" smtClean="0">
                <a:latin typeface="+mn-ea"/>
              </a:rPr>
              <a:t>충격소음에</a:t>
            </a:r>
            <a:r>
              <a:rPr lang="ko-KR" altLang="en-US" sz="1200" dirty="0" smtClean="0">
                <a:latin typeface="+mn-ea"/>
              </a:rPr>
              <a:t> 노출</a:t>
            </a:r>
            <a:r>
              <a:rPr lang="en-US" altLang="ko-KR" sz="1200" dirty="0" smtClean="0">
                <a:latin typeface="+mn-ea"/>
              </a:rPr>
              <a:t/>
            </a:r>
            <a:br>
              <a:rPr lang="en-US" altLang="ko-KR" sz="1200" dirty="0" smtClean="0">
                <a:latin typeface="+mn-ea"/>
              </a:rPr>
            </a:br>
            <a:r>
              <a:rPr lang="en-US" altLang="ko-KR" sz="1200" dirty="0" smtClean="0">
                <a:latin typeface="+mn-ea"/>
              </a:rPr>
              <a:t>    </a:t>
            </a:r>
            <a:r>
              <a:rPr lang="ko-KR" altLang="en-US" sz="1200" dirty="0" smtClean="0">
                <a:latin typeface="+mn-ea"/>
              </a:rPr>
              <a:t>되어서는 안됨</a:t>
            </a:r>
            <a:r>
              <a:rPr lang="en-US" altLang="ko-KR" sz="1200" dirty="0" smtClean="0"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824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907704" y="4147338"/>
            <a:ext cx="69931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ko-KR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■</a:t>
            </a:r>
            <a:r>
              <a:rPr lang="ko-KR" altLang="en-US" sz="1200" dirty="0" smtClean="0">
                <a:latin typeface="+mn-ea"/>
              </a:rPr>
              <a:t> 일시적 소음에 의한 영향 </a:t>
            </a:r>
            <a:r>
              <a:rPr lang="en-US" altLang="ko-KR" sz="1200" dirty="0" smtClean="0">
                <a:latin typeface="+mn-ea"/>
              </a:rPr>
              <a:t>: </a:t>
            </a:r>
            <a:r>
              <a:rPr lang="ko-KR" altLang="en-US" sz="1200" dirty="0" smtClean="0">
                <a:latin typeface="+mn-ea"/>
              </a:rPr>
              <a:t>일시적 청력 손실</a:t>
            </a:r>
            <a:r>
              <a:rPr lang="en-US" altLang="ko-KR" sz="1200" dirty="0" smtClean="0">
                <a:latin typeface="+mn-ea"/>
              </a:rPr>
              <a:t/>
            </a:r>
            <a:br>
              <a:rPr lang="en-US" altLang="ko-KR" sz="1200" dirty="0" smtClean="0">
                <a:latin typeface="+mn-ea"/>
              </a:rPr>
            </a:br>
            <a:r>
              <a:rPr lang="en-US" altLang="ko-KR" sz="1200" dirty="0" smtClean="0">
                <a:latin typeface="+mn-ea"/>
              </a:rPr>
              <a:t>    - </a:t>
            </a:r>
            <a:r>
              <a:rPr lang="ko-KR" altLang="en-US" sz="1200" dirty="0" err="1" smtClean="0">
                <a:latin typeface="+mn-ea"/>
              </a:rPr>
              <a:t>청각신경의</a:t>
            </a:r>
            <a:r>
              <a:rPr lang="ko-KR" altLang="en-US" sz="1200" dirty="0" smtClean="0">
                <a:latin typeface="+mn-ea"/>
              </a:rPr>
              <a:t> 일시적 피로현상으로 강렬한 소음에 폭로된 후 </a:t>
            </a:r>
            <a:r>
              <a:rPr lang="en-US" altLang="ko-KR" sz="1200" dirty="0" smtClean="0">
                <a:latin typeface="+mn-ea"/>
              </a:rPr>
              <a:t>2</a:t>
            </a:r>
            <a:r>
              <a:rPr lang="ko-KR" altLang="en-US" sz="1200" dirty="0" smtClean="0">
                <a:latin typeface="+mn-ea"/>
              </a:rPr>
              <a:t>시간 후부터 나타남</a:t>
            </a:r>
            <a:r>
              <a:rPr lang="en-US" altLang="ko-KR" sz="1200" dirty="0" smtClean="0">
                <a:latin typeface="+mn-ea"/>
              </a:rPr>
              <a:t/>
            </a:r>
            <a:br>
              <a:rPr lang="en-US" altLang="ko-KR" sz="1200" dirty="0" smtClean="0">
                <a:latin typeface="+mn-ea"/>
              </a:rPr>
            </a:br>
            <a:r>
              <a:rPr lang="en-US" altLang="ko-KR" sz="1200" dirty="0" smtClean="0">
                <a:latin typeface="+mn-ea"/>
              </a:rPr>
              <a:t>    - </a:t>
            </a:r>
            <a:r>
              <a:rPr lang="ko-KR" altLang="en-US" sz="1200" dirty="0" smtClean="0">
                <a:latin typeface="+mn-ea"/>
              </a:rPr>
              <a:t>소음 환경을 떠나 </a:t>
            </a:r>
            <a:r>
              <a:rPr lang="ko-KR" altLang="en-US" sz="1200" dirty="0" err="1" smtClean="0">
                <a:latin typeface="+mn-ea"/>
              </a:rPr>
              <a:t>소음폭로가</a:t>
            </a:r>
            <a:r>
              <a:rPr lang="ko-KR" altLang="en-US" sz="1200" dirty="0" smtClean="0">
                <a:latin typeface="+mn-ea"/>
              </a:rPr>
              <a:t> 중단되면 대부분 하루 내에 회복됨</a:t>
            </a:r>
            <a:r>
              <a:rPr lang="en-US" altLang="ko-KR" sz="1200" dirty="0" smtClean="0">
                <a:latin typeface="+mn-ea"/>
              </a:rPr>
              <a:t/>
            </a:r>
            <a:br>
              <a:rPr lang="en-US" altLang="ko-KR" sz="1200" dirty="0" smtClean="0">
                <a:latin typeface="+mn-ea"/>
              </a:rPr>
            </a:br>
            <a:r>
              <a:rPr lang="ko-KR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■</a:t>
            </a:r>
            <a:r>
              <a:rPr lang="ko-KR" altLang="en-US" sz="1200" dirty="0" smtClean="0">
                <a:latin typeface="+mn-ea"/>
              </a:rPr>
              <a:t> 장기적 소음에 의한 영향 </a:t>
            </a:r>
            <a:r>
              <a:rPr lang="en-US" altLang="ko-KR" sz="1200" dirty="0" smtClean="0">
                <a:latin typeface="+mn-ea"/>
              </a:rPr>
              <a:t>: </a:t>
            </a:r>
            <a:r>
              <a:rPr lang="ko-KR" altLang="en-US" sz="1200" dirty="0" smtClean="0">
                <a:latin typeface="+mn-ea"/>
              </a:rPr>
              <a:t>영구적 청력 손실</a:t>
            </a:r>
            <a:r>
              <a:rPr lang="en-US" altLang="ko-KR" sz="1200" dirty="0" smtClean="0">
                <a:latin typeface="+mn-ea"/>
              </a:rPr>
              <a:t>(</a:t>
            </a:r>
            <a:r>
              <a:rPr lang="ko-KR" altLang="en-US" sz="1200" dirty="0" err="1" smtClean="0">
                <a:latin typeface="+mn-ea"/>
              </a:rPr>
              <a:t>소음성</a:t>
            </a:r>
            <a:r>
              <a:rPr lang="ko-KR" altLang="en-US" sz="1200" dirty="0" smtClean="0">
                <a:latin typeface="+mn-ea"/>
              </a:rPr>
              <a:t> 난청</a:t>
            </a:r>
            <a:r>
              <a:rPr lang="en-US" altLang="ko-KR" sz="1200" dirty="0" smtClean="0">
                <a:latin typeface="+mn-ea"/>
              </a:rPr>
              <a:t>)</a:t>
            </a:r>
            <a:br>
              <a:rPr lang="en-US" altLang="ko-KR" sz="1200" dirty="0" smtClean="0">
                <a:latin typeface="+mn-ea"/>
              </a:rPr>
            </a:br>
            <a:r>
              <a:rPr lang="en-US" altLang="ko-KR" sz="1200" dirty="0" smtClean="0">
                <a:latin typeface="+mn-ea"/>
              </a:rPr>
              <a:t>     - </a:t>
            </a:r>
            <a:r>
              <a:rPr lang="ko-KR" altLang="en-US" sz="1200" dirty="0" err="1" smtClean="0">
                <a:latin typeface="+mn-ea"/>
              </a:rPr>
              <a:t>소음성</a:t>
            </a:r>
            <a:r>
              <a:rPr lang="ko-KR" altLang="en-US" sz="1200" dirty="0" smtClean="0">
                <a:latin typeface="+mn-ea"/>
              </a:rPr>
              <a:t> 난청은 </a:t>
            </a:r>
            <a:r>
              <a:rPr lang="ko-KR" altLang="en-US" sz="1200" dirty="0" err="1" smtClean="0">
                <a:latin typeface="+mn-ea"/>
              </a:rPr>
              <a:t>청각세포</a:t>
            </a:r>
            <a:r>
              <a:rPr lang="en-US" altLang="ko-KR" sz="1200" dirty="0" smtClean="0">
                <a:latin typeface="+mn-ea"/>
              </a:rPr>
              <a:t>(</a:t>
            </a:r>
            <a:r>
              <a:rPr lang="ko-KR" altLang="en-US" sz="1200" dirty="0" smtClean="0">
                <a:latin typeface="+mn-ea"/>
              </a:rPr>
              <a:t>유모세포</a:t>
            </a:r>
            <a:r>
              <a:rPr lang="en-US" altLang="ko-KR" sz="1200" dirty="0" smtClean="0">
                <a:latin typeface="+mn-ea"/>
              </a:rPr>
              <a:t>)</a:t>
            </a:r>
            <a:r>
              <a:rPr lang="ko-KR" altLang="en-US" sz="1200" dirty="0" smtClean="0">
                <a:latin typeface="+mn-ea"/>
              </a:rPr>
              <a:t>의 파괴에 의해 발생하여 치료가 매우 어려움</a:t>
            </a:r>
            <a:endParaRPr lang="en-US" altLang="ko-KR" sz="1200" dirty="0" smtClean="0">
              <a:latin typeface="+mn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3704" y="764704"/>
            <a:ext cx="2880000" cy="338554"/>
          </a:xfrm>
          <a:prstGeom prst="rect">
            <a:avLst/>
          </a:prstGeom>
          <a:solidFill>
            <a:srgbClr val="0061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소음 작업에 따른 건강장해</a:t>
            </a:r>
            <a:endParaRPr lang="ko-KR" altLang="en-US" sz="16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313705" y="1381998"/>
            <a:ext cx="1512168" cy="72008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/>
              <a:t>심리적 영향</a:t>
            </a:r>
            <a:endParaRPr lang="ko-KR" altLang="en-US" b="1" dirty="0"/>
          </a:p>
        </p:txBody>
      </p:sp>
      <p:sp>
        <p:nvSpPr>
          <p:cNvPr id="17" name="모서리가 둥근 직사각형 16"/>
          <p:cNvSpPr/>
          <p:nvPr/>
        </p:nvSpPr>
        <p:spPr>
          <a:xfrm>
            <a:off x="313705" y="2728664"/>
            <a:ext cx="1512168" cy="72008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/>
              <a:t>생리적 영향</a:t>
            </a:r>
            <a:endParaRPr lang="ko-KR" altLang="en-US" b="1" dirty="0"/>
          </a:p>
        </p:txBody>
      </p:sp>
      <p:sp>
        <p:nvSpPr>
          <p:cNvPr id="18" name="모서리가 둥근 직사각형 17"/>
          <p:cNvSpPr/>
          <p:nvPr/>
        </p:nvSpPr>
        <p:spPr>
          <a:xfrm>
            <a:off x="313705" y="4147338"/>
            <a:ext cx="1512168" cy="72008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dirty="0" smtClean="0"/>
              <a:t>청각적 영향</a:t>
            </a:r>
            <a:endParaRPr lang="ko-KR" altLang="en-US" b="1" dirty="0"/>
          </a:p>
        </p:txBody>
      </p:sp>
      <p:cxnSp>
        <p:nvCxnSpPr>
          <p:cNvPr id="4" name="직선 연결선 3"/>
          <p:cNvCxnSpPr/>
          <p:nvPr/>
        </p:nvCxnSpPr>
        <p:spPr>
          <a:xfrm>
            <a:off x="2041897" y="2102078"/>
            <a:ext cx="670656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직선 연결선 18"/>
          <p:cNvCxnSpPr/>
          <p:nvPr/>
        </p:nvCxnSpPr>
        <p:spPr>
          <a:xfrm>
            <a:off x="2041897" y="3520752"/>
            <a:ext cx="6706567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직선 연결선 19"/>
          <p:cNvCxnSpPr/>
          <p:nvPr/>
        </p:nvCxnSpPr>
        <p:spPr>
          <a:xfrm>
            <a:off x="2041897" y="5624666"/>
            <a:ext cx="677857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907704" y="1381998"/>
            <a:ext cx="69931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ko-KR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■</a:t>
            </a:r>
            <a:r>
              <a:rPr lang="ko-KR" altLang="en-US" sz="1200" dirty="0" smtClean="0">
                <a:latin typeface="+mn-ea"/>
              </a:rPr>
              <a:t> 소음 수준이 기준치 이상이 되면 </a:t>
            </a:r>
            <a:r>
              <a:rPr lang="en-US" altLang="ko-KR" sz="1200" dirty="0" smtClean="0">
                <a:latin typeface="+mn-ea"/>
              </a:rPr>
              <a:t>‘</a:t>
            </a:r>
            <a:r>
              <a:rPr lang="ko-KR" altLang="en-US" sz="1200" dirty="0" smtClean="0">
                <a:latin typeface="+mn-ea"/>
              </a:rPr>
              <a:t>시끄럽다</a:t>
            </a:r>
            <a:r>
              <a:rPr lang="en-US" altLang="ko-KR" sz="1200" dirty="0" smtClean="0">
                <a:latin typeface="+mn-ea"/>
              </a:rPr>
              <a:t>. </a:t>
            </a:r>
            <a:r>
              <a:rPr lang="ko-KR" altLang="en-US" sz="1200" dirty="0" smtClean="0">
                <a:latin typeface="+mn-ea"/>
              </a:rPr>
              <a:t>기분이 나쁘다</a:t>
            </a:r>
            <a:r>
              <a:rPr lang="en-US" altLang="ko-KR" sz="1200" dirty="0" smtClean="0">
                <a:latin typeface="+mn-ea"/>
              </a:rPr>
              <a:t>‘ </a:t>
            </a:r>
            <a:r>
              <a:rPr lang="ko-KR" altLang="en-US" sz="1200" dirty="0" smtClean="0">
                <a:latin typeface="+mn-ea"/>
              </a:rPr>
              <a:t>등과 같은 정서적 불쾌감을 느낌 </a:t>
            </a:r>
            <a:r>
              <a:rPr lang="en-US" altLang="ko-KR" sz="1200" dirty="0" smtClean="0">
                <a:latin typeface="+mn-ea"/>
              </a:rPr>
              <a:t/>
            </a:r>
            <a:br>
              <a:rPr lang="en-US" altLang="ko-KR" sz="1200" dirty="0" smtClean="0">
                <a:latin typeface="+mn-ea"/>
              </a:rPr>
            </a:br>
            <a:r>
              <a:rPr lang="en-US" altLang="ko-KR" sz="1200" dirty="0" smtClean="0">
                <a:latin typeface="+mn-ea"/>
              </a:rPr>
              <a:t>    - </a:t>
            </a:r>
            <a:r>
              <a:rPr lang="ko-KR" altLang="en-US" sz="1200" dirty="0" smtClean="0">
                <a:latin typeface="+mn-ea"/>
              </a:rPr>
              <a:t>작업능률 및 사고능력 저하</a:t>
            </a:r>
            <a:r>
              <a:rPr lang="en-US" altLang="ko-KR" sz="1200" dirty="0" smtClean="0">
                <a:latin typeface="+mn-ea"/>
              </a:rPr>
              <a:t>, </a:t>
            </a:r>
            <a:r>
              <a:rPr lang="ko-KR" altLang="en-US" sz="1200" dirty="0" smtClean="0">
                <a:latin typeface="+mn-ea"/>
              </a:rPr>
              <a:t>휴식과 수면 방해</a:t>
            </a:r>
            <a:r>
              <a:rPr lang="en-US" altLang="ko-KR" sz="1200" dirty="0" smtClean="0">
                <a:latin typeface="+mn-ea"/>
              </a:rPr>
              <a:t>, </a:t>
            </a:r>
            <a:r>
              <a:rPr lang="ko-KR" altLang="en-US" sz="1200" dirty="0" smtClean="0">
                <a:latin typeface="+mn-ea"/>
              </a:rPr>
              <a:t>회화 방해</a:t>
            </a:r>
            <a:r>
              <a:rPr lang="en-US" altLang="ko-KR" sz="1200" dirty="0" smtClean="0">
                <a:latin typeface="+mn-ea"/>
              </a:rPr>
              <a:t>(</a:t>
            </a:r>
            <a:r>
              <a:rPr lang="ko-KR" altLang="en-US" sz="1200" dirty="0" smtClean="0">
                <a:latin typeface="+mn-ea"/>
              </a:rPr>
              <a:t>청취 방해</a:t>
            </a:r>
            <a:r>
              <a:rPr lang="en-US" altLang="ko-KR" sz="1200" dirty="0" smtClean="0">
                <a:latin typeface="+mn-ea"/>
              </a:rPr>
              <a:t>) </a:t>
            </a:r>
            <a:r>
              <a:rPr lang="ko-KR" altLang="en-US" sz="1200" dirty="0" smtClean="0">
                <a:latin typeface="+mn-ea"/>
              </a:rPr>
              <a:t>등</a:t>
            </a:r>
            <a:endParaRPr lang="en-US" altLang="ko-KR" sz="1200" dirty="0" smtClean="0">
              <a:latin typeface="+mn-e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907704" y="2597422"/>
            <a:ext cx="69931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ko-KR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■</a:t>
            </a:r>
            <a:r>
              <a:rPr lang="ko-KR" altLang="en-US" sz="1200" dirty="0" smtClean="0">
                <a:latin typeface="+mn-ea"/>
              </a:rPr>
              <a:t> 신체 기능 저하</a:t>
            </a:r>
            <a:r>
              <a:rPr lang="en-US" altLang="ko-KR" sz="1200" dirty="0" smtClean="0">
                <a:latin typeface="+mn-ea"/>
              </a:rPr>
              <a:t/>
            </a:r>
            <a:br>
              <a:rPr lang="en-US" altLang="ko-KR" sz="1200" dirty="0" smtClean="0">
                <a:latin typeface="+mn-ea"/>
              </a:rPr>
            </a:br>
            <a:r>
              <a:rPr lang="en-US" altLang="ko-KR" sz="1200" dirty="0" smtClean="0">
                <a:latin typeface="+mn-ea"/>
              </a:rPr>
              <a:t>    - </a:t>
            </a:r>
            <a:r>
              <a:rPr lang="ko-KR" altLang="en-US" sz="1200" dirty="0" smtClean="0">
                <a:latin typeface="+mn-ea"/>
              </a:rPr>
              <a:t>소음에 노출되면 혈압이 높아지고</a:t>
            </a:r>
            <a:r>
              <a:rPr lang="en-US" altLang="ko-KR" sz="1200" dirty="0" smtClean="0">
                <a:latin typeface="+mn-ea"/>
              </a:rPr>
              <a:t>, </a:t>
            </a:r>
            <a:r>
              <a:rPr lang="ko-KR" altLang="en-US" sz="1200" dirty="0" smtClean="0">
                <a:latin typeface="+mn-ea"/>
              </a:rPr>
              <a:t>맥박</a:t>
            </a:r>
            <a:r>
              <a:rPr lang="en-US" altLang="ko-KR" sz="1200" dirty="0" smtClean="0">
                <a:latin typeface="+mn-ea"/>
              </a:rPr>
              <a:t>, </a:t>
            </a:r>
            <a:r>
              <a:rPr lang="ko-KR" altLang="en-US" sz="1200" dirty="0" smtClean="0">
                <a:latin typeface="+mn-ea"/>
              </a:rPr>
              <a:t>호흡이 증가하는 등 신체 변화가 나타남</a:t>
            </a:r>
            <a:r>
              <a:rPr lang="en-US" altLang="ko-KR" sz="1200" dirty="0" smtClean="0">
                <a:latin typeface="+mn-ea"/>
              </a:rPr>
              <a:t/>
            </a:r>
            <a:br>
              <a:rPr lang="en-US" altLang="ko-KR" sz="1200" dirty="0" smtClean="0">
                <a:latin typeface="+mn-ea"/>
              </a:rPr>
            </a:br>
            <a:r>
              <a:rPr lang="en-US" altLang="ko-KR" sz="1200" dirty="0" smtClean="0">
                <a:latin typeface="+mn-ea"/>
              </a:rPr>
              <a:t>    - </a:t>
            </a:r>
            <a:r>
              <a:rPr lang="ko-KR" altLang="en-US" sz="1200" dirty="0" smtClean="0">
                <a:latin typeface="+mn-ea"/>
              </a:rPr>
              <a:t>또한 </a:t>
            </a:r>
            <a:r>
              <a:rPr lang="ko-KR" altLang="en-US" sz="1200" dirty="0" err="1" smtClean="0">
                <a:latin typeface="+mn-ea"/>
              </a:rPr>
              <a:t>위운동이</a:t>
            </a:r>
            <a:r>
              <a:rPr lang="ko-KR" altLang="en-US" sz="1200" dirty="0" smtClean="0">
                <a:latin typeface="+mn-ea"/>
              </a:rPr>
              <a:t> 억제되고 위액 분비가 감소하여 소화 장해를 일으킴</a:t>
            </a:r>
            <a:endParaRPr lang="en-US" altLang="ko-KR" sz="1200" dirty="0" smtClean="0">
              <a:latin typeface="+mn-ea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87771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6.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소음작업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안전보건대책</a:t>
            </a:r>
          </a:p>
        </p:txBody>
      </p:sp>
    </p:spTree>
    <p:extLst>
      <p:ext uri="{BB962C8B-B14F-4D97-AF65-F5344CB8AC3E}">
        <p14:creationId xmlns:p14="http://schemas.microsoft.com/office/powerpoint/2010/main" val="3809471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3704" y="3478513"/>
            <a:ext cx="841288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ko-KR" altLang="en-US" sz="1400" b="1" dirty="0">
                <a:solidFill>
                  <a:schemeClr val="bg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■ </a:t>
            </a:r>
            <a:r>
              <a:rPr lang="ko-KR" altLang="en-US"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소음작업에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대한 대책을 세우려면 소음의 강도와 주파수를 정확히 분석하고 </a:t>
            </a:r>
            <a:r>
              <a:rPr lang="ko-KR" altLang="en-US"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폭로시간을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측정해야함</a:t>
            </a:r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200000"/>
              </a:lnSpc>
              <a:defRPr/>
            </a:pPr>
            <a:r>
              <a:rPr lang="ko-KR" altLang="en-US" sz="1400" b="1" dirty="0">
                <a:solidFill>
                  <a:schemeClr val="bg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■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그리고 얻어진 측정결과로부터 어떠한 방법으로 </a:t>
            </a:r>
            <a:endParaRPr lang="en-US" altLang="ko-KR" sz="14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200000"/>
              </a:lnSpc>
              <a:defRPr/>
            </a:pP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대책을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세울 것인가에 대해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결정해야함</a:t>
            </a:r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200000"/>
              </a:lnSpc>
              <a:defRPr/>
            </a:pPr>
            <a:r>
              <a:rPr lang="ko-KR" altLang="en-US" sz="1400" b="1" dirty="0">
                <a:solidFill>
                  <a:schemeClr val="bg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■ </a:t>
            </a:r>
            <a:r>
              <a:rPr lang="ko-KR" altLang="en-US"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소음측정은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그 목적에 따라 </a:t>
            </a:r>
            <a:r>
              <a:rPr lang="ko-KR" altLang="en-US"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측정장소를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달리해야함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/>
            </a:r>
            <a:b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-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소음방지대책 강구 목적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소음 발생원에서 측정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/>
            </a:r>
            <a:b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    -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근로자 </a:t>
            </a:r>
            <a:r>
              <a:rPr lang="ko-KR" altLang="en-US" sz="1400" dirty="0" err="1">
                <a:latin typeface="맑은 고딕" panose="020B0503020000020004" pitchFamily="50" charset="-127"/>
                <a:ea typeface="맑은 고딕" panose="020B0503020000020004" pitchFamily="50" charset="-127"/>
              </a:rPr>
              <a:t>청력장해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방지 목적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작업자의 귀 가까이에서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측정</a:t>
            </a:r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3704" y="764704"/>
            <a:ext cx="2520000" cy="338554"/>
          </a:xfrm>
          <a:prstGeom prst="rect">
            <a:avLst/>
          </a:prstGeom>
          <a:solidFill>
            <a:srgbClr val="0061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err="1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소음성</a:t>
            </a:r>
            <a:r>
              <a:rPr lang="ko-KR" altLang="en-US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난청의 특징</a:t>
            </a:r>
            <a:endParaRPr lang="ko-KR" altLang="en-US" sz="16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3704" y="3140968"/>
            <a:ext cx="2520000" cy="338554"/>
          </a:xfrm>
          <a:prstGeom prst="rect">
            <a:avLst/>
          </a:prstGeom>
          <a:solidFill>
            <a:srgbClr val="0061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소음 측정</a:t>
            </a:r>
            <a:endParaRPr lang="ko-KR" altLang="en-US" sz="16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200" y="4149080"/>
            <a:ext cx="1765275" cy="1789512"/>
          </a:xfrm>
          <a:prstGeom prst="rect">
            <a:avLst/>
          </a:prstGeom>
        </p:spPr>
      </p:pic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0201380"/>
              </p:ext>
            </p:extLst>
          </p:nvPr>
        </p:nvGraphicFramePr>
        <p:xfrm>
          <a:off x="313704" y="1103258"/>
          <a:ext cx="8506768" cy="19019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53384">
                  <a:extLst>
                    <a:ext uri="{9D8B030D-6E8A-4147-A177-3AD203B41FA5}">
                      <a16:colId xmlns:a16="http://schemas.microsoft.com/office/drawing/2014/main" val="1369916685"/>
                    </a:ext>
                  </a:extLst>
                </a:gridCol>
                <a:gridCol w="4253384">
                  <a:extLst>
                    <a:ext uri="{9D8B030D-6E8A-4147-A177-3AD203B41FA5}">
                      <a16:colId xmlns:a16="http://schemas.microsoft.com/office/drawing/2014/main" val="38421891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360" rtl="0" eaLnBrk="1" fontAlgn="auto" latinLnBrk="1" hangingPunct="1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■ </a:t>
                      </a:r>
                      <a:r>
                        <a:rPr lang="ko-KR" altLang="en-US" sz="14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통증이 없음</a:t>
                      </a:r>
                      <a:endParaRPr lang="en-US" altLang="ko-KR" sz="1400" dirty="0" smtClean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60" rtl="0" eaLnBrk="1" fontAlgn="auto" latinLnBrk="1" hangingPunct="1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■ </a:t>
                      </a:r>
                      <a:r>
                        <a:rPr lang="ko-KR" altLang="en-US" sz="14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초기 단계에서 눈에 띄지 않음</a:t>
                      </a:r>
                      <a:endParaRPr lang="en-US" altLang="ko-KR" sz="1400" dirty="0" smtClean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81037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60" rtl="0" eaLnBrk="1" fontAlgn="auto" latinLnBrk="1" hangingPunct="1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■</a:t>
                      </a:r>
                      <a:r>
                        <a:rPr lang="ko-KR" altLang="en-US" sz="14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눈에 보이는 외상</a:t>
                      </a:r>
                      <a:r>
                        <a:rPr lang="en-US" altLang="ko-KR" sz="14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4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흉터</a:t>
                      </a:r>
                      <a:r>
                        <a:rPr lang="en-US" altLang="ko-KR" sz="14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r>
                        <a:rPr lang="ko-KR" altLang="en-US" sz="14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이 없음</a:t>
                      </a:r>
                      <a:endParaRPr lang="en-US" altLang="ko-KR" sz="1400" dirty="0" smtClean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60" rtl="0" eaLnBrk="1" fontAlgn="auto" latinLnBrk="1" hangingPunct="1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■</a:t>
                      </a:r>
                      <a:r>
                        <a:rPr lang="ko-KR" altLang="en-US" sz="14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진단하는데 수년이 걸림</a:t>
                      </a:r>
                      <a:endParaRPr lang="en-US" altLang="ko-KR" sz="1400" dirty="0" smtClean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7355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60" rtl="0" eaLnBrk="1" fontAlgn="auto" latinLnBrk="1" hangingPunct="1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■</a:t>
                      </a:r>
                      <a:r>
                        <a:rPr lang="ko-KR" altLang="en-US" sz="14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대부분 </a:t>
                      </a:r>
                      <a:r>
                        <a:rPr lang="ko-KR" altLang="en-US" sz="1400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양쪽성으로</a:t>
                      </a:r>
                      <a:r>
                        <a:rPr lang="ko-KR" altLang="en-US" sz="14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발생</a:t>
                      </a:r>
                      <a:endParaRPr lang="en-US" altLang="ko-KR" sz="1400" dirty="0" smtClean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60" rtl="0" eaLnBrk="1" fontAlgn="auto" latinLnBrk="1" hangingPunct="1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■</a:t>
                      </a:r>
                      <a:r>
                        <a:rPr lang="ko-KR" altLang="en-US" sz="14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4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100% </a:t>
                      </a:r>
                      <a:r>
                        <a:rPr lang="ko-KR" altLang="en-US" sz="14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예방이 가능</a:t>
                      </a:r>
                      <a:endParaRPr lang="en-US" altLang="ko-KR" sz="1400" dirty="0" smtClean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08901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60" rtl="0" eaLnBrk="1" fontAlgn="auto" latinLnBrk="1" hangingPunct="1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■</a:t>
                      </a:r>
                      <a:r>
                        <a:rPr lang="ko-KR" altLang="en-US" sz="14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400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과폭로에</a:t>
                      </a:r>
                      <a:r>
                        <a:rPr lang="ko-KR" altLang="en-US" sz="14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누적되어 발생</a:t>
                      </a:r>
                      <a:endParaRPr lang="en-US" altLang="ko-KR" sz="1400" dirty="0" smtClean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60" rtl="0" eaLnBrk="1" fontAlgn="auto" latinLnBrk="1" hangingPunct="1">
                        <a:lnSpc>
                          <a:spcPct val="1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400" b="1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■ </a:t>
                      </a:r>
                      <a:r>
                        <a:rPr lang="ko-KR" altLang="en-US" sz="14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영구적</a:t>
                      </a:r>
                      <a:r>
                        <a:rPr lang="ko-KR" altLang="en-US" sz="1400" baseline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en-US" altLang="ko-KR" sz="14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400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발병시</a:t>
                      </a:r>
                      <a:r>
                        <a:rPr lang="ko-KR" altLang="en-US" sz="14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치료 어려움</a:t>
                      </a:r>
                      <a:r>
                        <a:rPr lang="en-US" altLang="ko-KR" sz="14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2240487"/>
                  </a:ext>
                </a:extLst>
              </a:tr>
            </a:tbl>
          </a:graphicData>
        </a:graphic>
      </p:graphicFrame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87771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6.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소음작업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안전보건대책</a:t>
            </a:r>
          </a:p>
        </p:txBody>
      </p:sp>
    </p:spTree>
    <p:extLst>
      <p:ext uri="{BB962C8B-B14F-4D97-AF65-F5344CB8AC3E}">
        <p14:creationId xmlns:p14="http://schemas.microsoft.com/office/powerpoint/2010/main" val="200933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13704" y="764704"/>
            <a:ext cx="3240000" cy="338554"/>
          </a:xfrm>
          <a:prstGeom prst="rect">
            <a:avLst/>
          </a:prstGeom>
          <a:solidFill>
            <a:srgbClr val="0061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소음방지대책 </a:t>
            </a:r>
            <a:r>
              <a:rPr lang="en-US" altLang="ko-KR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: </a:t>
            </a:r>
            <a:r>
              <a:rPr lang="ko-KR" altLang="en-US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공학적 대책</a:t>
            </a:r>
            <a:endParaRPr lang="ko-KR" altLang="en-US" sz="16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13705" y="1103258"/>
            <a:ext cx="7740699" cy="954107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defRPr/>
            </a:pPr>
            <a:r>
              <a:rPr lang="ko-KR" altLang="en-US" sz="14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① </a:t>
            </a:r>
            <a:r>
              <a:rPr lang="ko-KR" altLang="en-US" sz="1400" dirty="0" err="1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소음원의</a:t>
            </a:r>
            <a:r>
              <a:rPr lang="ko-KR" altLang="en-US" sz="14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제거 및 억제</a:t>
            </a:r>
            <a:r>
              <a:rPr lang="en-US" altLang="ko-KR" sz="14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/>
            </a:r>
            <a:br>
              <a:rPr lang="en-US" altLang="ko-KR" sz="14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14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- </a:t>
            </a:r>
            <a:r>
              <a:rPr lang="ko-KR" altLang="en-US" sz="14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소음이 발생하는 기계</a:t>
            </a:r>
            <a:r>
              <a:rPr lang="en-US" altLang="ko-KR" sz="14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설비 등을 제거하거나 개선하여 소음 발생을 억제하는 방법이다</a:t>
            </a:r>
            <a:r>
              <a:rPr lang="en-US" altLang="ko-KR" sz="14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sz="1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19" name="표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7741421"/>
              </p:ext>
            </p:extLst>
          </p:nvPr>
        </p:nvGraphicFramePr>
        <p:xfrm>
          <a:off x="313705" y="2057365"/>
          <a:ext cx="8506767" cy="42056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506767">
                  <a:extLst>
                    <a:ext uri="{9D8B030D-6E8A-4147-A177-3AD203B41FA5}">
                      <a16:colId xmlns:a16="http://schemas.microsoft.com/office/drawing/2014/main" val="3554755794"/>
                    </a:ext>
                  </a:extLst>
                </a:gridCol>
              </a:tblGrid>
              <a:tr h="336732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적용 예시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765479"/>
                  </a:ext>
                </a:extLst>
              </a:tr>
              <a:tr h="3839859"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20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엔진을 사용하는 </a:t>
                      </a:r>
                      <a:r>
                        <a:rPr lang="ko-KR" altLang="en-US" sz="1200" b="0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체인톱을</a:t>
                      </a:r>
                      <a:r>
                        <a:rPr lang="ko-KR" altLang="en-US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전동식으로 대체한다</a:t>
                      </a:r>
                      <a:r>
                        <a:rPr lang="en-US" altLang="ko-KR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</a:t>
                      </a:r>
                    </a:p>
                    <a:p>
                      <a:pPr marL="171450" indent="-171450" algn="l">
                        <a:lnSpc>
                          <a:spcPct val="20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200" b="0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회전톱은</a:t>
                      </a:r>
                      <a:r>
                        <a:rPr lang="ko-KR" altLang="en-US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강한 울림에 의한 소음이 발생되므로 </a:t>
                      </a:r>
                      <a:r>
                        <a:rPr lang="ko-KR" altLang="en-US" sz="1200" b="0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회전톱의</a:t>
                      </a:r>
                      <a:r>
                        <a:rPr lang="ko-KR" altLang="en-US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몸체에 고무로 코팅된 덮개를 부착하여 울림을</a:t>
                      </a:r>
                      <a:r>
                        <a:rPr lang="en-US" altLang="ko-KR" sz="1200" b="0" baseline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감소시키고</a:t>
                      </a:r>
                      <a:r>
                        <a:rPr lang="en-US" altLang="ko-KR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</a:p>
                    <a:p>
                      <a:pPr marL="0" indent="0" algn="l">
                        <a:lnSpc>
                          <a:spcPct val="200000"/>
                        </a:lnSpc>
                        <a:buFont typeface="Wingdings" panose="05000000000000000000" pitchFamily="2" charset="2"/>
                        <a:buNone/>
                      </a:pPr>
                      <a:r>
                        <a:rPr lang="en-US" altLang="ko-KR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</a:t>
                      </a:r>
                      <a:r>
                        <a:rPr lang="ko-KR" altLang="en-US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몸체에 구멍이 있는 경우에는 구멍을 막아준다</a:t>
                      </a:r>
                      <a:r>
                        <a:rPr lang="en-US" altLang="ko-KR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</a:t>
                      </a:r>
                    </a:p>
                    <a:p>
                      <a:pPr marL="171450" indent="-171450" algn="l">
                        <a:lnSpc>
                          <a:spcPct val="20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동력전달장치의 벨트에 의한 소음이 발생되는 경우에는 폭이 넓은 </a:t>
                      </a:r>
                      <a:r>
                        <a:rPr lang="en-US" altLang="ko-KR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개의 벨트보다 폭이 좁은 여러 개의 벨트를 </a:t>
                      </a:r>
                      <a:endParaRPr lang="en-US" altLang="ko-KR" sz="1200" b="0" dirty="0" smtClean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indent="0" algn="l">
                        <a:lnSpc>
                          <a:spcPct val="200000"/>
                        </a:lnSpc>
                        <a:buFont typeface="Wingdings" panose="05000000000000000000" pitchFamily="2" charset="2"/>
                        <a:buNone/>
                      </a:pPr>
                      <a:r>
                        <a:rPr lang="en-US" altLang="ko-KR" sz="1200" b="0" baseline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</a:t>
                      </a:r>
                      <a:r>
                        <a:rPr lang="ko-KR" altLang="en-US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사용하도록 한다</a:t>
                      </a:r>
                      <a:r>
                        <a:rPr lang="en-US" altLang="ko-KR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</a:t>
                      </a:r>
                    </a:p>
                    <a:p>
                      <a:pPr marL="171450" indent="-171450" algn="l">
                        <a:lnSpc>
                          <a:spcPct val="20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제품의 낙하 시 제품간의 충돌에 의해 소음이 발생되는 경우에는 가능한 제품의 </a:t>
                      </a:r>
                      <a:r>
                        <a:rPr lang="ko-KR" altLang="en-US" sz="1200" b="0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낙하거리를</a:t>
                      </a:r>
                      <a:r>
                        <a:rPr lang="ko-KR" altLang="en-US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최소화하고</a:t>
                      </a:r>
                      <a:r>
                        <a:rPr lang="en-US" altLang="ko-KR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en-US" altLang="ko-KR" sz="1200" b="0" baseline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200" b="0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낙하면을</a:t>
                      </a:r>
                      <a:r>
                        <a:rPr lang="ko-KR" altLang="en-US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endParaRPr lang="en-US" altLang="ko-KR" sz="1200" b="0" dirty="0" smtClean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0" indent="0" algn="l">
                        <a:lnSpc>
                          <a:spcPct val="200000"/>
                        </a:lnSpc>
                        <a:buFont typeface="Wingdings" panose="05000000000000000000" pitchFamily="2" charset="2"/>
                        <a:buNone/>
                      </a:pPr>
                      <a:r>
                        <a:rPr lang="en-US" altLang="ko-KR" sz="1200" b="0" baseline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</a:t>
                      </a:r>
                      <a:r>
                        <a:rPr lang="ko-KR" altLang="en-US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경사지게 하거나 </a:t>
                      </a:r>
                      <a:r>
                        <a:rPr lang="ko-KR" altLang="en-US" sz="1200" b="0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낙하거리를</a:t>
                      </a:r>
                      <a:r>
                        <a:rPr lang="ko-KR" altLang="en-US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조절할 수 있도록 한다</a:t>
                      </a:r>
                      <a:r>
                        <a:rPr lang="en-US" altLang="ko-KR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</a:t>
                      </a:r>
                    </a:p>
                    <a:p>
                      <a:pPr marL="171450" indent="-171450" algn="l">
                        <a:lnSpc>
                          <a:spcPct val="20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소음발생시설 등에는 급유</a:t>
                      </a:r>
                      <a:r>
                        <a:rPr lang="en-US" altLang="ko-KR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불균형의 정비</a:t>
                      </a:r>
                      <a:r>
                        <a:rPr lang="en-US" altLang="ko-KR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200" b="0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노후부품</a:t>
                      </a:r>
                      <a:r>
                        <a:rPr lang="ko-KR" altLang="en-US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교환 등을 주기적으로 실시하여 베어링이나 </a:t>
                      </a:r>
                      <a:r>
                        <a:rPr lang="ko-KR" altLang="en-US" sz="1200" b="0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접촉부위의</a:t>
                      </a:r>
                      <a:r>
                        <a:rPr lang="en-US" altLang="ko-KR" sz="1200" b="0" baseline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200" b="0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이격</a:t>
                      </a:r>
                      <a:r>
                        <a:rPr lang="en-US" altLang="ko-KR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</a:p>
                    <a:p>
                      <a:pPr marL="0" indent="0" algn="l">
                        <a:lnSpc>
                          <a:spcPct val="200000"/>
                        </a:lnSpc>
                        <a:buFont typeface="Wingdings" panose="05000000000000000000" pitchFamily="2" charset="2"/>
                        <a:buNone/>
                      </a:pPr>
                      <a:r>
                        <a:rPr lang="en-US" altLang="ko-KR" sz="1200" b="0" baseline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  </a:t>
                      </a:r>
                      <a:r>
                        <a:rPr lang="ko-KR" altLang="en-US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마모 등에 의한 </a:t>
                      </a:r>
                      <a:r>
                        <a:rPr lang="ko-KR" altLang="en-US" sz="1200" b="0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소음발생을</a:t>
                      </a:r>
                      <a:r>
                        <a:rPr lang="ko-KR" altLang="en-US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억제한다</a:t>
                      </a:r>
                      <a:r>
                        <a:rPr lang="en-US" altLang="ko-KR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</a:t>
                      </a:r>
                    </a:p>
                    <a:p>
                      <a:pPr marL="171450" indent="-171450" algn="l">
                        <a:lnSpc>
                          <a:spcPct val="20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200" b="0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사용공구는</a:t>
                      </a:r>
                      <a:r>
                        <a:rPr lang="ko-KR" altLang="en-US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단단한 재질보다 탄력성이 있는 재질로 된 것을 사용하여 충격 또는 마찰 시 소음이 적도록 한다</a:t>
                      </a:r>
                      <a:r>
                        <a:rPr lang="en-US" altLang="ko-KR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</a:t>
                      </a:r>
                      <a:endParaRPr lang="ko-KR" altLang="en-US" sz="12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4586114"/>
                  </a:ext>
                </a:extLst>
              </a:tr>
            </a:tbl>
          </a:graphicData>
        </a:graphic>
      </p:graphicFrame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87771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6.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소음작업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안전보건대책</a:t>
            </a:r>
          </a:p>
        </p:txBody>
      </p:sp>
    </p:spTree>
    <p:extLst>
      <p:ext uri="{BB962C8B-B14F-4D97-AF65-F5344CB8AC3E}">
        <p14:creationId xmlns:p14="http://schemas.microsoft.com/office/powerpoint/2010/main" val="37374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13704" y="764704"/>
            <a:ext cx="3240000" cy="338554"/>
          </a:xfrm>
          <a:prstGeom prst="rect">
            <a:avLst/>
          </a:prstGeom>
          <a:solidFill>
            <a:srgbClr val="0061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소음방지대책 </a:t>
            </a:r>
            <a:r>
              <a:rPr lang="en-US" altLang="ko-KR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: </a:t>
            </a:r>
            <a:r>
              <a:rPr lang="ko-KR" altLang="en-US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공학적 대책</a:t>
            </a:r>
            <a:endParaRPr lang="ko-KR" altLang="en-US" sz="16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18487" y="1103258"/>
            <a:ext cx="7740699" cy="738664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② 소음의 차단</a:t>
            </a:r>
            <a:r>
              <a:rPr lang="en-US" altLang="ko-KR" sz="14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/>
            </a:r>
            <a:br>
              <a:rPr lang="en-US" altLang="ko-KR" sz="14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14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- </a:t>
            </a:r>
            <a:r>
              <a:rPr lang="ko-KR" altLang="en-US" sz="1400" dirty="0" err="1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소음원이</a:t>
            </a:r>
            <a:r>
              <a:rPr lang="ko-KR" altLang="en-US" sz="14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위치한 공간에 흡음재 및 </a:t>
            </a:r>
            <a:r>
              <a:rPr lang="ko-KR" altLang="en-US" sz="1400" dirty="0" err="1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차음재를</a:t>
            </a:r>
            <a:r>
              <a:rPr lang="ko-KR" altLang="en-US" sz="14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사용하여 소음을 차단하는 방법이다</a:t>
            </a:r>
            <a:r>
              <a:rPr lang="en-US" altLang="ko-KR" sz="14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sz="14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7287204"/>
              </p:ext>
            </p:extLst>
          </p:nvPr>
        </p:nvGraphicFramePr>
        <p:xfrm>
          <a:off x="313706" y="1841199"/>
          <a:ext cx="8218734" cy="1737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77974">
                  <a:extLst>
                    <a:ext uri="{9D8B030D-6E8A-4147-A177-3AD203B41FA5}">
                      <a16:colId xmlns:a16="http://schemas.microsoft.com/office/drawing/2014/main" val="3554755794"/>
                    </a:ext>
                  </a:extLst>
                </a:gridCol>
                <a:gridCol w="3420380">
                  <a:extLst>
                    <a:ext uri="{9D8B030D-6E8A-4147-A177-3AD203B41FA5}">
                      <a16:colId xmlns:a16="http://schemas.microsoft.com/office/drawing/2014/main" val="3339432003"/>
                    </a:ext>
                  </a:extLst>
                </a:gridCol>
                <a:gridCol w="3420380">
                  <a:extLst>
                    <a:ext uri="{9D8B030D-6E8A-4147-A177-3AD203B41FA5}">
                      <a16:colId xmlns:a16="http://schemas.microsoft.com/office/drawing/2014/main" val="2635135941"/>
                    </a:ext>
                  </a:extLst>
                </a:gridCol>
              </a:tblGrid>
              <a:tr h="242553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구  분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흡음재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b="1" dirty="0" err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차음재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765479"/>
                  </a:ext>
                </a:extLst>
              </a:tr>
              <a:tr h="303192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효  과</a:t>
                      </a:r>
                      <a:endParaRPr lang="ko-KR" altLang="en-US" sz="12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재료 표면에 부딪히는 소리에너지의 일부를 </a:t>
                      </a:r>
                      <a:endParaRPr lang="en-US" altLang="ko-KR" sz="1200" b="0" dirty="0" smtClean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l"/>
                      <a:r>
                        <a:rPr lang="ko-KR" altLang="en-US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흡수하여 </a:t>
                      </a:r>
                      <a:r>
                        <a:rPr lang="ko-KR" altLang="en-US" sz="1200" b="0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반사음을</a:t>
                      </a:r>
                      <a:r>
                        <a:rPr lang="ko-KR" altLang="en-US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줄인다</a:t>
                      </a:r>
                      <a:r>
                        <a:rPr lang="en-US" altLang="ko-KR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</a:t>
                      </a:r>
                      <a:endParaRPr lang="ko-KR" altLang="en-US" sz="12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소리의 </a:t>
                      </a:r>
                      <a:r>
                        <a:rPr lang="ko-KR" altLang="en-US" sz="1200" b="0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직접음을</a:t>
                      </a:r>
                      <a:r>
                        <a:rPr lang="ko-KR" altLang="en-US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차단하여 </a:t>
                      </a:r>
                      <a:r>
                        <a:rPr lang="ko-KR" altLang="en-US" sz="1200" b="0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투과음을</a:t>
                      </a:r>
                      <a:r>
                        <a:rPr lang="ko-KR" altLang="en-US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줄인다</a:t>
                      </a:r>
                      <a:r>
                        <a:rPr lang="en-US" altLang="ko-KR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</a:t>
                      </a:r>
                      <a:endParaRPr lang="ko-KR" altLang="en-US" sz="12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4586114"/>
                  </a:ext>
                </a:extLst>
              </a:tr>
              <a:tr h="303192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특</a:t>
                      </a:r>
                      <a:r>
                        <a:rPr lang="ko-KR" altLang="en-US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징</a:t>
                      </a:r>
                      <a:endParaRPr lang="ko-KR" altLang="en-US" sz="12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두께</a:t>
                      </a:r>
                      <a:r>
                        <a:rPr lang="en-US" altLang="ko-KR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밀도가 증가함에 따라 흡음률이 일정</a:t>
                      </a:r>
                      <a:r>
                        <a:rPr lang="en-US" altLang="ko-KR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/>
                      </a:r>
                      <a:br>
                        <a:rPr lang="en-US" altLang="ko-KR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</a:br>
                      <a:r>
                        <a:rPr lang="ko-KR" altLang="en-US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부분까지 증가하다 완만해진다</a:t>
                      </a:r>
                      <a:r>
                        <a:rPr lang="en-US" altLang="ko-KR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</a:t>
                      </a:r>
                      <a:endParaRPr lang="ko-KR" altLang="en-US" sz="12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200" b="0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면밀도가</a:t>
                      </a:r>
                      <a:r>
                        <a:rPr lang="ko-KR" altLang="en-US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클수록 </a:t>
                      </a:r>
                      <a:r>
                        <a:rPr lang="ko-KR" altLang="en-US" sz="1200" b="0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차음</a:t>
                      </a:r>
                      <a:r>
                        <a:rPr lang="ko-KR" altLang="en-US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효과가 크다</a:t>
                      </a:r>
                      <a:r>
                        <a:rPr lang="en-US" altLang="ko-KR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.</a:t>
                      </a:r>
                      <a:endParaRPr lang="ko-KR" altLang="en-US" sz="12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7466442"/>
                  </a:ext>
                </a:extLst>
              </a:tr>
              <a:tr h="303192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재  료</a:t>
                      </a:r>
                      <a:endParaRPr lang="ko-KR" altLang="en-US" sz="12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200" b="0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비닐막</a:t>
                      </a:r>
                      <a:r>
                        <a:rPr lang="en-US" altLang="ko-KR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합판</a:t>
                      </a:r>
                      <a:r>
                        <a:rPr lang="en-US" altLang="ko-KR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200" b="0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텍스타일</a:t>
                      </a:r>
                      <a:r>
                        <a:rPr lang="en-US" altLang="ko-KR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유리섬유</a:t>
                      </a:r>
                      <a:r>
                        <a:rPr lang="en-US" altLang="ko-KR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구멍 뚫린 </a:t>
                      </a:r>
                      <a:endParaRPr lang="en-US" altLang="ko-KR" sz="1200" b="0" dirty="0" smtClean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l"/>
                      <a:r>
                        <a:rPr lang="ko-KR" altLang="en-US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합판 또는 철판 등</a:t>
                      </a:r>
                      <a:endParaRPr lang="ko-KR" altLang="en-US" sz="12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ko-KR" altLang="en-US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콘크리트</a:t>
                      </a:r>
                      <a:r>
                        <a:rPr lang="en-US" altLang="ko-KR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시멘트 블록</a:t>
                      </a:r>
                      <a:r>
                        <a:rPr lang="en-US" altLang="ko-KR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붉은 벽돌</a:t>
                      </a:r>
                      <a:r>
                        <a:rPr lang="en-US" altLang="ko-KR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목재 등</a:t>
                      </a:r>
                      <a:endParaRPr lang="ko-KR" altLang="en-US" sz="12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08767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13704" y="3789040"/>
            <a:ext cx="3240000" cy="338554"/>
          </a:xfrm>
          <a:prstGeom prst="rect">
            <a:avLst/>
          </a:prstGeom>
          <a:solidFill>
            <a:srgbClr val="0061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소음방지대책 </a:t>
            </a:r>
            <a:r>
              <a:rPr lang="en-US" altLang="ko-KR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: </a:t>
            </a:r>
            <a:r>
              <a:rPr lang="ko-KR" altLang="en-US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관리적 대책</a:t>
            </a:r>
            <a:endParaRPr lang="ko-KR" altLang="en-US" sz="16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13705" y="4127594"/>
            <a:ext cx="8748811" cy="2215991"/>
          </a:xfrm>
          <a:prstGeom prst="rect">
            <a:avLst/>
          </a:prstGeom>
          <a:noFill/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① </a:t>
            </a:r>
            <a:r>
              <a:rPr lang="ko-KR" altLang="en-US" sz="1400" dirty="0" err="1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폭로시간의</a:t>
            </a:r>
            <a:r>
              <a:rPr lang="ko-KR" altLang="en-US" sz="14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단축 및 휴식</a:t>
            </a:r>
            <a:r>
              <a:rPr lang="en-US" altLang="ko-KR" sz="14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/>
            </a:r>
            <a:br>
              <a:rPr lang="en-US" altLang="ko-KR" sz="14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12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- </a:t>
            </a:r>
            <a:r>
              <a:rPr lang="ko-KR" altLang="en-US" sz="12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소음에의 </a:t>
            </a:r>
            <a:r>
              <a:rPr lang="ko-KR" altLang="en-US" sz="1200" dirty="0" err="1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폭로시간을</a:t>
            </a:r>
            <a:r>
              <a:rPr lang="ko-KR" altLang="en-US" sz="12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최소화하고</a:t>
            </a:r>
            <a:r>
              <a:rPr lang="en-US" altLang="ko-KR" sz="12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근로자가 충분한 휴식시간을 갖도록 한다</a:t>
            </a:r>
            <a:r>
              <a:rPr lang="en-US" altLang="ko-KR" sz="12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br>
              <a:rPr lang="en-US" altLang="ko-KR" sz="12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12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- </a:t>
            </a:r>
            <a:r>
              <a:rPr lang="ko-KR" altLang="en-US" sz="12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소음작업장에 종사하는 근로자는 정기적으로 작업을 전환하여 지속적인 장기 폭로를 방지한다</a:t>
            </a:r>
            <a:r>
              <a:rPr lang="en-US" altLang="ko-KR" sz="12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en-US" altLang="ko-KR" sz="14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/>
            </a:r>
            <a:br>
              <a:rPr lang="en-US" altLang="ko-KR" sz="14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ko-KR" altLang="en-US" sz="14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② </a:t>
            </a:r>
            <a:r>
              <a:rPr lang="ko-KR" altLang="en-US" sz="1400" dirty="0" err="1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방음보호구</a:t>
            </a:r>
            <a:r>
              <a:rPr lang="ko-KR" altLang="en-US" sz="14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지급</a:t>
            </a:r>
            <a:r>
              <a:rPr lang="en-US" altLang="ko-KR" sz="14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/>
            </a:r>
            <a:br>
              <a:rPr lang="en-US" altLang="ko-KR" sz="14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12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- </a:t>
            </a:r>
            <a:r>
              <a:rPr lang="ko-KR" altLang="en-US" sz="12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공학적 대책이 작업 여건상 불가능한 경우에는 소음작업장에 종사하는 근로자에게 방음보호구를 지급한다</a:t>
            </a:r>
            <a:r>
              <a:rPr lang="en-US" altLang="ko-KR" sz="12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r>
              <a:rPr lang="en-US" altLang="ko-KR" sz="14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/>
            </a:r>
            <a:br>
              <a:rPr lang="en-US" altLang="ko-KR" sz="14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ko-KR" altLang="en-US" sz="14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③ </a:t>
            </a:r>
            <a:r>
              <a:rPr lang="ko-KR" altLang="en-US" sz="1400" dirty="0" err="1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청력보존</a:t>
            </a:r>
            <a:r>
              <a:rPr lang="ko-KR" altLang="en-US" sz="14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프로그램 시행</a:t>
            </a:r>
            <a:r>
              <a:rPr lang="en-US" altLang="ko-KR" sz="14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/>
            </a:r>
            <a:br>
              <a:rPr lang="en-US" altLang="ko-KR" sz="14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en-US" altLang="ko-KR" sz="12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    - </a:t>
            </a:r>
            <a:r>
              <a:rPr lang="ko-KR" altLang="en-US" sz="12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작업환경 측정 결과 </a:t>
            </a:r>
            <a:r>
              <a:rPr lang="ko-KR" altLang="en-US" sz="1200" dirty="0" err="1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소음수준이</a:t>
            </a:r>
            <a:r>
              <a:rPr lang="ko-KR" altLang="en-US" sz="12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2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90dB</a:t>
            </a:r>
            <a:r>
              <a:rPr lang="ko-KR" altLang="en-US" sz="12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를 초과하면 </a:t>
            </a:r>
            <a:r>
              <a:rPr lang="ko-KR" altLang="en-US" sz="1200" dirty="0" err="1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청력보존</a:t>
            </a:r>
            <a:r>
              <a:rPr lang="ko-KR" altLang="en-US" sz="12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프로그램을 수립하여 시행한다</a:t>
            </a:r>
            <a:r>
              <a:rPr lang="en-US" altLang="ko-KR" sz="120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sz="1200" dirty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87771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6.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소음작업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안전보건대책</a:t>
            </a:r>
          </a:p>
        </p:txBody>
      </p:sp>
    </p:spTree>
    <p:extLst>
      <p:ext uri="{BB962C8B-B14F-4D97-AF65-F5344CB8AC3E}">
        <p14:creationId xmlns:p14="http://schemas.microsoft.com/office/powerpoint/2010/main" val="165667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13704" y="764704"/>
            <a:ext cx="2520000" cy="338554"/>
          </a:xfrm>
          <a:prstGeom prst="rect">
            <a:avLst/>
          </a:prstGeom>
          <a:solidFill>
            <a:srgbClr val="0061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방음보호구의 종류</a:t>
            </a:r>
            <a:endParaRPr lang="ko-KR" altLang="en-US" sz="16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9257535"/>
              </p:ext>
            </p:extLst>
          </p:nvPr>
        </p:nvGraphicFramePr>
        <p:xfrm>
          <a:off x="313706" y="1268760"/>
          <a:ext cx="8434756" cy="20716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08689">
                  <a:extLst>
                    <a:ext uri="{9D8B030D-6E8A-4147-A177-3AD203B41FA5}">
                      <a16:colId xmlns:a16="http://schemas.microsoft.com/office/drawing/2014/main" val="2832806566"/>
                    </a:ext>
                  </a:extLst>
                </a:gridCol>
                <a:gridCol w="2108689">
                  <a:extLst>
                    <a:ext uri="{9D8B030D-6E8A-4147-A177-3AD203B41FA5}">
                      <a16:colId xmlns:a16="http://schemas.microsoft.com/office/drawing/2014/main" val="3554755794"/>
                    </a:ext>
                  </a:extLst>
                </a:gridCol>
                <a:gridCol w="2108689">
                  <a:extLst>
                    <a:ext uri="{9D8B030D-6E8A-4147-A177-3AD203B41FA5}">
                      <a16:colId xmlns:a16="http://schemas.microsoft.com/office/drawing/2014/main" val="3339432003"/>
                    </a:ext>
                  </a:extLst>
                </a:gridCol>
                <a:gridCol w="2108689">
                  <a:extLst>
                    <a:ext uri="{9D8B030D-6E8A-4147-A177-3AD203B41FA5}">
                      <a16:colId xmlns:a16="http://schemas.microsoft.com/office/drawing/2014/main" val="2635135941"/>
                    </a:ext>
                  </a:extLst>
                </a:gridCol>
              </a:tblGrid>
              <a:tr h="242553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구  분</a:t>
                      </a:r>
                      <a:endParaRPr lang="ko-KR" altLang="en-US" sz="14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등  급</a:t>
                      </a:r>
                      <a:endParaRPr lang="ko-KR" altLang="en-US" sz="14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  호</a:t>
                      </a:r>
                      <a:endParaRPr lang="ko-KR" altLang="en-US" sz="14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성  능</a:t>
                      </a:r>
                      <a:endParaRPr lang="ko-KR" altLang="en-US" sz="14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765479"/>
                  </a:ext>
                </a:extLst>
              </a:tr>
              <a:tr h="431284">
                <a:tc rowSpan="2">
                  <a:txBody>
                    <a:bodyPr/>
                    <a:lstStyle/>
                    <a:p>
                      <a:pPr algn="l"/>
                      <a:r>
                        <a:rPr lang="ko-KR" altLang="en-US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귀마개</a:t>
                      </a:r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종</a:t>
                      </a:r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EP-1</a:t>
                      </a:r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저음부터 고음까지 </a:t>
                      </a:r>
                      <a:r>
                        <a:rPr lang="ko-KR" altLang="en-US" sz="1200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차음</a:t>
                      </a:r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4586114"/>
                  </a:ext>
                </a:extLst>
              </a:tr>
              <a:tr h="431284">
                <a:tc vMerge="1">
                  <a:txBody>
                    <a:bodyPr/>
                    <a:lstStyle/>
                    <a:p>
                      <a:pPr algn="ctr"/>
                      <a:endParaRPr lang="ko-KR" altLang="en-US" sz="13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종</a:t>
                      </a:r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EP-2</a:t>
                      </a:r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고음만을</a:t>
                      </a:r>
                      <a:r>
                        <a:rPr lang="ko-KR" altLang="en-US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200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차음</a:t>
                      </a:r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7466442"/>
                  </a:ext>
                </a:extLst>
              </a:tr>
              <a:tr h="904256">
                <a:tc>
                  <a:txBody>
                    <a:bodyPr/>
                    <a:lstStyle/>
                    <a:p>
                      <a:pPr algn="l"/>
                      <a:r>
                        <a:rPr lang="ko-KR" altLang="en-US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 귀덮개</a:t>
                      </a:r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-</a:t>
                      </a:r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EM</a:t>
                      </a:r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저음부터 고음까지 </a:t>
                      </a:r>
                      <a:r>
                        <a:rPr lang="ko-KR" altLang="en-US" sz="1200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차음</a:t>
                      </a:r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0876702"/>
                  </a:ext>
                </a:extLst>
              </a:tr>
            </a:tbl>
          </a:graphicData>
        </a:graphic>
      </p:graphicFrame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650421"/>
            <a:ext cx="946285" cy="71562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657" y="2508518"/>
            <a:ext cx="962844" cy="76767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3704" y="3621795"/>
            <a:ext cx="2520000" cy="338554"/>
          </a:xfrm>
          <a:prstGeom prst="rect">
            <a:avLst/>
          </a:prstGeom>
          <a:solidFill>
            <a:srgbClr val="0061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사용환경과 장단점</a:t>
            </a:r>
            <a:endParaRPr lang="ko-KR" altLang="en-US" sz="16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14" name="표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3609181"/>
              </p:ext>
            </p:extLst>
          </p:nvPr>
        </p:nvGraphicFramePr>
        <p:xfrm>
          <a:off x="313705" y="4106321"/>
          <a:ext cx="8434757" cy="21956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14193">
                  <a:extLst>
                    <a:ext uri="{9D8B030D-6E8A-4147-A177-3AD203B41FA5}">
                      <a16:colId xmlns:a16="http://schemas.microsoft.com/office/drawing/2014/main" val="3554755794"/>
                    </a:ext>
                  </a:extLst>
                </a:gridCol>
                <a:gridCol w="3510282">
                  <a:extLst>
                    <a:ext uri="{9D8B030D-6E8A-4147-A177-3AD203B41FA5}">
                      <a16:colId xmlns:a16="http://schemas.microsoft.com/office/drawing/2014/main" val="3339432003"/>
                    </a:ext>
                  </a:extLst>
                </a:gridCol>
                <a:gridCol w="3510282">
                  <a:extLst>
                    <a:ext uri="{9D8B030D-6E8A-4147-A177-3AD203B41FA5}">
                      <a16:colId xmlns:a16="http://schemas.microsoft.com/office/drawing/2014/main" val="2635135941"/>
                    </a:ext>
                  </a:extLst>
                </a:gridCol>
              </a:tblGrid>
              <a:tr h="242553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구  분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귀마개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b="1" dirty="0" err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귀덮개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765479"/>
                  </a:ext>
                </a:extLst>
              </a:tr>
              <a:tr h="564408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사용환경</a:t>
                      </a:r>
                      <a:endParaRPr lang="ko-KR" altLang="en-US" sz="12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0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덥고 습한</a:t>
                      </a:r>
                      <a:r>
                        <a:rPr lang="ko-KR" altLang="en-US" sz="1000" b="0" baseline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환경에 좋음</a:t>
                      </a:r>
                      <a:r>
                        <a:rPr lang="ko-KR" altLang="en-US" sz="10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endParaRPr lang="en-US" altLang="ko-KR" sz="1000" b="0" dirty="0" smtClean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0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장시간 사용할 때</a:t>
                      </a:r>
                      <a:endParaRPr lang="en-US" altLang="ko-KR" sz="1000" b="0" dirty="0" smtClean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0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다른 보호구와 동시에 사용할 때</a:t>
                      </a:r>
                      <a:endParaRPr lang="ko-KR" altLang="en-US" sz="10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0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간헐적 소음에 좋음</a:t>
                      </a:r>
                      <a:endParaRPr lang="en-US" altLang="ko-KR" sz="1000" b="0" dirty="0" smtClean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0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귀마개를 쓸 수 없을 때</a:t>
                      </a:r>
                      <a:endParaRPr lang="ko-KR" altLang="en-US" sz="10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4586114"/>
                  </a:ext>
                </a:extLst>
              </a:tr>
              <a:tr h="564408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장  점</a:t>
                      </a:r>
                      <a:endParaRPr lang="ko-KR" altLang="en-US" sz="12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0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부피가 작아 휴대에 간편 </a:t>
                      </a:r>
                      <a:endParaRPr lang="en-US" altLang="ko-KR" sz="1000" b="0" dirty="0" smtClean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0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안경과 머리카락 등에 </a:t>
                      </a:r>
                      <a:r>
                        <a:rPr lang="ko-KR" altLang="en-US" sz="1000" b="0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방해받지</a:t>
                      </a:r>
                      <a:r>
                        <a:rPr lang="ko-KR" altLang="en-US" sz="10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않음</a:t>
                      </a:r>
                      <a:endParaRPr lang="en-US" altLang="ko-KR" sz="1000" b="0" dirty="0" smtClean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0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가격이 저렴함</a:t>
                      </a:r>
                      <a:endParaRPr lang="ko-KR" altLang="en-US" sz="10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000" b="0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착용여부</a:t>
                      </a:r>
                      <a:r>
                        <a:rPr lang="ko-KR" altLang="en-US" sz="10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확인이 용이</a:t>
                      </a:r>
                      <a:endParaRPr lang="en-US" altLang="ko-KR" sz="1000" b="0" dirty="0" smtClean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0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귀에 이상이 있어도 착용 가능</a:t>
                      </a:r>
                      <a:endParaRPr lang="ko-KR" altLang="en-US" sz="10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7466442"/>
                  </a:ext>
                </a:extLst>
              </a:tr>
              <a:tr h="564408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단  점</a:t>
                      </a:r>
                      <a:endParaRPr lang="ko-KR" altLang="en-US" sz="12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000" b="0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착용여부</a:t>
                      </a:r>
                      <a:r>
                        <a:rPr lang="ko-KR" altLang="en-US" sz="10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파악이 곤란</a:t>
                      </a:r>
                      <a:endParaRPr lang="en-US" altLang="ko-KR" sz="1000" b="0" dirty="0" smtClean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0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착용 시 주의할 점이 많음</a:t>
                      </a:r>
                      <a:endParaRPr lang="en-US" altLang="ko-KR" sz="1000" b="0" dirty="0" smtClean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000" b="0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귀덮개에</a:t>
                      </a:r>
                      <a:r>
                        <a:rPr lang="ko-KR" altLang="en-US" sz="10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비해 많은 시간과 노력이 필요</a:t>
                      </a:r>
                      <a:endParaRPr lang="en-US" altLang="ko-KR" sz="1000" b="0" dirty="0" smtClean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0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귀마개 오</a:t>
                      </a:r>
                      <a:r>
                        <a:rPr lang="ko-KR" altLang="en-US" sz="1000" b="0" baseline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염 시 감염될 가능성이 있음</a:t>
                      </a:r>
                      <a:endParaRPr lang="ko-KR" altLang="en-US" sz="10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0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장시간 사용 시 내부가 덥고 무거우며 둔탁함</a:t>
                      </a:r>
                      <a:endParaRPr lang="en-US" altLang="ko-KR" sz="1000" b="0" dirty="0" smtClean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0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보안경 착용 시 </a:t>
                      </a:r>
                      <a:r>
                        <a:rPr lang="ko-KR" altLang="en-US" sz="1000" b="0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차음효과</a:t>
                      </a:r>
                      <a:r>
                        <a:rPr lang="ko-KR" altLang="en-US" sz="10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감소</a:t>
                      </a:r>
                      <a:endParaRPr lang="en-US" altLang="ko-KR" sz="1000" b="0" dirty="0" smtClean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000" b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가격이 비쌈</a:t>
                      </a:r>
                      <a:endParaRPr lang="ko-KR" altLang="en-US" sz="1000" b="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0876702"/>
                  </a:ext>
                </a:extLst>
              </a:tr>
            </a:tbl>
          </a:graphicData>
        </a:graphic>
      </p:graphicFrame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87771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6.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소음작업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안전보건대책</a:t>
            </a:r>
          </a:p>
        </p:txBody>
      </p:sp>
    </p:spTree>
    <p:extLst>
      <p:ext uri="{BB962C8B-B14F-4D97-AF65-F5344CB8AC3E}">
        <p14:creationId xmlns:p14="http://schemas.microsoft.com/office/powerpoint/2010/main" val="233144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13704" y="764704"/>
            <a:ext cx="2520000" cy="338554"/>
          </a:xfrm>
          <a:prstGeom prst="rect">
            <a:avLst/>
          </a:prstGeom>
          <a:solidFill>
            <a:srgbClr val="0061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착용방법 </a:t>
            </a:r>
            <a:r>
              <a:rPr lang="en-US" altLang="ko-KR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: </a:t>
            </a:r>
            <a:r>
              <a:rPr lang="ko-KR" altLang="en-US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귀마개</a:t>
            </a:r>
            <a:endParaRPr lang="ko-KR" altLang="en-US" sz="16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01" y="1329327"/>
            <a:ext cx="1044815" cy="116356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1760" y="1295811"/>
            <a:ext cx="865259" cy="119708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912" y="1295811"/>
            <a:ext cx="1343025" cy="119708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8104" y="1266665"/>
            <a:ext cx="1390650" cy="1226231"/>
          </a:xfrm>
          <a:prstGeom prst="rect">
            <a:avLst/>
          </a:prstGeom>
        </p:spPr>
      </p:pic>
      <p:graphicFrame>
        <p:nvGraphicFramePr>
          <p:cNvPr id="15" name="표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8597740"/>
              </p:ext>
            </p:extLst>
          </p:nvPr>
        </p:nvGraphicFramePr>
        <p:xfrm>
          <a:off x="329748" y="2564905"/>
          <a:ext cx="1433940" cy="64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3940">
                  <a:extLst>
                    <a:ext uri="{9D8B030D-6E8A-4147-A177-3AD203B41FA5}">
                      <a16:colId xmlns:a16="http://schemas.microsoft.com/office/drawing/2014/main" val="3554755794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귀마개를 말아서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가는 원기둥 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모양으로 </a:t>
                      </a:r>
                      <a:r>
                        <a:rPr lang="ko-KR" altLang="en-US" sz="1200" b="1" dirty="0" err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만듬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765479"/>
                  </a:ext>
                </a:extLst>
              </a:tr>
            </a:tbl>
          </a:graphicData>
        </a:graphic>
      </p:graphicFrame>
      <p:graphicFrame>
        <p:nvGraphicFramePr>
          <p:cNvPr id="16" name="표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406968"/>
              </p:ext>
            </p:extLst>
          </p:nvPr>
        </p:nvGraphicFramePr>
        <p:xfrm>
          <a:off x="2072019" y="2564905"/>
          <a:ext cx="1433940" cy="640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3940">
                  <a:extLst>
                    <a:ext uri="{9D8B030D-6E8A-4147-A177-3AD203B41FA5}">
                      <a16:colId xmlns:a16="http://schemas.microsoft.com/office/drawing/2014/main" val="355475579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귀에 넣고</a:t>
                      </a:r>
                      <a:r>
                        <a:rPr lang="ko-KR" altLang="en-US" sz="1200" b="1" baseline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endParaRPr lang="en-US" altLang="ko-KR" sz="1200" b="1" baseline="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200" b="1" baseline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귀마개가</a:t>
                      </a:r>
                      <a:r>
                        <a:rPr lang="en-US" altLang="ko-KR" sz="1200" b="1" baseline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다 펴질 때까지 누름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765479"/>
                  </a:ext>
                </a:extLst>
              </a:tr>
            </a:tbl>
          </a:graphicData>
        </a:graphic>
      </p:graphicFrame>
      <p:graphicFrame>
        <p:nvGraphicFramePr>
          <p:cNvPr id="17" name="표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9947220"/>
              </p:ext>
            </p:extLst>
          </p:nvPr>
        </p:nvGraphicFramePr>
        <p:xfrm>
          <a:off x="3814290" y="2564904"/>
          <a:ext cx="3084464" cy="6400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84464">
                  <a:extLst>
                    <a:ext uri="{9D8B030D-6E8A-4147-A177-3AD203B41FA5}">
                      <a16:colId xmlns:a16="http://schemas.microsoft.com/office/drawing/2014/main" val="3554755794"/>
                    </a:ext>
                  </a:extLst>
                </a:gridCol>
              </a:tblGrid>
              <a:tr h="640081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올바른 </a:t>
                      </a:r>
                      <a:r>
                        <a:rPr lang="ko-KR" altLang="en-US" sz="1200" b="1" dirty="0" err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착용법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준수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765479"/>
                  </a:ext>
                </a:extLst>
              </a:tr>
            </a:tbl>
          </a:graphicData>
        </a:graphic>
      </p:graphicFrame>
      <p:sp>
        <p:nvSpPr>
          <p:cNvPr id="8" name="오른쪽 화살표 7"/>
          <p:cNvSpPr/>
          <p:nvPr/>
        </p:nvSpPr>
        <p:spPr>
          <a:xfrm>
            <a:off x="1763688" y="1836800"/>
            <a:ext cx="216024" cy="288032"/>
          </a:xfrm>
          <a:prstGeom prst="rightArrow">
            <a:avLst/>
          </a:prstGeom>
          <a:solidFill>
            <a:srgbClr val="FF0000"/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313704" y="3506204"/>
            <a:ext cx="2520000" cy="338554"/>
          </a:xfrm>
          <a:prstGeom prst="rect">
            <a:avLst/>
          </a:prstGeom>
          <a:solidFill>
            <a:srgbClr val="0061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착용방법 </a:t>
            </a:r>
            <a:r>
              <a:rPr lang="en-US" altLang="ko-KR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: </a:t>
            </a:r>
            <a:r>
              <a:rPr lang="ko-KR" altLang="en-US" sz="1600" dirty="0" err="1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귀덮개</a:t>
            </a:r>
            <a:endParaRPr lang="ko-KR" altLang="en-US" sz="16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1055" y="4038420"/>
            <a:ext cx="763479" cy="1317269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6817" y="4143262"/>
            <a:ext cx="747350" cy="1107583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4462" y="4065301"/>
            <a:ext cx="607558" cy="1263505"/>
          </a:xfrm>
          <a:prstGeom prst="rect">
            <a:avLst/>
          </a:prstGeom>
        </p:spPr>
      </p:pic>
      <p:graphicFrame>
        <p:nvGraphicFramePr>
          <p:cNvPr id="24" name="표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6986292"/>
              </p:ext>
            </p:extLst>
          </p:nvPr>
        </p:nvGraphicFramePr>
        <p:xfrm>
          <a:off x="329748" y="5517232"/>
          <a:ext cx="1433940" cy="5760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3940">
                  <a:extLst>
                    <a:ext uri="{9D8B030D-6E8A-4147-A177-3AD203B41FA5}">
                      <a16:colId xmlns:a16="http://schemas.microsoft.com/office/drawing/2014/main" val="3554755794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200" b="1" dirty="0" err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귀덮개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이상유무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확인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765479"/>
                  </a:ext>
                </a:extLst>
              </a:tr>
            </a:tbl>
          </a:graphicData>
        </a:graphic>
      </p:graphicFrame>
      <p:graphicFrame>
        <p:nvGraphicFramePr>
          <p:cNvPr id="25" name="표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145443"/>
              </p:ext>
            </p:extLst>
          </p:nvPr>
        </p:nvGraphicFramePr>
        <p:xfrm>
          <a:off x="2072019" y="5517232"/>
          <a:ext cx="1433940" cy="5760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3940">
                  <a:extLst>
                    <a:ext uri="{9D8B030D-6E8A-4147-A177-3AD203B41FA5}">
                      <a16:colId xmlns:a16="http://schemas.microsoft.com/office/drawing/2014/main" val="3554755794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200" b="1" dirty="0" err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귀덮개의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좌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우측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200" b="1" dirty="0" err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조절대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조절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765479"/>
                  </a:ext>
                </a:extLst>
              </a:tr>
            </a:tbl>
          </a:graphicData>
        </a:graphic>
      </p:graphicFrame>
      <p:graphicFrame>
        <p:nvGraphicFramePr>
          <p:cNvPr id="26" name="표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865026"/>
              </p:ext>
            </p:extLst>
          </p:nvPr>
        </p:nvGraphicFramePr>
        <p:xfrm>
          <a:off x="3814290" y="5517231"/>
          <a:ext cx="1433940" cy="5760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33940">
                  <a:extLst>
                    <a:ext uri="{9D8B030D-6E8A-4147-A177-3AD203B41FA5}">
                      <a16:colId xmlns:a16="http://schemas.microsoft.com/office/drawing/2014/main" val="3554755794"/>
                    </a:ext>
                  </a:extLst>
                </a:gridCol>
              </a:tblGrid>
              <a:tr h="576065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귀 전체를 완전히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덮도록 착용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765479"/>
                  </a:ext>
                </a:extLst>
              </a:tr>
            </a:tbl>
          </a:graphicData>
        </a:graphic>
      </p:graphicFrame>
      <p:sp>
        <p:nvSpPr>
          <p:cNvPr id="27" name="오른쪽 화살표 26"/>
          <p:cNvSpPr/>
          <p:nvPr/>
        </p:nvSpPr>
        <p:spPr>
          <a:xfrm>
            <a:off x="1763688" y="4633374"/>
            <a:ext cx="216024" cy="288032"/>
          </a:xfrm>
          <a:prstGeom prst="rightArrow">
            <a:avLst/>
          </a:prstGeom>
          <a:solidFill>
            <a:srgbClr val="FF0000"/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오른쪽 화살표 27"/>
          <p:cNvSpPr/>
          <p:nvPr/>
        </p:nvSpPr>
        <p:spPr>
          <a:xfrm>
            <a:off x="3581302" y="4633374"/>
            <a:ext cx="216024" cy="288032"/>
          </a:xfrm>
          <a:prstGeom prst="rightArrow">
            <a:avLst/>
          </a:prstGeom>
          <a:solidFill>
            <a:srgbClr val="FF0000"/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5292080" y="4172158"/>
            <a:ext cx="36779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altLang="ko-KR" sz="1200" dirty="0" smtClean="0">
                <a:latin typeface="+mn-ea"/>
              </a:rPr>
              <a:t>※</a:t>
            </a:r>
            <a:r>
              <a:rPr lang="ko-KR" altLang="en-US" sz="1200" dirty="0">
                <a:latin typeface="+mn-ea"/>
              </a:rPr>
              <a:t> </a:t>
            </a:r>
            <a:r>
              <a:rPr lang="ko-KR" altLang="en-US" sz="1200" dirty="0" err="1" smtClean="0">
                <a:latin typeface="+mn-ea"/>
              </a:rPr>
              <a:t>소음수준이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85 ~ 115dB</a:t>
            </a:r>
            <a:r>
              <a:rPr lang="ko-KR" altLang="en-US" sz="1200" dirty="0" smtClean="0">
                <a:latin typeface="+mn-ea"/>
              </a:rPr>
              <a:t>일 때는 귀마개 또는 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</a:t>
            </a:r>
            <a:r>
              <a:rPr lang="ko-KR" altLang="en-US" sz="1200" dirty="0" err="1" smtClean="0">
                <a:latin typeface="+mn-ea"/>
              </a:rPr>
              <a:t>귀덮개를</a:t>
            </a:r>
            <a:r>
              <a:rPr lang="ko-KR" altLang="en-US" sz="1200" dirty="0" smtClean="0">
                <a:latin typeface="+mn-ea"/>
              </a:rPr>
              <a:t> 각각 착용하고</a:t>
            </a:r>
            <a:r>
              <a:rPr lang="en-US" altLang="ko-KR" sz="1200" dirty="0" smtClean="0">
                <a:latin typeface="+mn-ea"/>
              </a:rPr>
              <a:t>, 115dB</a:t>
            </a:r>
            <a:r>
              <a:rPr lang="ko-KR" altLang="en-US" sz="1200" dirty="0" smtClean="0">
                <a:latin typeface="+mn-ea"/>
              </a:rPr>
              <a:t>이 넘는 </a:t>
            </a:r>
            <a:r>
              <a:rPr lang="ko-KR" altLang="en-US" sz="1200" dirty="0" err="1" smtClean="0">
                <a:latin typeface="+mn-ea"/>
              </a:rPr>
              <a:t>고소음</a:t>
            </a:r>
            <a:r>
              <a:rPr lang="ko-KR" altLang="en-US" sz="1200" dirty="0" smtClean="0">
                <a:latin typeface="+mn-ea"/>
              </a:rPr>
              <a:t> 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</a:t>
            </a:r>
            <a:r>
              <a:rPr lang="ko-KR" altLang="en-US" sz="1200" dirty="0" smtClean="0">
                <a:latin typeface="+mn-ea"/>
              </a:rPr>
              <a:t>작업장에서는 반드시 귀마개와 </a:t>
            </a:r>
            <a:r>
              <a:rPr lang="ko-KR" altLang="en-US" sz="1200" dirty="0" err="1" smtClean="0">
                <a:latin typeface="+mn-ea"/>
              </a:rPr>
              <a:t>귀덮개를</a:t>
            </a:r>
            <a:r>
              <a:rPr lang="ko-KR" altLang="en-US" sz="1200" dirty="0" smtClean="0">
                <a:latin typeface="+mn-ea"/>
              </a:rPr>
              <a:t> 동시에 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  <a:defRPr/>
            </a:pP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</a:t>
            </a:r>
            <a:r>
              <a:rPr lang="ko-KR" altLang="en-US" sz="1200" dirty="0" smtClean="0">
                <a:latin typeface="+mn-ea"/>
              </a:rPr>
              <a:t>착용하여</a:t>
            </a:r>
            <a:r>
              <a:rPr lang="en-US" altLang="ko-KR" sz="1200" dirty="0" smtClean="0">
                <a:latin typeface="+mn-ea"/>
              </a:rPr>
              <a:t> </a:t>
            </a:r>
            <a:r>
              <a:rPr lang="ko-KR" altLang="en-US" sz="1200" dirty="0" err="1" smtClean="0">
                <a:latin typeface="+mn-ea"/>
              </a:rPr>
              <a:t>차음효과를</a:t>
            </a:r>
            <a:r>
              <a:rPr lang="ko-KR" altLang="en-US" sz="1200" dirty="0" smtClean="0">
                <a:latin typeface="+mn-ea"/>
              </a:rPr>
              <a:t> 높여준다</a:t>
            </a:r>
            <a:r>
              <a:rPr lang="en-US" altLang="ko-KR" sz="1200" dirty="0" smtClean="0">
                <a:latin typeface="+mn-ea"/>
              </a:rPr>
              <a:t>.</a:t>
            </a: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87771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6.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소음작업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안전보건대책</a:t>
            </a:r>
          </a:p>
        </p:txBody>
      </p:sp>
    </p:spTree>
    <p:extLst>
      <p:ext uri="{BB962C8B-B14F-4D97-AF65-F5344CB8AC3E}">
        <p14:creationId xmlns:p14="http://schemas.microsoft.com/office/powerpoint/2010/main" val="82901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13704" y="764704"/>
            <a:ext cx="3240000" cy="338554"/>
          </a:xfrm>
          <a:prstGeom prst="rect">
            <a:avLst/>
          </a:prstGeom>
          <a:solidFill>
            <a:srgbClr val="0061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착용 시 주의사항 및 관리방법</a:t>
            </a:r>
            <a:endParaRPr lang="ko-KR" altLang="en-US" sz="16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313705" y="1103258"/>
            <a:ext cx="8434759" cy="2400657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250" dirty="0" smtClean="0">
                <a:solidFill>
                  <a:schemeClr val="tx1"/>
                </a:solidFill>
                <a:latin typeface="맑은 고딕" panose="020B0503020000020004" pitchFamily="50" charset="-127"/>
              </a:rPr>
              <a:t>① 작업 중 주위의 경고음이나 신호음을 들어야 하는 곳에서는 사고의 위험성이 있으므로 착용에 주의</a:t>
            </a:r>
            <a:r>
              <a:rPr lang="en-US" altLang="ko-KR" sz="1250" dirty="0" smtClean="0">
                <a:solidFill>
                  <a:schemeClr val="tx1"/>
                </a:solidFill>
                <a:latin typeface="맑은 고딕" panose="020B0503020000020004" pitchFamily="50" charset="-127"/>
              </a:rPr>
              <a:t/>
            </a:r>
            <a:br>
              <a:rPr lang="en-US" altLang="ko-KR" sz="1250" dirty="0" smtClean="0">
                <a:solidFill>
                  <a:schemeClr val="tx1"/>
                </a:solidFill>
                <a:latin typeface="맑은 고딕" panose="020B0503020000020004" pitchFamily="50" charset="-127"/>
              </a:rPr>
            </a:br>
            <a:r>
              <a:rPr lang="ko-KR" altLang="en-US" sz="1250" dirty="0" smtClean="0">
                <a:solidFill>
                  <a:schemeClr val="tx1"/>
                </a:solidFill>
                <a:latin typeface="맑은 고딕" panose="020B0503020000020004" pitchFamily="50" charset="-127"/>
              </a:rPr>
              <a:t>② 방음보호구 점검은 작업자 개인이 수시로 할 수 있도록 함</a:t>
            </a:r>
            <a:endParaRPr lang="en-US" altLang="ko-KR" sz="1250" dirty="0" smtClean="0">
              <a:solidFill>
                <a:schemeClr val="tx1"/>
              </a:solidFill>
              <a:latin typeface="맑은 고딕" panose="020B0503020000020004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250" dirty="0" smtClean="0">
                <a:solidFill>
                  <a:schemeClr val="tx1"/>
                </a:solidFill>
                <a:latin typeface="맑은 고딕" panose="020B0503020000020004" pitchFamily="50" charset="-127"/>
              </a:rPr>
              <a:t>③ 항상 서늘하고 건조하고 독립되고 직사광선이 비치지 않는 장소에 보관하도록 함</a:t>
            </a:r>
            <a:endParaRPr lang="en-US" altLang="ko-KR" sz="1250" dirty="0" smtClean="0">
              <a:solidFill>
                <a:schemeClr val="tx1"/>
              </a:solidFill>
              <a:latin typeface="맑은 고딕" panose="020B0503020000020004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250" dirty="0" smtClean="0">
                <a:solidFill>
                  <a:schemeClr val="tx1"/>
                </a:solidFill>
                <a:latin typeface="맑은 고딕" panose="020B0503020000020004" pitchFamily="50" charset="-127"/>
              </a:rPr>
              <a:t>④ 오염되지 않도록 보관 및 사용하고</a:t>
            </a:r>
            <a:r>
              <a:rPr lang="en-US" altLang="ko-KR" sz="1250" dirty="0" smtClean="0">
                <a:solidFill>
                  <a:schemeClr val="tx1"/>
                </a:solidFill>
                <a:latin typeface="맑은 고딕" panose="020B0503020000020004" pitchFamily="50" charset="-127"/>
              </a:rPr>
              <a:t>, </a:t>
            </a:r>
            <a:r>
              <a:rPr lang="ko-KR" altLang="en-US" sz="1250" dirty="0" smtClean="0">
                <a:solidFill>
                  <a:schemeClr val="tx1"/>
                </a:solidFill>
                <a:latin typeface="맑은 고딕" panose="020B0503020000020004" pitchFamily="50" charset="-127"/>
              </a:rPr>
              <a:t>더러운 손으로 만지거나 이물질이 귀에 들어가지 않도록 함</a:t>
            </a:r>
            <a:endParaRPr lang="en-US" altLang="ko-KR" sz="1250" dirty="0" smtClean="0">
              <a:solidFill>
                <a:schemeClr val="tx1"/>
              </a:solidFill>
              <a:latin typeface="맑은 고딕" panose="020B0503020000020004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250" dirty="0" smtClean="0">
                <a:solidFill>
                  <a:schemeClr val="tx1"/>
                </a:solidFill>
                <a:latin typeface="맑은 고딕" panose="020B0503020000020004" pitchFamily="50" charset="-127"/>
              </a:rPr>
              <a:t>⑤ 귀마개는 소모성 재료로 필요하면 누구나 언제든지 교체하여 사용할 수 있도록 작업장 내에 비치</a:t>
            </a:r>
            <a:endParaRPr lang="en-US" altLang="ko-KR" sz="1250" dirty="0" smtClean="0">
              <a:solidFill>
                <a:schemeClr val="tx1"/>
              </a:solidFill>
              <a:latin typeface="맑은 고딕" panose="020B0503020000020004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250" dirty="0" smtClean="0">
                <a:solidFill>
                  <a:schemeClr val="tx1"/>
                </a:solidFill>
                <a:latin typeface="맑은 고딕" panose="020B0503020000020004" pitchFamily="50" charset="-127"/>
              </a:rPr>
              <a:t>⑥ 사용 후에는 반드시 전용 보관함에 보관하고 청결한 상태를 유지</a:t>
            </a:r>
            <a:endParaRPr lang="en-US" altLang="ko-KR" sz="1250" dirty="0" smtClean="0">
              <a:solidFill>
                <a:schemeClr val="tx1"/>
              </a:solidFill>
              <a:latin typeface="맑은 고딕" panose="020B0503020000020004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250" dirty="0" smtClean="0">
                <a:solidFill>
                  <a:schemeClr val="tx1"/>
                </a:solidFill>
                <a:latin typeface="맑은 고딕" panose="020B0503020000020004" pitchFamily="50" charset="-127"/>
              </a:rPr>
              <a:t>⑦ 세척은 미지근한 물에 중성세제를 사용하여 깨끗이 </a:t>
            </a:r>
            <a:r>
              <a:rPr lang="ko-KR" altLang="en-US" sz="1250" dirty="0" err="1" smtClean="0">
                <a:solidFill>
                  <a:schemeClr val="tx1"/>
                </a:solidFill>
                <a:latin typeface="맑은 고딕" panose="020B0503020000020004" pitchFamily="50" charset="-127"/>
              </a:rPr>
              <a:t>씻어줌</a:t>
            </a:r>
            <a:r>
              <a:rPr lang="ko-KR" altLang="en-US" sz="1250" dirty="0" smtClean="0">
                <a:solidFill>
                  <a:schemeClr val="tx1"/>
                </a:solidFill>
                <a:latin typeface="맑은 고딕" panose="020B0503020000020004" pitchFamily="50" charset="-127"/>
              </a:rPr>
              <a:t> </a:t>
            </a:r>
            <a:r>
              <a:rPr lang="en-US" altLang="ko-KR" sz="1250" dirty="0" smtClean="0">
                <a:solidFill>
                  <a:schemeClr val="tx1"/>
                </a:solidFill>
                <a:latin typeface="맑은 고딕" panose="020B0503020000020004" pitchFamily="50" charset="-127"/>
              </a:rPr>
              <a:t>(</a:t>
            </a:r>
            <a:r>
              <a:rPr lang="ko-KR" altLang="en-US" sz="1250" dirty="0" smtClean="0">
                <a:solidFill>
                  <a:schemeClr val="tx1"/>
                </a:solidFill>
                <a:latin typeface="맑은 고딕" panose="020B0503020000020004" pitchFamily="50" charset="-127"/>
              </a:rPr>
              <a:t>일회용 귀마개는 세척 금지</a:t>
            </a:r>
            <a:r>
              <a:rPr lang="en-US" altLang="ko-KR" sz="1250" dirty="0" smtClean="0">
                <a:solidFill>
                  <a:schemeClr val="tx1"/>
                </a:solidFill>
                <a:latin typeface="맑은 고딕" panose="020B0503020000020004" pitchFamily="50" charset="-127"/>
              </a:rPr>
              <a:t>)</a:t>
            </a:r>
          </a:p>
          <a:p>
            <a:pPr>
              <a:lnSpc>
                <a:spcPct val="150000"/>
              </a:lnSpc>
              <a:defRPr/>
            </a:pPr>
            <a:r>
              <a:rPr lang="ko-KR" altLang="en-US" sz="1250" dirty="0" smtClean="0">
                <a:solidFill>
                  <a:schemeClr val="tx1"/>
                </a:solidFill>
                <a:latin typeface="맑은 고딕" panose="020B0503020000020004" pitchFamily="50" charset="-127"/>
              </a:rPr>
              <a:t>⑧ 귀마개가 찌그러져 원형으로 복구되지 않거나 너무 딱딱해진 경우</a:t>
            </a:r>
            <a:r>
              <a:rPr lang="en-US" altLang="ko-KR" sz="1250" dirty="0" smtClean="0">
                <a:solidFill>
                  <a:schemeClr val="tx1"/>
                </a:solidFill>
                <a:latin typeface="맑은 고딕" panose="020B0503020000020004" pitchFamily="50" charset="-127"/>
              </a:rPr>
              <a:t>/</a:t>
            </a:r>
            <a:r>
              <a:rPr lang="ko-KR" altLang="en-US" sz="1250" dirty="0" smtClean="0">
                <a:solidFill>
                  <a:schemeClr val="tx1"/>
                </a:solidFill>
                <a:latin typeface="맑은 고딕" panose="020B0503020000020004" pitchFamily="50" charset="-127"/>
              </a:rPr>
              <a:t>찢어진 경우 새것으로 교체</a:t>
            </a:r>
            <a:endParaRPr lang="en-US" altLang="ko-KR" sz="1250" dirty="0">
              <a:solidFill>
                <a:schemeClr val="tx1"/>
              </a:solidFill>
              <a:latin typeface="맑은 고딕" panose="020B0503020000020004" pitchFamily="50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3704" y="3665752"/>
            <a:ext cx="3240000" cy="338554"/>
          </a:xfrm>
          <a:prstGeom prst="rect">
            <a:avLst/>
          </a:prstGeom>
          <a:solidFill>
            <a:srgbClr val="0061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err="1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소음발생</a:t>
            </a:r>
            <a:r>
              <a:rPr lang="ko-KR" altLang="en-US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작업 </a:t>
            </a:r>
            <a:r>
              <a:rPr lang="ko-KR" altLang="en-US" sz="1600" dirty="0" err="1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점검표</a:t>
            </a:r>
            <a:endParaRPr lang="ko-KR" altLang="en-US" sz="16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30" name="표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0037624"/>
              </p:ext>
            </p:extLst>
          </p:nvPr>
        </p:nvGraphicFramePr>
        <p:xfrm>
          <a:off x="313706" y="4148023"/>
          <a:ext cx="8434758" cy="20996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9087">
                  <a:extLst>
                    <a:ext uri="{9D8B030D-6E8A-4147-A177-3AD203B41FA5}">
                      <a16:colId xmlns:a16="http://schemas.microsoft.com/office/drawing/2014/main" val="3554755794"/>
                    </a:ext>
                  </a:extLst>
                </a:gridCol>
                <a:gridCol w="4175389">
                  <a:extLst>
                    <a:ext uri="{9D8B030D-6E8A-4147-A177-3AD203B41FA5}">
                      <a16:colId xmlns:a16="http://schemas.microsoft.com/office/drawing/2014/main" val="3339432003"/>
                    </a:ext>
                  </a:extLst>
                </a:gridCol>
                <a:gridCol w="1170094">
                  <a:extLst>
                    <a:ext uri="{9D8B030D-6E8A-4147-A177-3AD203B41FA5}">
                      <a16:colId xmlns:a16="http://schemas.microsoft.com/office/drawing/2014/main" val="2635135941"/>
                    </a:ext>
                  </a:extLst>
                </a:gridCol>
                <a:gridCol w="1170094">
                  <a:extLst>
                    <a:ext uri="{9D8B030D-6E8A-4147-A177-3AD203B41FA5}">
                      <a16:colId xmlns:a16="http://schemas.microsoft.com/office/drawing/2014/main" val="3701557268"/>
                    </a:ext>
                  </a:extLst>
                </a:gridCol>
                <a:gridCol w="1170094">
                  <a:extLst>
                    <a:ext uri="{9D8B030D-6E8A-4147-A177-3AD203B41FA5}">
                      <a16:colId xmlns:a16="http://schemas.microsoft.com/office/drawing/2014/main" val="2052922134"/>
                    </a:ext>
                  </a:extLst>
                </a:gridCol>
              </a:tblGrid>
              <a:tr h="234000">
                <a:tc rowSpan="2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9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연  번</a:t>
                      </a:r>
                      <a:endParaRPr lang="ko-KR" altLang="en-US" sz="9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F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9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평가 문항</a:t>
                      </a:r>
                      <a:endParaRPr lang="ko-KR" altLang="en-US" sz="9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F2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9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평가내용</a:t>
                      </a:r>
                      <a:endParaRPr lang="ko-KR" altLang="en-US" sz="9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F2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4765479"/>
                  </a:ext>
                </a:extLst>
              </a:tr>
              <a:tr h="160990">
                <a:tc vMerge="1"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F2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9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양호</a:t>
                      </a:r>
                      <a:endParaRPr lang="ko-KR" altLang="en-US" sz="9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9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미흡</a:t>
                      </a:r>
                      <a:endParaRPr lang="ko-KR" altLang="en-US" sz="9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900" b="1" dirty="0" err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해당없음</a:t>
                      </a:r>
                      <a:endParaRPr lang="ko-KR" altLang="en-US" sz="9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6303730"/>
                  </a:ext>
                </a:extLst>
              </a:tr>
              <a:tr h="233862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작업장 소음 수준에 대한 평가를 하였는가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9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9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9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1069342"/>
                  </a:ext>
                </a:extLst>
              </a:tr>
              <a:tr h="233862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ko-KR" altLang="en-US" sz="900" b="0" dirty="0" err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소음평가</a:t>
                      </a: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결과는 기록 및 보관하고 있는가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9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9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9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658177"/>
                  </a:ext>
                </a:extLst>
              </a:tr>
              <a:tr h="233862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85 ~ 90dB</a:t>
                      </a: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를 초과하는 소음에 노출되었는가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9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9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9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9235859"/>
                  </a:ext>
                </a:extLst>
              </a:tr>
              <a:tr h="233862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120dB</a:t>
                      </a: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을 초과하는 충격 소음에 노출되었는가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9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9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9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0604188"/>
                  </a:ext>
                </a:extLst>
              </a:tr>
              <a:tr h="233862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근로자에게 개인별 방음보호구가 지급되었는가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9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9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9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1268695"/>
                  </a:ext>
                </a:extLst>
              </a:tr>
              <a:tr h="233862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ko-KR" altLang="en-US" sz="900" b="0" dirty="0" err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노출기준</a:t>
                      </a: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초과 소음에 대해 공학적</a:t>
                      </a: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관리적대책을 수립하여 시행했는가</a:t>
                      </a: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9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9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9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6298051"/>
                  </a:ext>
                </a:extLst>
              </a:tr>
              <a:tr h="233862"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>
                        <a:lnSpc>
                          <a:spcPct val="100000"/>
                        </a:lnSpc>
                      </a:pPr>
                      <a:r>
                        <a:rPr lang="ko-KR" altLang="en-US" sz="9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소음에 노출되는 근로자들에게 교육을 실시하였는가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9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9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endParaRPr lang="ko-KR" altLang="en-US" sz="9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0386882"/>
                  </a:ext>
                </a:extLst>
              </a:tr>
            </a:tbl>
          </a:graphicData>
        </a:graphic>
      </p:graphicFrame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87771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6. 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소음작업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안전보건대책</a:t>
            </a:r>
          </a:p>
        </p:txBody>
      </p:sp>
    </p:spTree>
    <p:extLst>
      <p:ext uri="{BB962C8B-B14F-4D97-AF65-F5344CB8AC3E}">
        <p14:creationId xmlns:p14="http://schemas.microsoft.com/office/powerpoint/2010/main" val="369306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32624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7.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겨울철 미세먼지 대처 방법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3708" y="795894"/>
            <a:ext cx="2520000" cy="338554"/>
          </a:xfrm>
          <a:prstGeom prst="rect">
            <a:avLst/>
          </a:prstGeom>
          <a:solidFill>
            <a:srgbClr val="0061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err="1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미세먼지란</a:t>
            </a:r>
            <a:r>
              <a:rPr lang="en-US" altLang="ko-KR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endParaRPr lang="ko-KR" altLang="en-US" sz="16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DBDD55-C31B-9248-AE5F-87640EA2EAF5}"/>
              </a:ext>
            </a:extLst>
          </p:cNvPr>
          <p:cNvSpPr txBox="1"/>
          <p:nvPr/>
        </p:nvSpPr>
        <p:spPr>
          <a:xfrm>
            <a:off x="313708" y="1134448"/>
            <a:ext cx="8578774" cy="967081"/>
          </a:xfrm>
          <a:prstGeom prst="rect">
            <a:avLst/>
          </a:prstGeom>
          <a:noFill/>
        </p:spPr>
        <p:txBody>
          <a:bodyPr wrap="square" lIns="104287" tIns="52144" rIns="104287" bIns="52144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ko-KR" altLang="en-US" sz="1400" b="1" dirty="0" smtClean="0">
                <a:solidFill>
                  <a:schemeClr val="bg1">
                    <a:lumMod val="50000"/>
                  </a:schemeClr>
                </a:solidFill>
                <a:latin typeface="맑은 고딕" panose="020B0503020000020004" pitchFamily="50" charset="-127"/>
              </a:rPr>
              <a:t>■</a:t>
            </a:r>
            <a:r>
              <a:rPr lang="en-US" altLang="ko-KR" sz="1400" spc="-90" dirty="0" smtClean="0">
                <a:latin typeface="맑은 고딕" panose="020B0503020000020004" pitchFamily="50" charset="-127"/>
              </a:rPr>
              <a:t> </a:t>
            </a:r>
            <a:r>
              <a:rPr lang="ko-KR" altLang="en-US" sz="1400" spc="-90" dirty="0" smtClean="0">
                <a:latin typeface="맑은 고딕" panose="020B0503020000020004" pitchFamily="50" charset="-127"/>
              </a:rPr>
              <a:t>대기 중에 떠다니는 눈에 보이지 않을 정도로 작은 먼지 입자</a:t>
            </a:r>
            <a:endParaRPr lang="en-US" altLang="ko-KR" sz="1400" spc="-90" dirty="0" smtClean="0">
              <a:latin typeface="맑은 고딕" panose="020B0503020000020004" pitchFamily="50" charset="-127"/>
            </a:endParaRPr>
          </a:p>
          <a:p>
            <a:pPr>
              <a:lnSpc>
                <a:spcPct val="200000"/>
              </a:lnSpc>
              <a:defRPr/>
            </a:pPr>
            <a:r>
              <a:rPr lang="ko-KR" altLang="en-US" sz="1400" b="1" dirty="0" smtClean="0">
                <a:solidFill>
                  <a:schemeClr val="bg1">
                    <a:lumMod val="50000"/>
                  </a:schemeClr>
                </a:solidFill>
                <a:latin typeface="맑은 고딕" panose="020B0503020000020004" pitchFamily="50" charset="-127"/>
              </a:rPr>
              <a:t>■</a:t>
            </a:r>
            <a:r>
              <a:rPr lang="ko-KR" altLang="en-US" sz="1400" spc="-90" dirty="0" smtClean="0">
                <a:latin typeface="맑은 고딕" panose="020B0503020000020004" pitchFamily="50" charset="-127"/>
              </a:rPr>
              <a:t> 크기에 따라 미세먼지</a:t>
            </a:r>
            <a:r>
              <a:rPr lang="en-US" altLang="ko-KR" sz="1400" spc="-90" dirty="0" smtClean="0">
                <a:latin typeface="맑은 고딕" panose="020B0503020000020004" pitchFamily="50" charset="-127"/>
              </a:rPr>
              <a:t>(PM10; </a:t>
            </a:r>
            <a:r>
              <a:rPr lang="ko-KR" altLang="en-US" sz="1400" spc="-90" dirty="0" smtClean="0">
                <a:latin typeface="맑은 고딕" panose="020B0503020000020004" pitchFamily="50" charset="-127"/>
              </a:rPr>
              <a:t>지름 </a:t>
            </a:r>
            <a:r>
              <a:rPr lang="en-US" altLang="ko-KR" sz="1400" spc="-90" dirty="0" smtClean="0">
                <a:latin typeface="맑은 고딕" panose="020B0503020000020004" pitchFamily="50" charset="-127"/>
              </a:rPr>
              <a:t>10</a:t>
            </a:r>
            <a:r>
              <a:rPr lang="ko-KR" altLang="en-US" sz="1400" spc="-90" dirty="0" smtClean="0">
                <a:latin typeface="맑은 고딕" panose="020B0503020000020004" pitchFamily="50" charset="-127"/>
              </a:rPr>
              <a:t>㎛ 이하</a:t>
            </a:r>
            <a:r>
              <a:rPr lang="en-US" altLang="ko-KR" sz="1400" spc="-90" dirty="0" smtClean="0">
                <a:latin typeface="맑은 고딕" panose="020B0503020000020004" pitchFamily="50" charset="-127"/>
              </a:rPr>
              <a:t>)</a:t>
            </a:r>
            <a:r>
              <a:rPr lang="ko-KR" altLang="en-US" sz="1400" spc="-90" dirty="0" smtClean="0">
                <a:latin typeface="맑은 고딕" panose="020B0503020000020004" pitchFamily="50" charset="-127"/>
              </a:rPr>
              <a:t>와 </a:t>
            </a:r>
            <a:r>
              <a:rPr lang="ko-KR" altLang="en-US" sz="1400" spc="-90" dirty="0" err="1" smtClean="0">
                <a:latin typeface="맑은 고딕" panose="020B0503020000020004" pitchFamily="50" charset="-127"/>
              </a:rPr>
              <a:t>초미세먼지</a:t>
            </a:r>
            <a:r>
              <a:rPr lang="en-US" altLang="ko-KR" sz="1400" spc="-90" dirty="0" smtClean="0">
                <a:latin typeface="맑은 고딕" panose="020B0503020000020004" pitchFamily="50" charset="-127"/>
              </a:rPr>
              <a:t>(PM2.5; </a:t>
            </a:r>
            <a:r>
              <a:rPr lang="ko-KR" altLang="en-US" sz="1400" spc="-90" dirty="0" smtClean="0">
                <a:latin typeface="맑은 고딕" panose="020B0503020000020004" pitchFamily="50" charset="-127"/>
              </a:rPr>
              <a:t>지름 </a:t>
            </a:r>
            <a:r>
              <a:rPr lang="en-US" altLang="ko-KR" sz="1400" spc="-90" dirty="0" smtClean="0">
                <a:latin typeface="맑은 고딕" panose="020B0503020000020004" pitchFamily="50" charset="-127"/>
              </a:rPr>
              <a:t>2.5</a:t>
            </a:r>
            <a:r>
              <a:rPr lang="ko-KR" altLang="en-US" sz="1400" spc="-90" dirty="0" smtClean="0">
                <a:latin typeface="맑은 고딕" panose="020B0503020000020004" pitchFamily="50" charset="-127"/>
              </a:rPr>
              <a:t>㎛ 이하</a:t>
            </a:r>
            <a:r>
              <a:rPr lang="en-US" altLang="ko-KR" sz="1400" spc="-90" dirty="0" smtClean="0">
                <a:latin typeface="맑은 고딕" panose="020B0503020000020004" pitchFamily="50" charset="-127"/>
              </a:rPr>
              <a:t>)</a:t>
            </a:r>
            <a:r>
              <a:rPr lang="ko-KR" altLang="en-US" sz="1400" spc="-90" dirty="0" smtClean="0">
                <a:latin typeface="맑은 고딕" panose="020B0503020000020004" pitchFamily="50" charset="-127"/>
              </a:rPr>
              <a:t>로 구분</a:t>
            </a:r>
            <a:endParaRPr lang="en-US" altLang="ko-KR" sz="1400" spc="-9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3708" y="2370366"/>
            <a:ext cx="2520000" cy="338554"/>
          </a:xfrm>
          <a:prstGeom prst="rect">
            <a:avLst/>
          </a:prstGeom>
          <a:solidFill>
            <a:srgbClr val="0061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미세먼지 </a:t>
            </a:r>
            <a:r>
              <a:rPr lang="ko-KR" altLang="en-US" sz="1600" dirty="0" err="1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농도별</a:t>
            </a:r>
            <a:r>
              <a:rPr lang="ko-KR" altLang="en-US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등급</a:t>
            </a:r>
            <a:endParaRPr lang="ko-KR" altLang="en-US" sz="16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5699687"/>
              </p:ext>
            </p:extLst>
          </p:nvPr>
        </p:nvGraphicFramePr>
        <p:xfrm>
          <a:off x="315263" y="2925216"/>
          <a:ext cx="8505208" cy="27360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52604">
                  <a:extLst>
                    <a:ext uri="{9D8B030D-6E8A-4147-A177-3AD203B41FA5}">
                      <a16:colId xmlns:a16="http://schemas.microsoft.com/office/drawing/2014/main" val="77238013"/>
                    </a:ext>
                  </a:extLst>
                </a:gridCol>
                <a:gridCol w="4252604">
                  <a:extLst>
                    <a:ext uri="{9D8B030D-6E8A-4147-A177-3AD203B41FA5}">
                      <a16:colId xmlns:a16="http://schemas.microsoft.com/office/drawing/2014/main" val="3899538382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좋음</a:t>
                      </a:r>
                      <a:endParaRPr lang="ko-KR" altLang="en-US" sz="12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보통</a:t>
                      </a:r>
                      <a:endParaRPr lang="ko-KR" altLang="en-US" sz="14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301902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미세먼지</a:t>
                      </a:r>
                      <a:r>
                        <a:rPr lang="en-US" altLang="ko-KR" sz="11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(PM10)</a:t>
                      </a:r>
                      <a:r>
                        <a:rPr lang="en-US" altLang="ko-KR" sz="1100" baseline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30</a:t>
                      </a:r>
                      <a:r>
                        <a:rPr lang="ko-KR" altLang="en-US" sz="1100" spc="-9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㎛</a:t>
                      </a:r>
                      <a:r>
                        <a:rPr lang="en-US" altLang="ko-KR" sz="1100" spc="-9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1100" spc="-9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㎥ 이하</a:t>
                      </a:r>
                      <a:r>
                        <a:rPr lang="en-US" altLang="ko-KR" sz="1100" spc="-9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en-US" altLang="ko-KR" sz="1100" spc="-90" baseline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100" spc="-90" baseline="0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초미세먼지</a:t>
                      </a:r>
                      <a:r>
                        <a:rPr lang="en-US" altLang="ko-KR" sz="1100" spc="-90" baseline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(PM2.5) 15</a:t>
                      </a:r>
                      <a:r>
                        <a:rPr lang="ko-KR" altLang="en-US" sz="1100" spc="-9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㎛</a:t>
                      </a:r>
                      <a:r>
                        <a:rPr lang="en-US" altLang="ko-KR" sz="1100" spc="-9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1100" spc="-9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㎥ 이하</a:t>
                      </a:r>
                      <a:endParaRPr lang="ko-KR" altLang="en-US" sz="1100" dirty="0" smtClean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미세먼지</a:t>
                      </a:r>
                      <a:r>
                        <a:rPr lang="en-US" altLang="ko-KR" sz="11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(PM10)</a:t>
                      </a:r>
                      <a:r>
                        <a:rPr lang="en-US" altLang="ko-KR" sz="1100" baseline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31~80</a:t>
                      </a:r>
                      <a:r>
                        <a:rPr lang="ko-KR" altLang="en-US" sz="1100" spc="-9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㎛</a:t>
                      </a:r>
                      <a:r>
                        <a:rPr lang="en-US" altLang="ko-KR" sz="1100" spc="-9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1100" spc="-9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㎥</a:t>
                      </a:r>
                      <a:r>
                        <a:rPr lang="en-US" altLang="ko-KR" sz="1100" spc="-9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</a:t>
                      </a:r>
                      <a:r>
                        <a:rPr lang="en-US" altLang="ko-KR" sz="1100" spc="-90" baseline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100" spc="-90" baseline="0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초미세먼지</a:t>
                      </a:r>
                      <a:r>
                        <a:rPr lang="en-US" altLang="ko-KR" sz="1100" spc="-90" baseline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(PM2.5) 16~35</a:t>
                      </a:r>
                      <a:r>
                        <a:rPr lang="ko-KR" altLang="en-US" sz="1100" spc="-9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㎛</a:t>
                      </a:r>
                      <a:r>
                        <a:rPr lang="en-US" altLang="ko-KR" sz="1100" spc="-9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1100" spc="-9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㎥</a:t>
                      </a:r>
                      <a:endParaRPr lang="ko-KR" altLang="en-US" sz="1100" dirty="0" smtClean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53414228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대기오염 관련 질환자군에서도 영향이 유발되지 않을 수준</a:t>
                      </a:r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환자군에게</a:t>
                      </a:r>
                      <a:r>
                        <a:rPr lang="ko-KR" altLang="en-US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만성 </a:t>
                      </a:r>
                      <a:r>
                        <a:rPr lang="ko-KR" altLang="en-US" sz="1200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노출시</a:t>
                      </a:r>
                      <a:r>
                        <a:rPr lang="ko-KR" altLang="en-US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경미한 영향이 유발될 수 있는</a:t>
                      </a:r>
                      <a:endParaRPr lang="en-US" altLang="ko-KR" sz="1200" dirty="0" smtClean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수준</a:t>
                      </a:r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22755802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나쁨</a:t>
                      </a:r>
                      <a:endParaRPr lang="ko-KR" altLang="en-US" sz="14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BC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매우나쁨</a:t>
                      </a:r>
                      <a:endParaRPr lang="ko-KR" altLang="en-US" sz="14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10703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미세먼지</a:t>
                      </a:r>
                      <a:r>
                        <a:rPr kumimoji="0" lang="en-US" altLang="ko-KR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(PM10) 81~150</a:t>
                      </a:r>
                      <a:r>
                        <a:rPr kumimoji="0" lang="ko-KR" altLang="en-US" sz="1100" b="0" i="0" u="none" strike="noStrike" kern="1200" cap="none" spc="-9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㎛</a:t>
                      </a:r>
                      <a:r>
                        <a:rPr kumimoji="0" lang="en-US" altLang="ko-KR" sz="1100" b="0" i="0" u="none" strike="noStrike" kern="1200" cap="none" spc="-9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ko-KR" altLang="en-US" sz="1100" b="0" i="0" u="none" strike="noStrike" kern="1200" cap="none" spc="-9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㎥</a:t>
                      </a:r>
                      <a:r>
                        <a:rPr kumimoji="0" lang="en-US" altLang="ko-KR" sz="1100" b="0" i="0" u="none" strike="noStrike" kern="1200" cap="none" spc="-9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ko-KR" altLang="en-US" sz="1100" b="0" i="0" u="none" strike="noStrike" kern="1200" cap="none" spc="-9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초미세먼지</a:t>
                      </a:r>
                      <a:r>
                        <a:rPr kumimoji="0" lang="en-US" altLang="ko-KR" sz="1100" b="0" i="0" u="none" strike="noStrike" kern="1200" cap="none" spc="-9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(PM2.5) 36~75</a:t>
                      </a:r>
                      <a:r>
                        <a:rPr kumimoji="0" lang="ko-KR" altLang="en-US" sz="1100" b="0" i="0" u="none" strike="noStrike" kern="1200" cap="none" spc="-9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㎛</a:t>
                      </a:r>
                      <a:r>
                        <a:rPr kumimoji="0" lang="en-US" altLang="ko-KR" sz="1100" b="0" i="0" u="none" strike="noStrike" kern="1200" cap="none" spc="-9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ko-KR" altLang="en-US" sz="1100" b="0" i="0" u="none" strike="noStrike" kern="1200" cap="none" spc="-9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㎥</a:t>
                      </a:r>
                      <a:endParaRPr kumimoji="0" lang="ko-KR" altLang="en-US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미세먼지</a:t>
                      </a:r>
                      <a:r>
                        <a:rPr kumimoji="0" lang="en-US" altLang="ko-KR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(PM10) 150</a:t>
                      </a:r>
                      <a:r>
                        <a:rPr kumimoji="0" lang="ko-KR" altLang="en-US" sz="1100" b="0" i="0" u="none" strike="noStrike" kern="1200" cap="none" spc="-9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㎛</a:t>
                      </a:r>
                      <a:r>
                        <a:rPr kumimoji="0" lang="en-US" altLang="ko-KR" sz="1100" b="0" i="0" u="none" strike="noStrike" kern="1200" cap="none" spc="-9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ko-KR" altLang="en-US" sz="1100" b="0" i="0" u="none" strike="noStrike" kern="1200" cap="none" spc="-9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㎥</a:t>
                      </a:r>
                      <a:r>
                        <a:rPr kumimoji="0" lang="en-US" altLang="ko-KR" sz="1100" b="0" i="0" u="none" strike="noStrike" kern="1200" cap="none" spc="-9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ko-KR" altLang="en-US" sz="1100" b="0" i="0" u="none" strike="noStrike" kern="1200" cap="none" spc="-9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이상</a:t>
                      </a:r>
                      <a:r>
                        <a:rPr kumimoji="0" lang="en-US" altLang="ko-KR" sz="1100" b="0" i="0" u="none" strike="noStrike" kern="1200" cap="none" spc="-9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ko-KR" altLang="en-US" sz="1100" b="0" i="0" u="none" strike="noStrike" kern="1200" cap="none" spc="-9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초미세먼지</a:t>
                      </a:r>
                      <a:r>
                        <a:rPr kumimoji="0" lang="en-US" altLang="ko-KR" sz="1100" b="0" i="0" u="none" strike="noStrike" kern="1200" cap="none" spc="-9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(PM2.5) 76</a:t>
                      </a:r>
                      <a:r>
                        <a:rPr kumimoji="0" lang="ko-KR" altLang="en-US" sz="1100" b="0" i="0" u="none" strike="noStrike" kern="1200" cap="none" spc="-9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㎛</a:t>
                      </a:r>
                      <a:r>
                        <a:rPr kumimoji="0" lang="en-US" altLang="ko-KR" sz="1100" b="0" i="0" u="none" strike="noStrike" kern="1200" cap="none" spc="-9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ko-KR" altLang="en-US" sz="1100" b="0" i="0" u="none" strike="noStrike" kern="1200" cap="none" spc="-9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㎥ 이상</a:t>
                      </a:r>
                      <a:endParaRPr kumimoji="0" lang="ko-KR" altLang="en-US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971203498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환자군 및 </a:t>
                      </a:r>
                      <a:r>
                        <a:rPr lang="ko-KR" altLang="en-US" sz="1200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민감군</a:t>
                      </a:r>
                      <a:r>
                        <a:rPr lang="en-US" altLang="ko-KR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어린이</a:t>
                      </a:r>
                      <a:r>
                        <a:rPr lang="en-US" altLang="ko-KR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노약자 등</a:t>
                      </a:r>
                      <a:r>
                        <a:rPr lang="en-US" altLang="ko-KR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r>
                        <a:rPr lang="ko-KR" altLang="en-US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에게 유해한 영향 </a:t>
                      </a:r>
                      <a:endParaRPr lang="en-US" altLang="ko-KR" sz="1200" dirty="0" smtClean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유발</a:t>
                      </a:r>
                      <a:r>
                        <a:rPr lang="en-US" altLang="ko-KR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일반인도 건강상 불쾌감을 경험할 수 있는 수준</a:t>
                      </a:r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환자군 및 </a:t>
                      </a:r>
                      <a:r>
                        <a:rPr lang="ko-KR" altLang="en-US" sz="1200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민감군에게</a:t>
                      </a:r>
                      <a:r>
                        <a:rPr lang="ko-KR" altLang="en-US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급성 </a:t>
                      </a:r>
                      <a:r>
                        <a:rPr lang="ko-KR" altLang="en-US" sz="1200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노출시</a:t>
                      </a:r>
                      <a:r>
                        <a:rPr lang="ko-KR" altLang="en-US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심각한 영향 유발</a:t>
                      </a:r>
                      <a:r>
                        <a:rPr lang="en-US" altLang="ko-KR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일반인도 약한 영향이 유발될 수 있는 수준</a:t>
                      </a:r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64629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772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843949" y="1065510"/>
            <a:ext cx="38336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Contents</a:t>
            </a:r>
            <a:endParaRPr lang="en-US" altLang="ko-KR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7965" y="2204864"/>
            <a:ext cx="5096203" cy="413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2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ko-KR" sz="1500" dirty="0" smtClean="0">
                <a:latin typeface="HY견고딕" pitchFamily="18" charset="-127"/>
                <a:ea typeface="HY견고딕" pitchFamily="18" charset="-127"/>
              </a:rPr>
              <a:t>1.</a:t>
            </a:r>
            <a:r>
              <a:rPr lang="ko-KR" altLang="en-US" sz="1500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en-US" altLang="ko-KR" sz="1500" dirty="0" smtClean="0">
                <a:latin typeface="HY견고딕" pitchFamily="18" charset="-127"/>
                <a:ea typeface="HY견고딕" pitchFamily="18" charset="-127"/>
              </a:rPr>
              <a:t>23</a:t>
            </a:r>
            <a:r>
              <a:rPr lang="ko-KR" altLang="en-US" sz="1500" dirty="0" smtClean="0">
                <a:latin typeface="HY견고딕" pitchFamily="18" charset="-127"/>
                <a:ea typeface="HY견고딕" pitchFamily="18" charset="-127"/>
              </a:rPr>
              <a:t>년 산업안전 관련 개정 법률 요약</a:t>
            </a:r>
            <a:endParaRPr lang="en-US" altLang="ko-KR" sz="1500" dirty="0" smtClean="0">
              <a:latin typeface="HY견고딕" pitchFamily="18" charset="-127"/>
              <a:ea typeface="HY견고딕" pitchFamily="18" charset="-127"/>
            </a:endParaRPr>
          </a:p>
          <a:p>
            <a:pPr fontAlgn="base">
              <a:lnSpc>
                <a:spcPct val="2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ko-KR" sz="1500" dirty="0" smtClean="0">
                <a:latin typeface="HY견고딕" pitchFamily="18" charset="-127"/>
                <a:ea typeface="HY견고딕" pitchFamily="18" charset="-127"/>
              </a:rPr>
              <a:t>2. </a:t>
            </a:r>
            <a:r>
              <a:rPr lang="ko-KR" altLang="en-US" sz="1500" dirty="0" smtClean="0">
                <a:latin typeface="HY견고딕" pitchFamily="18" charset="-127"/>
                <a:ea typeface="HY견고딕" pitchFamily="18" charset="-127"/>
              </a:rPr>
              <a:t>넘어짐 사고 예방</a:t>
            </a:r>
            <a:endParaRPr lang="en-US" altLang="ko-KR" sz="1500" dirty="0" smtClean="0">
              <a:latin typeface="HY견고딕" pitchFamily="18" charset="-127"/>
              <a:ea typeface="HY견고딕" pitchFamily="18" charset="-127"/>
            </a:endParaRPr>
          </a:p>
          <a:p>
            <a:pPr fontAlgn="base">
              <a:lnSpc>
                <a:spcPct val="2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ko-KR" sz="1500" dirty="0" smtClean="0">
                <a:latin typeface="HY견고딕" pitchFamily="18" charset="-127"/>
                <a:ea typeface="HY견고딕" pitchFamily="18" charset="-127"/>
              </a:rPr>
              <a:t>3. </a:t>
            </a:r>
            <a:r>
              <a:rPr lang="ko-KR" altLang="en-US" sz="1500" dirty="0" smtClean="0">
                <a:latin typeface="HY견고딕" pitchFamily="18" charset="-127"/>
                <a:ea typeface="HY견고딕" pitchFamily="18" charset="-127"/>
              </a:rPr>
              <a:t>지게차 작업 안전</a:t>
            </a:r>
            <a:endParaRPr lang="en-US" altLang="ko-KR" sz="1500" dirty="0" smtClean="0">
              <a:latin typeface="HY견고딕" pitchFamily="18" charset="-127"/>
              <a:ea typeface="HY견고딕" pitchFamily="18" charset="-127"/>
            </a:endParaRPr>
          </a:p>
          <a:p>
            <a:pPr fontAlgn="base">
              <a:lnSpc>
                <a:spcPct val="2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ko-KR" sz="1500" dirty="0" smtClean="0">
                <a:latin typeface="HY견고딕" pitchFamily="18" charset="-127"/>
                <a:ea typeface="HY견고딕" pitchFamily="18" charset="-127"/>
              </a:rPr>
              <a:t>4. </a:t>
            </a:r>
            <a:r>
              <a:rPr lang="ko-KR" altLang="en-US" sz="1500" dirty="0" smtClean="0">
                <a:latin typeface="HY견고딕" pitchFamily="18" charset="-127"/>
                <a:ea typeface="HY견고딕" pitchFamily="18" charset="-127"/>
              </a:rPr>
              <a:t>지게차 인체 인식 방호장치 시범 운영</a:t>
            </a:r>
            <a:endParaRPr lang="en-US" altLang="ko-KR" sz="1500" dirty="0" smtClean="0">
              <a:latin typeface="HY견고딕" pitchFamily="18" charset="-127"/>
              <a:ea typeface="HY견고딕" pitchFamily="18" charset="-127"/>
            </a:endParaRPr>
          </a:p>
          <a:p>
            <a:pPr fontAlgn="base">
              <a:lnSpc>
                <a:spcPct val="2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ko-KR" sz="1500" dirty="0" smtClean="0">
                <a:latin typeface="HY견고딕" pitchFamily="18" charset="-127"/>
                <a:ea typeface="HY견고딕" pitchFamily="18" charset="-127"/>
              </a:rPr>
              <a:t>5. </a:t>
            </a:r>
            <a:r>
              <a:rPr lang="ko-KR" altLang="en-US" sz="1500" dirty="0" err="1" smtClean="0">
                <a:latin typeface="HY견고딕" pitchFamily="18" charset="-127"/>
                <a:ea typeface="HY견고딕" pitchFamily="18" charset="-127"/>
              </a:rPr>
              <a:t>사고사례</a:t>
            </a:r>
            <a:endParaRPr lang="en-US" altLang="ko-KR" sz="1500" dirty="0" smtClean="0">
              <a:latin typeface="HY견고딕" pitchFamily="18" charset="-127"/>
              <a:ea typeface="HY견고딕" pitchFamily="18" charset="-127"/>
            </a:endParaRPr>
          </a:p>
          <a:p>
            <a:pPr fontAlgn="base">
              <a:lnSpc>
                <a:spcPct val="2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ko-KR" sz="1500" dirty="0" smtClean="0">
                <a:latin typeface="HY견고딕" pitchFamily="18" charset="-127"/>
                <a:ea typeface="HY견고딕" pitchFamily="18" charset="-127"/>
              </a:rPr>
              <a:t>6. </a:t>
            </a:r>
            <a:r>
              <a:rPr lang="ko-KR" altLang="en-US" sz="1500" dirty="0" err="1" smtClean="0">
                <a:latin typeface="HY견고딕" pitchFamily="18" charset="-127"/>
                <a:ea typeface="HY견고딕" pitchFamily="18" charset="-127"/>
              </a:rPr>
              <a:t>소음작업</a:t>
            </a:r>
            <a:r>
              <a:rPr lang="ko-KR" altLang="en-US" sz="1500" dirty="0" smtClean="0">
                <a:latin typeface="HY견고딕" pitchFamily="18" charset="-127"/>
                <a:ea typeface="HY견고딕" pitchFamily="18" charset="-127"/>
              </a:rPr>
              <a:t> 안전보건대책</a:t>
            </a:r>
            <a:endParaRPr lang="en-US" altLang="ko-KR" sz="1500" dirty="0" smtClean="0">
              <a:latin typeface="HY견고딕" pitchFamily="18" charset="-127"/>
              <a:ea typeface="HY견고딕" pitchFamily="18" charset="-127"/>
            </a:endParaRPr>
          </a:p>
          <a:p>
            <a:pPr fontAlgn="base">
              <a:lnSpc>
                <a:spcPct val="2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ko-KR" sz="1500" dirty="0" smtClean="0">
                <a:latin typeface="HY견고딕" pitchFamily="18" charset="-127"/>
                <a:ea typeface="HY견고딕" pitchFamily="18" charset="-127"/>
              </a:rPr>
              <a:t>7. </a:t>
            </a:r>
            <a:r>
              <a:rPr lang="ko-KR" altLang="en-US" sz="1500" dirty="0" smtClean="0">
                <a:latin typeface="HY견고딕" pitchFamily="18" charset="-127"/>
                <a:ea typeface="HY견고딕" pitchFamily="18" charset="-127"/>
              </a:rPr>
              <a:t>겨울철 미세먼지 대처 방법</a:t>
            </a:r>
            <a:endParaRPr lang="en-US" altLang="ko-KR" sz="1500" dirty="0" smtClean="0"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9849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13708" y="795894"/>
            <a:ext cx="3600000" cy="338554"/>
          </a:xfrm>
          <a:prstGeom prst="rect">
            <a:avLst/>
          </a:prstGeom>
          <a:solidFill>
            <a:srgbClr val="0061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겨울철 미세먼지 농도 증가 이유</a:t>
            </a:r>
            <a:endParaRPr lang="ko-KR" altLang="en-US" sz="16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537559" y="3891739"/>
            <a:ext cx="2520000" cy="14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8" name="타원 7"/>
          <p:cNvSpPr/>
          <p:nvPr/>
        </p:nvSpPr>
        <p:spPr>
          <a:xfrm>
            <a:off x="720192" y="1988840"/>
            <a:ext cx="2160000" cy="2160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1" name="모서리가 둥근 직사각형 10"/>
          <p:cNvSpPr/>
          <p:nvPr/>
        </p:nvSpPr>
        <p:spPr>
          <a:xfrm>
            <a:off x="3330192" y="3891739"/>
            <a:ext cx="2520000" cy="14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3" name="타원 12"/>
          <p:cNvSpPr/>
          <p:nvPr/>
        </p:nvSpPr>
        <p:spPr>
          <a:xfrm>
            <a:off x="3510192" y="1988840"/>
            <a:ext cx="2160000" cy="2160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635991" y="4205861"/>
            <a:ext cx="2349474" cy="610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난방으로 인한 연료 사용량 </a:t>
            </a:r>
            <a:endParaRPr lang="en-US" altLang="ko-KR" sz="12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lnSpc>
                <a:spcPct val="150000"/>
              </a:lnSpc>
              <a:defRPr/>
            </a:pP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증가로 오염물질 배출량 증가</a:t>
            </a:r>
            <a:endParaRPr lang="en-US" altLang="ko-KR" sz="14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6117559" y="3891242"/>
            <a:ext cx="2520000" cy="144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6" name="타원 15"/>
          <p:cNvSpPr/>
          <p:nvPr/>
        </p:nvSpPr>
        <p:spPr>
          <a:xfrm>
            <a:off x="6300192" y="1988840"/>
            <a:ext cx="2160000" cy="2160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1028" name="Picture 4" descr="https://cdn-icons-png.flaticon.com/512/4414/441405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1715" flipH="1">
            <a:off x="1052433" y="2150767"/>
            <a:ext cx="900000" cy="9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cdn-icons-png.flaticon.com/512/5234/523474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244" y="2568572"/>
            <a:ext cx="1332000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dn-icons-png.flaticon.com/512/2315/231530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708" y="2280572"/>
            <a:ext cx="162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cdn-icons-png.flaticon.com/512/699/69956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559" y="2280572"/>
            <a:ext cx="1440000" cy="115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cdn-icons-png.flaticon.com/512/1973/1973865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559" y="2742974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415455" y="4214772"/>
            <a:ext cx="2349474" cy="887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ko-KR" altLang="en-US" sz="1200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대기순환이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불안정하고 </a:t>
            </a:r>
            <a:endParaRPr lang="en-US" altLang="ko-KR" sz="12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lnSpc>
                <a:spcPct val="150000"/>
              </a:lnSpc>
              <a:defRPr/>
            </a:pP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강수량이 낮아 미세먼지 제거가</a:t>
            </a:r>
            <a:endParaRPr lang="en-US" altLang="ko-KR" sz="12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lnSpc>
                <a:spcPct val="150000"/>
              </a:lnSpc>
              <a:defRPr/>
            </a:pP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어려움</a:t>
            </a:r>
            <a:endParaRPr lang="en-US" altLang="ko-KR" sz="14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02822" y="4214772"/>
            <a:ext cx="23494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추운 날씨로 환기가 쉽지 않아</a:t>
            </a:r>
            <a:endParaRPr lang="en-US" altLang="ko-KR" sz="12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lnSpc>
                <a:spcPct val="150000"/>
              </a:lnSpc>
              <a:defRPr/>
            </a:pP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음식 조리과정에서 발생하는</a:t>
            </a:r>
            <a:endParaRPr lang="en-US" altLang="ko-KR" sz="12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algn="ctr">
              <a:lnSpc>
                <a:spcPct val="150000"/>
              </a:lnSpc>
              <a:defRPr/>
            </a:pP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실내 미세먼지 농도 증가</a:t>
            </a:r>
            <a:endParaRPr lang="en-US" altLang="ko-KR" sz="14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32624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7.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겨울철 미세먼지 대처 방법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4984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13708" y="795894"/>
            <a:ext cx="3600000" cy="338554"/>
          </a:xfrm>
          <a:prstGeom prst="rect">
            <a:avLst/>
          </a:prstGeom>
          <a:solidFill>
            <a:srgbClr val="0061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겨울 미세먼지 </a:t>
            </a:r>
            <a:r>
              <a:rPr lang="en-US" altLang="ko-KR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VS </a:t>
            </a:r>
            <a:r>
              <a:rPr lang="ko-KR" altLang="en-US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봄 미세먼지 </a:t>
            </a:r>
            <a:endParaRPr lang="ko-KR" altLang="en-US" sz="16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3571785"/>
              </p:ext>
            </p:extLst>
          </p:nvPr>
        </p:nvGraphicFramePr>
        <p:xfrm>
          <a:off x="313708" y="1340768"/>
          <a:ext cx="8434756" cy="2565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7932">
                  <a:extLst>
                    <a:ext uri="{9D8B030D-6E8A-4147-A177-3AD203B41FA5}">
                      <a16:colId xmlns:a16="http://schemas.microsoft.com/office/drawing/2014/main" val="2192364890"/>
                    </a:ext>
                  </a:extLst>
                </a:gridCol>
                <a:gridCol w="3708412">
                  <a:extLst>
                    <a:ext uri="{9D8B030D-6E8A-4147-A177-3AD203B41FA5}">
                      <a16:colId xmlns:a16="http://schemas.microsoft.com/office/drawing/2014/main" val="1581562959"/>
                    </a:ext>
                  </a:extLst>
                </a:gridCol>
                <a:gridCol w="3708412">
                  <a:extLst>
                    <a:ext uri="{9D8B030D-6E8A-4147-A177-3AD203B41FA5}">
                      <a16:colId xmlns:a16="http://schemas.microsoft.com/office/drawing/2014/main" val="14175303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겨울철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(12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~1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늦은 봄철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(5~6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82092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입자크기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입자 크기가 작은 </a:t>
                      </a:r>
                      <a:r>
                        <a:rPr lang="ko-KR" altLang="en-US" sz="1200" dirty="0" err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초미세먼지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(PM2.5)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의</a:t>
                      </a:r>
                      <a:endParaRPr lang="en-US" altLang="ko-KR" sz="120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비중이 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70-90% 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수준으로 높음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상대적으로 </a:t>
                      </a:r>
                      <a:r>
                        <a:rPr lang="ko-KR" altLang="en-US" sz="1200" dirty="0" err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초미세먼지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(PM2.5)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보다</a:t>
                      </a:r>
                      <a:endParaRPr lang="en-US" altLang="ko-KR" sz="120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입자 크기가 큰 미세먼지가 많음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05746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미세먼지</a:t>
                      </a:r>
                      <a:endParaRPr lang="en-US" altLang="ko-KR" sz="120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잔류 높이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500m 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이하로 지표면 가까이에</a:t>
                      </a:r>
                      <a:r>
                        <a:rPr lang="ko-KR" altLang="en-US" sz="1200" baseline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압축된 채 정체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1000-1500m 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이하에서 대류를 따라 순환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17991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dirty="0" err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중국발</a:t>
                      </a:r>
                      <a:endParaRPr lang="en-US" altLang="ko-KR" sz="120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미세먼지의</a:t>
                      </a:r>
                      <a:endParaRPr lang="en-US" altLang="ko-KR" sz="120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영향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최대 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70%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로 비중이 높고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납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en-US" altLang="ko-KR" sz="1200" dirty="0" err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Pb</a:t>
                      </a: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r>
                        <a:rPr lang="en-US" altLang="ko-KR" sz="1200" baseline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200" baseline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등 </a:t>
                      </a:r>
                      <a:endParaRPr lang="en-US" altLang="ko-KR" sz="1200" baseline="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baseline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중금속 성분 유입됨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30-40%</a:t>
                      </a: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로 국내 발생 미세먼지보다</a:t>
                      </a:r>
                      <a:endParaRPr lang="en-US" altLang="ko-KR" sz="120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비중이 낮음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46638545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13708" y="4112488"/>
            <a:ext cx="3600000" cy="338554"/>
          </a:xfrm>
          <a:prstGeom prst="rect">
            <a:avLst/>
          </a:prstGeom>
          <a:solidFill>
            <a:srgbClr val="0061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미세먼지에 좋은 음식</a:t>
            </a:r>
            <a:endParaRPr lang="ko-KR" altLang="en-US" sz="16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657362"/>
            <a:ext cx="1548973" cy="1440000"/>
          </a:xfrm>
          <a:prstGeom prst="ellipse">
            <a:avLst/>
          </a:prstGeom>
          <a:ln w="38100" cap="rnd">
            <a:solidFill>
              <a:schemeClr val="tx1">
                <a:lumMod val="50000"/>
                <a:lumOff val="50000"/>
              </a:schemeClr>
            </a:solidFill>
          </a:ln>
          <a:effectLst/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3708" y="4657362"/>
            <a:ext cx="1548000" cy="1440000"/>
          </a:xfrm>
          <a:prstGeom prst="ellipse">
            <a:avLst/>
          </a:prstGeom>
          <a:ln w="38100" cap="rnd">
            <a:solidFill>
              <a:schemeClr val="tx1">
                <a:lumMod val="50000"/>
                <a:lumOff val="50000"/>
              </a:schemeClr>
            </a:solidFill>
          </a:ln>
          <a:effectLst/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0907" y="4657362"/>
            <a:ext cx="1548000" cy="1440000"/>
          </a:xfrm>
          <a:prstGeom prst="ellipse">
            <a:avLst/>
          </a:prstGeom>
          <a:ln w="38100" cap="rnd">
            <a:solidFill>
              <a:schemeClr val="tx1">
                <a:lumMod val="50000"/>
                <a:lumOff val="50000"/>
              </a:schemeClr>
            </a:solidFill>
          </a:ln>
          <a:effectLst/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8106" y="4657362"/>
            <a:ext cx="1548000" cy="1440000"/>
          </a:xfrm>
          <a:prstGeom prst="ellipse">
            <a:avLst/>
          </a:prstGeom>
          <a:ln w="38100" cap="rnd">
            <a:solidFill>
              <a:schemeClr val="tx1">
                <a:lumMod val="50000"/>
                <a:lumOff val="50000"/>
              </a:schemeClr>
            </a:solidFill>
          </a:ln>
          <a:effectLst/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5305" y="4657362"/>
            <a:ext cx="1548000" cy="1440000"/>
          </a:xfrm>
          <a:prstGeom prst="ellipse">
            <a:avLst/>
          </a:prstGeom>
          <a:ln w="38100" cap="rnd">
            <a:solidFill>
              <a:schemeClr val="tx1">
                <a:lumMod val="50000"/>
                <a:lumOff val="50000"/>
              </a:schemeClr>
            </a:solidFill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808384" y="6097362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도라지</a:t>
            </a:r>
            <a:endParaRPr lang="ko-KR" altLang="en-US" sz="140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05607" y="6097362"/>
            <a:ext cx="364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배</a:t>
            </a:r>
            <a:endParaRPr lang="ko-KR" altLang="en-US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40459" y="6097361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미나리</a:t>
            </a:r>
            <a:endParaRPr lang="ko-KR" altLang="en-US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44615" y="6097361"/>
            <a:ext cx="5437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마늘</a:t>
            </a:r>
            <a:endParaRPr lang="ko-KR" altLang="en-US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57204" y="6097360"/>
            <a:ext cx="3642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물</a:t>
            </a: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32624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7.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겨울철 미세먼지 대처 방법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660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13708" y="795894"/>
            <a:ext cx="3600000" cy="338554"/>
          </a:xfrm>
          <a:prstGeom prst="rect">
            <a:avLst/>
          </a:prstGeom>
          <a:solidFill>
            <a:srgbClr val="0061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미세먼지가 미치는 영향</a:t>
            </a:r>
            <a:endParaRPr lang="ko-KR" altLang="en-US" sz="16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DDBDD55-C31B-9248-AE5F-87640EA2EAF5}"/>
              </a:ext>
            </a:extLst>
          </p:cNvPr>
          <p:cNvSpPr txBox="1"/>
          <p:nvPr/>
        </p:nvSpPr>
        <p:spPr>
          <a:xfrm>
            <a:off x="313708" y="1134448"/>
            <a:ext cx="8578774" cy="4260290"/>
          </a:xfrm>
          <a:prstGeom prst="rect">
            <a:avLst/>
          </a:prstGeom>
          <a:noFill/>
        </p:spPr>
        <p:txBody>
          <a:bodyPr wrap="square" lIns="104287" tIns="52144" rIns="104287" bIns="52144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ko-KR" altLang="en-US" sz="1400" b="1" dirty="0" smtClean="0">
                <a:solidFill>
                  <a:schemeClr val="bg1">
                    <a:lumMod val="50000"/>
                  </a:schemeClr>
                </a:solidFill>
                <a:latin typeface="맑은 고딕" panose="020B0503020000020004" pitchFamily="50" charset="-127"/>
              </a:rPr>
              <a:t>■</a:t>
            </a:r>
            <a:r>
              <a:rPr lang="en-US" altLang="ko-KR" sz="1400" spc="-90" dirty="0" smtClean="0">
                <a:latin typeface="맑은 고딕" panose="020B0503020000020004" pitchFamily="50" charset="-127"/>
              </a:rPr>
              <a:t> </a:t>
            </a:r>
            <a:r>
              <a:rPr lang="ko-KR" altLang="en-US" sz="1400" spc="-90" dirty="0" smtClean="0">
                <a:latin typeface="맑은 고딕" panose="020B0503020000020004" pitchFamily="50" charset="-127"/>
              </a:rPr>
              <a:t>미세먼지는 </a:t>
            </a:r>
            <a:r>
              <a:rPr lang="en-US" altLang="ko-KR" sz="1400" spc="-90" dirty="0" smtClean="0">
                <a:latin typeface="맑은 고딕" panose="020B0503020000020004" pitchFamily="50" charset="-127"/>
              </a:rPr>
              <a:t>1</a:t>
            </a:r>
            <a:r>
              <a:rPr lang="ko-KR" altLang="en-US" sz="1400" spc="-90" dirty="0" smtClean="0">
                <a:latin typeface="맑은 고딕" panose="020B0503020000020004" pitchFamily="50" charset="-127"/>
              </a:rPr>
              <a:t>급 발암물질 </a:t>
            </a:r>
            <a:endParaRPr lang="en-US" altLang="ko-KR" sz="1400" spc="-90" dirty="0" smtClean="0">
              <a:latin typeface="맑은 고딕" panose="020B0503020000020004" pitchFamily="50" charset="-127"/>
            </a:endParaRPr>
          </a:p>
          <a:p>
            <a:pPr>
              <a:lnSpc>
                <a:spcPct val="200000"/>
              </a:lnSpc>
              <a:defRPr/>
            </a:pPr>
            <a:r>
              <a:rPr lang="en-US" altLang="ko-KR" sz="9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      ※ </a:t>
            </a:r>
            <a:r>
              <a:rPr lang="ko-KR" altLang="en-US" sz="9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출처 </a:t>
            </a:r>
            <a:r>
              <a:rPr lang="en-US" altLang="ko-KR" sz="9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9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세계보건기구</a:t>
            </a:r>
            <a:r>
              <a:rPr lang="en-US" altLang="ko-KR" sz="9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(WHO) </a:t>
            </a:r>
            <a:r>
              <a:rPr lang="ko-KR" altLang="en-US" sz="900" spc="-90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국제암</a:t>
            </a:r>
            <a:r>
              <a:rPr lang="ko-KR" altLang="en-US" sz="9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연구기관</a:t>
            </a:r>
            <a:r>
              <a:rPr lang="en-US" altLang="ko-KR" sz="9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(IARC), 2013</a:t>
            </a:r>
            <a:r>
              <a:rPr lang="ko-KR" altLang="en-US" sz="9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년</a:t>
            </a:r>
            <a:endParaRPr lang="en-US" altLang="ko-KR" sz="1400" spc="-9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200000"/>
              </a:lnSpc>
              <a:defRPr/>
            </a:pPr>
            <a:endParaRPr lang="en-US" altLang="ko-KR" sz="1400" b="1" dirty="0" smtClean="0">
              <a:solidFill>
                <a:schemeClr val="bg1">
                  <a:lumMod val="50000"/>
                </a:schemeClr>
              </a:solidFill>
              <a:latin typeface="맑은 고딕" panose="020B0503020000020004" pitchFamily="50" charset="-127"/>
            </a:endParaRPr>
          </a:p>
          <a:p>
            <a:pPr>
              <a:lnSpc>
                <a:spcPct val="200000"/>
              </a:lnSpc>
              <a:defRPr/>
            </a:pPr>
            <a:r>
              <a:rPr lang="ko-KR" altLang="en-US" sz="1400" b="1" dirty="0" smtClean="0">
                <a:solidFill>
                  <a:schemeClr val="bg1">
                    <a:lumMod val="50000"/>
                  </a:schemeClr>
                </a:solidFill>
                <a:latin typeface="맑은 고딕" panose="020B0503020000020004" pitchFamily="50" charset="-127"/>
              </a:rPr>
              <a:t>■</a:t>
            </a:r>
            <a:r>
              <a:rPr lang="ko-KR" altLang="en-US" sz="1400" spc="-90" dirty="0" smtClean="0">
                <a:latin typeface="맑은 고딕" panose="020B0503020000020004" pitchFamily="50" charset="-127"/>
              </a:rPr>
              <a:t> </a:t>
            </a:r>
            <a:r>
              <a:rPr lang="en-US" altLang="ko-KR" sz="1400" spc="-90" dirty="0" smtClean="0">
                <a:latin typeface="맑은 고딕" panose="020B0503020000020004" pitchFamily="50" charset="-127"/>
              </a:rPr>
              <a:t>(</a:t>
            </a:r>
            <a:r>
              <a:rPr lang="ko-KR" altLang="en-US" sz="1400" spc="-90" dirty="0" smtClean="0">
                <a:latin typeface="맑은 고딕" panose="020B0503020000020004" pitchFamily="50" charset="-127"/>
              </a:rPr>
              <a:t>단기간</a:t>
            </a:r>
            <a:r>
              <a:rPr lang="en-US" altLang="ko-KR" sz="1400" spc="-90" dirty="0" smtClean="0">
                <a:latin typeface="맑은 고딕" panose="020B0503020000020004" pitchFamily="50" charset="-127"/>
              </a:rPr>
              <a:t>) </a:t>
            </a:r>
            <a:r>
              <a:rPr lang="ko-KR" altLang="en-US" sz="1400" spc="-90" dirty="0" smtClean="0">
                <a:latin typeface="맑은 고딕" panose="020B0503020000020004" pitchFamily="50" charset="-127"/>
              </a:rPr>
              <a:t>미세먼지를 흡입할 경우 천식 등</a:t>
            </a:r>
            <a:endParaRPr lang="en-US" altLang="ko-KR" sz="1400" spc="-90" dirty="0" smtClean="0">
              <a:latin typeface="맑은 고딕" panose="020B0503020000020004" pitchFamily="50" charset="-127"/>
            </a:endParaRPr>
          </a:p>
          <a:p>
            <a:pPr>
              <a:lnSpc>
                <a:spcPct val="200000"/>
              </a:lnSpc>
              <a:defRPr/>
            </a:pPr>
            <a:r>
              <a:rPr lang="en-US" altLang="ko-KR" sz="1400" spc="-9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 </a:t>
            </a:r>
            <a:r>
              <a:rPr lang="ko-KR" altLang="en-US" sz="14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호흡기계 질환 악화</a:t>
            </a:r>
            <a:r>
              <a:rPr lang="en-US" altLang="ko-KR" sz="14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spc="-90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폐기능</a:t>
            </a:r>
            <a:r>
              <a:rPr lang="ko-KR" altLang="en-US" sz="14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저하</a:t>
            </a:r>
            <a:r>
              <a:rPr lang="en-US" altLang="ko-KR" sz="14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피부질환</a:t>
            </a:r>
            <a:r>
              <a:rPr lang="en-US" altLang="ko-KR" sz="14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  <a:endParaRPr lang="en-US" altLang="ko-KR" sz="1400" spc="-9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200000"/>
              </a:lnSpc>
              <a:defRPr/>
            </a:pPr>
            <a:r>
              <a:rPr lang="en-US" altLang="ko-KR" sz="1400" spc="-9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 </a:t>
            </a:r>
            <a:r>
              <a:rPr lang="ko-KR" altLang="en-US" sz="14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알레르기성 결막염 등 질병 유발</a:t>
            </a:r>
            <a:endParaRPr lang="en-US" altLang="ko-KR" sz="1400" spc="-9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200000"/>
              </a:lnSpc>
              <a:defRPr/>
            </a:pPr>
            <a:endParaRPr lang="en-US" altLang="ko-KR" sz="1400" b="1" dirty="0" smtClean="0">
              <a:solidFill>
                <a:schemeClr val="bg1">
                  <a:lumMod val="50000"/>
                </a:schemeClr>
              </a:solidFill>
              <a:latin typeface="맑은 고딕" panose="020B0503020000020004" pitchFamily="50" charset="-127"/>
            </a:endParaRPr>
          </a:p>
          <a:p>
            <a:pPr>
              <a:lnSpc>
                <a:spcPct val="200000"/>
              </a:lnSpc>
              <a:defRPr/>
            </a:pPr>
            <a:r>
              <a:rPr lang="ko-KR" altLang="en-US" sz="1400" b="1" dirty="0" smtClean="0">
                <a:solidFill>
                  <a:schemeClr val="bg1">
                    <a:lumMod val="50000"/>
                  </a:schemeClr>
                </a:solidFill>
                <a:latin typeface="맑은 고딕" panose="020B0503020000020004" pitchFamily="50" charset="-127"/>
              </a:rPr>
              <a:t>■</a:t>
            </a:r>
            <a:r>
              <a:rPr lang="ko-KR" altLang="en-US" sz="1400" spc="-90" dirty="0" smtClean="0">
                <a:latin typeface="맑은 고딕" panose="020B0503020000020004" pitchFamily="50" charset="-127"/>
              </a:rPr>
              <a:t> </a:t>
            </a:r>
            <a:r>
              <a:rPr lang="en-US" altLang="ko-KR" sz="1400" spc="-90" dirty="0" smtClean="0">
                <a:latin typeface="맑은 고딕" panose="020B0503020000020004" pitchFamily="50" charset="-127"/>
              </a:rPr>
              <a:t>(</a:t>
            </a:r>
            <a:r>
              <a:rPr lang="ko-KR" altLang="en-US" sz="1400" spc="-90" dirty="0" smtClean="0">
                <a:latin typeface="맑은 고딕" panose="020B0503020000020004" pitchFamily="50" charset="-127"/>
              </a:rPr>
              <a:t>장기간</a:t>
            </a:r>
            <a:r>
              <a:rPr lang="en-US" altLang="ko-KR" sz="1400" spc="-90" dirty="0">
                <a:latin typeface="맑은 고딕" panose="020B0503020000020004" pitchFamily="50" charset="-127"/>
              </a:rPr>
              <a:t>) </a:t>
            </a:r>
            <a:r>
              <a:rPr lang="ko-KR" altLang="en-US" sz="1400" spc="-90" dirty="0" smtClean="0">
                <a:latin typeface="맑은 고딕" panose="020B0503020000020004" pitchFamily="50" charset="-127"/>
              </a:rPr>
              <a:t>미세먼지 농도가 높은 곳에서</a:t>
            </a:r>
            <a:endParaRPr lang="en-US" altLang="ko-KR" sz="1400" spc="-90" dirty="0" smtClean="0">
              <a:latin typeface="맑은 고딕" panose="020B0503020000020004" pitchFamily="50" charset="-127"/>
            </a:endParaRPr>
          </a:p>
          <a:p>
            <a:pPr>
              <a:lnSpc>
                <a:spcPct val="200000"/>
              </a:lnSpc>
              <a:defRPr/>
            </a:pPr>
            <a:r>
              <a:rPr lang="en-US" altLang="ko-KR" sz="1400" spc="-9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 </a:t>
            </a:r>
            <a:r>
              <a:rPr lang="ko-KR" altLang="en-US" sz="14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오랫동안 노출될 경우 </a:t>
            </a:r>
            <a:r>
              <a:rPr lang="ko-KR" altLang="en-US" sz="1400" spc="-90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심혈관질환</a:t>
            </a:r>
            <a:r>
              <a:rPr lang="en-US" altLang="ko-KR" sz="14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,</a:t>
            </a:r>
          </a:p>
          <a:p>
            <a:pPr>
              <a:lnSpc>
                <a:spcPct val="200000"/>
              </a:lnSpc>
              <a:defRPr/>
            </a:pPr>
            <a:r>
              <a:rPr lang="en-US" altLang="ko-KR" sz="1400" spc="-9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4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 </a:t>
            </a:r>
            <a:r>
              <a:rPr lang="ko-KR" altLang="en-US" sz="14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호흡기계질환</a:t>
            </a:r>
            <a:r>
              <a:rPr lang="en-US" altLang="ko-KR" sz="14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폐암 발생 위험 증가</a:t>
            </a:r>
            <a:endParaRPr lang="en-US" altLang="ko-KR" sz="1400" spc="-9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1164835"/>
            <a:ext cx="4379849" cy="5040000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32624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7.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겨울철 미세먼지 대처 방법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8361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13708" y="795894"/>
            <a:ext cx="3600000" cy="338554"/>
          </a:xfrm>
          <a:prstGeom prst="rect">
            <a:avLst/>
          </a:prstGeom>
          <a:solidFill>
            <a:srgbClr val="0061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미세먼지가 미치는 영향</a:t>
            </a:r>
            <a:endParaRPr lang="ko-KR" altLang="en-US" sz="16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DBDD55-C31B-9248-AE5F-87640EA2EAF5}"/>
              </a:ext>
            </a:extLst>
          </p:cNvPr>
          <p:cNvSpPr txBox="1"/>
          <p:nvPr/>
        </p:nvSpPr>
        <p:spPr>
          <a:xfrm>
            <a:off x="313708" y="1134448"/>
            <a:ext cx="8578774" cy="5245175"/>
          </a:xfrm>
          <a:prstGeom prst="rect">
            <a:avLst/>
          </a:prstGeom>
          <a:noFill/>
        </p:spPr>
        <p:txBody>
          <a:bodyPr wrap="square" lIns="104287" tIns="52144" rIns="104287" bIns="52144">
            <a:spAutoFit/>
          </a:bodyPr>
          <a:lstStyle/>
          <a:p>
            <a:pPr>
              <a:lnSpc>
                <a:spcPct val="200000"/>
              </a:lnSpc>
              <a:defRPr/>
            </a:pPr>
            <a:r>
              <a:rPr lang="ko-KR" altLang="en-US" sz="1400" b="1" dirty="0" smtClean="0">
                <a:solidFill>
                  <a:schemeClr val="bg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■</a:t>
            </a:r>
            <a:r>
              <a:rPr lang="en-US" altLang="ko-KR" sz="14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호흡기계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질환 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기관지염</a:t>
            </a:r>
            <a:r>
              <a:rPr lang="en-US" altLang="ko-KR" sz="14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천식</a:t>
            </a:r>
            <a:endParaRPr lang="en-US" altLang="ko-KR" sz="1400" spc="-9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  -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먼지의 농도가 평상시의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2~3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배 정도 증가하면 기관지염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천식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알레르기 비염 등과 같은 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호흡기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질환을 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유발하는데</a:t>
            </a: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  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심하게는 </a:t>
            </a:r>
            <a:r>
              <a:rPr lang="ko-KR" altLang="en-US" sz="1200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폐포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손상까지 일으킬 수 있음</a:t>
            </a:r>
            <a:endParaRPr lang="en-US" altLang="ko-KR" sz="1200" spc="-9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defRPr/>
            </a:pPr>
            <a:endParaRPr lang="en-US" altLang="ko-KR" sz="1400" b="1" dirty="0" smtClean="0">
              <a:solidFill>
                <a:schemeClr val="bg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200000"/>
              </a:lnSpc>
              <a:defRPr/>
            </a:pPr>
            <a:r>
              <a:rPr lang="ko-KR" altLang="en-US" sz="1400" b="1" dirty="0" smtClean="0">
                <a:solidFill>
                  <a:schemeClr val="bg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■</a:t>
            </a:r>
            <a:r>
              <a:rPr lang="ko-KR" altLang="en-US" sz="14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심혈관계 질환 </a:t>
            </a:r>
            <a:r>
              <a:rPr lang="en-US" altLang="ko-KR" sz="14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4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동맥 경화증 악화</a:t>
            </a:r>
            <a:r>
              <a:rPr lang="en-US" altLang="ko-KR" sz="14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혈전</a:t>
            </a:r>
            <a:r>
              <a:rPr lang="en-US" altLang="ko-KR" sz="14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4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뇌졸중</a:t>
            </a:r>
            <a:endParaRPr lang="en-US" altLang="ko-KR" sz="1400" spc="-9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spc="-9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2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 - </a:t>
            </a:r>
            <a:r>
              <a:rPr lang="ko-KR" altLang="en-US" sz="12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장시간 미세먼지에 노출되었을 때 걸러지지 못한 미세먼지가 </a:t>
            </a:r>
            <a:r>
              <a:rPr lang="ko-KR" altLang="en-US" sz="1200" spc="-90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폐포와</a:t>
            </a:r>
            <a:r>
              <a:rPr lang="ko-KR" altLang="en-US" sz="12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모세혈관을 통해 혈관 내 염증을</a:t>
            </a:r>
            <a:r>
              <a:rPr lang="en-US" altLang="ko-KR" sz="1200" spc="-9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2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일으키거나 혈전을 </a:t>
            </a:r>
            <a:endParaRPr lang="en-US" altLang="ko-KR" sz="1200" spc="-9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spc="-9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2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r>
              <a:rPr lang="ko-KR" altLang="en-US" sz="12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유발하며</a:t>
            </a:r>
            <a:r>
              <a:rPr lang="en-US" altLang="ko-KR" sz="12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혈관이 막히게 되면 동맥 경화증 악화</a:t>
            </a:r>
            <a:r>
              <a:rPr lang="en-US" altLang="ko-KR" sz="12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뇌졸중 발병률 위험이 높아짐</a:t>
            </a:r>
            <a:endParaRPr lang="en-US" altLang="ko-KR" sz="1200" spc="-9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defRPr/>
            </a:pPr>
            <a:endParaRPr lang="en-US" altLang="ko-KR" sz="1400" b="1" dirty="0" smtClean="0">
              <a:solidFill>
                <a:schemeClr val="bg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200000"/>
              </a:lnSpc>
              <a:defRPr/>
            </a:pPr>
            <a:r>
              <a:rPr lang="ko-KR" altLang="en-US" sz="1400" b="1" dirty="0" smtClean="0">
                <a:solidFill>
                  <a:schemeClr val="bg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■</a:t>
            </a:r>
            <a:r>
              <a:rPr lang="ko-KR" altLang="en-US" sz="14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안구 질환 </a:t>
            </a:r>
            <a:r>
              <a:rPr lang="en-US" altLang="ko-KR" sz="14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4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결막염</a:t>
            </a:r>
            <a:endParaRPr lang="en-US" altLang="ko-KR" sz="1400" spc="-9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spc="-9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2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 - </a:t>
            </a:r>
            <a:r>
              <a:rPr lang="ko-KR" altLang="en-US" sz="12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미세먼지와 거센 모래바람으로 인해 모래 입자가 눈에 들어가면 각막에 상처가 나 안구건조증</a:t>
            </a:r>
            <a:r>
              <a:rPr lang="en-US" altLang="ko-KR" sz="12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결막염이 생길 수 있으며</a:t>
            </a:r>
            <a:r>
              <a:rPr lang="en-US" altLang="ko-KR" sz="12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 spc="-9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2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   </a:t>
            </a:r>
            <a:r>
              <a:rPr lang="ko-KR" altLang="en-US" sz="12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미세먼지로 인해 눈물이 제때 분비하지 못하게 되면 안구건조증이 심해져 </a:t>
            </a:r>
            <a:r>
              <a:rPr lang="ko-KR" altLang="en-US" sz="1200" spc="-90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이물감과</a:t>
            </a:r>
            <a:r>
              <a:rPr lang="ko-KR" altLang="en-US" sz="12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뻑뻑함</a:t>
            </a:r>
            <a:r>
              <a:rPr lang="en-US" altLang="ko-KR" sz="12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시림 증상이 더욱 심해질 수 있음</a:t>
            </a:r>
            <a:endParaRPr lang="en-US" altLang="ko-KR" sz="1200" spc="-9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defRPr/>
            </a:pPr>
            <a:endParaRPr lang="en-US" altLang="ko-KR" sz="1400" b="1" dirty="0" smtClean="0">
              <a:solidFill>
                <a:schemeClr val="bg1">
                  <a:lumMod val="50000"/>
                </a:schemeClr>
              </a:solidFill>
              <a:latin typeface="맑은 고딕" panose="020B0503020000020004" pitchFamily="50" charset="-127"/>
            </a:endParaRPr>
          </a:p>
          <a:p>
            <a:pPr>
              <a:lnSpc>
                <a:spcPct val="200000"/>
              </a:lnSpc>
              <a:defRPr/>
            </a:pPr>
            <a:r>
              <a:rPr lang="ko-KR" altLang="en-US" sz="1400" b="1" dirty="0" smtClean="0">
                <a:solidFill>
                  <a:schemeClr val="bg1">
                    <a:lumMod val="50000"/>
                  </a:schemeClr>
                </a:solidFill>
                <a:latin typeface="맑은 고딕" panose="020B0503020000020004" pitchFamily="50" charset="-127"/>
              </a:rPr>
              <a:t>■</a:t>
            </a:r>
            <a:r>
              <a:rPr lang="ko-KR" altLang="en-US" sz="1400" spc="-90" dirty="0" smtClean="0">
                <a:latin typeface="맑은 고딕" panose="020B0503020000020004" pitchFamily="50" charset="-127"/>
              </a:rPr>
              <a:t> 피부 </a:t>
            </a:r>
            <a:r>
              <a:rPr lang="ko-KR" altLang="en-US" sz="1400" spc="-90" dirty="0">
                <a:latin typeface="맑은 고딕" panose="020B0503020000020004" pitchFamily="50" charset="-127"/>
              </a:rPr>
              <a:t>질환 </a:t>
            </a:r>
            <a:r>
              <a:rPr lang="en-US" altLang="ko-KR" sz="1400" spc="-90" dirty="0">
                <a:latin typeface="맑은 고딕" panose="020B0503020000020004" pitchFamily="50" charset="-127"/>
              </a:rPr>
              <a:t>: </a:t>
            </a:r>
            <a:r>
              <a:rPr lang="ko-KR" altLang="en-US" sz="1400" spc="-90" dirty="0" smtClean="0">
                <a:latin typeface="맑은 고딕" panose="020B0503020000020004" pitchFamily="50" charset="-127"/>
              </a:rPr>
              <a:t>알레르기</a:t>
            </a:r>
            <a:r>
              <a:rPr lang="en-US" altLang="ko-KR" sz="1400" spc="-90" dirty="0" smtClean="0">
                <a:latin typeface="맑은 고딕" panose="020B0503020000020004" pitchFamily="50" charset="-127"/>
              </a:rPr>
              <a:t>, </a:t>
            </a:r>
            <a:r>
              <a:rPr lang="ko-KR" altLang="en-US" sz="1400" spc="-90" dirty="0" smtClean="0">
                <a:latin typeface="맑은 고딕" panose="020B0503020000020004" pitchFamily="50" charset="-127"/>
              </a:rPr>
              <a:t>두드러기</a:t>
            </a:r>
            <a:r>
              <a:rPr lang="en-US" altLang="ko-KR" sz="1400" spc="-90" dirty="0" smtClean="0">
                <a:latin typeface="맑은 고딕" panose="020B0503020000020004" pitchFamily="50" charset="-127"/>
              </a:rPr>
              <a:t>, </a:t>
            </a:r>
            <a:r>
              <a:rPr lang="ko-KR" altLang="en-US" sz="1400" spc="-90" dirty="0" smtClean="0">
                <a:latin typeface="맑은 고딕" panose="020B0503020000020004" pitchFamily="50" charset="-127"/>
              </a:rPr>
              <a:t>아토피</a:t>
            </a:r>
            <a:endParaRPr lang="en-US" altLang="ko-KR" sz="1400" spc="-90" dirty="0">
              <a:latin typeface="맑은 고딕" panose="020B0503020000020004" pitchFamily="50" charset="-127"/>
            </a:endParaRPr>
          </a:p>
          <a:p>
            <a:pPr>
              <a:lnSpc>
                <a:spcPct val="200000"/>
              </a:lnSpc>
              <a:defRPr/>
            </a:pPr>
            <a:r>
              <a:rPr lang="en-US" altLang="ko-KR" sz="1200" spc="-90" dirty="0">
                <a:latin typeface="맑은 고딕" panose="020B0503020000020004" pitchFamily="50" charset="-127"/>
              </a:rPr>
              <a:t>     - </a:t>
            </a:r>
            <a:r>
              <a:rPr lang="ko-KR" altLang="en-US" sz="1200" spc="-90" dirty="0" smtClean="0">
                <a:latin typeface="맑은 고딕" panose="020B0503020000020004" pitchFamily="50" charset="-127"/>
              </a:rPr>
              <a:t>미세먼지와 황사는 중금속 및 화학물질을 포함하고 있어 피부에 닿게 되면 피부 질환을 유발</a:t>
            </a:r>
            <a:endParaRPr lang="en-US" altLang="ko-KR" sz="1200" spc="-90" dirty="0" smtClean="0">
              <a:latin typeface="맑은 고딕" panose="020B0503020000020004" pitchFamily="50" charset="-127"/>
            </a:endParaRPr>
          </a:p>
          <a:p>
            <a:pPr>
              <a:lnSpc>
                <a:spcPct val="200000"/>
              </a:lnSpc>
              <a:defRPr/>
            </a:pPr>
            <a:r>
              <a:rPr lang="en-US" altLang="ko-KR" sz="1200" spc="-90" dirty="0">
                <a:latin typeface="맑은 고딕" panose="020B0503020000020004" pitchFamily="50" charset="-127"/>
              </a:rPr>
              <a:t> </a:t>
            </a:r>
            <a:r>
              <a:rPr lang="en-US" altLang="ko-KR" sz="1200" spc="-90" dirty="0" smtClean="0">
                <a:latin typeface="맑은 고딕" panose="020B0503020000020004" pitchFamily="50" charset="-127"/>
              </a:rPr>
              <a:t>    - </a:t>
            </a:r>
            <a:r>
              <a:rPr lang="ko-KR" altLang="en-US" sz="1200" spc="-90" dirty="0" smtClean="0">
                <a:latin typeface="맑은 고딕" panose="020B0503020000020004" pitchFamily="50" charset="-127"/>
              </a:rPr>
              <a:t>피부가 가렵거나 따가운 증상</a:t>
            </a:r>
            <a:r>
              <a:rPr lang="en-US" altLang="ko-KR" sz="1200" spc="-90" dirty="0" smtClean="0">
                <a:latin typeface="맑은 고딕" panose="020B0503020000020004" pitchFamily="50" charset="-127"/>
              </a:rPr>
              <a:t>, </a:t>
            </a:r>
            <a:r>
              <a:rPr lang="ko-KR" altLang="en-US" sz="1200" spc="-90" dirty="0" smtClean="0">
                <a:latin typeface="맑은 고딕" panose="020B0503020000020004" pitchFamily="50" charset="-127"/>
              </a:rPr>
              <a:t>발열</a:t>
            </a:r>
            <a:r>
              <a:rPr lang="en-US" altLang="ko-KR" sz="1200" spc="-90" dirty="0" smtClean="0">
                <a:latin typeface="맑은 고딕" panose="020B0503020000020004" pitchFamily="50" charset="-127"/>
              </a:rPr>
              <a:t>, </a:t>
            </a:r>
            <a:r>
              <a:rPr lang="ko-KR" altLang="en-US" sz="1200" spc="-90" dirty="0" smtClean="0">
                <a:latin typeface="맑은 고딕" panose="020B0503020000020004" pitchFamily="50" charset="-127"/>
              </a:rPr>
              <a:t>부종 등의 피부염이 나타날 수 있으며</a:t>
            </a:r>
            <a:r>
              <a:rPr lang="en-US" altLang="ko-KR" sz="1200" spc="-90" dirty="0" smtClean="0">
                <a:latin typeface="맑은 고딕" panose="020B0503020000020004" pitchFamily="50" charset="-127"/>
              </a:rPr>
              <a:t>, </a:t>
            </a:r>
            <a:r>
              <a:rPr lang="ko-KR" altLang="en-US" sz="1200" spc="-90" dirty="0" smtClean="0">
                <a:latin typeface="맑은 고딕" panose="020B0503020000020004" pitchFamily="50" charset="-127"/>
              </a:rPr>
              <a:t>알레르기</a:t>
            </a:r>
            <a:r>
              <a:rPr lang="en-US" altLang="ko-KR" sz="1200" spc="-90" dirty="0" smtClean="0">
                <a:latin typeface="맑은 고딕" panose="020B0503020000020004" pitchFamily="50" charset="-127"/>
              </a:rPr>
              <a:t>, </a:t>
            </a:r>
            <a:r>
              <a:rPr lang="ko-KR" altLang="en-US" sz="1200" spc="-90" dirty="0" smtClean="0">
                <a:latin typeface="맑은 고딕" panose="020B0503020000020004" pitchFamily="50" charset="-127"/>
              </a:rPr>
              <a:t>두드러기 반응을 일으키고 아토피 피부염을</a:t>
            </a:r>
            <a:endParaRPr lang="en-US" altLang="ko-KR" sz="1200" spc="-90" dirty="0" smtClean="0">
              <a:latin typeface="맑은 고딕" panose="020B0503020000020004" pitchFamily="50" charset="-127"/>
            </a:endParaRPr>
          </a:p>
          <a:p>
            <a:pPr>
              <a:lnSpc>
                <a:spcPct val="200000"/>
              </a:lnSpc>
              <a:defRPr/>
            </a:pPr>
            <a:r>
              <a:rPr lang="en-US" altLang="ko-KR" sz="1200" spc="-90" dirty="0">
                <a:latin typeface="맑은 고딕" panose="020B0503020000020004" pitchFamily="50" charset="-127"/>
              </a:rPr>
              <a:t> </a:t>
            </a:r>
            <a:r>
              <a:rPr lang="en-US" altLang="ko-KR" sz="1200" spc="-90" dirty="0" smtClean="0">
                <a:latin typeface="맑은 고딕" panose="020B0503020000020004" pitchFamily="50" charset="-127"/>
              </a:rPr>
              <a:t>      </a:t>
            </a:r>
            <a:r>
              <a:rPr lang="ko-KR" altLang="en-US" sz="1200" spc="-90" dirty="0" smtClean="0">
                <a:latin typeface="맑은 고딕" panose="020B0503020000020004" pitchFamily="50" charset="-127"/>
              </a:rPr>
              <a:t>악화 시킬 수 있음</a:t>
            </a:r>
            <a:endParaRPr lang="en-US" altLang="ko-KR" sz="1200" spc="-90" dirty="0">
              <a:latin typeface="맑은 고딕" panose="020B0503020000020004" pitchFamily="50" charset="-127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32624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7.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겨울철 미세먼지 대처 방법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7949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13708" y="795894"/>
            <a:ext cx="3600000" cy="338554"/>
          </a:xfrm>
          <a:prstGeom prst="rect">
            <a:avLst/>
          </a:prstGeom>
          <a:solidFill>
            <a:srgbClr val="0061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미세먼지 예방법</a:t>
            </a:r>
            <a:endParaRPr lang="ko-KR" altLang="en-US" sz="16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타원 6"/>
          <p:cNvSpPr/>
          <p:nvPr/>
        </p:nvSpPr>
        <p:spPr>
          <a:xfrm>
            <a:off x="755576" y="1268760"/>
            <a:ext cx="1800000" cy="1800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5" name="모서리가 둥근 직사각형 4"/>
          <p:cNvSpPr/>
          <p:nvPr/>
        </p:nvSpPr>
        <p:spPr>
          <a:xfrm>
            <a:off x="395576" y="2848310"/>
            <a:ext cx="2520000" cy="36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480839" y="2843644"/>
            <a:ext cx="2349474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ko-KR" altLang="en-US" sz="1200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손씻기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및 위생관리 철저</a:t>
            </a:r>
            <a:endParaRPr lang="en-US" altLang="ko-KR" sz="14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026" name="Picture 2" descr="https://cdn-icons-png.flaticon.com/512/3159/315998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576" y="1628760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타원 12"/>
          <p:cNvSpPr/>
          <p:nvPr/>
        </p:nvSpPr>
        <p:spPr>
          <a:xfrm>
            <a:off x="3642108" y="1268760"/>
            <a:ext cx="1800000" cy="1800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4" name="모서리가 둥근 직사각형 13"/>
          <p:cNvSpPr/>
          <p:nvPr/>
        </p:nvSpPr>
        <p:spPr>
          <a:xfrm>
            <a:off x="3282108" y="2848310"/>
            <a:ext cx="2520000" cy="36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3367371" y="2861501"/>
            <a:ext cx="2349474" cy="33361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ko-KR" altLang="en-US" sz="1200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옥외작업시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마스크 착용</a:t>
            </a:r>
            <a:endParaRPr lang="en-US" altLang="ko-KR" sz="14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6528640" y="1270094"/>
            <a:ext cx="1800000" cy="180000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8" name="모서리가 둥근 직사각형 17"/>
          <p:cNvSpPr/>
          <p:nvPr/>
        </p:nvSpPr>
        <p:spPr>
          <a:xfrm>
            <a:off x="6168640" y="2849644"/>
            <a:ext cx="2520000" cy="36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6253903" y="2862835"/>
            <a:ext cx="2349474" cy="33361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충분한 수분 섭취</a:t>
            </a:r>
            <a:endParaRPr lang="en-US" altLang="ko-KR" sz="14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1028" name="Picture 4" descr="https://cdn-icons-png.flaticon.com/512/2811/281150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215" y="1624094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dn-icons-png.flaticon.com/512/2593/259375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640" y="1628760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13708" y="3429000"/>
            <a:ext cx="3600000" cy="338554"/>
          </a:xfrm>
          <a:prstGeom prst="rect">
            <a:avLst/>
          </a:prstGeom>
          <a:solidFill>
            <a:srgbClr val="0061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올바른 마스크 착용 방법</a:t>
            </a:r>
            <a:endParaRPr lang="ko-KR" altLang="en-US" sz="16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DBDD55-C31B-9248-AE5F-87640EA2EAF5}"/>
              </a:ext>
            </a:extLst>
          </p:cNvPr>
          <p:cNvSpPr txBox="1"/>
          <p:nvPr/>
        </p:nvSpPr>
        <p:spPr>
          <a:xfrm>
            <a:off x="317827" y="3767554"/>
            <a:ext cx="8578774" cy="428472"/>
          </a:xfrm>
          <a:prstGeom prst="rect">
            <a:avLst/>
          </a:prstGeom>
          <a:noFill/>
        </p:spPr>
        <p:txBody>
          <a:bodyPr wrap="square" lIns="104287" tIns="52144" rIns="104287" bIns="52144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solidFill>
                  <a:schemeClr val="bg1">
                    <a:lumMod val="50000"/>
                  </a:schemeClr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■</a:t>
            </a:r>
            <a:r>
              <a:rPr lang="en-US" altLang="ko-KR" sz="1400" spc="-9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안전보건공단에서 인증한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2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급 이상의 방진마스크 또는 </a:t>
            </a:r>
            <a:r>
              <a:rPr lang="ko-KR" altLang="en-US" sz="1400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식약처에서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인증한 </a:t>
            </a:r>
            <a:r>
              <a:rPr lang="en-US" altLang="ko-KR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KF80 </a:t>
            </a:r>
            <a:r>
              <a:rPr lang="ko-KR" altLang="en-US" sz="14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이상의 마스크 착용</a:t>
            </a:r>
            <a:endParaRPr lang="en-US" altLang="ko-KR" sz="1400" b="1" dirty="0" smtClean="0">
              <a:solidFill>
                <a:schemeClr val="bg1">
                  <a:lumMod val="50000"/>
                </a:schemeClr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6"/>
          <a:srcRect t="1156" b="-1"/>
          <a:stretch/>
        </p:blipFill>
        <p:spPr>
          <a:xfrm>
            <a:off x="313708" y="4196026"/>
            <a:ext cx="8582893" cy="2239726"/>
          </a:xfrm>
          <a:prstGeom prst="rect">
            <a:avLst/>
          </a:prstGeom>
        </p:spPr>
      </p:pic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32624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7.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겨울철 미세먼지 대처 방법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8510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표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0975049"/>
              </p:ext>
            </p:extLst>
          </p:nvPr>
        </p:nvGraphicFramePr>
        <p:xfrm>
          <a:off x="539552" y="1268760"/>
          <a:ext cx="8150055" cy="538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0055">
                  <a:extLst>
                    <a:ext uri="{9D8B030D-6E8A-4147-A177-3AD203B41FA5}">
                      <a16:colId xmlns:a16="http://schemas.microsoft.com/office/drawing/2014/main" val="3104267136"/>
                    </a:ext>
                  </a:extLst>
                </a:gridCol>
              </a:tblGrid>
              <a:tr h="53873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800" baseline="0" dirty="0" smtClean="0">
                          <a:solidFill>
                            <a:schemeClr val="tx1"/>
                          </a:solidFill>
                        </a:rPr>
                        <a:t>감사합니다</a:t>
                      </a:r>
                      <a:r>
                        <a:rPr lang="en-US" altLang="ko-KR" sz="2800" baseline="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9889348"/>
                  </a:ext>
                </a:extLst>
              </a:tr>
            </a:tbl>
          </a:graphicData>
        </a:graphic>
      </p:graphicFrame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5440138"/>
              </p:ext>
            </p:extLst>
          </p:nvPr>
        </p:nvGraphicFramePr>
        <p:xfrm>
          <a:off x="575914" y="1988840"/>
          <a:ext cx="8113693" cy="2745249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1745435">
                  <a:extLst>
                    <a:ext uri="{9D8B030D-6E8A-4147-A177-3AD203B41FA5}">
                      <a16:colId xmlns:a16="http://schemas.microsoft.com/office/drawing/2014/main" val="2777413635"/>
                    </a:ext>
                  </a:extLst>
                </a:gridCol>
                <a:gridCol w="1807208">
                  <a:extLst>
                    <a:ext uri="{9D8B030D-6E8A-4147-A177-3AD203B41FA5}">
                      <a16:colId xmlns:a16="http://schemas.microsoft.com/office/drawing/2014/main" val="2858759412"/>
                    </a:ext>
                  </a:extLst>
                </a:gridCol>
                <a:gridCol w="1635093">
                  <a:extLst>
                    <a:ext uri="{9D8B030D-6E8A-4147-A177-3AD203B41FA5}">
                      <a16:colId xmlns:a16="http://schemas.microsoft.com/office/drawing/2014/main" val="1623577220"/>
                    </a:ext>
                  </a:extLst>
                </a:gridCol>
                <a:gridCol w="2925957">
                  <a:extLst>
                    <a:ext uri="{9D8B030D-6E8A-4147-A177-3AD203B41FA5}">
                      <a16:colId xmlns:a16="http://schemas.microsoft.com/office/drawing/2014/main" val="1649329877"/>
                    </a:ext>
                  </a:extLst>
                </a:gridCol>
              </a:tblGrid>
              <a:tr h="502280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b="1" dirty="0" smtClean="0">
                          <a:solidFill>
                            <a:schemeClr val="tx1"/>
                          </a:solidFill>
                        </a:rPr>
                        <a:t>구 분</a:t>
                      </a:r>
                      <a:endParaRPr lang="ko-KR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b="1" dirty="0" smtClean="0">
                          <a:solidFill>
                            <a:schemeClr val="tx1"/>
                          </a:solidFill>
                        </a:rPr>
                        <a:t>직 명</a:t>
                      </a:r>
                      <a:endParaRPr lang="en-US" altLang="ko-KR" sz="11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b="1" dirty="0" smtClean="0">
                          <a:solidFill>
                            <a:schemeClr val="tx1"/>
                          </a:solidFill>
                        </a:rPr>
                        <a:t>담 당</a:t>
                      </a:r>
                      <a:r>
                        <a:rPr lang="ko-KR" altLang="en-US" sz="1100" b="1" baseline="0" dirty="0" smtClean="0">
                          <a:solidFill>
                            <a:schemeClr val="tx1"/>
                          </a:solidFill>
                        </a:rPr>
                        <a:t> 자 명 </a:t>
                      </a:r>
                      <a:r>
                        <a:rPr lang="en-US" altLang="ko-KR" sz="1100" b="1" baseline="0" dirty="0" smtClean="0">
                          <a:solidFill>
                            <a:schemeClr val="tx1"/>
                          </a:solidFill>
                        </a:rPr>
                        <a:t>/ </a:t>
                      </a:r>
                      <a:r>
                        <a:rPr lang="ko-KR" altLang="en-US" sz="1100" b="1" baseline="0" dirty="0" smtClean="0">
                          <a:solidFill>
                            <a:schemeClr val="tx1"/>
                          </a:solidFill>
                        </a:rPr>
                        <a:t>직위</a:t>
                      </a:r>
                      <a:endParaRPr lang="ko-KR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b="1" dirty="0" smtClean="0">
                          <a:solidFill>
                            <a:schemeClr val="tx1"/>
                          </a:solidFill>
                        </a:rPr>
                        <a:t>휴 대 전 화</a:t>
                      </a:r>
                      <a:endParaRPr lang="en-US" altLang="ko-KR" sz="11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</a:rPr>
                        <a:t>E-MAIL</a:t>
                      </a:r>
                      <a:endParaRPr lang="ko-KR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679939"/>
                  </a:ext>
                </a:extLst>
              </a:tr>
              <a:tr h="542468">
                <a:tc rowSpan="2">
                  <a:txBody>
                    <a:bodyPr/>
                    <a:lstStyle/>
                    <a:p>
                      <a:pPr algn="ctr"/>
                      <a:r>
                        <a:rPr lang="ko-KR" altLang="en-US" sz="1100" b="0" dirty="0" smtClean="0"/>
                        <a:t>환</a:t>
                      </a:r>
                      <a:r>
                        <a:rPr lang="ko-KR" altLang="en-US" sz="1100" b="0" baseline="0" dirty="0" smtClean="0"/>
                        <a:t> 경 안 전 팀</a:t>
                      </a:r>
                      <a:endParaRPr lang="en-US" altLang="ko-KR" sz="1100" b="0" baseline="0" dirty="0" smtClean="0"/>
                    </a:p>
                    <a:p>
                      <a:pPr algn="ctr"/>
                      <a:r>
                        <a:rPr lang="ko-KR" altLang="en-US" sz="1100" b="0" baseline="0" dirty="0" err="1" smtClean="0"/>
                        <a:t>화성사업장</a:t>
                      </a:r>
                      <a:endParaRPr lang="ko-KR" altLang="en-US" sz="1100" b="0" dirty="0"/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dirty="0" smtClean="0"/>
                        <a:t>안전관리자</a:t>
                      </a:r>
                      <a:endParaRPr lang="ko-KR" altLang="en-US" sz="1100" dirty="0"/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dirty="0" smtClean="0"/>
                        <a:t>조 광 일 </a:t>
                      </a:r>
                      <a:r>
                        <a:rPr lang="ko-KR" altLang="en-US" sz="1100" dirty="0" smtClean="0"/>
                        <a:t>수석</a:t>
                      </a:r>
                      <a:endParaRPr lang="ko-KR" altLang="en-US" sz="1100" dirty="0"/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ko-KR" sz="1100" b="0" dirty="0" smtClean="0"/>
                        <a:t>C.P.</a:t>
                      </a:r>
                      <a:r>
                        <a:rPr lang="en-US" altLang="ko-KR" sz="1100" b="0" baseline="0" dirty="0" smtClean="0"/>
                        <a:t> 010-3276-4502</a:t>
                      </a:r>
                    </a:p>
                    <a:p>
                      <a:pPr algn="l"/>
                      <a:r>
                        <a:rPr lang="en-US" altLang="ko-KR" sz="1100" b="0" dirty="0" smtClean="0"/>
                        <a:t>mail:</a:t>
                      </a:r>
                      <a:r>
                        <a:rPr lang="en-US" altLang="ko-KR" sz="1100" b="0" baseline="0" dirty="0" smtClean="0"/>
                        <a:t> </a:t>
                      </a:r>
                      <a:r>
                        <a:rPr lang="en-US" altLang="ko-KR" sz="1100" dirty="0" smtClean="0">
                          <a:hlinkClick r:id="rId3"/>
                        </a:rPr>
                        <a:t>o121404@sfa.co.kr</a:t>
                      </a:r>
                      <a:endParaRPr lang="ko-KR" altLang="en-US" sz="1100" b="0" dirty="0"/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0874365"/>
                  </a:ext>
                </a:extLst>
              </a:tr>
              <a:tr h="542468">
                <a:tc vMerge="1">
                  <a:txBody>
                    <a:bodyPr/>
                    <a:lstStyle/>
                    <a:p>
                      <a:pPr algn="ctr"/>
                      <a:endParaRPr lang="ko-KR" altLang="en-US" sz="1200" b="0" dirty="0"/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b="0" dirty="0" err="1" smtClean="0"/>
                        <a:t>보건관리자</a:t>
                      </a:r>
                      <a:endParaRPr lang="ko-KR" altLang="en-US" sz="1100" b="0" dirty="0"/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b="0" dirty="0" smtClean="0"/>
                        <a:t>박 서 현 선임</a:t>
                      </a:r>
                      <a:endParaRPr lang="ko-KR" altLang="en-US" sz="1100" b="0" dirty="0"/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100" dirty="0" smtClean="0"/>
                        <a:t>C.P.</a:t>
                      </a:r>
                      <a:r>
                        <a:rPr lang="en-US" altLang="ko-KR" sz="1100" baseline="0" dirty="0" smtClean="0"/>
                        <a:t> </a:t>
                      </a:r>
                      <a:r>
                        <a:rPr lang="en-US" altLang="ko-KR" sz="1100" baseline="0" dirty="0" smtClean="0"/>
                        <a:t>010-4066-3208</a:t>
                      </a:r>
                      <a:endParaRPr lang="en-US" altLang="ko-KR" sz="1100" baseline="0" dirty="0" smtClean="0"/>
                    </a:p>
                    <a:p>
                      <a:r>
                        <a:rPr lang="en-US" altLang="ko-KR" sz="1100" baseline="0" dirty="0" smtClean="0"/>
                        <a:t>mail</a:t>
                      </a:r>
                      <a:r>
                        <a:rPr lang="en-US" altLang="ko-KR" sz="1100" baseline="0" dirty="0" smtClean="0"/>
                        <a:t>: </a:t>
                      </a:r>
                      <a:r>
                        <a:rPr lang="en-US" altLang="ko-KR" sz="1100" baseline="0" dirty="0" smtClean="0">
                          <a:hlinkClick r:id="rId4"/>
                        </a:rPr>
                        <a:t>seohyeon.park@sfa.co.kr</a:t>
                      </a:r>
                      <a:r>
                        <a:rPr lang="en-US" altLang="ko-KR" sz="1100" baseline="0" dirty="0" smtClean="0"/>
                        <a:t> </a:t>
                      </a:r>
                      <a:endParaRPr lang="ko-KR" altLang="en-US" sz="1100" dirty="0"/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5018819"/>
                  </a:ext>
                </a:extLst>
              </a:tr>
              <a:tr h="615565">
                <a:tc rowSpan="2">
                  <a:txBody>
                    <a:bodyPr/>
                    <a:lstStyle/>
                    <a:p>
                      <a:pPr algn="ctr"/>
                      <a:r>
                        <a:rPr lang="ko-KR" altLang="en-US" sz="1100" b="0" dirty="0" smtClean="0"/>
                        <a:t>환</a:t>
                      </a:r>
                      <a:r>
                        <a:rPr lang="ko-KR" altLang="en-US" sz="1100" b="0" baseline="0" dirty="0" smtClean="0"/>
                        <a:t> 경 안 전 팀</a:t>
                      </a:r>
                      <a:endParaRPr lang="en-US" altLang="ko-KR" sz="1100" b="0" baseline="0" dirty="0" smtClean="0"/>
                    </a:p>
                    <a:p>
                      <a:pPr algn="ctr"/>
                      <a:r>
                        <a:rPr lang="ko-KR" altLang="en-US" sz="1100" b="0" baseline="0" dirty="0" err="1" smtClean="0"/>
                        <a:t>아산사업장</a:t>
                      </a:r>
                      <a:endParaRPr lang="ko-KR" altLang="en-US" sz="1100" b="0" dirty="0"/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b="0" dirty="0" smtClean="0"/>
                        <a:t>안전관리자</a:t>
                      </a:r>
                      <a:endParaRPr lang="ko-KR" altLang="en-US" sz="1100" b="0" dirty="0"/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b="0" dirty="0" smtClean="0"/>
                        <a:t>고 병 준 </a:t>
                      </a:r>
                      <a:r>
                        <a:rPr lang="ko-KR" altLang="en-US" sz="1100" b="0" dirty="0" smtClean="0"/>
                        <a:t>선임</a:t>
                      </a:r>
                      <a:endParaRPr lang="ko-KR" altLang="en-US" sz="1100" b="0" dirty="0"/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100" dirty="0" smtClean="0"/>
                        <a:t>C.P.</a:t>
                      </a:r>
                      <a:r>
                        <a:rPr lang="en-US" altLang="ko-KR" sz="1100" baseline="0" dirty="0" smtClean="0"/>
                        <a:t> 010-7450-0339</a:t>
                      </a:r>
                    </a:p>
                    <a:p>
                      <a:r>
                        <a:rPr lang="en-US" altLang="ko-KR" sz="1100" baseline="0" dirty="0" smtClean="0"/>
                        <a:t>mail:  </a:t>
                      </a:r>
                      <a:r>
                        <a:rPr lang="en-US" altLang="ko-KR" sz="1100" baseline="0" dirty="0" smtClean="0">
                          <a:hlinkClick r:id="rId5"/>
                        </a:rPr>
                        <a:t>byungjoon.ko@sfa.co.kr</a:t>
                      </a:r>
                      <a:endParaRPr lang="ko-KR" altLang="en-US" sz="1100" dirty="0"/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3971222"/>
                  </a:ext>
                </a:extLst>
              </a:tr>
              <a:tr h="542468">
                <a:tc vMerge="1">
                  <a:txBody>
                    <a:bodyPr/>
                    <a:lstStyle/>
                    <a:p>
                      <a:pPr algn="ctr"/>
                      <a:endParaRPr lang="ko-KR" altLang="en-US" sz="1200" b="0" dirty="0"/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b="0" dirty="0" err="1" smtClean="0"/>
                        <a:t>보건관리자</a:t>
                      </a:r>
                      <a:endParaRPr lang="ko-KR" altLang="en-US" sz="1100" b="0" dirty="0"/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b="0" dirty="0" smtClean="0"/>
                        <a:t>윤 은 지 사원</a:t>
                      </a:r>
                      <a:endParaRPr lang="ko-KR" altLang="en-US" sz="1100" b="0" dirty="0"/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100" dirty="0" smtClean="0"/>
                        <a:t>C.P.</a:t>
                      </a:r>
                      <a:r>
                        <a:rPr lang="en-US" altLang="ko-KR" sz="1100" baseline="0" dirty="0" smtClean="0"/>
                        <a:t> 010-5668-5962</a:t>
                      </a:r>
                    </a:p>
                    <a:p>
                      <a:r>
                        <a:rPr lang="en-US" altLang="ko-KR" sz="1100" baseline="0" dirty="0" smtClean="0"/>
                        <a:t>mail: </a:t>
                      </a:r>
                      <a:r>
                        <a:rPr lang="en-US" altLang="ko-KR" sz="1100" dirty="0" smtClean="0">
                          <a:hlinkClick r:id="rId6"/>
                        </a:rPr>
                        <a:t>eunji.yoon@sfa.co.kr</a:t>
                      </a:r>
                      <a:endParaRPr lang="ko-KR" altLang="en-US" sz="1100" dirty="0"/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7964419"/>
                  </a:ext>
                </a:extLst>
              </a:tr>
            </a:tbl>
          </a:graphicData>
        </a:graphic>
      </p:graphicFrame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6403264"/>
              </p:ext>
            </p:extLst>
          </p:nvPr>
        </p:nvGraphicFramePr>
        <p:xfrm>
          <a:off x="574310" y="4852478"/>
          <a:ext cx="8064897" cy="538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64897">
                  <a:extLst>
                    <a:ext uri="{9D8B030D-6E8A-4147-A177-3AD203B41FA5}">
                      <a16:colId xmlns:a16="http://schemas.microsoft.com/office/drawing/2014/main" val="3104267136"/>
                    </a:ext>
                  </a:extLst>
                </a:gridCol>
              </a:tblGrid>
              <a:tr h="53873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0" baseline="0" dirty="0" smtClean="0">
                          <a:solidFill>
                            <a:schemeClr val="tx1"/>
                          </a:solidFill>
                        </a:rPr>
                        <a:t>궁금한 사항이나 건의사항은 언제든 연락 바랍니다</a:t>
                      </a:r>
                      <a:r>
                        <a:rPr lang="en-US" altLang="ko-KR" sz="1400" b="0" baseline="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9889348"/>
                  </a:ext>
                </a:extLst>
              </a:tr>
            </a:tbl>
          </a:graphicData>
        </a:graphic>
      </p:graphicFrame>
      <p:sp>
        <p:nvSpPr>
          <p:cNvPr id="5" name="직사각형 4"/>
          <p:cNvSpPr/>
          <p:nvPr/>
        </p:nvSpPr>
        <p:spPr>
          <a:xfrm>
            <a:off x="574309" y="3573016"/>
            <a:ext cx="8115297" cy="1151196"/>
          </a:xfrm>
          <a:prstGeom prst="rect">
            <a:avLst/>
          </a:prstGeom>
          <a:noFill/>
          <a:ln w="34925">
            <a:solidFill>
              <a:srgbClr val="361D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527091"/>
              </p:ext>
            </p:extLst>
          </p:nvPr>
        </p:nvGraphicFramePr>
        <p:xfrm>
          <a:off x="3458565" y="6512809"/>
          <a:ext cx="2346783" cy="30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6783">
                  <a:extLst>
                    <a:ext uri="{9D8B030D-6E8A-4147-A177-3AD203B41FA5}">
                      <a16:colId xmlns:a16="http://schemas.microsoft.com/office/drawing/2014/main" val="3104267136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algn="ctr" latinLnBrk="1"/>
                      <a:endParaRPr lang="en-US" altLang="ko-KR" sz="1400" b="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98893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483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41665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1. 23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년 산업안전 관련 개정 법률 요약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3705" y="764704"/>
            <a:ext cx="3466207" cy="338554"/>
          </a:xfrm>
          <a:prstGeom prst="rect">
            <a:avLst/>
          </a:prstGeom>
          <a:solidFill>
            <a:srgbClr val="0061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건설업 기초안전보건교육 내용 변경</a:t>
            </a:r>
            <a:endParaRPr lang="ko-KR" altLang="en-US" sz="16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DDBDD55-C31B-9248-AE5F-87640EA2EAF5}"/>
              </a:ext>
            </a:extLst>
          </p:cNvPr>
          <p:cNvSpPr txBox="1"/>
          <p:nvPr/>
        </p:nvSpPr>
        <p:spPr>
          <a:xfrm>
            <a:off x="6948264" y="764704"/>
            <a:ext cx="1980290" cy="428472"/>
          </a:xfrm>
          <a:prstGeom prst="rect">
            <a:avLst/>
          </a:prstGeom>
          <a:noFill/>
        </p:spPr>
        <p:txBody>
          <a:bodyPr wrap="square" lIns="104287" tIns="52144" rIns="104287" bIns="52144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맑은 고딕" panose="020B0503020000020004" pitchFamily="50" charset="-127"/>
              </a:rPr>
              <a:t>시행 </a:t>
            </a:r>
            <a:r>
              <a:rPr lang="en-US" altLang="ko-KR" sz="1400" b="1" dirty="0" smtClean="0">
                <a:latin typeface="맑은 고딕" panose="020B0503020000020004" pitchFamily="50" charset="-127"/>
              </a:rPr>
              <a:t>: 2023. 01. 01.</a:t>
            </a:r>
            <a:endParaRPr lang="en-US" altLang="ko-KR" sz="1400" b="1" spc="-90" dirty="0" smtClean="0">
              <a:latin typeface="맑은 고딕" panose="020B0503020000020004" pitchFamily="50" charset="-127"/>
            </a:endParaRPr>
          </a:p>
        </p:txBody>
      </p:sp>
      <p:sp>
        <p:nvSpPr>
          <p:cNvPr id="21" name="양쪽 모서리가 둥근 사각형 9">
            <a:extLst>
              <a:ext uri="{FF2B5EF4-FFF2-40B4-BE49-F238E27FC236}">
                <a16:creationId xmlns:a16="http://schemas.microsoft.com/office/drawing/2014/main" id="{9F53F1F9-70E9-4761-AE4E-3C9F11318DAA}"/>
              </a:ext>
            </a:extLst>
          </p:cNvPr>
          <p:cNvSpPr/>
          <p:nvPr/>
        </p:nvSpPr>
        <p:spPr>
          <a:xfrm>
            <a:off x="314570" y="1383174"/>
            <a:ext cx="4368525" cy="227169"/>
          </a:xfrm>
          <a:prstGeom prst="round2SameRect">
            <a:avLst>
              <a:gd name="adj1" fmla="val 37475"/>
              <a:gd name="adj2" fmla="val 0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ko-KR" altLang="en-US" sz="1400" b="1" spc="-113" dirty="0">
                <a:ln>
                  <a:solidFill>
                    <a:schemeClr val="tx1">
                      <a:lumMod val="65000"/>
                      <a:lumOff val="35000"/>
                      <a:alpha val="500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기존 교육 내용</a:t>
            </a:r>
          </a:p>
        </p:txBody>
      </p:sp>
      <p:sp>
        <p:nvSpPr>
          <p:cNvPr id="22" name="모서리가 둥근 직사각형 41">
            <a:extLst>
              <a:ext uri="{FF2B5EF4-FFF2-40B4-BE49-F238E27FC236}">
                <a16:creationId xmlns:a16="http://schemas.microsoft.com/office/drawing/2014/main" id="{D3B0703A-12E6-46A4-B4E3-F16C5C303DA5}"/>
              </a:ext>
            </a:extLst>
          </p:cNvPr>
          <p:cNvSpPr/>
          <p:nvPr/>
        </p:nvSpPr>
        <p:spPr>
          <a:xfrm rot="5400000" flipH="1">
            <a:off x="3587017" y="-1663311"/>
            <a:ext cx="1971735" cy="8500917"/>
          </a:xfrm>
          <a:prstGeom prst="round1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endParaRPr lang="en-US" altLang="ko-KR" sz="1400" b="1" spc="-15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3" name="양쪽 모서리가 둥근 사각형 9">
            <a:extLst>
              <a:ext uri="{FF2B5EF4-FFF2-40B4-BE49-F238E27FC236}">
                <a16:creationId xmlns:a16="http://schemas.microsoft.com/office/drawing/2014/main" id="{9F53F1F9-70E9-4761-AE4E-3C9F11318DAA}"/>
              </a:ext>
            </a:extLst>
          </p:cNvPr>
          <p:cNvSpPr/>
          <p:nvPr/>
        </p:nvSpPr>
        <p:spPr>
          <a:xfrm>
            <a:off x="322427" y="3944632"/>
            <a:ext cx="4368525" cy="227169"/>
          </a:xfrm>
          <a:prstGeom prst="round2SameRect">
            <a:avLst>
              <a:gd name="adj1" fmla="val 37475"/>
              <a:gd name="adj2" fmla="val 0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ko-KR" altLang="en-US" sz="1400" b="1" spc="-113" dirty="0">
                <a:ln>
                  <a:solidFill>
                    <a:schemeClr val="tx1">
                      <a:lumMod val="65000"/>
                      <a:lumOff val="35000"/>
                      <a:alpha val="500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개정 교육 내용</a:t>
            </a:r>
          </a:p>
        </p:txBody>
      </p:sp>
      <p:sp>
        <p:nvSpPr>
          <p:cNvPr id="24" name="모서리가 둥근 직사각형 41">
            <a:extLst>
              <a:ext uri="{FF2B5EF4-FFF2-40B4-BE49-F238E27FC236}">
                <a16:creationId xmlns:a16="http://schemas.microsoft.com/office/drawing/2014/main" id="{D3B0703A-12E6-46A4-B4E3-F16C5C303DA5}"/>
              </a:ext>
            </a:extLst>
          </p:cNvPr>
          <p:cNvSpPr/>
          <p:nvPr/>
        </p:nvSpPr>
        <p:spPr>
          <a:xfrm rot="5400000" flipH="1">
            <a:off x="3651467" y="841554"/>
            <a:ext cx="1858549" cy="8500917"/>
          </a:xfrm>
          <a:prstGeom prst="round1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endParaRPr lang="en-US" altLang="ko-KR" sz="1400" b="1" spc="-151" dirty="0">
              <a:solidFill>
                <a:schemeClr val="tx1"/>
              </a:solidFill>
              <a:latin typeface="+mn-ea"/>
            </a:endParaRPr>
          </a:p>
        </p:txBody>
      </p:sp>
      <p:graphicFrame>
        <p:nvGraphicFramePr>
          <p:cNvPr id="25" name="표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6254958"/>
              </p:ext>
            </p:extLst>
          </p:nvPr>
        </p:nvGraphicFramePr>
        <p:xfrm>
          <a:off x="746332" y="2086482"/>
          <a:ext cx="7491813" cy="129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58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13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45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656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>
                          <a:latin typeface="+mj-ea"/>
                          <a:ea typeface="+mj-ea"/>
                        </a:rPr>
                        <a:t>교육대상</a:t>
                      </a:r>
                      <a:endParaRPr lang="ko-KR" altLang="en-US" sz="1100" b="1" dirty="0">
                        <a:latin typeface="+mj-ea"/>
                        <a:ea typeface="+mj-ea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>
                          <a:latin typeface="+mj-ea"/>
                          <a:ea typeface="+mj-ea"/>
                        </a:rPr>
                        <a:t>교육내용</a:t>
                      </a:r>
                      <a:endParaRPr lang="ko-KR" altLang="en-US" sz="1100" b="1" dirty="0">
                        <a:latin typeface="+mj-ea"/>
                        <a:ea typeface="+mj-ea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>
                          <a:latin typeface="+mj-ea"/>
                          <a:ea typeface="+mj-ea"/>
                        </a:rPr>
                        <a:t>교육 시간</a:t>
                      </a:r>
                      <a:endParaRPr lang="ko-KR" altLang="en-US" sz="1100" b="1" dirty="0">
                        <a:latin typeface="+mj-ea"/>
                        <a:ea typeface="+mj-ea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484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>
                          <a:latin typeface="+mj-ea"/>
                          <a:ea typeface="+mj-ea"/>
                        </a:rPr>
                        <a:t>공통</a:t>
                      </a:r>
                      <a:endParaRPr lang="ko-KR" altLang="en-US" sz="1100" b="1" dirty="0">
                        <a:latin typeface="+mj-ea"/>
                        <a:ea typeface="+mj-ea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>
                          <a:latin typeface="+mj-ea"/>
                          <a:ea typeface="+mj-ea"/>
                        </a:rPr>
                        <a:t>산업안전보건법령 주요 내용</a:t>
                      </a:r>
                      <a:r>
                        <a:rPr lang="en-US" altLang="ko-KR" sz="1100" b="1" dirty="0" smtClean="0"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100" b="1" dirty="0" smtClean="0">
                          <a:latin typeface="+mj-ea"/>
                          <a:ea typeface="+mj-ea"/>
                        </a:rPr>
                        <a:t>건설 일용근로자 관련 부분</a:t>
                      </a:r>
                      <a:r>
                        <a:rPr lang="en-US" altLang="ko-KR" sz="1100" b="1" dirty="0" smtClean="0">
                          <a:latin typeface="+mj-ea"/>
                          <a:ea typeface="+mj-ea"/>
                        </a:rPr>
                        <a:t>)</a:t>
                      </a:r>
                      <a:endParaRPr lang="ko-KR" altLang="en-US" sz="1100" b="1" dirty="0">
                        <a:latin typeface="+mj-ea"/>
                        <a:ea typeface="+mj-ea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latin typeface="+mj-ea"/>
                          <a:ea typeface="+mj-ea"/>
                        </a:rPr>
                        <a:t>1</a:t>
                      </a:r>
                      <a:r>
                        <a:rPr lang="ko-KR" altLang="en-US" sz="1100" b="1" dirty="0" smtClean="0">
                          <a:latin typeface="+mj-ea"/>
                          <a:ea typeface="+mj-ea"/>
                        </a:rPr>
                        <a:t>시간</a:t>
                      </a:r>
                      <a:endParaRPr lang="ko-KR" altLang="en-US" sz="1100" b="1" dirty="0">
                        <a:latin typeface="+mj-ea"/>
                        <a:ea typeface="+mj-ea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5484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>
                          <a:latin typeface="+mj-ea"/>
                          <a:ea typeface="+mj-ea"/>
                        </a:rPr>
                        <a:t>안전의식 제고에 관한 사항</a:t>
                      </a:r>
                      <a:endParaRPr lang="ko-KR" altLang="en-US" sz="1100" b="1" dirty="0">
                        <a:latin typeface="+mj-ea"/>
                        <a:ea typeface="+mj-ea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5484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err="1" smtClean="0">
                          <a:latin typeface="+mj-ea"/>
                          <a:ea typeface="+mj-ea"/>
                        </a:rPr>
                        <a:t>교육대상별</a:t>
                      </a:r>
                      <a:endParaRPr lang="ko-KR" altLang="en-US" sz="1100" b="1" dirty="0">
                        <a:latin typeface="+mj-ea"/>
                        <a:ea typeface="+mj-ea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err="1" smtClean="0">
                          <a:latin typeface="+mj-ea"/>
                          <a:ea typeface="+mj-ea"/>
                        </a:rPr>
                        <a:t>작업별</a:t>
                      </a:r>
                      <a:r>
                        <a:rPr lang="ko-KR" altLang="en-US" sz="1100" b="1" dirty="0" smtClean="0">
                          <a:latin typeface="+mj-ea"/>
                          <a:ea typeface="+mj-ea"/>
                        </a:rPr>
                        <a:t> 위험 요인과 안전작업 방법</a:t>
                      </a:r>
                      <a:r>
                        <a:rPr lang="en-US" altLang="ko-KR" sz="1100" b="1" dirty="0" smtClean="0"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100" b="1" dirty="0" smtClean="0">
                          <a:latin typeface="+mj-ea"/>
                          <a:ea typeface="+mj-ea"/>
                        </a:rPr>
                        <a:t>재해사례 및 예방대책</a:t>
                      </a:r>
                      <a:r>
                        <a:rPr lang="en-US" altLang="ko-KR" sz="1100" b="1" dirty="0" smtClean="0">
                          <a:latin typeface="+mj-ea"/>
                          <a:ea typeface="+mj-ea"/>
                        </a:rPr>
                        <a:t>)</a:t>
                      </a:r>
                      <a:endParaRPr lang="ko-KR" altLang="en-US" sz="1100" b="1" dirty="0">
                        <a:latin typeface="+mj-ea"/>
                        <a:ea typeface="+mj-ea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latin typeface="+mj-ea"/>
                          <a:ea typeface="+mj-ea"/>
                        </a:rPr>
                        <a:t>2</a:t>
                      </a:r>
                      <a:r>
                        <a:rPr lang="ko-KR" altLang="en-US" sz="1100" b="1" dirty="0" smtClean="0">
                          <a:latin typeface="+mj-ea"/>
                          <a:ea typeface="+mj-ea"/>
                        </a:rPr>
                        <a:t>시간</a:t>
                      </a:r>
                      <a:endParaRPr lang="ko-KR" altLang="en-US" sz="1100" b="1" dirty="0">
                        <a:latin typeface="+mj-ea"/>
                        <a:ea typeface="+mj-ea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484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>
                          <a:latin typeface="+mj-ea"/>
                          <a:ea typeface="+mj-ea"/>
                        </a:rPr>
                        <a:t>건설 직종별 건강장해 위험요인과 건강관리</a:t>
                      </a:r>
                      <a:endParaRPr lang="ko-KR" altLang="en-US" sz="1100" b="1" dirty="0">
                        <a:latin typeface="+mj-ea"/>
                        <a:ea typeface="+mj-ea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latin typeface="+mj-ea"/>
                          <a:ea typeface="+mj-ea"/>
                        </a:rPr>
                        <a:t>1</a:t>
                      </a:r>
                      <a:r>
                        <a:rPr lang="ko-KR" altLang="en-US" sz="1100" b="1" dirty="0" smtClean="0">
                          <a:latin typeface="+mj-ea"/>
                          <a:ea typeface="+mj-ea"/>
                        </a:rPr>
                        <a:t>시간</a:t>
                      </a:r>
                      <a:endParaRPr lang="ko-KR" altLang="en-US" sz="1100" b="1" dirty="0">
                        <a:latin typeface="+mj-ea"/>
                        <a:ea typeface="+mj-ea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6" name="표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4072676"/>
              </p:ext>
            </p:extLst>
          </p:nvPr>
        </p:nvGraphicFramePr>
        <p:xfrm>
          <a:off x="746332" y="4531833"/>
          <a:ext cx="7491814" cy="12555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68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3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388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>
                          <a:latin typeface="+mj-ea"/>
                          <a:ea typeface="+mj-ea"/>
                        </a:rPr>
                        <a:t>교육내용</a:t>
                      </a:r>
                      <a:endParaRPr lang="ko-KR" altLang="en-US" sz="1100" b="1" dirty="0">
                        <a:latin typeface="+mj-ea"/>
                        <a:ea typeface="+mj-ea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>
                          <a:latin typeface="+mj-ea"/>
                          <a:ea typeface="+mj-ea"/>
                        </a:rPr>
                        <a:t>교육 시간</a:t>
                      </a:r>
                      <a:endParaRPr lang="ko-KR" altLang="en-US" sz="1100" b="1" dirty="0">
                        <a:latin typeface="+mj-ea"/>
                        <a:ea typeface="+mj-ea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88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>
                          <a:latin typeface="+mj-ea"/>
                          <a:ea typeface="+mj-ea"/>
                        </a:rPr>
                        <a:t>건설공사의 종류</a:t>
                      </a:r>
                      <a:r>
                        <a:rPr lang="en-US" altLang="ko-KR" sz="1100" b="1" dirty="0" smtClean="0"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100" b="1" dirty="0" smtClean="0">
                          <a:latin typeface="+mj-ea"/>
                          <a:ea typeface="+mj-ea"/>
                        </a:rPr>
                        <a:t>건축 및 토목 등</a:t>
                      </a:r>
                      <a:r>
                        <a:rPr lang="en-US" altLang="ko-KR" sz="1100" b="1" dirty="0" smtClean="0">
                          <a:latin typeface="+mj-ea"/>
                          <a:ea typeface="+mj-ea"/>
                        </a:rPr>
                        <a:t>) </a:t>
                      </a:r>
                      <a:r>
                        <a:rPr lang="ko-KR" altLang="en-US" sz="1100" b="1" dirty="0" smtClean="0">
                          <a:latin typeface="+mj-ea"/>
                          <a:ea typeface="+mj-ea"/>
                        </a:rPr>
                        <a:t>및 시공 절차</a:t>
                      </a:r>
                      <a:endParaRPr lang="ko-KR" altLang="en-US" sz="1100" b="1" dirty="0">
                        <a:latin typeface="+mj-ea"/>
                        <a:ea typeface="+mj-ea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latin typeface="+mj-ea"/>
                          <a:ea typeface="+mj-ea"/>
                        </a:rPr>
                        <a:t>1</a:t>
                      </a:r>
                      <a:r>
                        <a:rPr lang="ko-KR" altLang="en-US" sz="1100" b="1" dirty="0" smtClean="0">
                          <a:latin typeface="+mj-ea"/>
                          <a:ea typeface="+mj-ea"/>
                        </a:rPr>
                        <a:t>시간</a:t>
                      </a:r>
                      <a:endParaRPr lang="ko-KR" altLang="en-US" sz="1100" b="1" dirty="0">
                        <a:latin typeface="+mj-ea"/>
                        <a:ea typeface="+mj-ea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388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>
                          <a:latin typeface="+mj-ea"/>
                          <a:ea typeface="+mj-ea"/>
                        </a:rPr>
                        <a:t>산업재해 유형별 위험요인 및 안전보건조치</a:t>
                      </a:r>
                      <a:endParaRPr lang="ko-KR" altLang="en-US" sz="1100" b="1" dirty="0">
                        <a:latin typeface="+mj-ea"/>
                        <a:ea typeface="+mj-ea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latin typeface="+mj-ea"/>
                          <a:ea typeface="+mj-ea"/>
                        </a:rPr>
                        <a:t>2</a:t>
                      </a:r>
                      <a:r>
                        <a:rPr lang="ko-KR" altLang="en-US" sz="1100" b="1" dirty="0" smtClean="0">
                          <a:latin typeface="+mj-ea"/>
                          <a:ea typeface="+mj-ea"/>
                        </a:rPr>
                        <a:t>시간</a:t>
                      </a:r>
                      <a:endParaRPr lang="ko-KR" altLang="en-US" sz="1100" b="1" dirty="0">
                        <a:latin typeface="+mj-ea"/>
                        <a:ea typeface="+mj-ea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388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>
                          <a:latin typeface="+mj-ea"/>
                          <a:ea typeface="+mj-ea"/>
                        </a:rPr>
                        <a:t>안전보건관리체제 현황 및 산업안전보건 관련 근로자의 권리 및 의무</a:t>
                      </a:r>
                      <a:endParaRPr lang="ko-KR" altLang="en-US" sz="1100" b="1" dirty="0">
                        <a:latin typeface="+mj-ea"/>
                        <a:ea typeface="+mj-ea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latin typeface="+mj-ea"/>
                          <a:ea typeface="+mj-ea"/>
                        </a:rPr>
                        <a:t>1</a:t>
                      </a:r>
                      <a:r>
                        <a:rPr lang="ko-KR" altLang="en-US" sz="1100" b="1" dirty="0" smtClean="0">
                          <a:latin typeface="+mj-ea"/>
                          <a:ea typeface="+mj-ea"/>
                        </a:rPr>
                        <a:t>시간</a:t>
                      </a:r>
                      <a:endParaRPr lang="ko-KR" altLang="en-US" sz="1100" b="1" dirty="0">
                        <a:latin typeface="+mj-ea"/>
                        <a:ea typeface="+mj-ea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621884" y="1706956"/>
            <a:ext cx="561564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300" b="1" dirty="0" smtClean="0">
                <a:latin typeface="+mj-ea"/>
                <a:ea typeface="+mj-ea"/>
              </a:rPr>
              <a:t>산업안전법 시행규칙 제</a:t>
            </a:r>
            <a:r>
              <a:rPr lang="en-US" altLang="ko-KR" sz="1300" b="1" dirty="0" smtClean="0">
                <a:latin typeface="+mj-ea"/>
                <a:ea typeface="+mj-ea"/>
              </a:rPr>
              <a:t>28</a:t>
            </a:r>
            <a:r>
              <a:rPr lang="ko-KR" altLang="en-US" sz="1300" b="1" dirty="0" smtClean="0">
                <a:latin typeface="+mj-ea"/>
                <a:ea typeface="+mj-ea"/>
              </a:rPr>
              <a:t>조 별표</a:t>
            </a:r>
            <a:r>
              <a:rPr lang="en-US" altLang="ko-KR" sz="1300" b="1" dirty="0" smtClean="0">
                <a:latin typeface="+mj-ea"/>
                <a:ea typeface="+mj-ea"/>
              </a:rPr>
              <a:t>5(</a:t>
            </a:r>
            <a:r>
              <a:rPr lang="ko-KR" altLang="en-US" sz="1300" b="1" dirty="0" smtClean="0">
                <a:latin typeface="+mj-ea"/>
                <a:ea typeface="+mj-ea"/>
              </a:rPr>
              <a:t>안전보건교육 </a:t>
            </a:r>
            <a:r>
              <a:rPr lang="ko-KR" altLang="en-US" sz="1300" b="1" dirty="0" err="1" smtClean="0">
                <a:latin typeface="+mj-ea"/>
                <a:ea typeface="+mj-ea"/>
              </a:rPr>
              <a:t>교육대상별</a:t>
            </a:r>
            <a:r>
              <a:rPr lang="ko-KR" altLang="en-US" sz="1300" b="1" dirty="0" smtClean="0">
                <a:latin typeface="+mj-ea"/>
                <a:ea typeface="+mj-ea"/>
              </a:rPr>
              <a:t> 교육 내용</a:t>
            </a:r>
            <a:r>
              <a:rPr lang="en-US" altLang="ko-KR" sz="1300" b="1" dirty="0" smtClean="0">
                <a:latin typeface="+mj-ea"/>
                <a:ea typeface="+mj-ea"/>
              </a:rPr>
              <a:t>)</a:t>
            </a:r>
            <a:endParaRPr lang="ko-KR" altLang="en-US" sz="1300" b="1" dirty="0">
              <a:latin typeface="+mj-ea"/>
              <a:ea typeface="+mj-e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21884" y="4233118"/>
            <a:ext cx="561564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300" b="1" dirty="0" smtClean="0">
                <a:latin typeface="+mj-ea"/>
                <a:ea typeface="+mj-ea"/>
              </a:rPr>
              <a:t>산업안전법 시행규칙 제</a:t>
            </a:r>
            <a:r>
              <a:rPr lang="en-US" altLang="ko-KR" sz="1300" b="1" dirty="0" smtClean="0">
                <a:latin typeface="+mj-ea"/>
                <a:ea typeface="+mj-ea"/>
              </a:rPr>
              <a:t>28</a:t>
            </a:r>
            <a:r>
              <a:rPr lang="ko-KR" altLang="en-US" sz="1300" b="1" dirty="0" smtClean="0">
                <a:latin typeface="+mj-ea"/>
                <a:ea typeface="+mj-ea"/>
              </a:rPr>
              <a:t>조 별표</a:t>
            </a:r>
            <a:r>
              <a:rPr lang="en-US" altLang="ko-KR" sz="1300" b="1" dirty="0" smtClean="0">
                <a:latin typeface="+mj-ea"/>
                <a:ea typeface="+mj-ea"/>
              </a:rPr>
              <a:t>5(</a:t>
            </a:r>
            <a:r>
              <a:rPr lang="ko-KR" altLang="en-US" sz="1300" b="1" dirty="0" smtClean="0">
                <a:latin typeface="+mj-ea"/>
                <a:ea typeface="+mj-ea"/>
              </a:rPr>
              <a:t>안전보건교육 </a:t>
            </a:r>
            <a:r>
              <a:rPr lang="ko-KR" altLang="en-US" sz="1300" b="1" dirty="0" err="1" smtClean="0">
                <a:latin typeface="+mj-ea"/>
                <a:ea typeface="+mj-ea"/>
              </a:rPr>
              <a:t>교육대상별</a:t>
            </a:r>
            <a:r>
              <a:rPr lang="ko-KR" altLang="en-US" sz="1300" b="1" dirty="0" smtClean="0">
                <a:latin typeface="+mj-ea"/>
                <a:ea typeface="+mj-ea"/>
              </a:rPr>
              <a:t> 교육 내용</a:t>
            </a:r>
            <a:r>
              <a:rPr lang="en-US" altLang="ko-KR" sz="1300" b="1" dirty="0" smtClean="0">
                <a:latin typeface="+mj-ea"/>
                <a:ea typeface="+mj-ea"/>
              </a:rPr>
              <a:t>)</a:t>
            </a:r>
            <a:endParaRPr lang="ko-KR" altLang="en-US" sz="13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16234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41665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1. 23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년 산업안전 관련 개정 법률 요약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3705" y="764704"/>
            <a:ext cx="4618335" cy="338554"/>
          </a:xfrm>
          <a:prstGeom prst="rect">
            <a:avLst/>
          </a:prstGeom>
          <a:solidFill>
            <a:srgbClr val="0061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물질안전보건자료 작성 제출 제공 등 대상 확대</a:t>
            </a:r>
            <a:endParaRPr lang="ko-KR" altLang="en-US" sz="16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DDBDD55-C31B-9248-AE5F-87640EA2EAF5}"/>
              </a:ext>
            </a:extLst>
          </p:cNvPr>
          <p:cNvSpPr txBox="1"/>
          <p:nvPr/>
        </p:nvSpPr>
        <p:spPr>
          <a:xfrm>
            <a:off x="6948264" y="764704"/>
            <a:ext cx="1980290" cy="428472"/>
          </a:xfrm>
          <a:prstGeom prst="rect">
            <a:avLst/>
          </a:prstGeom>
          <a:noFill/>
        </p:spPr>
        <p:txBody>
          <a:bodyPr wrap="square" lIns="104287" tIns="52144" rIns="104287" bIns="52144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맑은 고딕" panose="020B0503020000020004" pitchFamily="50" charset="-127"/>
              </a:rPr>
              <a:t>시행 </a:t>
            </a:r>
            <a:r>
              <a:rPr lang="en-US" altLang="ko-KR" sz="1400" b="1" dirty="0" smtClean="0">
                <a:latin typeface="맑은 고딕" panose="020B0503020000020004" pitchFamily="50" charset="-127"/>
              </a:rPr>
              <a:t>: 2023. 01. 16.</a:t>
            </a:r>
            <a:endParaRPr lang="en-US" altLang="ko-KR" sz="1400" b="1" spc="-90" dirty="0" smtClean="0">
              <a:latin typeface="맑은 고딕" panose="020B0503020000020004" pitchFamily="50" charset="-127"/>
            </a:endParaRPr>
          </a:p>
        </p:txBody>
      </p:sp>
      <p:sp>
        <p:nvSpPr>
          <p:cNvPr id="13" name="양쪽 모서리가 둥근 사각형 9">
            <a:extLst>
              <a:ext uri="{FF2B5EF4-FFF2-40B4-BE49-F238E27FC236}">
                <a16:creationId xmlns:a16="http://schemas.microsoft.com/office/drawing/2014/main" id="{9F53F1F9-70E9-4761-AE4E-3C9F11318DAA}"/>
              </a:ext>
            </a:extLst>
          </p:cNvPr>
          <p:cNvSpPr/>
          <p:nvPr/>
        </p:nvSpPr>
        <p:spPr>
          <a:xfrm>
            <a:off x="5442855" y="2299353"/>
            <a:ext cx="2333899" cy="227169"/>
          </a:xfrm>
          <a:prstGeom prst="round2SameRect">
            <a:avLst>
              <a:gd name="adj1" fmla="val 37475"/>
              <a:gd name="adj2" fmla="val 0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ko-KR" altLang="en-US" sz="1400" b="1" spc="-113" dirty="0" smtClean="0">
                <a:ln>
                  <a:solidFill>
                    <a:schemeClr val="tx1">
                      <a:lumMod val="65000"/>
                      <a:lumOff val="35000"/>
                      <a:alpha val="500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내용</a:t>
            </a:r>
            <a:endParaRPr lang="ko-KR" altLang="en-US" sz="14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4" name="모서리가 둥근 직사각형 41">
            <a:extLst>
              <a:ext uri="{FF2B5EF4-FFF2-40B4-BE49-F238E27FC236}">
                <a16:creationId xmlns:a16="http://schemas.microsoft.com/office/drawing/2014/main" id="{D3B0703A-12E6-46A4-B4E3-F16C5C303DA5}"/>
              </a:ext>
            </a:extLst>
          </p:cNvPr>
          <p:cNvSpPr/>
          <p:nvPr/>
        </p:nvSpPr>
        <p:spPr>
          <a:xfrm rot="5400000" flipH="1">
            <a:off x="4874716" y="2458937"/>
            <a:ext cx="3697495" cy="3832667"/>
          </a:xfrm>
          <a:prstGeom prst="roundRect">
            <a:avLst>
              <a:gd name="adj" fmla="val 3675"/>
            </a:avLst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endParaRPr lang="en-US" altLang="ko-KR" sz="1400" b="1" spc="-151" dirty="0">
              <a:solidFill>
                <a:schemeClr val="tx1"/>
              </a:solidFill>
              <a:latin typeface="+mn-ea"/>
            </a:endParaRPr>
          </a:p>
        </p:txBody>
      </p:sp>
      <p:graphicFrame>
        <p:nvGraphicFramePr>
          <p:cNvPr id="15" name="표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0069103"/>
              </p:ext>
            </p:extLst>
          </p:nvPr>
        </p:nvGraphicFramePr>
        <p:xfrm>
          <a:off x="546818" y="2434148"/>
          <a:ext cx="3799037" cy="3901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9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8180">
                <a:tc>
                  <a:txBody>
                    <a:bodyPr/>
                    <a:lstStyle/>
                    <a:p>
                      <a:pPr algn="ctr" latinLnBrk="1">
                        <a:lnSpc>
                          <a:spcPct val="200000"/>
                        </a:lnSpc>
                      </a:pPr>
                      <a:r>
                        <a:rPr lang="ko-KR" altLang="en-US" sz="1200" b="1" dirty="0" smtClean="0">
                          <a:latin typeface="+mj-ea"/>
                          <a:ea typeface="+mj-ea"/>
                        </a:rPr>
                        <a:t>물질안전보건자료 기재사항</a:t>
                      </a:r>
                      <a:endParaRPr lang="ko-KR" altLang="en-US" sz="1200" b="1" dirty="0">
                        <a:latin typeface="+mj-ea"/>
                        <a:ea typeface="+mj-ea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9202">
                <a:tc>
                  <a:txBody>
                    <a:bodyPr/>
                    <a:lstStyle/>
                    <a:p>
                      <a:pPr marL="228600" indent="-228600" algn="l" latinLnBrk="1">
                        <a:lnSpc>
                          <a:spcPct val="200000"/>
                        </a:lnSpc>
                        <a:buAutoNum type="arabicPeriod"/>
                      </a:pPr>
                      <a:r>
                        <a:rPr lang="ko-KR" altLang="en-US" sz="1100" b="1" dirty="0" smtClean="0">
                          <a:latin typeface="+mj-ea"/>
                          <a:ea typeface="+mj-ea"/>
                        </a:rPr>
                        <a:t>제품명</a:t>
                      </a:r>
                      <a:endParaRPr lang="en-US" altLang="ko-KR" sz="1100" b="1" dirty="0" smtClean="0">
                        <a:latin typeface="+mj-ea"/>
                        <a:ea typeface="+mj-ea"/>
                      </a:endParaRPr>
                    </a:p>
                    <a:p>
                      <a:pPr marL="228600" indent="-228600" algn="l" latinLnBrk="1">
                        <a:lnSpc>
                          <a:spcPct val="200000"/>
                        </a:lnSpc>
                        <a:buAutoNum type="arabicPeriod"/>
                      </a:pPr>
                      <a:r>
                        <a:rPr lang="ko-KR" altLang="en-US" sz="1100" b="1" dirty="0" smtClean="0">
                          <a:latin typeface="+mj-ea"/>
                          <a:ea typeface="+mj-ea"/>
                        </a:rPr>
                        <a:t>물질안전보건자료대상물질을 구성하는 화학물질 중 법 제</a:t>
                      </a:r>
                      <a:r>
                        <a:rPr lang="en-US" altLang="ko-KR" sz="1100" b="1" dirty="0" smtClean="0">
                          <a:latin typeface="+mj-ea"/>
                          <a:ea typeface="+mj-ea"/>
                        </a:rPr>
                        <a:t>104</a:t>
                      </a:r>
                      <a:r>
                        <a:rPr lang="ko-KR" altLang="en-US" sz="1100" b="1" dirty="0" smtClean="0">
                          <a:latin typeface="+mj-ea"/>
                          <a:ea typeface="+mj-ea"/>
                        </a:rPr>
                        <a:t>조에 따른 분류기준에 해당하는 화학물질의 명칭 및 함유량</a:t>
                      </a:r>
                      <a:endParaRPr lang="en-US" altLang="ko-KR" sz="1100" b="1" dirty="0" smtClean="0">
                        <a:latin typeface="+mj-ea"/>
                        <a:ea typeface="+mj-ea"/>
                      </a:endParaRPr>
                    </a:p>
                    <a:p>
                      <a:pPr marL="228600" indent="-228600" algn="l" latinLnBrk="1">
                        <a:lnSpc>
                          <a:spcPct val="200000"/>
                        </a:lnSpc>
                        <a:buAutoNum type="arabicPeriod"/>
                      </a:pPr>
                      <a:r>
                        <a:rPr lang="ko-KR" altLang="en-US" sz="1100" b="1" dirty="0" smtClean="0">
                          <a:latin typeface="+mj-ea"/>
                          <a:ea typeface="+mj-ea"/>
                        </a:rPr>
                        <a:t>안전 및 보건상의 취급 주의 사항</a:t>
                      </a:r>
                      <a:endParaRPr lang="en-US" altLang="ko-KR" sz="1100" b="1" dirty="0" smtClean="0">
                        <a:latin typeface="+mj-ea"/>
                        <a:ea typeface="+mj-ea"/>
                      </a:endParaRPr>
                    </a:p>
                    <a:p>
                      <a:pPr marL="228600" indent="-228600" algn="l" latinLnBrk="1">
                        <a:lnSpc>
                          <a:spcPct val="200000"/>
                        </a:lnSpc>
                        <a:buAutoNum type="arabicPeriod"/>
                      </a:pPr>
                      <a:r>
                        <a:rPr lang="ko-KR" altLang="en-US" sz="1100" b="1" dirty="0" smtClean="0">
                          <a:latin typeface="+mj-ea"/>
                          <a:ea typeface="+mj-ea"/>
                        </a:rPr>
                        <a:t>건강 및 환경에 대한 유해성</a:t>
                      </a:r>
                      <a:r>
                        <a:rPr lang="en-US" altLang="ko-KR" sz="1100" b="1" dirty="0" smtClean="0"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100" b="1" dirty="0" smtClean="0">
                          <a:latin typeface="+mj-ea"/>
                          <a:ea typeface="+mj-ea"/>
                        </a:rPr>
                        <a:t>물리적 위험성</a:t>
                      </a:r>
                      <a:endParaRPr lang="en-US" altLang="ko-KR" sz="1100" b="1" dirty="0" smtClean="0">
                        <a:latin typeface="+mj-ea"/>
                        <a:ea typeface="+mj-ea"/>
                      </a:endParaRPr>
                    </a:p>
                    <a:p>
                      <a:pPr marL="228600" indent="-228600" algn="l" latinLnBrk="1">
                        <a:lnSpc>
                          <a:spcPct val="200000"/>
                        </a:lnSpc>
                        <a:buAutoNum type="arabicPeriod"/>
                      </a:pPr>
                      <a:r>
                        <a:rPr lang="ko-KR" altLang="en-US" sz="1100" b="1" dirty="0" smtClean="0">
                          <a:latin typeface="+mj-ea"/>
                          <a:ea typeface="+mj-ea"/>
                        </a:rPr>
                        <a:t>물리 및 화학적 특성</a:t>
                      </a:r>
                      <a:endParaRPr lang="en-US" altLang="ko-KR" sz="1100" b="1" dirty="0" smtClean="0">
                        <a:latin typeface="+mj-ea"/>
                        <a:ea typeface="+mj-ea"/>
                      </a:endParaRPr>
                    </a:p>
                    <a:p>
                      <a:pPr marL="228600" indent="-228600" algn="l" latinLnBrk="1">
                        <a:lnSpc>
                          <a:spcPct val="200000"/>
                        </a:lnSpc>
                        <a:buAutoNum type="arabicPeriod"/>
                      </a:pPr>
                      <a:r>
                        <a:rPr lang="ko-KR" altLang="en-US" sz="1100" b="1" dirty="0" smtClean="0">
                          <a:latin typeface="+mj-ea"/>
                          <a:ea typeface="+mj-ea"/>
                        </a:rPr>
                        <a:t>독성에 관한 정보</a:t>
                      </a:r>
                      <a:endParaRPr lang="en-US" altLang="ko-KR" sz="1100" b="1" dirty="0" smtClean="0">
                        <a:latin typeface="+mj-ea"/>
                        <a:ea typeface="+mj-ea"/>
                      </a:endParaRPr>
                    </a:p>
                    <a:p>
                      <a:pPr marL="228600" indent="-228600" algn="l" latinLnBrk="1">
                        <a:lnSpc>
                          <a:spcPct val="200000"/>
                        </a:lnSpc>
                        <a:buAutoNum type="arabicPeriod"/>
                      </a:pPr>
                      <a:r>
                        <a:rPr lang="ko-KR" altLang="en-US" sz="1100" b="1" dirty="0" smtClean="0">
                          <a:latin typeface="+mj-ea"/>
                          <a:ea typeface="+mj-ea"/>
                        </a:rPr>
                        <a:t>폭발 및 </a:t>
                      </a:r>
                      <a:r>
                        <a:rPr lang="ko-KR" altLang="en-US" sz="1100" b="1" dirty="0" err="1" smtClean="0">
                          <a:latin typeface="+mj-ea"/>
                          <a:ea typeface="+mj-ea"/>
                        </a:rPr>
                        <a:t>화재시</a:t>
                      </a:r>
                      <a:r>
                        <a:rPr lang="ko-KR" altLang="en-US" sz="1100" b="1" dirty="0" smtClean="0">
                          <a:latin typeface="+mj-ea"/>
                          <a:ea typeface="+mj-ea"/>
                        </a:rPr>
                        <a:t> 대처방법</a:t>
                      </a:r>
                      <a:endParaRPr lang="en-US" altLang="ko-KR" sz="1100" b="1" dirty="0" smtClean="0">
                        <a:latin typeface="+mj-ea"/>
                        <a:ea typeface="+mj-ea"/>
                      </a:endParaRPr>
                    </a:p>
                    <a:p>
                      <a:pPr marL="228600" indent="-228600" algn="l" latinLnBrk="1">
                        <a:lnSpc>
                          <a:spcPct val="200000"/>
                        </a:lnSpc>
                        <a:buAutoNum type="arabicPeriod"/>
                      </a:pPr>
                      <a:r>
                        <a:rPr lang="ko-KR" altLang="en-US" sz="1100" b="1" dirty="0" smtClean="0">
                          <a:latin typeface="+mj-ea"/>
                          <a:ea typeface="+mj-ea"/>
                        </a:rPr>
                        <a:t>응급조치 요령</a:t>
                      </a:r>
                      <a:endParaRPr lang="ko-KR" altLang="en-US" sz="1100" b="1" dirty="0">
                        <a:latin typeface="+mj-ea"/>
                        <a:ea typeface="+mj-ea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6" name="표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062077"/>
              </p:ext>
            </p:extLst>
          </p:nvPr>
        </p:nvGraphicFramePr>
        <p:xfrm>
          <a:off x="546819" y="1618830"/>
          <a:ext cx="8178438" cy="569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2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55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491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기존 대상</a:t>
                      </a:r>
                      <a:endParaRPr lang="ko-KR" altLang="en-US" sz="1100" b="1" dirty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제조 수입한 </a:t>
                      </a:r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MSDS</a:t>
                      </a:r>
                      <a:r>
                        <a:rPr lang="en-US" altLang="ko-KR" sz="1100" b="1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100" b="1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대상물질의 연간 제조 및 수입량이 </a:t>
                      </a:r>
                      <a:r>
                        <a:rPr lang="en-US" altLang="ko-KR" sz="1100" b="1" u="sng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1,000</a:t>
                      </a:r>
                      <a:r>
                        <a:rPr lang="ko-KR" altLang="en-US" sz="1100" b="1" u="sng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톤 이상</a:t>
                      </a:r>
                      <a:r>
                        <a:rPr lang="ko-KR" altLang="en-US" sz="1100" b="1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인 자</a:t>
                      </a:r>
                      <a:endParaRPr lang="ko-KR" altLang="en-US" sz="1100" b="1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913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>
                          <a:solidFill>
                            <a:srgbClr val="002060"/>
                          </a:solidFill>
                          <a:latin typeface="+mj-ea"/>
                          <a:ea typeface="+mj-ea"/>
                        </a:rPr>
                        <a:t>개정 대상</a:t>
                      </a:r>
                      <a:endParaRPr lang="ko-KR" altLang="en-US" sz="1100" b="1" dirty="0">
                        <a:solidFill>
                          <a:srgbClr val="00206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32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100" b="1" kern="1200" dirty="0" smtClean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제조 수입한 </a:t>
                      </a:r>
                      <a:r>
                        <a:rPr lang="en-US" altLang="ko-KR" sz="1100" b="1" kern="1200" dirty="0" smtClean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MSDS</a:t>
                      </a:r>
                      <a:r>
                        <a:rPr lang="en-US" altLang="ko-KR" sz="1100" b="1" kern="1200" baseline="0" dirty="0" smtClean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1100" b="1" kern="1200" baseline="0" dirty="0" smtClean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대상물질의 연간 제조 및 수입량이 </a:t>
                      </a:r>
                      <a:r>
                        <a:rPr lang="en-US" altLang="ko-KR" sz="1100" b="1" u="sng" kern="1200" baseline="0" dirty="0" smtClean="0">
                          <a:solidFill>
                            <a:srgbClr val="FF0000"/>
                          </a:solidFill>
                          <a:latin typeface="+mj-ea"/>
                          <a:ea typeface="+mn-ea"/>
                          <a:cs typeface="+mn-cs"/>
                        </a:rPr>
                        <a:t>100</a:t>
                      </a:r>
                      <a:r>
                        <a:rPr lang="ko-KR" altLang="en-US" sz="1100" b="1" u="sng" kern="1200" baseline="0" dirty="0" smtClean="0">
                          <a:solidFill>
                            <a:srgbClr val="FF0000"/>
                          </a:solidFill>
                          <a:latin typeface="+mj-ea"/>
                          <a:ea typeface="+mn-ea"/>
                          <a:cs typeface="+mn-cs"/>
                        </a:rPr>
                        <a:t>톤 이상 </a:t>
                      </a:r>
                      <a:r>
                        <a:rPr lang="en-US" altLang="ko-KR" sz="1100" b="1" u="sng" kern="1200" baseline="0" dirty="0" smtClean="0">
                          <a:solidFill>
                            <a:srgbClr val="FF0000"/>
                          </a:solidFill>
                          <a:latin typeface="+mj-ea"/>
                          <a:ea typeface="+mn-ea"/>
                          <a:cs typeface="+mn-cs"/>
                        </a:rPr>
                        <a:t>1,000</a:t>
                      </a:r>
                      <a:r>
                        <a:rPr lang="ko-KR" altLang="en-US" sz="1100" b="1" u="sng" kern="1200" baseline="0" dirty="0" smtClean="0">
                          <a:solidFill>
                            <a:srgbClr val="FF0000"/>
                          </a:solidFill>
                          <a:latin typeface="+mj-ea"/>
                          <a:ea typeface="+mn-ea"/>
                          <a:cs typeface="+mn-cs"/>
                        </a:rPr>
                        <a:t>톤 미만</a:t>
                      </a:r>
                      <a:r>
                        <a:rPr lang="ko-KR" altLang="en-US" sz="1100" b="1" kern="1200" baseline="0" dirty="0" smtClean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인 자</a:t>
                      </a:r>
                      <a:endParaRPr lang="ko-KR" altLang="en-US" sz="1100" b="1" kern="1200" dirty="0" smtClean="0">
                        <a:solidFill>
                          <a:schemeClr val="tx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941252" y="3611921"/>
            <a:ext cx="36985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 smtClean="0">
                <a:latin typeface="+mj-ea"/>
                <a:ea typeface="+mj-ea"/>
              </a:rPr>
              <a:t>개정 대상자는 물질보건 자료를 작성하여 </a:t>
            </a:r>
            <a:endParaRPr lang="en-US" altLang="ko-KR" sz="1400" b="1" dirty="0">
              <a:latin typeface="+mj-ea"/>
              <a:ea typeface="+mj-ea"/>
            </a:endParaRPr>
          </a:p>
          <a:p>
            <a:pPr marL="342900" indent="-342900">
              <a:buAutoNum type="arabicParenR"/>
            </a:pPr>
            <a:r>
              <a:rPr lang="ko-KR" altLang="en-US" sz="1400" b="1" dirty="0" smtClean="0">
                <a:latin typeface="+mj-ea"/>
                <a:ea typeface="+mj-ea"/>
              </a:rPr>
              <a:t>고용노동부장관에게 제출할 의무</a:t>
            </a:r>
            <a:endParaRPr lang="en-US" altLang="ko-KR" sz="1400" b="1" dirty="0" smtClean="0">
              <a:latin typeface="+mj-ea"/>
              <a:ea typeface="+mj-ea"/>
            </a:endParaRPr>
          </a:p>
          <a:p>
            <a:pPr marL="342900" indent="-342900">
              <a:buAutoNum type="arabicParenR"/>
            </a:pPr>
            <a:r>
              <a:rPr lang="ko-KR" altLang="en-US" sz="1400" b="1" dirty="0" smtClean="0">
                <a:latin typeface="+mj-ea"/>
                <a:ea typeface="+mj-ea"/>
              </a:rPr>
              <a:t>양도 및 제공자에 대한 자료제공의무를 부담하며</a:t>
            </a:r>
            <a:r>
              <a:rPr lang="en-US" altLang="ko-KR" sz="1400" b="1" dirty="0" smtClean="0">
                <a:latin typeface="+mj-ea"/>
                <a:ea typeface="+mj-ea"/>
              </a:rPr>
              <a:t>,</a:t>
            </a:r>
          </a:p>
          <a:p>
            <a:pPr marL="342900" indent="-342900">
              <a:buAutoNum type="arabicParenR"/>
            </a:pPr>
            <a:r>
              <a:rPr lang="ko-KR" altLang="en-US" sz="1400" b="1" dirty="0" smtClean="0">
                <a:latin typeface="+mj-ea"/>
                <a:ea typeface="+mj-ea"/>
              </a:rPr>
              <a:t>영업비밀에 해당함을 이유로 일부 비공개를 신청할 수 있음</a:t>
            </a:r>
            <a:endParaRPr lang="ko-KR" altLang="en-US" sz="1400" b="1" dirty="0">
              <a:latin typeface="+mj-ea"/>
              <a:ea typeface="+mj-e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111" y="1239106"/>
            <a:ext cx="28600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b="1" dirty="0" smtClean="0">
                <a:latin typeface="+mj-ea"/>
                <a:ea typeface="+mj-ea"/>
              </a:rPr>
              <a:t>산업안전보건법 제</a:t>
            </a:r>
            <a:r>
              <a:rPr lang="en-US" altLang="ko-KR" sz="1400" b="1" dirty="0" smtClean="0">
                <a:latin typeface="+mj-ea"/>
                <a:ea typeface="+mj-ea"/>
              </a:rPr>
              <a:t>110</a:t>
            </a:r>
            <a:r>
              <a:rPr lang="ko-KR" altLang="en-US" sz="1400" b="1" dirty="0" smtClean="0">
                <a:latin typeface="+mj-ea"/>
                <a:ea typeface="+mj-ea"/>
              </a:rPr>
              <a:t>조 </a:t>
            </a:r>
            <a:r>
              <a:rPr lang="en-US" altLang="ko-KR" sz="1400" b="1" dirty="0" smtClean="0">
                <a:latin typeface="+mj-ea"/>
                <a:ea typeface="+mj-ea"/>
              </a:rPr>
              <a:t>~112</a:t>
            </a:r>
            <a:r>
              <a:rPr lang="ko-KR" altLang="en-US" sz="1400" b="1" dirty="0" smtClean="0">
                <a:latin typeface="+mj-ea"/>
                <a:ea typeface="+mj-ea"/>
              </a:rPr>
              <a:t>조</a:t>
            </a:r>
            <a:endParaRPr lang="ko-KR" altLang="en-US" sz="14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30248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41665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1. 23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년 산업안전 관련 개정 법률 요약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3705" y="764704"/>
            <a:ext cx="4618335" cy="338554"/>
          </a:xfrm>
          <a:prstGeom prst="rect">
            <a:avLst/>
          </a:prstGeom>
          <a:solidFill>
            <a:srgbClr val="0061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안전관리자 </a:t>
            </a:r>
            <a:r>
              <a:rPr lang="en-US" altLang="ko-KR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명 이상 선임 기준 강화</a:t>
            </a:r>
            <a:endParaRPr lang="ko-KR" altLang="en-US" sz="16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DDBDD55-C31B-9248-AE5F-87640EA2EAF5}"/>
              </a:ext>
            </a:extLst>
          </p:cNvPr>
          <p:cNvSpPr txBox="1"/>
          <p:nvPr/>
        </p:nvSpPr>
        <p:spPr>
          <a:xfrm>
            <a:off x="6948264" y="764704"/>
            <a:ext cx="1980290" cy="428472"/>
          </a:xfrm>
          <a:prstGeom prst="rect">
            <a:avLst/>
          </a:prstGeom>
          <a:noFill/>
        </p:spPr>
        <p:txBody>
          <a:bodyPr wrap="square" lIns="104287" tIns="52144" rIns="104287" bIns="52144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맑은 고딕" panose="020B0503020000020004" pitchFamily="50" charset="-127"/>
              </a:rPr>
              <a:t>시행 </a:t>
            </a:r>
            <a:r>
              <a:rPr lang="en-US" altLang="ko-KR" sz="1400" b="1" dirty="0" smtClean="0">
                <a:latin typeface="맑은 고딕" panose="020B0503020000020004" pitchFamily="50" charset="-127"/>
              </a:rPr>
              <a:t>: 2023. 08. 18.</a:t>
            </a:r>
            <a:endParaRPr lang="en-US" altLang="ko-KR" sz="1400" b="1" spc="-90" dirty="0" smtClean="0">
              <a:latin typeface="맑은 고딕" panose="020B0503020000020004" pitchFamily="50" charset="-127"/>
            </a:endParaRPr>
          </a:p>
        </p:txBody>
      </p:sp>
      <p:sp>
        <p:nvSpPr>
          <p:cNvPr id="11" name="양쪽 모서리가 둥근 사각형 9">
            <a:extLst>
              <a:ext uri="{FF2B5EF4-FFF2-40B4-BE49-F238E27FC236}">
                <a16:creationId xmlns:a16="http://schemas.microsoft.com/office/drawing/2014/main" id="{9F53F1F9-70E9-4761-AE4E-3C9F11318DAA}"/>
              </a:ext>
            </a:extLst>
          </p:cNvPr>
          <p:cNvSpPr/>
          <p:nvPr/>
        </p:nvSpPr>
        <p:spPr>
          <a:xfrm>
            <a:off x="417998" y="1246680"/>
            <a:ext cx="4368525" cy="227169"/>
          </a:xfrm>
          <a:prstGeom prst="round2SameRect">
            <a:avLst>
              <a:gd name="adj1" fmla="val 37475"/>
              <a:gd name="adj2" fmla="val 0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ko-KR" altLang="en-US" sz="1400" b="1" spc="-113" dirty="0">
                <a:ln>
                  <a:solidFill>
                    <a:schemeClr val="tx1">
                      <a:lumMod val="65000"/>
                      <a:lumOff val="35000"/>
                      <a:alpha val="500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종전 기준</a:t>
            </a:r>
          </a:p>
        </p:txBody>
      </p:sp>
      <p:sp>
        <p:nvSpPr>
          <p:cNvPr id="20" name="모서리가 둥근 직사각형 41">
            <a:extLst>
              <a:ext uri="{FF2B5EF4-FFF2-40B4-BE49-F238E27FC236}">
                <a16:creationId xmlns:a16="http://schemas.microsoft.com/office/drawing/2014/main" id="{D3B0703A-12E6-46A4-B4E3-F16C5C303DA5}"/>
              </a:ext>
            </a:extLst>
          </p:cNvPr>
          <p:cNvSpPr/>
          <p:nvPr/>
        </p:nvSpPr>
        <p:spPr>
          <a:xfrm rot="5400000" flipH="1">
            <a:off x="3594371" y="-1799973"/>
            <a:ext cx="1957027" cy="8500917"/>
          </a:xfrm>
          <a:prstGeom prst="roundRect">
            <a:avLst>
              <a:gd name="adj" fmla="val 3675"/>
            </a:avLst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endParaRPr lang="en-US" altLang="ko-KR" sz="1400" b="1" spc="-15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1" name="양쪽 모서리가 둥근 사각형 9">
            <a:extLst>
              <a:ext uri="{FF2B5EF4-FFF2-40B4-BE49-F238E27FC236}">
                <a16:creationId xmlns:a16="http://schemas.microsoft.com/office/drawing/2014/main" id="{9F53F1F9-70E9-4761-AE4E-3C9F11318DAA}"/>
              </a:ext>
            </a:extLst>
          </p:cNvPr>
          <p:cNvSpPr/>
          <p:nvPr/>
        </p:nvSpPr>
        <p:spPr>
          <a:xfrm>
            <a:off x="417998" y="3763116"/>
            <a:ext cx="4368525" cy="227169"/>
          </a:xfrm>
          <a:prstGeom prst="round2SameRect">
            <a:avLst>
              <a:gd name="adj1" fmla="val 37475"/>
              <a:gd name="adj2" fmla="val 0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ko-KR" altLang="en-US" sz="1400" b="1" spc="-113" dirty="0">
                <a:ln>
                  <a:solidFill>
                    <a:schemeClr val="tx1">
                      <a:lumMod val="65000"/>
                      <a:lumOff val="35000"/>
                      <a:alpha val="500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개정 기준</a:t>
            </a:r>
          </a:p>
        </p:txBody>
      </p:sp>
      <p:sp>
        <p:nvSpPr>
          <p:cNvPr id="22" name="모서리가 둥근 직사각형 41">
            <a:extLst>
              <a:ext uri="{FF2B5EF4-FFF2-40B4-BE49-F238E27FC236}">
                <a16:creationId xmlns:a16="http://schemas.microsoft.com/office/drawing/2014/main" id="{D3B0703A-12E6-46A4-B4E3-F16C5C303DA5}"/>
              </a:ext>
            </a:extLst>
          </p:cNvPr>
          <p:cNvSpPr/>
          <p:nvPr/>
        </p:nvSpPr>
        <p:spPr>
          <a:xfrm rot="5400000" flipH="1">
            <a:off x="3497995" y="832098"/>
            <a:ext cx="2165494" cy="8500917"/>
          </a:xfrm>
          <a:prstGeom prst="roundRect">
            <a:avLst>
              <a:gd name="adj" fmla="val 3675"/>
            </a:avLst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endParaRPr lang="en-US" altLang="ko-KR" sz="1400" b="1" spc="-151" dirty="0">
              <a:solidFill>
                <a:schemeClr val="tx1"/>
              </a:solidFill>
              <a:latin typeface="+mn-ea"/>
            </a:endParaRPr>
          </a:p>
        </p:txBody>
      </p:sp>
      <p:graphicFrame>
        <p:nvGraphicFramePr>
          <p:cNvPr id="23" name="표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4819123"/>
              </p:ext>
            </p:extLst>
          </p:nvPr>
        </p:nvGraphicFramePr>
        <p:xfrm>
          <a:off x="705939" y="1920253"/>
          <a:ext cx="7218348" cy="14343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63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220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716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b="1" dirty="0" smtClean="0">
                          <a:latin typeface="+mj-ea"/>
                          <a:ea typeface="+mj-ea"/>
                        </a:rPr>
                        <a:t>대상 업종</a:t>
                      </a:r>
                      <a:endParaRPr lang="ko-KR" altLang="en-US" sz="1300" b="1" dirty="0">
                        <a:latin typeface="+mj-ea"/>
                        <a:ea typeface="+mj-ea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300" b="1" dirty="0" smtClean="0">
                          <a:latin typeface="+mj-ea"/>
                          <a:ea typeface="+mj-ea"/>
                        </a:rPr>
                        <a:t>섬유제품 제조업</a:t>
                      </a:r>
                      <a:r>
                        <a:rPr lang="en-US" altLang="ko-KR" sz="1300" b="1" dirty="0" smtClean="0"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300" b="1" dirty="0" smtClean="0">
                          <a:latin typeface="+mj-ea"/>
                          <a:ea typeface="+mj-ea"/>
                        </a:rPr>
                        <a:t>의복제외</a:t>
                      </a:r>
                      <a:r>
                        <a:rPr lang="en-US" altLang="ko-KR" sz="1300" b="1" dirty="0" smtClean="0">
                          <a:latin typeface="+mj-ea"/>
                          <a:ea typeface="+mj-ea"/>
                        </a:rPr>
                        <a:t>), </a:t>
                      </a:r>
                      <a:r>
                        <a:rPr lang="ko-KR" altLang="en-US" sz="1300" b="1" dirty="0" smtClean="0">
                          <a:latin typeface="+mj-ea"/>
                          <a:ea typeface="+mj-ea"/>
                        </a:rPr>
                        <a:t>산업용 기계 및 장비 </a:t>
                      </a:r>
                      <a:r>
                        <a:rPr lang="ko-KR" altLang="en-US" sz="1300" b="1" dirty="0" err="1" smtClean="0">
                          <a:latin typeface="+mj-ea"/>
                          <a:ea typeface="+mj-ea"/>
                        </a:rPr>
                        <a:t>수리업</a:t>
                      </a:r>
                      <a:r>
                        <a:rPr lang="en-US" altLang="ko-KR" sz="1300" b="1" dirty="0" smtClean="0"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300" b="1" dirty="0" smtClean="0">
                          <a:latin typeface="+mj-ea"/>
                          <a:ea typeface="+mj-ea"/>
                        </a:rPr>
                        <a:t>폐기물 수집</a:t>
                      </a:r>
                      <a:r>
                        <a:rPr lang="en-US" altLang="ko-KR" sz="1300" b="1" dirty="0" smtClean="0"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300" b="1" dirty="0" smtClean="0">
                          <a:latin typeface="+mj-ea"/>
                          <a:ea typeface="+mj-ea"/>
                        </a:rPr>
                        <a:t>운반</a:t>
                      </a:r>
                      <a:r>
                        <a:rPr lang="en-US" altLang="ko-KR" sz="1300" b="1" dirty="0" smtClean="0"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300" b="1" dirty="0" smtClean="0">
                          <a:latin typeface="+mj-ea"/>
                          <a:ea typeface="+mj-ea"/>
                        </a:rPr>
                        <a:t>처리 및 원료 재생업</a:t>
                      </a:r>
                      <a:r>
                        <a:rPr lang="en-US" altLang="ko-KR" sz="1300" b="1" dirty="0" smtClean="0"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300" b="1" dirty="0" smtClean="0">
                          <a:latin typeface="+mj-ea"/>
                          <a:ea typeface="+mj-ea"/>
                        </a:rPr>
                        <a:t>환경 정화 및 </a:t>
                      </a:r>
                      <a:r>
                        <a:rPr lang="ko-KR" altLang="en-US" sz="1300" b="1" dirty="0" err="1" smtClean="0">
                          <a:latin typeface="+mj-ea"/>
                          <a:ea typeface="+mj-ea"/>
                        </a:rPr>
                        <a:t>복원업</a:t>
                      </a:r>
                      <a:r>
                        <a:rPr lang="en-US" altLang="ko-KR" sz="1300" b="1" dirty="0" smtClean="0"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300" b="1" dirty="0" smtClean="0">
                          <a:latin typeface="+mj-ea"/>
                          <a:ea typeface="+mj-ea"/>
                        </a:rPr>
                        <a:t>운수 및 창고업</a:t>
                      </a:r>
                      <a:endParaRPr lang="ko-KR" altLang="en-US" sz="1300" b="1" dirty="0">
                        <a:latin typeface="+mj-ea"/>
                        <a:ea typeface="+mj-ea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716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b="1" dirty="0" smtClean="0">
                          <a:latin typeface="+mj-ea"/>
                          <a:ea typeface="+mj-ea"/>
                        </a:rPr>
                        <a:t>선임 기준</a:t>
                      </a:r>
                      <a:endParaRPr lang="ko-KR" altLang="en-US" sz="1300" b="1" dirty="0">
                        <a:latin typeface="+mj-ea"/>
                        <a:ea typeface="+mj-ea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300" b="1" dirty="0" smtClean="0"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300" b="1" dirty="0" err="1" smtClean="0">
                          <a:latin typeface="+mj-ea"/>
                          <a:ea typeface="+mj-ea"/>
                        </a:rPr>
                        <a:t>상시근로자</a:t>
                      </a:r>
                      <a:r>
                        <a:rPr lang="ko-KR" altLang="en-US" sz="1300" b="1" dirty="0" smtClean="0">
                          <a:latin typeface="+mj-ea"/>
                          <a:ea typeface="+mj-ea"/>
                        </a:rPr>
                        <a:t> </a:t>
                      </a:r>
                      <a:r>
                        <a:rPr lang="en-US" altLang="ko-KR" sz="1300" b="1" dirty="0" smtClean="0">
                          <a:latin typeface="+mj-ea"/>
                          <a:ea typeface="+mj-ea"/>
                        </a:rPr>
                        <a:t>50</a:t>
                      </a:r>
                      <a:r>
                        <a:rPr lang="ko-KR" altLang="en-US" sz="1300" b="1" dirty="0" smtClean="0">
                          <a:latin typeface="+mj-ea"/>
                          <a:ea typeface="+mj-ea"/>
                        </a:rPr>
                        <a:t>명 이상 </a:t>
                      </a:r>
                      <a:r>
                        <a:rPr lang="en-US" altLang="ko-KR" sz="1300" b="1" dirty="0" smtClean="0">
                          <a:latin typeface="+mj-ea"/>
                          <a:ea typeface="+mj-ea"/>
                        </a:rPr>
                        <a:t>1</a:t>
                      </a:r>
                      <a:r>
                        <a:rPr lang="ko-KR" altLang="en-US" sz="1300" b="1" dirty="0" smtClean="0">
                          <a:latin typeface="+mj-ea"/>
                          <a:ea typeface="+mj-ea"/>
                        </a:rPr>
                        <a:t>천명 미만 </a:t>
                      </a:r>
                      <a:r>
                        <a:rPr lang="en-US" altLang="ko-KR" sz="1300" b="1" dirty="0" smtClean="0">
                          <a:latin typeface="+mj-ea"/>
                          <a:ea typeface="+mj-ea"/>
                        </a:rPr>
                        <a:t>: 1</a:t>
                      </a:r>
                      <a:r>
                        <a:rPr lang="ko-KR" altLang="en-US" sz="1300" b="1" dirty="0" smtClean="0">
                          <a:latin typeface="+mj-ea"/>
                          <a:ea typeface="+mj-ea"/>
                        </a:rPr>
                        <a:t>명</a:t>
                      </a:r>
                      <a:endParaRPr lang="en-US" altLang="ko-KR" sz="1300" b="1" dirty="0" smtClean="0">
                        <a:latin typeface="+mj-ea"/>
                        <a:ea typeface="+mj-ea"/>
                      </a:endParaRPr>
                    </a:p>
                    <a:p>
                      <a:pPr latinLnBrk="1"/>
                      <a:r>
                        <a:rPr lang="en-US" altLang="ko-KR" sz="1300" b="1" baseline="0" dirty="0" smtClean="0"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300" b="1" baseline="0" dirty="0" err="1" smtClean="0">
                          <a:latin typeface="+mj-ea"/>
                          <a:ea typeface="+mj-ea"/>
                        </a:rPr>
                        <a:t>상시근로자</a:t>
                      </a:r>
                      <a:r>
                        <a:rPr lang="ko-KR" altLang="en-US" sz="1300" b="1" baseline="0" dirty="0" smtClean="0">
                          <a:latin typeface="+mj-ea"/>
                          <a:ea typeface="+mj-ea"/>
                        </a:rPr>
                        <a:t> </a:t>
                      </a:r>
                      <a:r>
                        <a:rPr lang="en-US" altLang="ko-KR" sz="1300" b="1" baseline="0" dirty="0" smtClean="0">
                          <a:latin typeface="+mj-ea"/>
                          <a:ea typeface="+mj-ea"/>
                        </a:rPr>
                        <a:t>1</a:t>
                      </a:r>
                      <a:r>
                        <a:rPr lang="ko-KR" altLang="en-US" sz="1300" b="1" baseline="0" dirty="0" smtClean="0">
                          <a:latin typeface="+mj-ea"/>
                          <a:ea typeface="+mj-ea"/>
                        </a:rPr>
                        <a:t>천명 이상 </a:t>
                      </a:r>
                      <a:r>
                        <a:rPr lang="en-US" altLang="ko-KR" sz="1300" b="1" baseline="0" dirty="0" smtClean="0">
                          <a:latin typeface="+mj-ea"/>
                          <a:ea typeface="+mj-ea"/>
                        </a:rPr>
                        <a:t>: 2</a:t>
                      </a:r>
                      <a:r>
                        <a:rPr lang="ko-KR" altLang="en-US" sz="1300" b="1" baseline="0" dirty="0" smtClean="0">
                          <a:latin typeface="+mj-ea"/>
                          <a:ea typeface="+mj-ea"/>
                        </a:rPr>
                        <a:t>명 이상</a:t>
                      </a:r>
                      <a:endParaRPr lang="ko-KR" altLang="en-US" sz="1300" b="1" dirty="0">
                        <a:latin typeface="+mj-ea"/>
                        <a:ea typeface="+mj-ea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564023" y="1611474"/>
            <a:ext cx="518603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300" b="1" dirty="0" smtClean="0">
                <a:latin typeface="+mn-ea"/>
              </a:rPr>
              <a:t>섬유제품제조업 등 안전관리자 선임 기준</a:t>
            </a:r>
            <a:r>
              <a:rPr lang="en-US" altLang="ko-KR" sz="1300" b="1" dirty="0" smtClean="0">
                <a:latin typeface="+mn-ea"/>
              </a:rPr>
              <a:t>(</a:t>
            </a:r>
            <a:r>
              <a:rPr lang="ko-KR" altLang="en-US" sz="1300" b="1" dirty="0" smtClean="0">
                <a:latin typeface="+mn-ea"/>
              </a:rPr>
              <a:t>산업안전보건법 제 </a:t>
            </a:r>
            <a:r>
              <a:rPr lang="en-US" altLang="ko-KR" sz="1300" b="1" dirty="0" smtClean="0">
                <a:latin typeface="+mn-ea"/>
              </a:rPr>
              <a:t>17</a:t>
            </a:r>
            <a:r>
              <a:rPr lang="ko-KR" altLang="en-US" sz="1300" b="1" dirty="0" smtClean="0">
                <a:latin typeface="+mn-ea"/>
              </a:rPr>
              <a:t>조</a:t>
            </a:r>
            <a:r>
              <a:rPr lang="en-US" altLang="ko-KR" sz="1300" b="1" dirty="0" smtClean="0">
                <a:latin typeface="+mn-ea"/>
              </a:rPr>
              <a:t>)</a:t>
            </a:r>
            <a:endParaRPr lang="ko-KR" altLang="en-US" sz="1300" b="1" dirty="0">
              <a:latin typeface="+mn-ea"/>
            </a:endParaRPr>
          </a:p>
        </p:txBody>
      </p:sp>
      <p:graphicFrame>
        <p:nvGraphicFramePr>
          <p:cNvPr id="25" name="표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1551221"/>
              </p:ext>
            </p:extLst>
          </p:nvPr>
        </p:nvGraphicFramePr>
        <p:xfrm>
          <a:off x="639374" y="4509428"/>
          <a:ext cx="7218348" cy="14343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63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220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716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b="1" dirty="0" smtClean="0">
                          <a:latin typeface="+mj-ea"/>
                          <a:ea typeface="+mj-ea"/>
                        </a:rPr>
                        <a:t>대상 업종</a:t>
                      </a:r>
                      <a:endParaRPr lang="ko-KR" altLang="en-US" sz="1300" b="1" dirty="0">
                        <a:latin typeface="+mj-ea"/>
                        <a:ea typeface="+mj-ea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300" b="1" dirty="0" smtClean="0">
                          <a:latin typeface="+mj-ea"/>
                          <a:ea typeface="+mj-ea"/>
                        </a:rPr>
                        <a:t>섬유제품 제조업</a:t>
                      </a:r>
                      <a:r>
                        <a:rPr lang="en-US" altLang="ko-KR" sz="1300" b="1" dirty="0" smtClean="0"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300" b="1" dirty="0" smtClean="0">
                          <a:latin typeface="+mj-ea"/>
                          <a:ea typeface="+mj-ea"/>
                        </a:rPr>
                        <a:t>의복제외</a:t>
                      </a:r>
                      <a:r>
                        <a:rPr lang="en-US" altLang="ko-KR" sz="1300" b="1" dirty="0" smtClean="0">
                          <a:latin typeface="+mj-ea"/>
                          <a:ea typeface="+mj-ea"/>
                        </a:rPr>
                        <a:t>), </a:t>
                      </a:r>
                      <a:r>
                        <a:rPr lang="ko-KR" altLang="en-US" sz="1300" b="1" dirty="0" smtClean="0">
                          <a:latin typeface="+mj-ea"/>
                          <a:ea typeface="+mj-ea"/>
                        </a:rPr>
                        <a:t>산업용 기계 및 장비 </a:t>
                      </a:r>
                      <a:r>
                        <a:rPr lang="ko-KR" altLang="en-US" sz="1300" b="1" dirty="0" err="1" smtClean="0">
                          <a:latin typeface="+mj-ea"/>
                          <a:ea typeface="+mj-ea"/>
                        </a:rPr>
                        <a:t>수리업</a:t>
                      </a:r>
                      <a:r>
                        <a:rPr lang="en-US" altLang="ko-KR" sz="1300" b="1" dirty="0" smtClean="0"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300" b="1" dirty="0" smtClean="0">
                          <a:latin typeface="+mj-ea"/>
                          <a:ea typeface="+mj-ea"/>
                        </a:rPr>
                        <a:t>폐기물 수집</a:t>
                      </a:r>
                      <a:r>
                        <a:rPr lang="en-US" altLang="ko-KR" sz="1300" b="1" dirty="0" smtClean="0"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300" b="1" dirty="0" smtClean="0">
                          <a:latin typeface="+mj-ea"/>
                          <a:ea typeface="+mj-ea"/>
                        </a:rPr>
                        <a:t>운반</a:t>
                      </a:r>
                      <a:r>
                        <a:rPr lang="en-US" altLang="ko-KR" sz="1300" b="1" dirty="0" smtClean="0"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300" b="1" dirty="0" smtClean="0">
                          <a:latin typeface="+mj-ea"/>
                          <a:ea typeface="+mj-ea"/>
                        </a:rPr>
                        <a:t>처리 및 원료 재생업</a:t>
                      </a:r>
                      <a:r>
                        <a:rPr lang="en-US" altLang="ko-KR" sz="1300" b="1" dirty="0" smtClean="0"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300" b="1" dirty="0" smtClean="0">
                          <a:latin typeface="+mj-ea"/>
                          <a:ea typeface="+mj-ea"/>
                        </a:rPr>
                        <a:t>환경 정화 및 </a:t>
                      </a:r>
                      <a:r>
                        <a:rPr lang="ko-KR" altLang="en-US" sz="1300" b="1" dirty="0" err="1" smtClean="0">
                          <a:latin typeface="+mj-ea"/>
                          <a:ea typeface="+mj-ea"/>
                        </a:rPr>
                        <a:t>복원업</a:t>
                      </a:r>
                      <a:r>
                        <a:rPr lang="en-US" altLang="ko-KR" sz="1300" b="1" dirty="0" smtClean="0"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300" b="1" dirty="0" smtClean="0">
                          <a:latin typeface="+mj-ea"/>
                          <a:ea typeface="+mj-ea"/>
                        </a:rPr>
                        <a:t>운수 및 창고업</a:t>
                      </a:r>
                      <a:endParaRPr lang="ko-KR" altLang="en-US" sz="1300" b="1" dirty="0">
                        <a:latin typeface="+mj-ea"/>
                        <a:ea typeface="+mj-ea"/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716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300" b="1" dirty="0" smtClean="0">
                          <a:latin typeface="+mj-ea"/>
                          <a:ea typeface="+mj-ea"/>
                        </a:rPr>
                        <a:t>선임 기준</a:t>
                      </a:r>
                      <a:endParaRPr lang="ko-KR" altLang="en-US" sz="1300" b="1" dirty="0">
                        <a:latin typeface="+mj-ea"/>
                        <a:ea typeface="+mj-ea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300" b="1" dirty="0" smtClean="0"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300" b="1" dirty="0" err="1" smtClean="0">
                          <a:latin typeface="+mj-ea"/>
                          <a:ea typeface="+mj-ea"/>
                        </a:rPr>
                        <a:t>상시근로자</a:t>
                      </a:r>
                      <a:r>
                        <a:rPr lang="ko-KR" altLang="en-US" sz="1300" b="1" dirty="0" smtClean="0">
                          <a:latin typeface="+mj-ea"/>
                          <a:ea typeface="+mj-ea"/>
                        </a:rPr>
                        <a:t> </a:t>
                      </a:r>
                      <a:r>
                        <a:rPr lang="en-US" altLang="ko-KR" sz="1300" b="1" dirty="0" smtClean="0">
                          <a:latin typeface="+mj-ea"/>
                          <a:ea typeface="+mj-ea"/>
                        </a:rPr>
                        <a:t>50</a:t>
                      </a:r>
                      <a:r>
                        <a:rPr lang="ko-KR" altLang="en-US" sz="1300" b="1" dirty="0" smtClean="0">
                          <a:latin typeface="+mj-ea"/>
                          <a:ea typeface="+mj-ea"/>
                        </a:rPr>
                        <a:t>명 이상 </a:t>
                      </a:r>
                      <a:r>
                        <a:rPr lang="en-US" altLang="ko-KR" sz="1300" b="1" dirty="0" smtClean="0">
                          <a:latin typeface="+mj-ea"/>
                          <a:ea typeface="+mj-ea"/>
                        </a:rPr>
                        <a:t>500</a:t>
                      </a:r>
                      <a:r>
                        <a:rPr lang="ko-KR" altLang="en-US" sz="1300" b="1" dirty="0" smtClean="0">
                          <a:latin typeface="+mj-ea"/>
                          <a:ea typeface="+mj-ea"/>
                        </a:rPr>
                        <a:t>명 미만 </a:t>
                      </a:r>
                      <a:r>
                        <a:rPr lang="en-US" altLang="ko-KR" sz="1300" b="1" dirty="0" smtClean="0">
                          <a:latin typeface="+mj-ea"/>
                          <a:ea typeface="+mj-ea"/>
                        </a:rPr>
                        <a:t>: 1</a:t>
                      </a:r>
                      <a:r>
                        <a:rPr lang="ko-KR" altLang="en-US" sz="1300" b="1" dirty="0" smtClean="0">
                          <a:latin typeface="+mj-ea"/>
                          <a:ea typeface="+mj-ea"/>
                        </a:rPr>
                        <a:t>명</a:t>
                      </a:r>
                      <a:endParaRPr lang="en-US" altLang="ko-KR" sz="1300" b="1" dirty="0" smtClean="0">
                        <a:latin typeface="+mj-ea"/>
                        <a:ea typeface="+mj-ea"/>
                      </a:endParaRPr>
                    </a:p>
                    <a:p>
                      <a:pPr latinLnBrk="1"/>
                      <a:r>
                        <a:rPr lang="en-US" altLang="ko-KR" sz="13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300" b="1" baseline="0" dirty="0" err="1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상시근로자</a:t>
                      </a:r>
                      <a:r>
                        <a:rPr lang="ko-KR" altLang="en-US" sz="13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 </a:t>
                      </a:r>
                      <a:r>
                        <a:rPr lang="en-US" altLang="ko-KR" sz="13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500</a:t>
                      </a:r>
                      <a:r>
                        <a:rPr lang="ko-KR" altLang="en-US" sz="13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명 이상 </a:t>
                      </a:r>
                      <a:r>
                        <a:rPr lang="en-US" altLang="ko-KR" sz="13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1</a:t>
                      </a:r>
                      <a:r>
                        <a:rPr lang="ko-KR" altLang="en-US" sz="13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천명 미만 </a:t>
                      </a:r>
                      <a:r>
                        <a:rPr lang="en-US" altLang="ko-KR" sz="13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: 2</a:t>
                      </a:r>
                      <a:r>
                        <a:rPr lang="ko-KR" altLang="en-US" sz="1300" b="1" baseline="0" dirty="0" smtClean="0">
                          <a:solidFill>
                            <a:srgbClr val="FF0000"/>
                          </a:solidFill>
                          <a:latin typeface="+mj-ea"/>
                          <a:ea typeface="+mj-ea"/>
                        </a:rPr>
                        <a:t>명 이상</a:t>
                      </a:r>
                      <a:endParaRPr lang="ko-KR" altLang="en-US" sz="1300" b="1" dirty="0">
                        <a:solidFill>
                          <a:srgbClr val="FF0000"/>
                        </a:solidFill>
                        <a:latin typeface="+mj-ea"/>
                        <a:ea typeface="+mj-ea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497458" y="4108425"/>
            <a:ext cx="518603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300" b="1" dirty="0" smtClean="0">
                <a:latin typeface="+mn-ea"/>
              </a:rPr>
              <a:t>섬유제품제조업 등 안전관리자 선임 기준</a:t>
            </a:r>
            <a:r>
              <a:rPr lang="en-US" altLang="ko-KR" sz="1300" b="1" dirty="0" smtClean="0">
                <a:latin typeface="+mn-ea"/>
              </a:rPr>
              <a:t>(</a:t>
            </a:r>
            <a:r>
              <a:rPr lang="ko-KR" altLang="en-US" sz="1300" b="1" dirty="0" smtClean="0">
                <a:latin typeface="+mn-ea"/>
              </a:rPr>
              <a:t>산업안전보건법 제 </a:t>
            </a:r>
            <a:r>
              <a:rPr lang="en-US" altLang="ko-KR" sz="1300" b="1" dirty="0" smtClean="0">
                <a:latin typeface="+mn-ea"/>
              </a:rPr>
              <a:t>17</a:t>
            </a:r>
            <a:r>
              <a:rPr lang="ko-KR" altLang="en-US" sz="1300" b="1" dirty="0" smtClean="0">
                <a:latin typeface="+mn-ea"/>
              </a:rPr>
              <a:t>조</a:t>
            </a:r>
            <a:r>
              <a:rPr lang="en-US" altLang="ko-KR" sz="1300" b="1" dirty="0" smtClean="0">
                <a:latin typeface="+mn-ea"/>
              </a:rPr>
              <a:t>)</a:t>
            </a:r>
            <a:endParaRPr lang="ko-KR" altLang="en-US" sz="1300" b="1" dirty="0">
              <a:latin typeface="+mn-ea"/>
            </a:endParaRPr>
          </a:p>
        </p:txBody>
      </p:sp>
      <p:sp>
        <p:nvSpPr>
          <p:cNvPr id="27" name="아래쪽 화살표 26"/>
          <p:cNvSpPr/>
          <p:nvPr/>
        </p:nvSpPr>
        <p:spPr>
          <a:xfrm>
            <a:off x="5796136" y="3418328"/>
            <a:ext cx="647079" cy="571958"/>
          </a:xfrm>
          <a:prstGeom prst="down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4958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3391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2.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넘어짐 사고 예방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3705" y="764704"/>
            <a:ext cx="1810023" cy="338554"/>
          </a:xfrm>
          <a:prstGeom prst="rect">
            <a:avLst/>
          </a:prstGeom>
          <a:solidFill>
            <a:srgbClr val="0061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넘어짐 사고란</a:t>
            </a:r>
            <a:r>
              <a:rPr lang="en-US" altLang="ko-KR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endParaRPr lang="ko-KR" altLang="en-US" sz="16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13704" y="1103258"/>
            <a:ext cx="8712646" cy="923330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defRPr/>
            </a:pPr>
            <a:r>
              <a:rPr lang="ko-KR" altLang="en-US" sz="1400" b="1" dirty="0" smtClean="0">
                <a:solidFill>
                  <a:schemeClr val="bg1">
                    <a:lumMod val="50000"/>
                  </a:schemeClr>
                </a:solidFill>
                <a:latin typeface="맑은 고딕" panose="020B0503020000020004" pitchFamily="50" charset="-127"/>
              </a:rPr>
              <a:t>■ </a:t>
            </a:r>
            <a:r>
              <a:rPr lang="ko-KR" altLang="en-US" sz="1300" dirty="0" smtClean="0">
                <a:latin typeface="+mn-ea"/>
              </a:rPr>
              <a:t>작업장에서 자주 발생하는 넘어짐 사고란 사람이 평면 또는 경사면</a:t>
            </a:r>
            <a:r>
              <a:rPr lang="en-US" altLang="ko-KR" sz="1300" dirty="0" smtClean="0">
                <a:latin typeface="+mn-ea"/>
              </a:rPr>
              <a:t>, </a:t>
            </a:r>
            <a:r>
              <a:rPr lang="ko-KR" altLang="en-US" sz="1300" dirty="0" smtClean="0">
                <a:latin typeface="+mn-ea"/>
              </a:rPr>
              <a:t>계단 등에서 미끄러짐</a:t>
            </a:r>
            <a:r>
              <a:rPr lang="en-US" altLang="ko-KR" sz="1300" dirty="0" smtClean="0">
                <a:latin typeface="+mn-ea"/>
              </a:rPr>
              <a:t>, </a:t>
            </a:r>
            <a:r>
              <a:rPr lang="ko-KR" altLang="en-US" sz="1300" dirty="0" smtClean="0">
                <a:latin typeface="+mn-ea"/>
              </a:rPr>
              <a:t>걸려 넘어짐</a:t>
            </a:r>
            <a:r>
              <a:rPr lang="en-US" altLang="ko-KR" sz="1300" dirty="0" smtClean="0">
                <a:latin typeface="+mn-ea"/>
              </a:rPr>
              <a:t>, </a:t>
            </a:r>
            <a:r>
              <a:rPr lang="ko-KR" altLang="en-US" sz="1300" dirty="0" smtClean="0">
                <a:latin typeface="+mn-ea"/>
              </a:rPr>
              <a:t>헛디딤</a:t>
            </a:r>
            <a:r>
              <a:rPr lang="en-US" altLang="ko-KR" sz="1300" dirty="0" smtClean="0">
                <a:latin typeface="+mn-ea"/>
              </a:rPr>
              <a:t/>
            </a:r>
            <a:br>
              <a:rPr lang="en-US" altLang="ko-KR" sz="1300" dirty="0" smtClean="0">
                <a:latin typeface="+mn-ea"/>
              </a:rPr>
            </a:br>
            <a:r>
              <a:rPr lang="en-US" altLang="ko-KR" sz="1300" dirty="0" smtClean="0">
                <a:latin typeface="+mn-ea"/>
              </a:rPr>
              <a:t>    </a:t>
            </a:r>
            <a:r>
              <a:rPr lang="ko-KR" altLang="en-US" sz="1300" dirty="0" smtClean="0">
                <a:latin typeface="+mn-ea"/>
              </a:rPr>
              <a:t>에 의하여 발생되는 사고를 말함</a:t>
            </a:r>
            <a:r>
              <a:rPr lang="en-US" altLang="ko-KR" sz="1300" dirty="0" smtClean="0">
                <a:latin typeface="+mn-ea"/>
              </a:rPr>
              <a:t>.</a:t>
            </a:r>
            <a:endParaRPr lang="en-US" altLang="ko-KR" sz="1300" dirty="0">
              <a:latin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3704" y="2305328"/>
            <a:ext cx="2204910" cy="338554"/>
          </a:xfrm>
          <a:prstGeom prst="rect">
            <a:avLst/>
          </a:prstGeom>
          <a:solidFill>
            <a:srgbClr val="0061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넘어짐 사고 위험요인</a:t>
            </a:r>
            <a:endParaRPr lang="ko-KR" altLang="en-US" sz="16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13705" y="2643882"/>
            <a:ext cx="8434759" cy="3493585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defRPr/>
            </a:pPr>
            <a:r>
              <a:rPr lang="ko-KR" altLang="en-US" sz="1250" dirty="0" smtClean="0">
                <a:solidFill>
                  <a:schemeClr val="tx1"/>
                </a:solidFill>
                <a:latin typeface="맑은 고딕" panose="020B0503020000020004" pitchFamily="50" charset="-127"/>
              </a:rPr>
              <a:t>① 옥내</a:t>
            </a:r>
            <a:r>
              <a:rPr lang="en-US" altLang="ko-KR" sz="125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ᆞ</a:t>
            </a:r>
            <a:r>
              <a:rPr lang="ko-KR" altLang="en-US" sz="125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외 작업장 보행 중 전선</a:t>
            </a:r>
            <a:r>
              <a:rPr lang="en-US" altLang="ko-KR" sz="125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5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끈</a:t>
            </a:r>
            <a:r>
              <a:rPr lang="en-US" altLang="ko-KR" sz="125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5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파지 등에 걸리거나 고인 물 등에 빠져서 넘어짐</a:t>
            </a:r>
            <a:r>
              <a:rPr lang="en-US" altLang="ko-KR" sz="125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/>
            </a:r>
            <a:br>
              <a:rPr lang="en-US" altLang="ko-KR" sz="125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</a:br>
            <a:r>
              <a:rPr lang="ko-KR" altLang="en-US" sz="125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② 작업장 바닥의 물기</a:t>
            </a:r>
            <a:r>
              <a:rPr lang="en-US" altLang="ko-KR" sz="125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5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기름</a:t>
            </a:r>
            <a:r>
              <a:rPr lang="en-US" altLang="ko-KR" sz="125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5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박스</a:t>
            </a:r>
            <a:r>
              <a:rPr lang="en-US" altLang="ko-KR" sz="125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5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비닐</a:t>
            </a:r>
            <a:r>
              <a:rPr lang="en-US" altLang="ko-KR" sz="125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5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눈 등 미끄러운 이물질에 의한 미끄러짐</a:t>
            </a:r>
            <a:endParaRPr lang="en-US" altLang="ko-KR" sz="1250" dirty="0" smtClean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200000"/>
              </a:lnSpc>
              <a:defRPr/>
            </a:pPr>
            <a:r>
              <a:rPr lang="ko-KR" altLang="en-US" sz="125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③ 바닥 표면의 높이의 변화</a:t>
            </a:r>
            <a:r>
              <a:rPr lang="en-US" altLang="ko-KR" sz="125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25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턱</a:t>
            </a:r>
            <a:r>
              <a:rPr lang="en-US" altLang="ko-KR" sz="125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5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장애물 등</a:t>
            </a:r>
            <a:r>
              <a:rPr lang="en-US" altLang="ko-KR" sz="125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125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로 인한 걸림</a:t>
            </a:r>
            <a:endParaRPr lang="en-US" altLang="ko-KR" sz="1250" dirty="0" smtClean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200000"/>
              </a:lnSpc>
              <a:defRPr/>
            </a:pPr>
            <a:r>
              <a:rPr lang="ko-KR" altLang="en-US" sz="125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④ 작업장 내</a:t>
            </a:r>
            <a:r>
              <a:rPr lang="en-US" altLang="ko-KR" sz="1250" dirty="0">
                <a:solidFill>
                  <a:schemeClr val="tx1"/>
                </a:solidFill>
                <a:latin typeface="맑은 고딕" panose="020B0503020000020004" pitchFamily="50" charset="-127"/>
              </a:rPr>
              <a:t> </a:t>
            </a:r>
            <a:r>
              <a:rPr lang="en-US" altLang="ko-KR" sz="1250" dirty="0" smtClean="0">
                <a:solidFill>
                  <a:schemeClr val="tx1"/>
                </a:solidFill>
                <a:latin typeface="맑은 고딕" panose="020B0503020000020004" pitchFamily="50" charset="-127"/>
              </a:rPr>
              <a:t>ᆞ</a:t>
            </a:r>
            <a:r>
              <a:rPr lang="ko-KR" altLang="en-US" sz="1250" dirty="0" smtClean="0">
                <a:solidFill>
                  <a:schemeClr val="tx1"/>
                </a:solidFill>
                <a:latin typeface="맑은 고딕" panose="020B0503020000020004" pitchFamily="50" charset="-127"/>
              </a:rPr>
              <a:t>외의 울퉁불퉁한 표면</a:t>
            </a:r>
            <a:r>
              <a:rPr lang="en-US" altLang="ko-KR" sz="1250" dirty="0" smtClean="0">
                <a:solidFill>
                  <a:schemeClr val="tx1"/>
                </a:solidFill>
                <a:latin typeface="맑은 고딕" panose="020B0503020000020004" pitchFamily="50" charset="-127"/>
              </a:rPr>
              <a:t>, </a:t>
            </a:r>
            <a:r>
              <a:rPr lang="ko-KR" altLang="en-US" sz="1250" dirty="0" smtClean="0">
                <a:solidFill>
                  <a:schemeClr val="tx1"/>
                </a:solidFill>
                <a:latin typeface="맑은 고딕" panose="020B0503020000020004" pitchFamily="50" charset="-127"/>
              </a:rPr>
              <a:t>장애물 등에 걸리거나 넘어짐</a:t>
            </a:r>
            <a:endParaRPr lang="en-US" altLang="ko-KR" sz="1250" dirty="0" smtClean="0">
              <a:solidFill>
                <a:schemeClr val="tx1"/>
              </a:solidFill>
              <a:latin typeface="맑은 고딕" panose="020B0503020000020004" pitchFamily="50" charset="-127"/>
            </a:endParaRPr>
          </a:p>
          <a:p>
            <a:pPr>
              <a:lnSpc>
                <a:spcPct val="200000"/>
              </a:lnSpc>
              <a:defRPr/>
            </a:pPr>
            <a:r>
              <a:rPr lang="ko-KR" altLang="en-US" sz="125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⑤ 통로의 부적절한 조명으로 시야 미확보로 인한 넘어짐</a:t>
            </a:r>
            <a:endParaRPr lang="en-US" altLang="ko-KR" sz="1250" dirty="0" smtClean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200000"/>
              </a:lnSpc>
              <a:defRPr/>
            </a:pPr>
            <a:r>
              <a:rPr lang="ko-KR" altLang="en-US" sz="125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⑥ 사다리나 </a:t>
            </a:r>
            <a:r>
              <a:rPr lang="ko-KR" altLang="en-US" sz="1250" dirty="0" err="1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안전난간에</a:t>
            </a:r>
            <a:r>
              <a:rPr lang="ko-KR" altLang="en-US" sz="125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ko-KR" altLang="en-US" sz="125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대한 안전조치 미흡으로 인한 넘어짐</a:t>
            </a:r>
            <a:endParaRPr lang="en-US" altLang="ko-KR" sz="1250" dirty="0" smtClean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200000"/>
              </a:lnSpc>
              <a:defRPr/>
            </a:pPr>
            <a:r>
              <a:rPr lang="ko-KR" altLang="en-US" sz="125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⑦ 통로에 적치된 원자재</a:t>
            </a:r>
            <a:r>
              <a:rPr lang="en-US" altLang="ko-KR" sz="125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5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대차</a:t>
            </a:r>
            <a:r>
              <a:rPr lang="en-US" altLang="ko-KR" sz="125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5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부품 공구로 인한 넘어짐</a:t>
            </a:r>
            <a:endParaRPr lang="en-US" altLang="ko-KR" sz="1250" dirty="0" smtClean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200000"/>
              </a:lnSpc>
              <a:defRPr/>
            </a:pPr>
            <a:r>
              <a:rPr lang="ko-KR" altLang="en-US" sz="125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⑧ 작업장에 보행자 전용 통로 미확보 및 구획 </a:t>
            </a:r>
            <a:r>
              <a:rPr lang="ko-KR" altLang="en-US" sz="1250" dirty="0" err="1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미실시로</a:t>
            </a:r>
            <a:r>
              <a:rPr lang="ko-KR" altLang="en-US" sz="125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인한 넘어짐</a:t>
            </a:r>
            <a:endParaRPr lang="en-US" altLang="ko-KR" sz="1250" dirty="0" smtClean="0">
              <a:solidFill>
                <a:schemeClr val="tx1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200000"/>
              </a:lnSpc>
              <a:defRPr/>
            </a:pPr>
            <a:r>
              <a:rPr lang="ko-KR" altLang="en-US" sz="1250" dirty="0" smtClean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⑨ 계단에서 휴대폰을 사용하면서 이동 중 계단 헛디딤에 의한 넘어짐 </a:t>
            </a:r>
            <a:endParaRPr lang="en-US" altLang="ko-KR" sz="1250" dirty="0">
              <a:solidFill>
                <a:schemeClr val="tx1"/>
              </a:solidFill>
              <a:latin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159" y="4015613"/>
            <a:ext cx="2146882" cy="181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11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3391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2.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넘어짐 사고 예방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3705" y="764704"/>
            <a:ext cx="1810023" cy="338554"/>
          </a:xfrm>
          <a:prstGeom prst="rect">
            <a:avLst/>
          </a:prstGeom>
          <a:solidFill>
            <a:srgbClr val="0061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넘어짐 사고 유형</a:t>
            </a:r>
            <a:endParaRPr lang="ko-KR" altLang="en-US" sz="16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078568"/>
              </p:ext>
            </p:extLst>
          </p:nvPr>
        </p:nvGraphicFramePr>
        <p:xfrm>
          <a:off x="313706" y="1268760"/>
          <a:ext cx="8434758" cy="22322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11586">
                  <a:extLst>
                    <a:ext uri="{9D8B030D-6E8A-4147-A177-3AD203B41FA5}">
                      <a16:colId xmlns:a16="http://schemas.microsoft.com/office/drawing/2014/main" val="2832806566"/>
                    </a:ext>
                  </a:extLst>
                </a:gridCol>
                <a:gridCol w="2811586">
                  <a:extLst>
                    <a:ext uri="{9D8B030D-6E8A-4147-A177-3AD203B41FA5}">
                      <a16:colId xmlns:a16="http://schemas.microsoft.com/office/drawing/2014/main" val="3554755794"/>
                    </a:ext>
                  </a:extLst>
                </a:gridCol>
                <a:gridCol w="2811586">
                  <a:extLst>
                    <a:ext uri="{9D8B030D-6E8A-4147-A177-3AD203B41FA5}">
                      <a16:colId xmlns:a16="http://schemas.microsoft.com/office/drawing/2014/main" val="3339432003"/>
                    </a:ext>
                  </a:extLst>
                </a:gridCol>
              </a:tblGrid>
              <a:tr h="242553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작업장 바닥</a:t>
                      </a:r>
                      <a:endParaRPr lang="ko-KR" altLang="en-US" sz="14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작업장 통로</a:t>
                      </a:r>
                      <a:r>
                        <a:rPr lang="en-US" altLang="ko-KR" sz="14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4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계단</a:t>
                      </a:r>
                      <a:r>
                        <a:rPr lang="en-US" altLang="ko-KR" sz="14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4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사다리</a:t>
                      </a:r>
                      <a:r>
                        <a:rPr lang="en-US" altLang="ko-KR" sz="14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  <a:endParaRPr lang="ko-KR" altLang="en-US" sz="14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동절기</a:t>
                      </a:r>
                      <a:endParaRPr lang="ko-KR" altLang="en-US" sz="14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765479"/>
                  </a:ext>
                </a:extLst>
              </a:tr>
              <a:tr h="1351384">
                <a:tc>
                  <a:txBody>
                    <a:bodyPr/>
                    <a:lstStyle/>
                    <a:p>
                      <a:pPr algn="l"/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2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4586114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1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물 등에 미끄러져 넘어지는 사고</a:t>
                      </a:r>
                      <a:endParaRPr lang="en-US" altLang="ko-KR" sz="1100" dirty="0" smtClean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1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공구 등 장애물에 걸려 넘어지는 사고</a:t>
                      </a:r>
                      <a:endParaRPr lang="ko-KR" altLang="en-US" sz="11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ko-KR" altLang="en-U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계단 등 경사면에서 넘어지는 사고</a:t>
                      </a:r>
                      <a:endParaRPr kumimoji="0" lang="en-US" altLang="ko-KR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  <a:p>
                      <a:pPr marL="171450" marR="0" lvl="0" indent="-171450" algn="l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ko-KR" altLang="en-U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사다리에서 미끄러져 넘어지는 사고</a:t>
                      </a:r>
                      <a:endParaRPr kumimoji="0" lang="ko-KR" alt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kumimoji="0" lang="ko-KR" altLang="en-U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폭설 등 저온으로 인해 발생하는 결빙</a:t>
                      </a:r>
                      <a:r>
                        <a:rPr kumimoji="0" lang="en-US" altLang="ko-KR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/>
                      </a:r>
                      <a:br>
                        <a:rPr kumimoji="0" lang="en-US" altLang="ko-KR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</a:br>
                      <a:r>
                        <a:rPr kumimoji="0" lang="ko-KR" altLang="en-U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에 미끄러져 넘어지는 사고</a:t>
                      </a:r>
                      <a:endParaRPr kumimoji="0" lang="ko-KR" altLang="en-US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0876702"/>
                  </a:ext>
                </a:extLst>
              </a:tr>
            </a:tbl>
          </a:graphicData>
        </a:graphic>
      </p:graphicFrame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7892" y="1652478"/>
            <a:ext cx="1248215" cy="1228017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212" y="1652478"/>
            <a:ext cx="1288610" cy="123084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1815" y="1772816"/>
            <a:ext cx="1704386" cy="983921"/>
          </a:xfrm>
          <a:prstGeom prst="rect">
            <a:avLst/>
          </a:prstGeom>
        </p:spPr>
      </p:pic>
      <p:graphicFrame>
        <p:nvGraphicFramePr>
          <p:cNvPr id="14" name="표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8684304"/>
              </p:ext>
            </p:extLst>
          </p:nvPr>
        </p:nvGraphicFramePr>
        <p:xfrm>
          <a:off x="313706" y="3789040"/>
          <a:ext cx="4114278" cy="22322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14278">
                  <a:extLst>
                    <a:ext uri="{9D8B030D-6E8A-4147-A177-3AD203B41FA5}">
                      <a16:colId xmlns:a16="http://schemas.microsoft.com/office/drawing/2014/main" val="2832806566"/>
                    </a:ext>
                  </a:extLst>
                </a:gridCol>
              </a:tblGrid>
              <a:tr h="242553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미끄러짐 위험요소</a:t>
                      </a:r>
                      <a:endParaRPr lang="ko-KR" altLang="en-US" sz="14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765479"/>
                  </a:ext>
                </a:extLst>
              </a:tr>
              <a:tr h="1927448"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0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1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엎질러지거나 </a:t>
                      </a:r>
                      <a:r>
                        <a:rPr lang="ko-KR" altLang="en-US" sz="1100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비산된</a:t>
                      </a:r>
                      <a:r>
                        <a:rPr lang="ko-KR" altLang="en-US" sz="11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액체 및 고체</a:t>
                      </a:r>
                      <a:endParaRPr lang="en-US" altLang="ko-KR" sz="1100" dirty="0" smtClean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 algn="l">
                        <a:lnSpc>
                          <a:spcPct val="10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1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청소 후 젖어있는 바닥</a:t>
                      </a:r>
                      <a:endParaRPr lang="en-US" altLang="ko-KR" sz="1100" dirty="0" smtClean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 algn="l">
                        <a:lnSpc>
                          <a:spcPct val="10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1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부적합한 신발</a:t>
                      </a:r>
                      <a:endParaRPr lang="en-US" altLang="ko-KR" sz="1100" dirty="0" smtClean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 algn="l">
                        <a:lnSpc>
                          <a:spcPct val="10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1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광택을 낸 바닥 위의 밀착되지 않은 매트</a:t>
                      </a:r>
                      <a:endParaRPr lang="en-US" altLang="ko-KR" sz="1100" dirty="0" smtClean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 algn="l">
                        <a:lnSpc>
                          <a:spcPct val="10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1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</a:t>
                      </a:r>
                      <a:r>
                        <a:rPr lang="en-US" altLang="ko-KR" sz="11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1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진눈깨비와 눈</a:t>
                      </a:r>
                      <a:endParaRPr lang="en-US" altLang="ko-KR" sz="1100" dirty="0" smtClean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 algn="l">
                        <a:lnSpc>
                          <a:spcPct val="10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1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젖은 바닥에서 건조한 바닥으로의 변화</a:t>
                      </a:r>
                      <a:endParaRPr lang="en-US" altLang="ko-KR" sz="1100" dirty="0" smtClean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 algn="l">
                        <a:lnSpc>
                          <a:spcPct val="10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1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부적합한 바닥 표면</a:t>
                      </a:r>
                      <a:endParaRPr lang="en-US" altLang="ko-KR" sz="1100" dirty="0" smtClean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 algn="l">
                        <a:lnSpc>
                          <a:spcPct val="10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1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먼지가 쌓인 바닥</a:t>
                      </a:r>
                      <a:endParaRPr lang="en-US" altLang="ko-KR" sz="1100" dirty="0" smtClean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 algn="l">
                        <a:lnSpc>
                          <a:spcPct val="10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1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경사진 바닥</a:t>
                      </a:r>
                      <a:endParaRPr lang="ko-KR" altLang="en-US" sz="1100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4586114"/>
                  </a:ext>
                </a:extLst>
              </a:tr>
            </a:tbl>
          </a:graphicData>
        </a:graphic>
      </p:graphicFrame>
      <p:graphicFrame>
        <p:nvGraphicFramePr>
          <p:cNvPr id="17" name="표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7524821"/>
              </p:ext>
            </p:extLst>
          </p:nvPr>
        </p:nvGraphicFramePr>
        <p:xfrm>
          <a:off x="4634186" y="3789040"/>
          <a:ext cx="4114278" cy="22322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14278">
                  <a:extLst>
                    <a:ext uri="{9D8B030D-6E8A-4147-A177-3AD203B41FA5}">
                      <a16:colId xmlns:a16="http://schemas.microsoft.com/office/drawing/2014/main" val="2832806566"/>
                    </a:ext>
                  </a:extLst>
                </a:gridCol>
              </a:tblGrid>
              <a:tr h="242553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1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걸림 위험요소</a:t>
                      </a:r>
                      <a:endParaRPr lang="ko-KR" altLang="en-US" sz="1400" b="1" dirty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4765479"/>
                  </a:ext>
                </a:extLst>
              </a:tr>
              <a:tr h="1927448">
                <a:tc>
                  <a:txBody>
                    <a:bodyPr/>
                    <a:lstStyle/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1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헐거운 마루청</a:t>
                      </a:r>
                      <a:r>
                        <a:rPr lang="en-US" altLang="ko-KR" sz="11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1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타일</a:t>
                      </a:r>
                      <a:endParaRPr lang="en-US" altLang="ko-KR" sz="1100" dirty="0" smtClean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1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닳아 해진 매트</a:t>
                      </a:r>
                      <a:r>
                        <a:rPr lang="en-US" altLang="ko-KR" sz="11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1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양탄자</a:t>
                      </a:r>
                      <a:endParaRPr lang="en-US" altLang="ko-KR" sz="1100" dirty="0" smtClean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1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실외의 울퉁불퉁한 표면</a:t>
                      </a:r>
                      <a:endParaRPr lang="en-US" altLang="ko-KR" sz="1100" dirty="0" smtClean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1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구멍 및 갈라진 틈</a:t>
                      </a:r>
                      <a:endParaRPr lang="en-US" altLang="ko-KR" sz="1100" dirty="0" smtClean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100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바닥표면</a:t>
                      </a:r>
                      <a:r>
                        <a:rPr lang="ko-KR" altLang="en-US" sz="11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높이의 변화</a:t>
                      </a:r>
                      <a:endParaRPr lang="en-US" altLang="ko-KR" sz="1100" dirty="0" smtClean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1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보행로 내 케이블</a:t>
                      </a:r>
                      <a:endParaRPr lang="en-US" altLang="ko-KR" sz="1100" dirty="0" smtClean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1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장애물</a:t>
                      </a:r>
                      <a:endParaRPr lang="en-US" altLang="ko-KR" sz="1100" dirty="0" smtClean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1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통행로의 돌기</a:t>
                      </a:r>
                      <a:r>
                        <a:rPr lang="en-US" altLang="ko-KR" sz="11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1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용마루와 튀어나온 못</a:t>
                      </a:r>
                      <a:endParaRPr lang="en-US" altLang="ko-KR" sz="1100" dirty="0" smtClean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1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낮은 벽과 바닥 </a:t>
                      </a:r>
                      <a:r>
                        <a:rPr lang="ko-KR" altLang="en-US" sz="1100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장착물</a:t>
                      </a:r>
                      <a:endParaRPr lang="en-US" altLang="ko-KR" sz="1100" dirty="0" smtClean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 algn="l"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10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전기 및 전화 소켓</a:t>
                      </a:r>
                      <a:endParaRPr lang="en-US" altLang="ko-KR" sz="1100" dirty="0" smtClean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45861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967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33910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2.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넘어짐 사고 예방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13705" y="764704"/>
            <a:ext cx="2818135" cy="338554"/>
          </a:xfrm>
          <a:prstGeom prst="rect">
            <a:avLst/>
          </a:prstGeom>
          <a:solidFill>
            <a:srgbClr val="0061AA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solidFill>
                  <a:schemeClr val="bg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위험요소에 따른 관리방법</a:t>
            </a:r>
            <a:endParaRPr lang="ko-KR" altLang="en-US" sz="1600" dirty="0">
              <a:solidFill>
                <a:schemeClr val="bg1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aphicFrame>
        <p:nvGraphicFramePr>
          <p:cNvPr id="11" name="표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7099323"/>
              </p:ext>
            </p:extLst>
          </p:nvPr>
        </p:nvGraphicFramePr>
        <p:xfrm>
          <a:off x="313706" y="1381998"/>
          <a:ext cx="8506768" cy="42059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54038">
                  <a:extLst>
                    <a:ext uri="{9D8B030D-6E8A-4147-A177-3AD203B41FA5}">
                      <a16:colId xmlns:a16="http://schemas.microsoft.com/office/drawing/2014/main" val="781055137"/>
                    </a:ext>
                  </a:extLst>
                </a:gridCol>
                <a:gridCol w="6552730">
                  <a:extLst>
                    <a:ext uri="{9D8B030D-6E8A-4147-A177-3AD203B41FA5}">
                      <a16:colId xmlns:a16="http://schemas.microsoft.com/office/drawing/2014/main" val="3554755794"/>
                    </a:ext>
                  </a:extLst>
                </a:gridCol>
              </a:tblGrid>
              <a:tr h="31881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위험요소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EE8F2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관리방법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8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7273759"/>
                  </a:ext>
                </a:extLst>
              </a:tr>
              <a:tr h="1068539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액체나 고체의 엎질러짐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5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200" b="0" dirty="0" smtClean="0"/>
                        <a:t>엎질러진 액체나 고체는 즉시 제거</a:t>
                      </a:r>
                      <a:endParaRPr lang="en-US" altLang="ko-KR" sz="1200" b="0" dirty="0" smtClean="0"/>
                    </a:p>
                    <a:p>
                      <a:pPr marL="171450" indent="-171450" algn="l">
                        <a:lnSpc>
                          <a:spcPct val="15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200" b="0" dirty="0" smtClean="0"/>
                        <a:t>바닥을 깨끗하게 하고 난 후에는 바닥이 잠시 동안 </a:t>
                      </a:r>
                      <a:r>
                        <a:rPr lang="ko-KR" altLang="en-US" sz="1200" b="0" dirty="0" err="1" smtClean="0"/>
                        <a:t>젖어있으므로</a:t>
                      </a:r>
                      <a:r>
                        <a:rPr lang="ko-KR" altLang="en-US" sz="1200" b="0" dirty="0" smtClean="0"/>
                        <a:t> 이 때 적당한 표시로</a:t>
                      </a:r>
                      <a:r>
                        <a:rPr lang="en-US" altLang="ko-KR" sz="1200" b="0" dirty="0" smtClean="0"/>
                        <a:t/>
                      </a:r>
                      <a:br>
                        <a:rPr lang="en-US" altLang="ko-KR" sz="1200" b="0" dirty="0" smtClean="0"/>
                      </a:br>
                      <a:r>
                        <a:rPr lang="ko-KR" altLang="en-US" sz="1200" b="0" dirty="0" smtClean="0"/>
                        <a:t>바닥이 아직도 젖어 있음을 공지하고 대안으로 우회로를 만든다</a:t>
                      </a:r>
                      <a:r>
                        <a:rPr lang="en-US" altLang="ko-KR" sz="1200" b="0" dirty="0" smtClean="0"/>
                        <a:t>.</a:t>
                      </a:r>
                      <a:endParaRPr lang="ko-KR" altLang="en-US" sz="12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4586114"/>
                  </a:ext>
                </a:extLst>
              </a:tr>
              <a:tr h="75544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200" b="1" dirty="0" smtClean="0"/>
                        <a:t>정돈되지 않은 케이블</a:t>
                      </a:r>
                      <a:endParaRPr lang="ko-KR" altLang="en-US" sz="12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5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200" b="0" dirty="0" smtClean="0"/>
                        <a:t>케이블이 보행로를 가로지르는 것을 피하기 위해 장비를 제자리 위치</a:t>
                      </a:r>
                      <a:endParaRPr lang="en-US" altLang="ko-KR" sz="1200" b="0" dirty="0" smtClean="0"/>
                    </a:p>
                    <a:p>
                      <a:pPr marL="171450" indent="-171450" algn="l">
                        <a:lnSpc>
                          <a:spcPct val="15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200" b="0" dirty="0" smtClean="0"/>
                        <a:t>표면을 안전하게 고정시키기 위해 케이블덮개를 사용하고 접촉을 막기 위해 출입 통제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0876702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200" b="1" dirty="0" smtClean="0"/>
                        <a:t>잡다한 쓰레기</a:t>
                      </a:r>
                      <a:endParaRPr lang="ko-KR" altLang="en-US" sz="12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5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200" b="0" dirty="0" smtClean="0"/>
                        <a:t>주위를 깨끗하게 유지하고</a:t>
                      </a:r>
                      <a:r>
                        <a:rPr lang="en-US" altLang="ko-KR" sz="1200" b="0" dirty="0" smtClean="0"/>
                        <a:t>, </a:t>
                      </a:r>
                      <a:r>
                        <a:rPr lang="ko-KR" altLang="en-US" sz="1200" b="0" dirty="0" smtClean="0"/>
                        <a:t>쓰레기를 치워서 쌓이지 않게 함</a:t>
                      </a:r>
                      <a:endParaRPr lang="ko-KR" altLang="en-US" sz="12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4353624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200" b="1" dirty="0" smtClean="0"/>
                        <a:t>불량한 조명</a:t>
                      </a:r>
                      <a:endParaRPr lang="ko-KR" altLang="en-US" sz="12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5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200" b="0" dirty="0" smtClean="0"/>
                        <a:t>바닥의 모든 곳에 조명이 고르게 비치도록 조명 밝기와 위치를 개선</a:t>
                      </a:r>
                      <a:endParaRPr lang="ko-KR" altLang="en-US" sz="12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955487"/>
                  </a:ext>
                </a:extLst>
              </a:tr>
              <a:tr h="9362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ko-KR" altLang="en-US" sz="1200" b="1" dirty="0" smtClean="0"/>
                        <a:t>높이 변화</a:t>
                      </a:r>
                      <a:endParaRPr lang="ko-KR" altLang="en-US" sz="12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5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200" b="0" dirty="0" smtClean="0"/>
                        <a:t>조명을 개선하고</a:t>
                      </a:r>
                      <a:r>
                        <a:rPr lang="en-US" altLang="ko-KR" sz="1200" b="0" dirty="0" smtClean="0"/>
                        <a:t>,</a:t>
                      </a:r>
                      <a:r>
                        <a:rPr lang="en-US" altLang="ko-KR" sz="1200" b="0" baseline="0" dirty="0" smtClean="0"/>
                        <a:t> </a:t>
                      </a:r>
                      <a:r>
                        <a:rPr lang="ko-KR" altLang="en-US" sz="1200" b="0" baseline="0" dirty="0" smtClean="0"/>
                        <a:t>계단 발판이 눈에 띄도록 표시</a:t>
                      </a:r>
                      <a:endParaRPr lang="en-US" altLang="ko-KR" sz="1200" b="0" baseline="0" dirty="0" smtClean="0"/>
                    </a:p>
                    <a:p>
                      <a:pPr marL="171450" indent="-171450" algn="l">
                        <a:lnSpc>
                          <a:spcPct val="150000"/>
                        </a:lnSpc>
                        <a:buFont typeface="Wingdings" panose="05000000000000000000" pitchFamily="2" charset="2"/>
                        <a:buChar char="ü"/>
                      </a:pPr>
                      <a:r>
                        <a:rPr lang="ko-KR" altLang="en-US" sz="1200" b="0" baseline="0" dirty="0" smtClean="0"/>
                        <a:t>바닥은 턱이 없게 만들고</a:t>
                      </a:r>
                      <a:r>
                        <a:rPr lang="en-US" altLang="ko-KR" sz="1200" b="0" baseline="0" dirty="0" smtClean="0"/>
                        <a:t>, </a:t>
                      </a:r>
                      <a:r>
                        <a:rPr lang="ko-KR" altLang="en-US" sz="1200" b="0" baseline="0" dirty="0" smtClean="0"/>
                        <a:t>턱을 없앨 수 없는 경우 눈에 띄도록 표시</a:t>
                      </a:r>
                      <a:endParaRPr lang="ko-KR" altLang="en-US" sz="12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69151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866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4925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30823</TotalTime>
  <Words>3664</Words>
  <Application>Microsoft Office PowerPoint</Application>
  <PresentationFormat>화면 슬라이드 쇼(4:3)</PresentationFormat>
  <Paragraphs>595</Paragraphs>
  <Slides>35</Slides>
  <Notes>34</Notes>
  <HiddenSlides>0</HiddenSlides>
  <MMClips>1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35</vt:i4>
      </vt:variant>
    </vt:vector>
  </HeadingPairs>
  <TitlesOfParts>
    <vt:vector size="46" baseType="lpstr">
      <vt:lpstr>HY견고딕</vt:lpstr>
      <vt:lpstr>HY울릉도M</vt:lpstr>
      <vt:lpstr>KoPubWorld돋움체 Bold</vt:lpstr>
      <vt:lpstr>견고딕</vt:lpstr>
      <vt:lpstr>굴림</vt:lpstr>
      <vt:lpstr>맑은 고딕</vt:lpstr>
      <vt:lpstr>Arial</vt:lpstr>
      <vt:lpstr>Wingdings</vt:lpstr>
      <vt:lpstr>3_디자인 사용자 지정</vt:lpstr>
      <vt:lpstr>1_디자인 사용자 지정</vt:lpstr>
      <vt:lpstr>디자인 사용자 지정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SDC 신규라인 통합제안서</dc:title>
  <dc:creator>081105;byungjoon.ko@sfa.co.kr</dc:creator>
  <cp:lastModifiedBy>고병준(환경안전1파트/사원/-)</cp:lastModifiedBy>
  <cp:revision>3871</cp:revision>
  <cp:lastPrinted>2020-11-10T01:06:05Z</cp:lastPrinted>
  <dcterms:created xsi:type="dcterms:W3CDTF">2013-11-15T02:30:58Z</dcterms:created>
  <dcterms:modified xsi:type="dcterms:W3CDTF">2023-01-31T01:23:19Z</dcterms:modified>
</cp:coreProperties>
</file>