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3" r:id="rId2"/>
    <p:sldMasterId id="2147483728" r:id="rId3"/>
  </p:sldMasterIdLst>
  <p:notesMasterIdLst>
    <p:notesMasterId r:id="rId41"/>
  </p:notesMasterIdLst>
  <p:handoutMasterIdLst>
    <p:handoutMasterId r:id="rId42"/>
  </p:handoutMasterIdLst>
  <p:sldIdLst>
    <p:sldId id="734" r:id="rId4"/>
    <p:sldId id="949" r:id="rId5"/>
    <p:sldId id="1155" r:id="rId6"/>
    <p:sldId id="1156" r:id="rId7"/>
    <p:sldId id="1157" r:id="rId8"/>
    <p:sldId id="1158" r:id="rId9"/>
    <p:sldId id="1160" r:id="rId10"/>
    <p:sldId id="1159" r:id="rId11"/>
    <p:sldId id="1161" r:id="rId12"/>
    <p:sldId id="1162" r:id="rId13"/>
    <p:sldId id="1163" r:id="rId14"/>
    <p:sldId id="1164" r:id="rId15"/>
    <p:sldId id="1166" r:id="rId16"/>
    <p:sldId id="1165" r:id="rId17"/>
    <p:sldId id="1168" r:id="rId18"/>
    <p:sldId id="1174" r:id="rId19"/>
    <p:sldId id="1173" r:id="rId20"/>
    <p:sldId id="1175" r:id="rId21"/>
    <p:sldId id="1133" r:id="rId22"/>
    <p:sldId id="1143" r:id="rId23"/>
    <p:sldId id="1144" r:id="rId24"/>
    <p:sldId id="1134" r:id="rId25"/>
    <p:sldId id="1135" r:id="rId26"/>
    <p:sldId id="1140" r:id="rId27"/>
    <p:sldId id="1145" r:id="rId28"/>
    <p:sldId id="1146" r:id="rId29"/>
    <p:sldId id="1147" r:id="rId30"/>
    <p:sldId id="1148" r:id="rId31"/>
    <p:sldId id="1149" r:id="rId32"/>
    <p:sldId id="1150" r:id="rId33"/>
    <p:sldId id="1151" r:id="rId34"/>
    <p:sldId id="1152" r:id="rId35"/>
    <p:sldId id="1153" r:id="rId36"/>
    <p:sldId id="1154" r:id="rId37"/>
    <p:sldId id="1177" r:id="rId38"/>
    <p:sldId id="1176" r:id="rId39"/>
    <p:sldId id="1011" r:id="rId40"/>
  </p:sldIdLst>
  <p:sldSz cx="9144000" cy="6858000" type="screen4x3"/>
  <p:notesSz cx="6794500" cy="9931400"/>
  <p:defaultTextStyle>
    <a:defPPr>
      <a:defRPr lang="ko-KR"/>
    </a:defPPr>
    <a:lvl1pPr marL="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9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5" orient="horz" pos="890" userDrawn="1">
          <p15:clr>
            <a:srgbClr val="A4A3A4"/>
          </p15:clr>
        </p15:guide>
        <p15:guide id="6" pos="4195">
          <p15:clr>
            <a:srgbClr val="A4A3A4"/>
          </p15:clr>
        </p15:guide>
        <p15:guide id="7" pos="1247">
          <p15:clr>
            <a:srgbClr val="A4A3A4"/>
          </p15:clr>
        </p15:guide>
        <p15:guide id="8" pos="521" userDrawn="1">
          <p15:clr>
            <a:srgbClr val="A4A3A4"/>
          </p15:clr>
        </p15:guide>
        <p15:guide id="9" pos="5602">
          <p15:clr>
            <a:srgbClr val="A4A3A4"/>
          </p15:clr>
        </p15:guide>
        <p15:guide id="10" pos="49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EE8F2"/>
    <a:srgbClr val="FFE209"/>
    <a:srgbClr val="361DF3"/>
    <a:srgbClr val="FFF9CD"/>
    <a:srgbClr val="FFFFCC"/>
    <a:srgbClr val="FFFBC1"/>
    <a:srgbClr val="E6ECF9"/>
    <a:srgbClr val="E7EEF9"/>
    <a:srgbClr val="DB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2761" autoAdjust="0"/>
  </p:normalViewPr>
  <p:slideViewPr>
    <p:cSldViewPr>
      <p:cViewPr>
        <p:scale>
          <a:sx n="100" d="100"/>
          <a:sy n="100" d="100"/>
        </p:scale>
        <p:origin x="2347" y="250"/>
      </p:cViewPr>
      <p:guideLst>
        <p:guide orient="horz" pos="3067"/>
        <p:guide orient="horz" pos="3793"/>
        <p:guide orient="horz" pos="572"/>
        <p:guide orient="horz" pos="890"/>
        <p:guide pos="4195"/>
        <p:guide pos="1247"/>
        <p:guide pos="521"/>
        <p:guide pos="5602"/>
        <p:guide pos="49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259" y="6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3F55F-BCE5-4291-9CBA-DAAF74E8DC8F}" type="datetimeFigureOut">
              <a:rPr lang="ko-KR" altLang="en-US" smtClean="0"/>
              <a:t>2022-06-23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0E8A4-A146-4618-892C-259266167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610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4284" cy="496569"/>
          </a:xfrm>
          <a:prstGeom prst="rect">
            <a:avLst/>
          </a:prstGeom>
        </p:spPr>
        <p:txBody>
          <a:bodyPr vert="horz" lIns="91687" tIns="45842" rIns="91687" bIns="4584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8649" y="1"/>
            <a:ext cx="2944284" cy="496569"/>
          </a:xfrm>
          <a:prstGeom prst="rect">
            <a:avLst/>
          </a:prstGeom>
        </p:spPr>
        <p:txBody>
          <a:bodyPr vert="horz" lIns="91687" tIns="45842" rIns="91687" bIns="45842" rtlCol="0"/>
          <a:lstStyle>
            <a:lvl1pPr algn="r">
              <a:defRPr sz="1200"/>
            </a:lvl1pPr>
          </a:lstStyle>
          <a:p>
            <a:fld id="{6169A02E-C6C9-4E2E-B7B1-0015226833EA}" type="datetimeFigureOut">
              <a:rPr lang="ko-KR" altLang="en-US" smtClean="0"/>
              <a:pPr/>
              <a:t>2022-06-23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2" rIns="91687" bIns="4584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7415"/>
            <a:ext cx="5435600" cy="4469130"/>
          </a:xfrm>
          <a:prstGeom prst="rect">
            <a:avLst/>
          </a:prstGeom>
        </p:spPr>
        <p:txBody>
          <a:bodyPr vert="horz" lIns="91687" tIns="45842" rIns="91687" bIns="4584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33108"/>
            <a:ext cx="2944284" cy="496569"/>
          </a:xfrm>
          <a:prstGeom prst="rect">
            <a:avLst/>
          </a:prstGeom>
        </p:spPr>
        <p:txBody>
          <a:bodyPr vert="horz" lIns="91687" tIns="45842" rIns="91687" bIns="45842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8649" y="9433108"/>
            <a:ext cx="2944284" cy="496569"/>
          </a:xfrm>
          <a:prstGeom prst="rect">
            <a:avLst/>
          </a:prstGeom>
        </p:spPr>
        <p:txBody>
          <a:bodyPr vert="horz" lIns="91687" tIns="45842" rIns="91687" bIns="45842" rtlCol="0" anchor="b"/>
          <a:lstStyle>
            <a:lvl1pPr algn="r">
              <a:defRPr sz="1200"/>
            </a:lvl1pPr>
          </a:lstStyle>
          <a:p>
            <a:fld id="{CD21A9BC-3672-48D1-B353-B01F44B1C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061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9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81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10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079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994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253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77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945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569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184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65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157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434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567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556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157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575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078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265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725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6777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47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7838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090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681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806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48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57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07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0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3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47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A9BC-3672-48D1-B353-B01F44B1C2B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98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464-0CC3-4B27-96AA-585FC6D6A5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81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62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72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50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816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39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05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44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419872" y="5559424"/>
            <a:ext cx="2895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635896" y="6492875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altLang="ko-KR" dirty="0" smtClean="0"/>
              <a:t>27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076669-5D3A-4AFB-8EA5-B126025AF4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>
          <a:xfrm>
            <a:off x="252046" y="2060848"/>
            <a:ext cx="8639908" cy="1368152"/>
          </a:xfrm>
          <a:prstGeom prst="rect">
            <a:avLst/>
          </a:prstGeom>
        </p:spPr>
        <p:txBody>
          <a:bodyPr anchor="ctr"/>
          <a:lstStyle>
            <a:lvl1pPr algn="ctr" rtl="0" fontAlgn="base" latinLnBrk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lang="ko-KR" altLang="en-US" sz="40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/>
                <a:ea typeface="맑은 고딕"/>
                <a:cs typeface="+mn-cs"/>
                <a:sym typeface="Wingdings" pitchFamily="2" charset="2"/>
              </a:defRPr>
            </a:lvl1pPr>
          </a:lstStyle>
          <a:p>
            <a:r>
              <a:rPr lang="en-US" altLang="ko-KR" dirty="0" smtClean="0"/>
              <a:t>Main Title Here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3375561" y="4293096"/>
            <a:ext cx="2392881" cy="287338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Date Here</a:t>
            </a:r>
            <a:endParaRPr lang="ko-KR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6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dirty="0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dirty="0" smtClean="0"/>
              <a:t>둘째 수준</a:t>
            </a:r>
          </a:p>
          <a:p>
            <a:pPr lvl="2">
              <a:defRPr/>
            </a:pPr>
            <a:r>
              <a:rPr lang="ko-KR" altLang="en-US" dirty="0" smtClean="0"/>
              <a:t>셋째 수준</a:t>
            </a:r>
          </a:p>
          <a:p>
            <a:pPr lvl="3">
              <a:defRPr/>
            </a:pPr>
            <a:r>
              <a:rPr lang="ko-KR" altLang="en-US" dirty="0" smtClean="0"/>
              <a:t>넷째 수준</a:t>
            </a:r>
          </a:p>
          <a:p>
            <a:pPr lvl="4">
              <a:defRPr/>
            </a:pPr>
            <a:r>
              <a:rPr lang="ko-KR" altLang="en-US" dirty="0" smtClean="0"/>
              <a:t>다섯째 수준</a:t>
            </a:r>
          </a:p>
        </p:txBody>
      </p:sp>
      <p:sp>
        <p:nvSpPr>
          <p:cNvPr id="7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8" name="제목 개체 틀 1"/>
          <p:cNvSpPr txBox="1">
            <a:spLocks/>
          </p:cNvSpPr>
          <p:nvPr userDrawn="1"/>
        </p:nvSpPr>
        <p:spPr bwMode="auto">
          <a:xfrm>
            <a:off x="457201" y="282575"/>
            <a:ext cx="822813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eaLnBrk="0" hangingPunct="0">
              <a:defRPr/>
            </a:pPr>
            <a:r>
              <a:rPr lang="ko-KR" altLang="en-US" sz="4400" b="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마스터 제목 스타일 편집</a:t>
            </a:r>
          </a:p>
        </p:txBody>
      </p:sp>
      <p:sp>
        <p:nvSpPr>
          <p:cNvPr id="10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smtClean="0"/>
              <a:t>둘째 수준</a:t>
            </a:r>
          </a:p>
          <a:p>
            <a:pPr lvl="2">
              <a:defRPr/>
            </a:pPr>
            <a:r>
              <a:rPr lang="ko-KR" altLang="en-US" smtClean="0"/>
              <a:t>셋째 수준</a:t>
            </a:r>
          </a:p>
          <a:p>
            <a:pPr lvl="3">
              <a:defRPr/>
            </a:pPr>
            <a:r>
              <a:rPr lang="ko-KR" altLang="en-US" smtClean="0"/>
              <a:t>넷째 수준</a:t>
            </a:r>
          </a:p>
          <a:p>
            <a:pPr lvl="4">
              <a:defRPr/>
            </a:pPr>
            <a:r>
              <a:rPr lang="ko-KR" altLang="en-US" smtClean="0"/>
              <a:t>다섯째 수준</a:t>
            </a:r>
          </a:p>
        </p:txBody>
      </p:sp>
      <p:sp>
        <p:nvSpPr>
          <p:cNvPr id="11" name="Rectangle 1027"/>
          <p:cNvSpPr>
            <a:spLocks noChangeArrowheads="1"/>
          </p:cNvSpPr>
          <p:nvPr userDrawn="1"/>
        </p:nvSpPr>
        <p:spPr bwMode="auto">
          <a:xfrm>
            <a:off x="-1465" y="0"/>
            <a:ext cx="9144001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54" y="381000"/>
            <a:ext cx="2939562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43" y="238125"/>
            <a:ext cx="1094642" cy="208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idx="13"/>
          </p:nvPr>
        </p:nvSpPr>
        <p:spPr bwMode="auto">
          <a:xfrm>
            <a:off x="457202" y="1644652"/>
            <a:ext cx="8228134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" y="6381328"/>
            <a:ext cx="1906141" cy="3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0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08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15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25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7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12365" y="6312319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E464-0CC3-4B27-96AA-585FC6D6A55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텍스트 개체 틀 2"/>
          <p:cNvSpPr txBox="1">
            <a:spLocks/>
          </p:cNvSpPr>
          <p:nvPr userDrawn="1"/>
        </p:nvSpPr>
        <p:spPr bwMode="auto">
          <a:xfrm>
            <a:off x="179512" y="1644652"/>
            <a:ext cx="8913812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marL="342885" marR="0" lvl="0" indent="-342885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742918" marR="0" lvl="1" indent="-285737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1142950" marR="0" lvl="2" indent="-228590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marL="1600130" marR="0" lvl="3" indent="-228590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marL="2057309" marR="0" lvl="4" indent="-228590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</a:p>
        </p:txBody>
      </p:sp>
      <p:sp>
        <p:nvSpPr>
          <p:cNvPr id="8" name="Rectangle 1027"/>
          <p:cNvSpPr>
            <a:spLocks noChangeArrowheads="1"/>
          </p:cNvSpPr>
          <p:nvPr userDrawn="1"/>
        </p:nvSpPr>
        <p:spPr bwMode="auto">
          <a:xfrm>
            <a:off x="1" y="0"/>
            <a:ext cx="9143999" cy="68383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9" name="텍스트 개체 틀 2"/>
          <p:cNvSpPr txBox="1">
            <a:spLocks/>
          </p:cNvSpPr>
          <p:nvPr userDrawn="1"/>
        </p:nvSpPr>
        <p:spPr bwMode="auto">
          <a:xfrm>
            <a:off x="495302" y="1644652"/>
            <a:ext cx="8913812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" name="Rectangle 1027"/>
          <p:cNvSpPr>
            <a:spLocks noChangeArrowheads="1"/>
          </p:cNvSpPr>
          <p:nvPr userDrawn="1"/>
        </p:nvSpPr>
        <p:spPr bwMode="auto">
          <a:xfrm>
            <a:off x="1" y="0"/>
            <a:ext cx="9143999" cy="67738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11" name="제목 개체 틀 1"/>
          <p:cNvSpPr txBox="1">
            <a:spLocks/>
          </p:cNvSpPr>
          <p:nvPr userDrawn="1"/>
        </p:nvSpPr>
        <p:spPr bwMode="auto">
          <a:xfrm>
            <a:off x="495305" y="282579"/>
            <a:ext cx="89138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마스터 제목 스타일 편집</a:t>
            </a:r>
          </a:p>
        </p:txBody>
      </p:sp>
      <p:sp>
        <p:nvSpPr>
          <p:cNvPr id="13" name="Rectangle 1027"/>
          <p:cNvSpPr>
            <a:spLocks noChangeArrowheads="1"/>
          </p:cNvSpPr>
          <p:nvPr userDrawn="1"/>
        </p:nvSpPr>
        <p:spPr bwMode="auto">
          <a:xfrm>
            <a:off x="-1586" y="0"/>
            <a:ext cx="9145586" cy="68383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0" rIns="91420" bIns="45710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pic>
        <p:nvPicPr>
          <p:cNvPr id="18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1262" y="381771"/>
            <a:ext cx="3184525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00" y="238896"/>
            <a:ext cx="1185863" cy="208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" y="6381328"/>
            <a:ext cx="1906141" cy="393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3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7" algn="l" defTabSz="91436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9" indent="-228590" algn="l" defTabSz="91436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Picture 13" descr="1101_템플릿내지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3416300" y="6553026"/>
            <a:ext cx="2311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AE95A72-10C5-4A1C-BA8C-CCF9C286D1CE}" type="slidenum">
              <a:rPr kumimoji="0" lang="en-US" altLang="ko-K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견고딕" pitchFamily="18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견고딕" pitchFamily="18" charset="-127"/>
              </a:rPr>
              <a:t> / 37</a:t>
            </a:r>
            <a:endParaRPr kumimoji="0" lang="en-US" altLang="ko-K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견고딕" pitchFamily="18" charset="-127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H="1">
            <a:off x="99412" y="6478432"/>
            <a:ext cx="8990012" cy="0"/>
          </a:xfrm>
          <a:prstGeom prst="line">
            <a:avLst/>
          </a:prstGeom>
          <a:noFill/>
          <a:ln w="349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69526" y="6512566"/>
            <a:ext cx="1568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latinLnBrk="0" hangingPunct="0">
              <a:spcBef>
                <a:spcPct val="30000"/>
              </a:spcBef>
              <a:defRPr/>
            </a:pPr>
            <a:r>
              <a:rPr lang="en-US" altLang="ko-KR" sz="1400" b="1" i="1" dirty="0" smtClean="0">
                <a:solidFill>
                  <a:srgbClr val="FF0000"/>
                </a:solidFill>
                <a:latin typeface="맑은 고딕"/>
                <a:ea typeface="맑은 고딕"/>
              </a:rPr>
              <a:t>Confidential</a:t>
            </a:r>
            <a:endParaRPr lang="ko-KR" altLang="en-US" sz="1400" b="1" i="1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1067"/>
            <a:ext cx="1708572" cy="353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701" r:id="rId3"/>
    <p:sldLayoutId id="2147483724" r:id="rId4"/>
    <p:sldLayoutId id="214748372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3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7" algn="l" defTabSz="91436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9" indent="-228590" algn="l" defTabSz="91436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8346-2985-46D3-92FE-2EF1DE19CD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9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o121404@sfa.co.kr" TargetMode="External"/><Relationship Id="rId2" Type="http://schemas.openxmlformats.org/officeDocument/2006/relationships/hyperlink" Target="mailto:wave4000@sfa.co.k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eunji.yoon@sfa.co.kr" TargetMode="External"/><Relationship Id="rId5" Type="http://schemas.openxmlformats.org/officeDocument/2006/relationships/hyperlink" Target="mailto:byungjoon.ko@sfa.co.kr" TargetMode="External"/><Relationship Id="rId4" Type="http://schemas.openxmlformats.org/officeDocument/2006/relationships/hyperlink" Target="mailto:hyeji.kwon@sfa.co.k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3040" y="2636912"/>
            <a:ext cx="9145016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4800" b="1" dirty="0" smtClean="0">
                <a:solidFill>
                  <a:srgbClr val="000066"/>
                </a:solidFill>
                <a:latin typeface="+mj-ea"/>
                <a:ea typeface="+mj-ea"/>
              </a:rPr>
              <a:t>2022</a:t>
            </a:r>
            <a:r>
              <a:rPr lang="ko-KR" altLang="en-US" sz="4800" b="1" dirty="0" smtClean="0">
                <a:solidFill>
                  <a:srgbClr val="000066"/>
                </a:solidFill>
                <a:latin typeface="+mj-ea"/>
                <a:ea typeface="+mj-ea"/>
              </a:rPr>
              <a:t>년 </a:t>
            </a:r>
            <a:r>
              <a:rPr lang="en-US" altLang="ko-KR" sz="4800" b="1" dirty="0" smtClean="0">
                <a:solidFill>
                  <a:srgbClr val="000066"/>
                </a:solidFill>
                <a:latin typeface="+mj-ea"/>
                <a:ea typeface="+mj-ea"/>
              </a:rPr>
              <a:t>6</a:t>
            </a:r>
            <a:r>
              <a:rPr lang="ko-KR" altLang="en-US" sz="4800" b="1" dirty="0" smtClean="0">
                <a:solidFill>
                  <a:srgbClr val="000066"/>
                </a:solidFill>
                <a:latin typeface="+mj-ea"/>
                <a:ea typeface="+mj-ea"/>
              </a:rPr>
              <a:t>월 안전보건협의체</a:t>
            </a:r>
            <a:endParaRPr lang="en-US" altLang="ko-KR" sz="4800" b="1" dirty="0" smtClean="0">
              <a:solidFill>
                <a:srgbClr val="000066"/>
              </a:solidFill>
              <a:latin typeface="+mj-ea"/>
              <a:ea typeface="+mj-ea"/>
            </a:endParaRPr>
          </a:p>
          <a:p>
            <a:pPr algn="ctr" latinLnBrk="0">
              <a:spcBef>
                <a:spcPct val="50000"/>
              </a:spcBef>
            </a:pPr>
            <a:r>
              <a:rPr lang="en-US" altLang="ko-KR" sz="1500" b="1" dirty="0" smtClean="0">
                <a:solidFill>
                  <a:srgbClr val="000066"/>
                </a:solidFill>
                <a:latin typeface="+mj-ea"/>
                <a:ea typeface="+mj-ea"/>
              </a:rPr>
              <a:t>[</a:t>
            </a:r>
            <a:r>
              <a:rPr lang="ko-KR" altLang="en-US" sz="1500" b="1" dirty="0" smtClean="0">
                <a:solidFill>
                  <a:srgbClr val="000066"/>
                </a:solidFill>
                <a:latin typeface="+mj-ea"/>
                <a:ea typeface="+mj-ea"/>
              </a:rPr>
              <a:t>산업안전보건법 제</a:t>
            </a:r>
            <a:r>
              <a:rPr lang="en-US" altLang="ko-KR" sz="1500" b="1" dirty="0" smtClean="0">
                <a:solidFill>
                  <a:srgbClr val="000066"/>
                </a:solidFill>
                <a:latin typeface="+mj-ea"/>
                <a:ea typeface="+mj-ea"/>
              </a:rPr>
              <a:t>64</a:t>
            </a:r>
            <a:r>
              <a:rPr lang="ko-KR" altLang="en-US" sz="1500" b="1" dirty="0" smtClean="0">
                <a:solidFill>
                  <a:srgbClr val="000066"/>
                </a:solidFill>
                <a:latin typeface="+mj-ea"/>
                <a:ea typeface="+mj-ea"/>
              </a:rPr>
              <a:t>조 도급에 따른 산업재해 예방조치</a:t>
            </a:r>
            <a:r>
              <a:rPr lang="en-US" altLang="ko-KR" sz="1500" b="1" dirty="0" smtClean="0">
                <a:solidFill>
                  <a:srgbClr val="000066"/>
                </a:solidFill>
                <a:latin typeface="+mj-ea"/>
                <a:ea typeface="+mj-ea"/>
              </a:rPr>
              <a:t>]</a:t>
            </a:r>
            <a:endParaRPr lang="ko-KR" altLang="en-US" sz="1500" b="1" dirty="0" smtClean="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3" name="Text Box 1029"/>
          <p:cNvSpPr txBox="1">
            <a:spLocks noChangeArrowheads="1"/>
          </p:cNvSpPr>
          <p:nvPr/>
        </p:nvSpPr>
        <p:spPr bwMode="auto">
          <a:xfrm>
            <a:off x="1531790" y="5157192"/>
            <a:ext cx="6064546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latinLnBrk="0">
              <a:defRPr/>
            </a:pPr>
            <a:r>
              <a:rPr lang="ko-KR" altLang="en-US" sz="2800" b="1" dirty="0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㈜</a:t>
            </a:r>
            <a:r>
              <a:rPr lang="ko-KR" altLang="en-US" sz="2800" b="1" dirty="0" err="1" smtClean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에스에프에이</a:t>
            </a:r>
            <a:endParaRPr kumimoji="0" lang="en-US" altLang="ko-KR" sz="2800" b="1" dirty="0" smtClean="0">
              <a:solidFill>
                <a:srgbClr val="000066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7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중처법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시행령 주요 내용 안내</a:t>
            </a:r>
          </a:p>
        </p:txBody>
      </p:sp>
      <p:cxnSp>
        <p:nvCxnSpPr>
          <p:cNvPr id="6" name="직선 연결선[R] 35">
            <a:extLst>
              <a:ext uri="{FF2B5EF4-FFF2-40B4-BE49-F238E27FC236}">
                <a16:creationId xmlns:a16="http://schemas.microsoft.com/office/drawing/2014/main" id="{60A8B1D9-B688-0D44-999A-272BCE215D6C}"/>
              </a:ext>
            </a:extLst>
          </p:cNvPr>
          <p:cNvCxnSpPr>
            <a:cxnSpLocks/>
          </p:cNvCxnSpPr>
          <p:nvPr/>
        </p:nvCxnSpPr>
        <p:spPr>
          <a:xfrm>
            <a:off x="348300" y="1196752"/>
            <a:ext cx="549448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707" y="764704"/>
            <a:ext cx="4546325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안전보건관리체계 구축 및 그 이행에 관한 조치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E05A2-9AF7-9A40-BBCF-B70454BA3808}"/>
              </a:ext>
            </a:extLst>
          </p:cNvPr>
          <p:cNvSpPr txBox="1"/>
          <p:nvPr/>
        </p:nvSpPr>
        <p:spPr>
          <a:xfrm>
            <a:off x="272478" y="1221136"/>
            <a:ext cx="9052050" cy="32075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fontAlgn="base"/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시행령 제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조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안전보건관리체계의 구축 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및  </a:t>
            </a:r>
            <a:r>
              <a:rPr lang="ko-KR" altLang="en-US" sz="1400" spc="-200" dirty="0" err="1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이행조치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endParaRPr lang="ko-KR" altLang="en-US" sz="1400" spc="-2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E3998C1-7FDC-D54C-B3B3-DC00154A12C9}"/>
              </a:ext>
            </a:extLst>
          </p:cNvPr>
          <p:cNvGrpSpPr/>
          <p:nvPr/>
        </p:nvGrpSpPr>
        <p:grpSpPr>
          <a:xfrm>
            <a:off x="179512" y="1659764"/>
            <a:ext cx="8784976" cy="4686282"/>
            <a:chOff x="1960212" y="2075549"/>
            <a:chExt cx="8048907" cy="4948714"/>
          </a:xfrm>
        </p:grpSpPr>
        <p:sp>
          <p:nvSpPr>
            <p:cNvPr id="15" name="모서리가 둥근 직사각형 14">
              <a:extLst>
                <a:ext uri="{FF2B5EF4-FFF2-40B4-BE49-F238E27FC236}">
                  <a16:creationId xmlns:a16="http://schemas.microsoft.com/office/drawing/2014/main" id="{DCBEA8E3-A471-A149-A195-3F53427870A3}"/>
                </a:ext>
              </a:extLst>
            </p:cNvPr>
            <p:cNvSpPr/>
            <p:nvPr/>
          </p:nvSpPr>
          <p:spPr>
            <a:xfrm>
              <a:off x="1960212" y="2075549"/>
              <a:ext cx="8048907" cy="4948714"/>
            </a:xfrm>
            <a:prstGeom prst="roundRect">
              <a:avLst>
                <a:gd name="adj" fmla="val 8021"/>
              </a:avLst>
            </a:prstGeom>
            <a:solidFill>
              <a:srgbClr val="FEE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EDCD81-7DAD-D848-BBA4-7EAC44173522}"/>
                </a:ext>
              </a:extLst>
            </p:cNvPr>
            <p:cNvSpPr txBox="1"/>
            <p:nvPr/>
          </p:nvSpPr>
          <p:spPr>
            <a:xfrm>
              <a:off x="2106909" y="2121724"/>
              <a:ext cx="7755513" cy="2548794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spc="-90" dirty="0" smtClean="0">
                  <a:solidFill>
                    <a:schemeClr val="accent6">
                      <a:lumMod val="75000"/>
                    </a:schemeClr>
                  </a:solidFill>
                </a:rPr>
                <a:t>➋</a:t>
              </a:r>
              <a:r>
                <a:rPr lang="ko-KR" altLang="en-US" sz="1400" spc="-90" dirty="0" smtClean="0"/>
                <a:t> </a:t>
              </a:r>
              <a:r>
                <a:rPr lang="ko-KR" altLang="en-US" sz="1400" b="1" dirty="0" smtClean="0"/>
                <a:t>「</a:t>
              </a:r>
              <a:r>
                <a:rPr lang="ko-KR" altLang="en-US" sz="1400" b="1" dirty="0"/>
                <a:t>산업안전보건법</a:t>
              </a:r>
              <a:r>
                <a:rPr lang="ko-KR" altLang="en-US" sz="1400" b="1" dirty="0" smtClean="0"/>
                <a:t>」 </a:t>
              </a:r>
              <a:r>
                <a:rPr lang="ko-KR" altLang="en-US" sz="1400" b="1" spc="-90" dirty="0" smtClean="0"/>
                <a:t>제</a:t>
              </a:r>
              <a:r>
                <a:rPr lang="en-US" altLang="ko-KR" sz="1400" b="1" spc="-90" dirty="0" smtClean="0"/>
                <a:t>17~19</a:t>
              </a:r>
              <a:r>
                <a:rPr lang="ko-KR" altLang="en-US" sz="1400" b="1" spc="-90" dirty="0" smtClean="0"/>
                <a:t>조</a:t>
              </a:r>
              <a:r>
                <a:rPr lang="en-US" altLang="ko-KR" sz="1400" b="1" spc="-90" dirty="0" smtClean="0"/>
                <a:t>,</a:t>
              </a:r>
              <a:r>
                <a:rPr lang="ko-KR" altLang="en-US" sz="1400" b="1" spc="-90" dirty="0" smtClean="0"/>
                <a:t> 제</a:t>
              </a:r>
              <a:r>
                <a:rPr lang="en-US" altLang="ko-KR" sz="1400" b="1" spc="-90" dirty="0" smtClean="0"/>
                <a:t>22</a:t>
              </a:r>
              <a:r>
                <a:rPr lang="ko-KR" altLang="en-US" sz="1400" b="1" spc="-90" dirty="0" smtClean="0"/>
                <a:t>조</a:t>
              </a:r>
              <a:r>
                <a:rPr lang="ko-KR" altLang="en-US" sz="1400" spc="-90" dirty="0" smtClean="0"/>
                <a:t>에 따라 두어야 하는 </a:t>
              </a:r>
              <a:r>
                <a:rPr lang="ko-KR" altLang="en-US" sz="1400" b="1" spc="-90" dirty="0" smtClean="0"/>
                <a:t>인력이 총 </a:t>
              </a:r>
              <a:r>
                <a:rPr lang="en-US" altLang="ko-KR" sz="1400" b="1" spc="-90" dirty="0" smtClean="0"/>
                <a:t>3</a:t>
              </a:r>
              <a:r>
                <a:rPr lang="ko-KR" altLang="en-US" sz="1400" b="1" spc="-90" dirty="0" smtClean="0"/>
                <a:t>명 이상</a:t>
              </a:r>
              <a:r>
                <a:rPr lang="ko-KR" altLang="en-US" sz="1400" spc="-90" dirty="0" smtClean="0"/>
                <a:t>이고</a:t>
              </a:r>
              <a:r>
                <a:rPr lang="en-US" altLang="ko-KR" sz="1400" spc="-90" dirty="0" smtClean="0"/>
                <a:t>,</a:t>
              </a:r>
              <a:r>
                <a:rPr lang="ko-KR" altLang="en-US" sz="1400" spc="-90" dirty="0" smtClean="0"/>
                <a:t> </a:t>
              </a:r>
              <a:r>
                <a:rPr lang="ko-KR" altLang="en-US" sz="1400" b="1" spc="-90" dirty="0" smtClean="0"/>
                <a:t>다음 조건에 </a:t>
              </a:r>
              <a:endParaRPr lang="en-US" altLang="ko-KR" sz="1400" b="1" spc="-90" dirty="0" smtClean="0"/>
            </a:p>
            <a:p>
              <a:pPr>
                <a:lnSpc>
                  <a:spcPct val="150000"/>
                </a:lnSpc>
              </a:pPr>
              <a:r>
                <a:rPr lang="en-US" altLang="ko-KR" sz="1400" b="1" spc="-90" dirty="0" smtClean="0"/>
                <a:t>    </a:t>
              </a:r>
              <a:r>
                <a:rPr lang="ko-KR" altLang="en-US" sz="1400" b="1" spc="-90" dirty="0" smtClean="0"/>
                <a:t>해당하는 사업 또는 사업장</a:t>
              </a:r>
              <a:r>
                <a:rPr lang="ko-KR" altLang="en-US" sz="1400" spc="-90" dirty="0" smtClean="0"/>
                <a:t>인 경우 </a:t>
              </a:r>
              <a:r>
                <a:rPr lang="ko-KR" altLang="en-US" sz="1400" b="1" spc="-90" dirty="0" smtClean="0"/>
                <a:t>안전보건에 관한 업무를 총괄</a:t>
              </a:r>
              <a:r>
                <a:rPr lang="ko-KR" altLang="en-US" sz="1400" b="1" dirty="0" smtClean="0"/>
                <a:t>∙</a:t>
              </a:r>
              <a:r>
                <a:rPr lang="ko-KR" altLang="en-US" sz="1400" b="1" spc="-90" dirty="0" smtClean="0"/>
                <a:t>관리하는 전담조직</a:t>
              </a:r>
              <a:r>
                <a:rPr lang="ko-KR" altLang="en-US" sz="1400" spc="-90" dirty="0" smtClean="0"/>
                <a:t>을 둘 것</a:t>
              </a:r>
              <a:endParaRPr lang="en-US" altLang="ko-KR" sz="1400" spc="-90" dirty="0" smtClean="0"/>
            </a:p>
            <a:p>
              <a:pPr>
                <a:lnSpc>
                  <a:spcPct val="150000"/>
                </a:lnSpc>
              </a:pPr>
              <a:endParaRPr lang="en-US" altLang="ko-KR" sz="1600" spc="-90" dirty="0">
                <a:solidFill>
                  <a:schemeClr val="accent6">
                    <a:lumMod val="75000"/>
                  </a:schemeClr>
                </a:solidFill>
                <a:latin typeface="+mj-ea"/>
              </a:endParaRPr>
            </a:p>
            <a:p>
              <a:pPr>
                <a:lnSpc>
                  <a:spcPct val="150000"/>
                </a:lnSpc>
              </a:pPr>
              <a:endParaRPr lang="en-US" altLang="ko-KR" sz="1600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endParaRPr>
            </a:p>
            <a:p>
              <a:pPr>
                <a:lnSpc>
                  <a:spcPct val="150000"/>
                </a:lnSpc>
              </a:pPr>
              <a:endParaRPr lang="en-US" altLang="ko-KR" sz="1600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endParaRPr>
            </a:p>
            <a:p>
              <a:pPr>
                <a:lnSpc>
                  <a:spcPct val="150000"/>
                </a:lnSpc>
              </a:pPr>
              <a:endParaRPr lang="en-US" altLang="ko-KR" sz="1600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endParaRPr>
            </a:p>
            <a:p>
              <a:pPr>
                <a:lnSpc>
                  <a:spcPct val="150000"/>
                </a:lnSpc>
              </a:pPr>
              <a:endParaRPr lang="en-US" altLang="ko-KR" sz="400" spc="-90" dirty="0">
                <a:solidFill>
                  <a:schemeClr val="accent6">
                    <a:lumMod val="75000"/>
                  </a:schemeClr>
                </a:solidFill>
                <a:latin typeface="+mj-ea"/>
              </a:endParaRPr>
            </a:p>
          </p:txBody>
        </p:sp>
      </p:grpSp>
      <p:sp>
        <p:nvSpPr>
          <p:cNvPr id="23" name="모서리가 둥근 직사각형 22"/>
          <p:cNvSpPr/>
          <p:nvPr/>
        </p:nvSpPr>
        <p:spPr>
          <a:xfrm>
            <a:off x="341384" y="2502959"/>
            <a:ext cx="8263066" cy="1290406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2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 </a:t>
            </a:r>
            <a:r>
              <a:rPr lang="ko-KR" altLang="en-US" sz="1200" b="1" spc="-90" dirty="0" err="1" smtClean="0"/>
              <a:t>상시근로자</a:t>
            </a:r>
            <a:r>
              <a:rPr lang="ko-KR" altLang="en-US" sz="1200" b="1" spc="-90" dirty="0" smtClean="0"/>
              <a:t> 수가 </a:t>
            </a:r>
            <a:r>
              <a:rPr lang="en-US" altLang="ko-KR" sz="1200" b="1" spc="-90" dirty="0" smtClean="0"/>
              <a:t>500</a:t>
            </a:r>
            <a:r>
              <a:rPr lang="ko-KR" altLang="en-US" sz="1200" b="1" spc="-90" dirty="0" smtClean="0"/>
              <a:t>명 이상인 사업 또는 사업장</a:t>
            </a:r>
            <a:endParaRPr lang="en-US" altLang="ko-KR" sz="1200" b="1" spc="-90" dirty="0" smtClean="0"/>
          </a:p>
          <a:p>
            <a:pPr>
              <a:lnSpc>
                <a:spcPct val="150000"/>
              </a:lnSpc>
            </a:pPr>
            <a:r>
              <a:rPr lang="ko-KR" altLang="en-US" sz="12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 </a:t>
            </a:r>
            <a:r>
              <a:rPr lang="ko-KR" altLang="en-US" sz="1200" spc="-90" dirty="0" smtClean="0"/>
              <a:t>건설산업기본법 제</a:t>
            </a:r>
            <a:r>
              <a:rPr lang="en-US" altLang="ko-KR" sz="1200" spc="-90" dirty="0"/>
              <a:t>8</a:t>
            </a:r>
            <a:r>
              <a:rPr lang="ko-KR" altLang="en-US" sz="1200" spc="-90" dirty="0" smtClean="0"/>
              <a:t>조 및 같은 법 시행령 별표 </a:t>
            </a:r>
            <a:r>
              <a:rPr lang="en-US" altLang="ko-KR" sz="1200" spc="-90" dirty="0" smtClean="0"/>
              <a:t>1</a:t>
            </a:r>
            <a:r>
              <a:rPr lang="ko-KR" altLang="en-US" sz="1200" spc="-90" dirty="0" smtClean="0"/>
              <a:t>에 따른 </a:t>
            </a:r>
            <a:r>
              <a:rPr lang="ko-KR" altLang="en-US" sz="1200" spc="-90" dirty="0" err="1" smtClean="0"/>
              <a:t>토목건축공사업에</a:t>
            </a:r>
            <a:r>
              <a:rPr lang="ko-KR" altLang="en-US" sz="1200" spc="-90" dirty="0" smtClean="0"/>
              <a:t> 대해 같은 법 제</a:t>
            </a:r>
            <a:r>
              <a:rPr lang="en-US" altLang="ko-KR" sz="1200" spc="-90" dirty="0"/>
              <a:t>23</a:t>
            </a:r>
            <a:r>
              <a:rPr lang="ko-KR" altLang="en-US" sz="1200" spc="-90" dirty="0" smtClean="0"/>
              <a:t>조에 따라 평가하여 </a:t>
            </a:r>
            <a:endParaRPr lang="en-US" altLang="ko-KR" sz="1200" spc="-90" dirty="0" smtClean="0"/>
          </a:p>
          <a:p>
            <a:pPr>
              <a:lnSpc>
                <a:spcPct val="150000"/>
              </a:lnSpc>
            </a:pPr>
            <a:r>
              <a:rPr lang="en-US" altLang="ko-KR" sz="1200" spc="-90" dirty="0" smtClean="0"/>
              <a:t>    </a:t>
            </a:r>
            <a:r>
              <a:rPr lang="ko-KR" altLang="en-US" sz="1200" spc="-90" dirty="0" smtClean="0"/>
              <a:t>공시된</a:t>
            </a:r>
            <a:r>
              <a:rPr lang="en-US" altLang="ko-KR" sz="1200" spc="-90" dirty="0" smtClean="0"/>
              <a:t> </a:t>
            </a:r>
            <a:r>
              <a:rPr lang="ko-KR" altLang="en-US" sz="1200" b="1" spc="-90" dirty="0" smtClean="0"/>
              <a:t>시공능력 순위 상위 </a:t>
            </a:r>
            <a:r>
              <a:rPr lang="en-US" altLang="ko-KR" sz="1200" b="1" spc="-90" dirty="0" smtClean="0"/>
              <a:t>200</a:t>
            </a:r>
            <a:r>
              <a:rPr lang="ko-KR" altLang="en-US" sz="1200" b="1" spc="-90" dirty="0" smtClean="0"/>
              <a:t>위 이내인 건설사업자</a:t>
            </a:r>
            <a:endParaRPr lang="en-US" altLang="ko-KR" sz="1200" b="1" spc="-90" dirty="0"/>
          </a:p>
          <a:p>
            <a:r>
              <a:rPr lang="en-US" altLang="ko-KR" sz="1200" b="1" spc="-90" dirty="0" smtClean="0">
                <a:solidFill>
                  <a:srgbClr val="E46C0A"/>
                </a:solidFill>
              </a:rPr>
              <a:t>    </a:t>
            </a:r>
            <a:r>
              <a:rPr lang="en-US" altLang="ko-KR" sz="1200" b="1" spc="-90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en-US" sz="1200" b="1" spc="-90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위 경우에 </a:t>
            </a:r>
            <a:r>
              <a:rPr lang="ko-KR" altLang="en-US" sz="1200" b="1" u="sng" spc="-90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해당하지 않던 건설사업자가 해당하게 된 경우</a:t>
            </a:r>
            <a:r>
              <a:rPr lang="en-US" altLang="ko-KR" sz="1200" b="1" spc="-90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,</a:t>
            </a:r>
            <a:r>
              <a:rPr lang="ko-KR" altLang="en-US" sz="1200" b="1" spc="-90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u="sng" spc="-90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공시한 연도의 다음 연도 </a:t>
            </a:r>
            <a:r>
              <a:rPr lang="en-US" altLang="ko-KR" sz="1200" b="1" u="sng" spc="-90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sz="1200" b="1" u="sng" spc="-90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월 </a:t>
            </a:r>
            <a:r>
              <a:rPr lang="en-US" altLang="ko-KR" sz="1200" b="1" u="sng" spc="-90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sz="1200" b="1" u="sng" spc="-90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일까지 해당 조직을 두어야 함</a:t>
            </a:r>
            <a:endParaRPr lang="ko-KR" altLang="en-US" sz="1200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341383" y="4002905"/>
            <a:ext cx="8263066" cy="2220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안전보건에 관한 업무를 총괄</a:t>
            </a:r>
            <a:r>
              <a:rPr lang="ko-KR" altLang="en-US" sz="1300" b="1" spc="-90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∙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관리하는</a:t>
            </a: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”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 이란</a:t>
            </a: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1300" spc="-90" dirty="0" smtClean="0">
                <a:solidFill>
                  <a:schemeClr val="tx1"/>
                </a:solidFill>
              </a:rPr>
              <a:t>      ① 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종사자의 안전보건상 유해</a:t>
            </a:r>
            <a:r>
              <a:rPr lang="ko-KR" altLang="en-US" sz="1300" spc="-90" dirty="0">
                <a:solidFill>
                  <a:schemeClr val="tx1"/>
                </a:solidFill>
                <a:latin typeface="+mj-ea"/>
              </a:rPr>
              <a:t>∙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위험방지 정책 수립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, ② 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안전보건 전문인력 배치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, ③ 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관련 예산 편성</a:t>
            </a:r>
            <a:r>
              <a:rPr lang="ko-KR" altLang="en-US" sz="1300" spc="-90" dirty="0">
                <a:solidFill>
                  <a:schemeClr val="tx1"/>
                </a:solidFill>
                <a:latin typeface="+mj-ea"/>
              </a:rPr>
              <a:t>∙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집행관리 등 </a:t>
            </a:r>
            <a:endParaRPr lang="en-US" altLang="ko-KR" sz="1300" spc="-90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spc="-90" dirty="0" smtClean="0">
                <a:solidFill>
                  <a:schemeClr val="tx1"/>
                </a:solidFill>
                <a:latin typeface="+mj-ea"/>
              </a:rPr>
              <a:t>     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사업장의 안전보건 확보의무 이행을 총괄∙관리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하는 것</a:t>
            </a:r>
            <a:endParaRPr lang="en-US" altLang="ko-KR" sz="1300" spc="-90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endParaRPr lang="en-US" altLang="ko-KR" sz="1300" spc="-90" dirty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전담 조직</a:t>
            </a: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” 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이란</a:t>
            </a:r>
            <a:r>
              <a:rPr lang="en-US" altLang="ko-KR" sz="1300" b="1" spc="-90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      구성원은 </a:t>
            </a:r>
            <a:r>
              <a:rPr lang="en-US" altLang="ko-KR" sz="1300" b="1" spc="-90" dirty="0" smtClean="0">
                <a:solidFill>
                  <a:schemeClr val="tx1"/>
                </a:solidFill>
                <a:latin typeface="+mj-ea"/>
              </a:rPr>
              <a:t>2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명 이상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으로 하되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사업 또는 사업장의 특성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규모 등을 고려하여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합리적인 인원으로 구성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하며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300" b="1" spc="-90" dirty="0" smtClean="0">
                <a:solidFill>
                  <a:schemeClr val="tx1"/>
                </a:solidFill>
                <a:latin typeface="+mj-ea"/>
              </a:rPr>
              <a:t>     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전체 사업 또는 사업장의 안전보건에 관한 업무만 </a:t>
            </a:r>
            <a:r>
              <a:rPr lang="en-US" altLang="ko-KR" sz="1300" b="1" spc="-90" dirty="0" smtClean="0">
                <a:solidFill>
                  <a:schemeClr val="tx1"/>
                </a:solidFill>
                <a:latin typeface="+mj-ea"/>
              </a:rPr>
              <a:t>‘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전담</a:t>
            </a:r>
            <a:r>
              <a:rPr lang="en-US" altLang="ko-KR" sz="1300" b="1" spc="-90" dirty="0" smtClean="0">
                <a:solidFill>
                  <a:schemeClr val="tx1"/>
                </a:solidFill>
                <a:latin typeface="+mj-ea"/>
              </a:rPr>
              <a:t>’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하여 총괄∙관리해야 함</a:t>
            </a:r>
            <a:endParaRPr lang="en-US" altLang="ko-KR" sz="1300" b="1" u="sng" spc="-9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565267" y="4487912"/>
            <a:ext cx="211527" cy="104775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565267" y="5668426"/>
            <a:ext cx="211527" cy="104775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8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7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중처법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시행령 주요 내용 안내</a:t>
            </a:r>
          </a:p>
        </p:txBody>
      </p:sp>
      <p:cxnSp>
        <p:nvCxnSpPr>
          <p:cNvPr id="6" name="직선 연결선[R] 35">
            <a:extLst>
              <a:ext uri="{FF2B5EF4-FFF2-40B4-BE49-F238E27FC236}">
                <a16:creationId xmlns:a16="http://schemas.microsoft.com/office/drawing/2014/main" id="{60A8B1D9-B688-0D44-999A-272BCE215D6C}"/>
              </a:ext>
            </a:extLst>
          </p:cNvPr>
          <p:cNvCxnSpPr>
            <a:cxnSpLocks/>
          </p:cNvCxnSpPr>
          <p:nvPr/>
        </p:nvCxnSpPr>
        <p:spPr>
          <a:xfrm>
            <a:off x="348300" y="1196752"/>
            <a:ext cx="549448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707" y="764704"/>
            <a:ext cx="4546325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안전보건관리체계 구축 및 그 이행에 관한 조치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E05A2-9AF7-9A40-BBCF-B70454BA3808}"/>
              </a:ext>
            </a:extLst>
          </p:cNvPr>
          <p:cNvSpPr txBox="1"/>
          <p:nvPr/>
        </p:nvSpPr>
        <p:spPr>
          <a:xfrm>
            <a:off x="272478" y="1221136"/>
            <a:ext cx="9052050" cy="32075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fontAlgn="base"/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시행령 제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조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안전보건관리체계의 구축 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및  </a:t>
            </a:r>
            <a:r>
              <a:rPr lang="ko-KR" altLang="en-US" sz="1400" spc="-200" dirty="0" err="1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이행조치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endParaRPr lang="ko-KR" altLang="en-US" sz="1400" spc="-2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E3998C1-7FDC-D54C-B3B3-DC00154A12C9}"/>
              </a:ext>
            </a:extLst>
          </p:cNvPr>
          <p:cNvGrpSpPr/>
          <p:nvPr/>
        </p:nvGrpSpPr>
        <p:grpSpPr>
          <a:xfrm>
            <a:off x="179512" y="1659764"/>
            <a:ext cx="8784976" cy="4649556"/>
            <a:chOff x="1960212" y="2237509"/>
            <a:chExt cx="7998987" cy="4492521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CBEA8E3-A471-A149-A195-3F53427870A3}"/>
                </a:ext>
              </a:extLst>
            </p:cNvPr>
            <p:cNvSpPr/>
            <p:nvPr/>
          </p:nvSpPr>
          <p:spPr>
            <a:xfrm>
              <a:off x="1960212" y="2237509"/>
              <a:ext cx="7998987" cy="4492521"/>
            </a:xfrm>
            <a:prstGeom prst="roundRect">
              <a:avLst>
                <a:gd name="adj" fmla="val 8021"/>
              </a:avLst>
            </a:prstGeom>
            <a:solidFill>
              <a:srgbClr val="FEE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EDCD81-7DAD-D848-BBA4-7EAC44173522}"/>
                </a:ext>
              </a:extLst>
            </p:cNvPr>
            <p:cNvSpPr txBox="1"/>
            <p:nvPr/>
          </p:nvSpPr>
          <p:spPr>
            <a:xfrm>
              <a:off x="2081949" y="2414160"/>
              <a:ext cx="7755513" cy="1068240"/>
            </a:xfrm>
            <a:prstGeom prst="rect">
              <a:avLst/>
            </a:prstGeom>
            <a:noFill/>
          </p:spPr>
          <p:txBody>
            <a:bodyPr wrap="square" lIns="104287" tIns="52144" rIns="104287" bIns="52144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300" spc="-9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</a:rPr>
                <a:t>➌</a:t>
              </a:r>
              <a:r>
                <a:rPr lang="ko-KR" altLang="en-US" sz="1300" spc="-90" dirty="0" smtClean="0">
                  <a:latin typeface="+mj-ea"/>
                </a:rPr>
                <a:t>  </a:t>
              </a:r>
              <a:r>
                <a:rPr lang="ko-KR" altLang="en-US" sz="1300" dirty="0" smtClean="0"/>
                <a:t>사업 또는 사업장의 특성에 따른 </a:t>
              </a:r>
              <a:r>
                <a:rPr lang="ko-KR" altLang="en-US" sz="1300" b="1" dirty="0" smtClean="0"/>
                <a:t>유해∙위험요인을 확인하여 개선하는 업무절차 마련</a:t>
              </a:r>
              <a:r>
                <a:rPr lang="ko-KR" altLang="en-US" sz="1300" dirty="0" smtClean="0"/>
                <a:t> 및</a:t>
              </a:r>
              <a:endParaRPr lang="en-US" altLang="ko-KR" sz="1300" dirty="0"/>
            </a:p>
            <a:p>
              <a:pPr>
                <a:lnSpc>
                  <a:spcPct val="150000"/>
                </a:lnSpc>
              </a:pPr>
              <a:r>
                <a:rPr lang="en-US" altLang="ko-KR" sz="1300" dirty="0" smtClean="0"/>
                <a:t>    </a:t>
              </a:r>
              <a:r>
                <a:rPr lang="ko-KR" altLang="en-US" sz="1300" dirty="0" smtClean="0"/>
                <a:t>해당 절차에 따라 </a:t>
              </a:r>
              <a:r>
                <a:rPr lang="ko-KR" altLang="en-US" sz="1300" b="1" dirty="0" smtClean="0"/>
                <a:t>유해∙위험요인 확인 및 개선여부를 반기 </a:t>
              </a:r>
              <a:r>
                <a:rPr lang="en-US" altLang="ko-KR" sz="1300" b="1" dirty="0" smtClean="0"/>
                <a:t>1</a:t>
              </a:r>
              <a:r>
                <a:rPr lang="ko-KR" altLang="en-US" sz="1300" b="1" dirty="0" smtClean="0"/>
                <a:t>회 이상 점검</a:t>
              </a:r>
              <a:r>
                <a:rPr lang="ko-KR" altLang="en-US" sz="1300" dirty="0" smtClean="0"/>
                <a:t> 후 필요한 </a:t>
              </a:r>
              <a:r>
                <a:rPr lang="ko-KR" altLang="en-US" sz="1300" b="1" dirty="0" smtClean="0"/>
                <a:t>조치</a:t>
              </a:r>
              <a:endParaRPr lang="en-US" altLang="ko-KR" sz="1300" b="1" dirty="0"/>
            </a:p>
            <a:p>
              <a:r>
                <a:rPr lang="en-US" altLang="ko-KR" sz="1300" dirty="0" smtClean="0"/>
                <a:t>     </a:t>
              </a:r>
              <a:r>
                <a:rPr lang="en-US" altLang="ko-KR" sz="1300" b="1" dirty="0" smtClean="0">
                  <a:solidFill>
                    <a:srgbClr val="E46C0A"/>
                  </a:solidFill>
                  <a:latin typeface="맑은 고딕" panose="020B0503020000020004" pitchFamily="50" charset="-127"/>
                </a:rPr>
                <a:t>※ </a:t>
              </a:r>
              <a:r>
                <a:rPr lang="ko-KR" altLang="en-US" sz="1300" b="1" dirty="0" smtClean="0">
                  <a:solidFill>
                    <a:srgbClr val="E46C0A"/>
                  </a:solidFill>
                </a:rPr>
                <a:t>「</a:t>
              </a:r>
              <a:r>
                <a:rPr lang="ko-KR" altLang="en-US" sz="1300" b="1" dirty="0">
                  <a:solidFill>
                    <a:srgbClr val="E46C0A"/>
                  </a:solidFill>
                </a:rPr>
                <a:t>산업안전보건법</a:t>
              </a:r>
              <a:r>
                <a:rPr lang="ko-KR" altLang="en-US" sz="1300" b="1" dirty="0" smtClean="0">
                  <a:solidFill>
                    <a:srgbClr val="E46C0A"/>
                  </a:solidFill>
                </a:rPr>
                <a:t>」 제</a:t>
              </a:r>
              <a:r>
                <a:rPr lang="en-US" altLang="ko-KR" sz="1300" b="1" dirty="0">
                  <a:solidFill>
                    <a:srgbClr val="E46C0A"/>
                  </a:solidFill>
                </a:rPr>
                <a:t>36</a:t>
              </a:r>
              <a:r>
                <a:rPr lang="ko-KR" altLang="en-US" sz="1300" b="1" dirty="0" smtClean="0">
                  <a:solidFill>
                    <a:srgbClr val="E46C0A"/>
                  </a:solidFill>
                </a:rPr>
                <a:t>조에 따른 </a:t>
              </a:r>
              <a:r>
                <a:rPr lang="ko-KR" altLang="en-US" sz="1300" b="1" u="sng" dirty="0" smtClean="0">
                  <a:solidFill>
                    <a:srgbClr val="E46C0A"/>
                  </a:solidFill>
                </a:rPr>
                <a:t>위험성평가 절차를 마련</a:t>
              </a:r>
              <a:r>
                <a:rPr lang="ko-KR" altLang="en-US" sz="1300" b="1" dirty="0" smtClean="0">
                  <a:solidFill>
                    <a:srgbClr val="E46C0A"/>
                  </a:solidFill>
                </a:rPr>
                <a:t>하고</a:t>
              </a:r>
              <a:r>
                <a:rPr lang="en-US" altLang="ko-KR" sz="1300" b="1" dirty="0" smtClean="0">
                  <a:solidFill>
                    <a:srgbClr val="E46C0A"/>
                  </a:solidFill>
                </a:rPr>
                <a:t>, </a:t>
              </a:r>
              <a:r>
                <a:rPr lang="ko-KR" altLang="en-US" sz="1300" b="1" dirty="0" smtClean="0">
                  <a:solidFill>
                    <a:srgbClr val="E46C0A"/>
                  </a:solidFill>
                </a:rPr>
                <a:t>그 절차에 따라 </a:t>
              </a:r>
              <a:r>
                <a:rPr lang="ko-KR" altLang="en-US" sz="1300" b="1" u="sng" dirty="0" smtClean="0">
                  <a:solidFill>
                    <a:srgbClr val="E46C0A"/>
                  </a:solidFill>
                </a:rPr>
                <a:t>위험성 평가를 직접 실시</a:t>
              </a:r>
              <a:endParaRPr lang="en-US" altLang="ko-KR" sz="1300" b="1" u="sng" dirty="0" smtClean="0">
                <a:solidFill>
                  <a:srgbClr val="E46C0A"/>
                </a:solidFill>
              </a:endParaRPr>
            </a:p>
            <a:p>
              <a:r>
                <a:rPr lang="en-US" altLang="ko-KR" sz="1300" b="1" dirty="0">
                  <a:solidFill>
                    <a:srgbClr val="E46C0A"/>
                  </a:solidFill>
                </a:rPr>
                <a:t> </a:t>
              </a:r>
              <a:r>
                <a:rPr lang="en-US" altLang="ko-KR" sz="1300" b="1" dirty="0" smtClean="0">
                  <a:solidFill>
                    <a:srgbClr val="E46C0A"/>
                  </a:solidFill>
                </a:rPr>
                <a:t>     </a:t>
              </a:r>
              <a:r>
                <a:rPr lang="ko-KR" altLang="en-US" sz="1300" b="1" dirty="0" smtClean="0">
                  <a:solidFill>
                    <a:srgbClr val="E46C0A"/>
                  </a:solidFill>
                </a:rPr>
                <a:t>  </a:t>
              </a:r>
              <a:r>
                <a:rPr lang="ko-KR" altLang="en-US" sz="1300" b="1" u="sng" dirty="0" smtClean="0">
                  <a:solidFill>
                    <a:srgbClr val="E46C0A"/>
                  </a:solidFill>
                </a:rPr>
                <a:t> 또는 실시하도록 하여 실시 결과를 보고받은 경우</a:t>
              </a:r>
              <a:r>
                <a:rPr lang="ko-KR" altLang="en-US" sz="1300" b="1" dirty="0" smtClean="0">
                  <a:solidFill>
                    <a:srgbClr val="E46C0A"/>
                  </a:solidFill>
                </a:rPr>
                <a:t>에는 상기 </a:t>
              </a:r>
              <a:r>
                <a:rPr lang="ko-KR" altLang="en-US" sz="1300" b="1" u="sng" dirty="0" smtClean="0">
                  <a:solidFill>
                    <a:srgbClr val="E46C0A"/>
                  </a:solidFill>
                </a:rPr>
                <a:t>점검을 한 것으로 봄</a:t>
              </a:r>
              <a:endParaRPr lang="en-US" altLang="ko-KR" sz="1300" spc="-90" dirty="0">
                <a:latin typeface="+mj-ea"/>
              </a:endParaRPr>
            </a:p>
          </p:txBody>
        </p:sp>
      </p:grpSp>
      <p:sp>
        <p:nvSpPr>
          <p:cNvPr id="18" name="모서리가 둥근 직사각형 17"/>
          <p:cNvSpPr/>
          <p:nvPr/>
        </p:nvSpPr>
        <p:spPr>
          <a:xfrm>
            <a:off x="318879" y="3152453"/>
            <a:ext cx="8357577" cy="2990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>
              <a:lnSpc>
                <a:spcPct val="150000"/>
              </a:lnSpc>
            </a:pP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유해</a:t>
            </a:r>
            <a:r>
              <a:rPr lang="ko-KR" altLang="en-US" sz="1300" b="1" spc="-90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∙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위험요인을 확인하여 개선하는 업무절차</a:t>
            </a: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”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 란</a:t>
            </a:r>
            <a:r>
              <a:rPr lang="en-US" altLang="ko-KR" sz="1300" b="1" spc="-90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?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spc="-90" dirty="0" smtClean="0">
                <a:solidFill>
                  <a:schemeClr val="tx1"/>
                </a:solidFill>
                <a:latin typeface="+mj-ea"/>
              </a:rPr>
              <a:t>      </a:t>
            </a:r>
            <a:r>
              <a:rPr lang="ko-KR" altLang="en-US" sz="1300" spc="-90" dirty="0" smtClean="0">
                <a:solidFill>
                  <a:schemeClr val="tx1"/>
                </a:solidFill>
              </a:rPr>
              <a:t>사업장의 특성에 따른 </a:t>
            </a:r>
            <a:r>
              <a:rPr lang="ko-KR" altLang="en-US" sz="1300" b="1" spc="-90" dirty="0" smtClean="0">
                <a:solidFill>
                  <a:schemeClr val="tx1"/>
                </a:solidFill>
              </a:rPr>
              <a:t>업무로 인한 유해</a:t>
            </a:r>
            <a:r>
              <a:rPr lang="ko-KR" altLang="en-US" sz="1300" b="1" spc="-90" dirty="0">
                <a:solidFill>
                  <a:schemeClr val="tx1"/>
                </a:solidFill>
              </a:rPr>
              <a:t>∙</a:t>
            </a:r>
            <a:r>
              <a:rPr lang="ko-KR" altLang="en-US" sz="1300" b="1" spc="-90" dirty="0" smtClean="0">
                <a:solidFill>
                  <a:schemeClr val="tx1"/>
                </a:solidFill>
              </a:rPr>
              <a:t>위험요인의 확인 및 개선대책의 수립</a:t>
            </a:r>
            <a:r>
              <a:rPr lang="ko-KR" altLang="en-US" sz="1300" b="1" spc="-90" dirty="0">
                <a:solidFill>
                  <a:schemeClr val="tx1"/>
                </a:solidFill>
              </a:rPr>
              <a:t>∙</a:t>
            </a:r>
            <a:r>
              <a:rPr lang="ko-KR" altLang="en-US" sz="1300" b="1" spc="-90" dirty="0" smtClean="0">
                <a:solidFill>
                  <a:schemeClr val="tx1"/>
                </a:solidFill>
              </a:rPr>
              <a:t>이행</a:t>
            </a:r>
            <a:r>
              <a:rPr lang="ko-KR" altLang="en-US" sz="1300" spc="-90" dirty="0" smtClean="0">
                <a:solidFill>
                  <a:schemeClr val="tx1"/>
                </a:solidFill>
              </a:rPr>
              <a:t>까지 이르는 </a:t>
            </a:r>
            <a:r>
              <a:rPr lang="ko-KR" altLang="en-US" sz="1300" b="1" spc="-90" dirty="0" smtClean="0">
                <a:solidFill>
                  <a:schemeClr val="tx1"/>
                </a:solidFill>
              </a:rPr>
              <a:t>일련의 절차</a:t>
            </a:r>
            <a:endParaRPr lang="en-US" altLang="ko-KR" sz="1300" b="1" spc="-90" dirty="0" smtClean="0">
              <a:solidFill>
                <a:schemeClr val="tx1"/>
              </a:solidFill>
            </a:endParaRPr>
          </a:p>
          <a:p>
            <a:pPr fontAlgn="base" latinLnBrk="1">
              <a:lnSpc>
                <a:spcPct val="150000"/>
              </a:lnSpc>
            </a:pPr>
            <a:endParaRPr lang="en-US" altLang="ko-KR" sz="1300" spc="-90" dirty="0">
              <a:solidFill>
                <a:schemeClr val="tx1"/>
              </a:solidFill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유해</a:t>
            </a:r>
            <a:r>
              <a:rPr lang="ko-KR" altLang="en-US" sz="1300" b="1" spc="-90" dirty="0">
                <a:solidFill>
                  <a:schemeClr val="accent6">
                    <a:lumMod val="50000"/>
                  </a:schemeClr>
                </a:solidFill>
                <a:latin typeface="+mj-ea"/>
              </a:rPr>
              <a:t>∙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위험요인 확인 및 개선</a:t>
            </a: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” 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은 언제 실시해야 하는지</a:t>
            </a: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?</a:t>
            </a:r>
            <a:endParaRPr lang="en-US" altLang="ko-KR" sz="1300" spc="-90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1300" spc="-90" dirty="0" smtClean="0">
                <a:solidFill>
                  <a:schemeClr val="tx1"/>
                </a:solidFill>
              </a:rPr>
              <a:t> </a:t>
            </a:r>
            <a:r>
              <a:rPr lang="ko-KR" altLang="en-US" sz="1300" b="1" spc="-90" dirty="0" smtClean="0">
                <a:solidFill>
                  <a:schemeClr val="tx1"/>
                </a:solidFill>
              </a:rPr>
              <a:t>①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기계</a:t>
            </a:r>
            <a:r>
              <a:rPr lang="ko-KR" altLang="en-US" sz="1300" b="1" spc="-90" dirty="0">
                <a:solidFill>
                  <a:schemeClr val="tx1"/>
                </a:solidFill>
                <a:latin typeface="+mj-ea"/>
              </a:rPr>
              <a:t>∙기구</a:t>
            </a:r>
            <a:r>
              <a:rPr lang="en-US" altLang="ko-KR" sz="1300" b="1" spc="-90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설비</a:t>
            </a:r>
            <a:r>
              <a:rPr lang="en-US" altLang="ko-KR" sz="1300" b="1" spc="-90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원재료 등 신규 도입 또는 변경</a:t>
            </a:r>
            <a:r>
              <a:rPr lang="en-US" altLang="ko-KR" sz="1300" b="1" spc="-90" dirty="0" smtClean="0">
                <a:solidFill>
                  <a:schemeClr val="tx1"/>
                </a:solidFill>
                <a:latin typeface="+mj-ea"/>
              </a:rPr>
              <a:t>  ②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건설물</a:t>
            </a:r>
            <a:r>
              <a:rPr lang="ko-KR" altLang="en-US" sz="1300" b="1" spc="-90" dirty="0">
                <a:solidFill>
                  <a:schemeClr val="tx1"/>
                </a:solidFill>
                <a:latin typeface="+mj-ea"/>
              </a:rPr>
              <a:t>∙기계∙기구∙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설비 등 정비</a:t>
            </a:r>
            <a:r>
              <a:rPr lang="ko-KR" altLang="en-US" sz="1300" b="1" spc="-90" dirty="0">
                <a:solidFill>
                  <a:schemeClr val="tx1"/>
                </a:solidFill>
                <a:latin typeface="+mj-ea"/>
              </a:rPr>
              <a:t>∙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보수</a:t>
            </a:r>
            <a:r>
              <a:rPr lang="en-US" altLang="ko-KR" sz="1300" b="1" spc="-90" dirty="0" smtClean="0">
                <a:solidFill>
                  <a:schemeClr val="tx1"/>
                </a:solidFill>
                <a:latin typeface="+mj-ea"/>
              </a:rPr>
              <a:t> ③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작업방법</a:t>
            </a:r>
            <a:r>
              <a:rPr lang="ko-KR" altLang="en-US" sz="1300" b="1" spc="-90" dirty="0">
                <a:solidFill>
                  <a:schemeClr val="tx1"/>
                </a:solidFill>
                <a:latin typeface="+mj-ea"/>
              </a:rPr>
              <a:t>∙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절차 변경 </a:t>
            </a:r>
            <a:endParaRPr lang="en-US" altLang="ko-KR" sz="1300" b="1" spc="-90" dirty="0">
              <a:solidFill>
                <a:schemeClr val="tx1"/>
              </a:solidFill>
              <a:latin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       </a:t>
            </a:r>
            <a:r>
              <a:rPr lang="ko-KR" altLang="en-US" sz="1300" spc="-90" dirty="0" smtClean="0">
                <a:solidFill>
                  <a:schemeClr val="tx1"/>
                </a:solidFill>
              </a:rPr>
              <a:t>① </a:t>
            </a:r>
            <a:r>
              <a:rPr lang="en-US" altLang="ko-KR" sz="1300" spc="-90" dirty="0" smtClean="0">
                <a:solidFill>
                  <a:schemeClr val="tx1"/>
                </a:solidFill>
              </a:rPr>
              <a:t>~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 ③ 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등이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실행되기 전에 실시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하여야 하며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위험성을 제거한 후 작업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정기적으로 확인 필요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)</a:t>
            </a:r>
            <a:endParaRPr lang="en-US" altLang="ko-KR" sz="1300" b="1" dirty="0"/>
          </a:p>
          <a:p>
            <a:pPr fontAlgn="base" latinLnBrk="1">
              <a:lnSpc>
                <a:spcPct val="150000"/>
              </a:lnSpc>
            </a:pPr>
            <a:endParaRPr lang="en-US" altLang="ko-KR" sz="1300" b="1" spc="-90" dirty="0" smtClean="0">
              <a:solidFill>
                <a:srgbClr val="E46C0A"/>
              </a:solidFill>
              <a:latin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spc="-90" dirty="0" smtClean="0">
                <a:solidFill>
                  <a:srgbClr val="E46C0A"/>
                </a:solidFill>
                <a:latin typeface="+mj-ea"/>
              </a:rPr>
              <a:t>  ! </a:t>
            </a:r>
            <a:r>
              <a:rPr lang="ko-KR" altLang="en-US" sz="1300" b="1" spc="-90" dirty="0" smtClean="0">
                <a:solidFill>
                  <a:srgbClr val="E46C0A"/>
                </a:solidFill>
                <a:latin typeface="+mj-ea"/>
              </a:rPr>
              <a:t>유해∙위험요인 확인 시 누구나</a:t>
            </a:r>
            <a:r>
              <a:rPr lang="en-US" altLang="ko-KR" sz="1300" b="1" spc="-90" dirty="0" smtClean="0">
                <a:solidFill>
                  <a:srgbClr val="E46C0A"/>
                </a:solidFill>
                <a:latin typeface="+mj-ea"/>
              </a:rPr>
              <a:t>*</a:t>
            </a:r>
            <a:r>
              <a:rPr lang="ko-KR" altLang="en-US" sz="1300" b="1" spc="-90" dirty="0" smtClean="0">
                <a:solidFill>
                  <a:srgbClr val="E46C0A"/>
                </a:solidFill>
                <a:latin typeface="+mj-ea"/>
              </a:rPr>
              <a:t> 자유롭게 사업장의 위험요인 발굴</a:t>
            </a:r>
            <a:r>
              <a:rPr lang="en-US" altLang="ko-KR" sz="1300" b="1" spc="-90" dirty="0" smtClean="0">
                <a:solidFill>
                  <a:srgbClr val="E46C0A"/>
                </a:solidFill>
                <a:latin typeface="+mj-ea"/>
              </a:rPr>
              <a:t> </a:t>
            </a:r>
            <a:r>
              <a:rPr lang="ko-KR" altLang="en-US" sz="1300" b="1" spc="-90" dirty="0" smtClean="0">
                <a:solidFill>
                  <a:srgbClr val="E46C0A"/>
                </a:solidFill>
                <a:latin typeface="+mj-ea"/>
              </a:rPr>
              <a:t>및 신고가 가능하도록 해야 함</a:t>
            </a:r>
            <a:endParaRPr lang="en-US" altLang="ko-KR" sz="1300" b="1" spc="-90" dirty="0" smtClean="0">
              <a:solidFill>
                <a:srgbClr val="E46C0A"/>
              </a:solidFill>
              <a:latin typeface="+mj-ea"/>
            </a:endParaRPr>
          </a:p>
          <a:p>
            <a:pPr fontAlgn="base" latinLnBrk="1"/>
            <a:r>
              <a:rPr lang="en-US" altLang="ko-KR" sz="1300" b="1" spc="-90" dirty="0" smtClean="0">
                <a:solidFill>
                  <a:srgbClr val="E46C0A"/>
                </a:solidFill>
                <a:latin typeface="+mj-ea"/>
              </a:rPr>
              <a:t>    </a:t>
            </a:r>
            <a:r>
              <a:rPr lang="en-US" altLang="ko-KR" sz="1300" spc="-90" dirty="0" smtClean="0">
                <a:solidFill>
                  <a:srgbClr val="E46C0A"/>
                </a:solidFill>
                <a:latin typeface="+mj-ea"/>
              </a:rPr>
              <a:t>* </a:t>
            </a:r>
            <a:r>
              <a:rPr lang="ko-KR" altLang="en-US" sz="1300" spc="-90" dirty="0" smtClean="0">
                <a:solidFill>
                  <a:srgbClr val="E46C0A"/>
                </a:solidFill>
                <a:latin typeface="+mj-ea"/>
              </a:rPr>
              <a:t>소속근로자</a:t>
            </a:r>
            <a:r>
              <a:rPr lang="en-US" altLang="ko-KR" sz="1300" spc="-90" dirty="0" smtClean="0">
                <a:solidFill>
                  <a:srgbClr val="E46C0A"/>
                </a:solidFill>
                <a:latin typeface="+mj-ea"/>
              </a:rPr>
              <a:t>, </a:t>
            </a:r>
            <a:r>
              <a:rPr lang="ko-KR" altLang="en-US" sz="1300" spc="-90" dirty="0" smtClean="0">
                <a:solidFill>
                  <a:srgbClr val="E46C0A"/>
                </a:solidFill>
                <a:latin typeface="+mj-ea"/>
              </a:rPr>
              <a:t>상시 노무를 제공하는 모든 종사자</a:t>
            </a:r>
            <a:r>
              <a:rPr lang="en-US" altLang="ko-KR" sz="1300" spc="-90" dirty="0" smtClean="0">
                <a:solidFill>
                  <a:srgbClr val="E46C0A"/>
                </a:solidFill>
                <a:latin typeface="+mj-ea"/>
              </a:rPr>
              <a:t>, </a:t>
            </a:r>
            <a:r>
              <a:rPr lang="ko-KR" altLang="en-US" sz="1300" spc="-90" dirty="0" smtClean="0">
                <a:solidFill>
                  <a:srgbClr val="E46C0A"/>
                </a:solidFill>
                <a:latin typeface="+mj-ea"/>
              </a:rPr>
              <a:t>일시 출입자 등</a:t>
            </a:r>
            <a:r>
              <a:rPr lang="en-US" altLang="ko-KR" sz="1300" spc="-90" dirty="0" smtClean="0">
                <a:solidFill>
                  <a:srgbClr val="E46C0A"/>
                </a:solidFill>
                <a:latin typeface="+mj-ea"/>
              </a:rPr>
              <a:t> </a:t>
            </a:r>
            <a:r>
              <a:rPr lang="ko-KR" altLang="en-US" sz="1300" spc="-90" dirty="0" smtClean="0">
                <a:solidFill>
                  <a:srgbClr val="E46C0A"/>
                </a:solidFill>
                <a:latin typeface="+mj-ea"/>
              </a:rPr>
              <a:t>포함</a:t>
            </a:r>
            <a:endParaRPr lang="en-US" altLang="ko-KR" sz="1300" spc="-90" dirty="0">
              <a:solidFill>
                <a:srgbClr val="E46C0A"/>
              </a:solidFill>
              <a:latin typeface="+mj-ea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559151" y="3757672"/>
            <a:ext cx="211527" cy="104775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/>
          </a:p>
        </p:txBody>
      </p:sp>
      <p:sp>
        <p:nvSpPr>
          <p:cNvPr id="21" name="오른쪽 화살표 20"/>
          <p:cNvSpPr/>
          <p:nvPr/>
        </p:nvSpPr>
        <p:spPr>
          <a:xfrm>
            <a:off x="547334" y="4950261"/>
            <a:ext cx="211527" cy="104775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/>
          </a:p>
        </p:txBody>
      </p:sp>
      <p:sp>
        <p:nvSpPr>
          <p:cNvPr id="14" name="타원 13"/>
          <p:cNvSpPr/>
          <p:nvPr/>
        </p:nvSpPr>
        <p:spPr>
          <a:xfrm>
            <a:off x="4515437" y="2152358"/>
            <a:ext cx="767215" cy="35939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9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7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중처법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시행령 주요 내용 안내</a:t>
            </a:r>
          </a:p>
        </p:txBody>
      </p:sp>
      <p:cxnSp>
        <p:nvCxnSpPr>
          <p:cNvPr id="6" name="직선 연결선[R] 35">
            <a:extLst>
              <a:ext uri="{FF2B5EF4-FFF2-40B4-BE49-F238E27FC236}">
                <a16:creationId xmlns:a16="http://schemas.microsoft.com/office/drawing/2014/main" id="{60A8B1D9-B688-0D44-999A-272BCE215D6C}"/>
              </a:ext>
            </a:extLst>
          </p:cNvPr>
          <p:cNvCxnSpPr>
            <a:cxnSpLocks/>
          </p:cNvCxnSpPr>
          <p:nvPr/>
        </p:nvCxnSpPr>
        <p:spPr>
          <a:xfrm>
            <a:off x="348300" y="1196752"/>
            <a:ext cx="549448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707" y="764704"/>
            <a:ext cx="4546325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안전보건관리체계 구축 및 그 이행에 관한 조치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E05A2-9AF7-9A40-BBCF-B70454BA3808}"/>
              </a:ext>
            </a:extLst>
          </p:cNvPr>
          <p:cNvSpPr txBox="1"/>
          <p:nvPr/>
        </p:nvSpPr>
        <p:spPr>
          <a:xfrm>
            <a:off x="272478" y="1221136"/>
            <a:ext cx="9052050" cy="32075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fontAlgn="base"/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시행령 제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조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안전보건관리체계의 구축 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및  </a:t>
            </a:r>
            <a:r>
              <a:rPr lang="ko-KR" altLang="en-US" sz="1400" spc="-200" dirty="0" err="1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이행조치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endParaRPr lang="ko-KR" altLang="en-US" sz="1400" spc="-2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E3998C1-7FDC-D54C-B3B3-DC00154A12C9}"/>
              </a:ext>
            </a:extLst>
          </p:cNvPr>
          <p:cNvGrpSpPr/>
          <p:nvPr/>
        </p:nvGrpSpPr>
        <p:grpSpPr>
          <a:xfrm>
            <a:off x="179512" y="1566269"/>
            <a:ext cx="8784976" cy="4815059"/>
            <a:chOff x="1960212" y="2237509"/>
            <a:chExt cx="7998987" cy="4615728"/>
          </a:xfrm>
        </p:grpSpPr>
        <p:sp>
          <p:nvSpPr>
            <p:cNvPr id="15" name="모서리가 둥근 직사각형 14">
              <a:extLst>
                <a:ext uri="{FF2B5EF4-FFF2-40B4-BE49-F238E27FC236}">
                  <a16:creationId xmlns:a16="http://schemas.microsoft.com/office/drawing/2014/main" id="{DCBEA8E3-A471-A149-A195-3F53427870A3}"/>
                </a:ext>
              </a:extLst>
            </p:cNvPr>
            <p:cNvSpPr/>
            <p:nvPr/>
          </p:nvSpPr>
          <p:spPr>
            <a:xfrm>
              <a:off x="1960212" y="2237509"/>
              <a:ext cx="7998987" cy="4615728"/>
            </a:xfrm>
            <a:prstGeom prst="roundRect">
              <a:avLst>
                <a:gd name="adj" fmla="val 8021"/>
              </a:avLst>
            </a:prstGeom>
            <a:solidFill>
              <a:srgbClr val="FEE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EDCD81-7DAD-D848-BBA4-7EAC44173522}"/>
                </a:ext>
              </a:extLst>
            </p:cNvPr>
            <p:cNvSpPr txBox="1"/>
            <p:nvPr/>
          </p:nvSpPr>
          <p:spPr>
            <a:xfrm>
              <a:off x="2081949" y="2327819"/>
              <a:ext cx="7755513" cy="3850780"/>
            </a:xfrm>
            <a:prstGeom prst="rect">
              <a:avLst/>
            </a:prstGeom>
            <a:noFill/>
          </p:spPr>
          <p:txBody>
            <a:bodyPr wrap="square" lIns="104287" tIns="52144" rIns="104287" bIns="52144" rtlCol="0" anchor="ctr">
              <a:spAutoFit/>
            </a:bodyPr>
            <a:lstStyle/>
            <a:p>
              <a:pPr fontAlgn="base" latinLnBrk="1">
                <a:lnSpc>
                  <a:spcPct val="150000"/>
                </a:lnSpc>
              </a:pPr>
              <a:r>
                <a:rPr lang="ko-KR" altLang="en-US" sz="1300" spc="-9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</a:rPr>
                <a:t>➍ </a:t>
              </a:r>
              <a:r>
                <a:rPr lang="ko-KR" altLang="en-US" sz="1300" dirty="0" smtClean="0"/>
                <a:t>다음 사항을 이행하는 데 필요한 </a:t>
              </a:r>
              <a:r>
                <a:rPr lang="ko-KR" altLang="en-US" sz="1300" b="1" dirty="0" smtClean="0"/>
                <a:t>예산을 편성</a:t>
              </a:r>
              <a:r>
                <a:rPr lang="ko-KR" altLang="en-US" sz="1300" dirty="0" smtClean="0"/>
                <a:t>하고 그 </a:t>
              </a:r>
              <a:r>
                <a:rPr lang="ko-KR" altLang="en-US" sz="1300" b="1" dirty="0" smtClean="0"/>
                <a:t>용도에 맞게 집행</a:t>
              </a:r>
              <a:endParaRPr lang="en-US" altLang="ko-KR" sz="1300" b="1" dirty="0" smtClean="0"/>
            </a:p>
            <a:p>
              <a:pPr fontAlgn="base" latinLnBrk="1">
                <a:lnSpc>
                  <a:spcPct val="150000"/>
                </a:lnSpc>
              </a:pPr>
              <a:endParaRPr lang="en-US" altLang="ko-KR" sz="1300" dirty="0"/>
            </a:p>
            <a:p>
              <a:pPr fontAlgn="base" latinLnBrk="1">
                <a:lnSpc>
                  <a:spcPct val="150000"/>
                </a:lnSpc>
              </a:pPr>
              <a:endParaRPr lang="en-US" altLang="ko-KR" sz="1300" dirty="0" smtClean="0"/>
            </a:p>
            <a:p>
              <a:pPr fontAlgn="base" latinLnBrk="1">
                <a:lnSpc>
                  <a:spcPct val="150000"/>
                </a:lnSpc>
              </a:pPr>
              <a:endParaRPr lang="en-US" altLang="ko-KR" sz="1300" dirty="0" smtClean="0"/>
            </a:p>
            <a:p>
              <a:pPr fontAlgn="base" latinLnBrk="1">
                <a:lnSpc>
                  <a:spcPct val="150000"/>
                </a:lnSpc>
              </a:pPr>
              <a:endParaRPr lang="en-US" altLang="ko-KR" sz="1300" dirty="0"/>
            </a:p>
            <a:p>
              <a:pPr fontAlgn="base" latinLnBrk="1">
                <a:lnSpc>
                  <a:spcPct val="150000"/>
                </a:lnSpc>
              </a:pPr>
              <a:endParaRPr lang="en-US" altLang="ko-KR" sz="1300" dirty="0" smtClean="0"/>
            </a:p>
            <a:p>
              <a:pPr fontAlgn="base" latinLnBrk="1">
                <a:lnSpc>
                  <a:spcPct val="150000"/>
                </a:lnSpc>
              </a:pPr>
              <a:endParaRPr lang="en-US" altLang="ko-KR" sz="1300" dirty="0"/>
            </a:p>
            <a:p>
              <a:pPr fontAlgn="base" latinLnBrk="1">
                <a:lnSpc>
                  <a:spcPct val="150000"/>
                </a:lnSpc>
              </a:pPr>
              <a:endParaRPr lang="en-US" altLang="ko-KR" sz="1300" dirty="0" smtClean="0"/>
            </a:p>
            <a:p>
              <a:pPr fontAlgn="base" latinLnBrk="1">
                <a:lnSpc>
                  <a:spcPct val="150000"/>
                </a:lnSpc>
              </a:pPr>
              <a:endParaRPr lang="en-US" altLang="ko-KR" sz="1300" dirty="0" smtClean="0"/>
            </a:p>
            <a:p>
              <a:pPr fontAlgn="base" latinLnBrk="1">
                <a:lnSpc>
                  <a:spcPct val="150000"/>
                </a:lnSpc>
              </a:pPr>
              <a:endParaRPr lang="en-US" altLang="ko-KR" sz="1300" dirty="0" smtClean="0"/>
            </a:p>
            <a:p>
              <a:pPr fontAlgn="base" latinLnBrk="1"/>
              <a:r>
                <a:rPr lang="ko-KR" altLang="en-US" sz="1300" spc="-9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</a:rPr>
                <a:t>➎</a:t>
              </a:r>
              <a:r>
                <a:rPr lang="ko-KR" altLang="en-US" sz="1300" dirty="0" smtClean="0"/>
                <a:t> 「산업안전보건법」 제</a:t>
              </a:r>
              <a:r>
                <a:rPr lang="en-US" altLang="ko-KR" sz="1300" dirty="0" smtClean="0"/>
                <a:t>15~16</a:t>
              </a:r>
              <a:r>
                <a:rPr lang="ko-KR" altLang="en-US" sz="1300" dirty="0" smtClean="0"/>
                <a:t>조</a:t>
              </a:r>
              <a:r>
                <a:rPr lang="en-US" altLang="ko-KR" sz="1300" dirty="0" smtClean="0"/>
                <a:t>, </a:t>
              </a:r>
              <a:r>
                <a:rPr lang="ko-KR" altLang="en-US" sz="1300" dirty="0" smtClean="0"/>
                <a:t>제</a:t>
              </a:r>
              <a:r>
                <a:rPr lang="en-US" altLang="ko-KR" sz="1300" dirty="0" smtClean="0"/>
                <a:t>62</a:t>
              </a:r>
              <a:r>
                <a:rPr lang="ko-KR" altLang="en-US" sz="1300" dirty="0" smtClean="0"/>
                <a:t>조에 따른 </a:t>
              </a:r>
              <a:r>
                <a:rPr lang="ko-KR" altLang="en-US" sz="1300" b="1" dirty="0" smtClean="0"/>
                <a:t>안전보건관리책임자</a:t>
              </a:r>
              <a:r>
                <a:rPr lang="en-US" altLang="ko-KR" sz="1300" b="1" dirty="0" smtClean="0"/>
                <a:t>, </a:t>
              </a:r>
              <a:r>
                <a:rPr lang="ko-KR" altLang="en-US" sz="1300" b="1" dirty="0" smtClean="0"/>
                <a:t>관리감독자 및</a:t>
              </a:r>
              <a:r>
                <a:rPr lang="en-US" altLang="ko-KR" sz="1300" b="1" dirty="0" smtClean="0"/>
                <a:t> </a:t>
              </a:r>
              <a:r>
                <a:rPr lang="ko-KR" altLang="en-US" sz="1300" b="1" dirty="0" smtClean="0"/>
                <a:t>안전보건</a:t>
              </a:r>
              <a:endParaRPr lang="en-US" altLang="ko-KR" sz="1300" b="1" dirty="0" smtClean="0"/>
            </a:p>
            <a:p>
              <a:pPr fontAlgn="base" latinLnBrk="1">
                <a:lnSpc>
                  <a:spcPct val="150000"/>
                </a:lnSpc>
              </a:pPr>
              <a:r>
                <a:rPr lang="en-US" altLang="ko-KR" sz="1300" b="1" dirty="0" smtClean="0"/>
                <a:t>    </a:t>
              </a:r>
              <a:r>
                <a:rPr lang="ko-KR" altLang="en-US" sz="1300" b="1" dirty="0" smtClean="0"/>
                <a:t>총괄책임자</a:t>
              </a:r>
              <a:r>
                <a:rPr lang="en-US" altLang="ko-KR" sz="1300" b="1" dirty="0" smtClean="0"/>
                <a:t>(=</a:t>
              </a:r>
              <a:r>
                <a:rPr lang="ko-KR" altLang="en-US" sz="1300" b="1" dirty="0" err="1" smtClean="0"/>
                <a:t>안전보건관리책임자등</a:t>
              </a:r>
              <a:r>
                <a:rPr lang="en-US" altLang="ko-KR" sz="1300" b="1" dirty="0" smtClean="0"/>
                <a:t>)</a:t>
              </a:r>
              <a:r>
                <a:rPr lang="ko-KR" altLang="en-US" sz="1300" b="1" dirty="0" smtClean="0"/>
                <a:t>가 각각의 업무를 충실히 수행</a:t>
              </a:r>
              <a:r>
                <a:rPr lang="ko-KR" altLang="en-US" sz="1300" dirty="0" smtClean="0"/>
                <a:t>할 수 있도록 조치</a:t>
              </a:r>
              <a:endParaRPr lang="en-US" altLang="ko-KR" sz="1300" dirty="0" smtClean="0"/>
            </a:p>
            <a:p>
              <a:pPr fontAlgn="base" latinLnBrk="1">
                <a:lnSpc>
                  <a:spcPct val="150000"/>
                </a:lnSpc>
              </a:pPr>
              <a:endParaRPr lang="en-US" altLang="ko-KR" sz="1300" dirty="0" smtClean="0"/>
            </a:p>
            <a:p>
              <a:pPr fontAlgn="base" latinLnBrk="1">
                <a:lnSpc>
                  <a:spcPct val="150000"/>
                </a:lnSpc>
              </a:pPr>
              <a:endParaRPr lang="en-US" altLang="ko-KR" sz="1300" dirty="0"/>
            </a:p>
          </p:txBody>
        </p:sp>
      </p:grpSp>
      <p:sp>
        <p:nvSpPr>
          <p:cNvPr id="23" name="모서리가 둥근 직사각형 22"/>
          <p:cNvSpPr/>
          <p:nvPr/>
        </p:nvSpPr>
        <p:spPr>
          <a:xfrm>
            <a:off x="549089" y="1938406"/>
            <a:ext cx="7882972" cy="2515803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 latinLnBrk="1">
              <a:lnSpc>
                <a:spcPct val="150000"/>
              </a:lnSpc>
            </a:pPr>
            <a:r>
              <a:rPr lang="ko-KR" altLang="en-US" sz="1300" dirty="0" smtClean="0"/>
              <a:t>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 </a:t>
            </a:r>
            <a:r>
              <a:rPr lang="ko-KR" altLang="en-US" sz="1300" dirty="0" smtClean="0"/>
              <a:t>재해 예방을 위해 필요한 </a:t>
            </a:r>
            <a:r>
              <a:rPr lang="ko-KR" altLang="en-US" sz="1300" b="1" dirty="0" smtClean="0"/>
              <a:t>안전∙보건에 관한 인력</a:t>
            </a:r>
            <a:r>
              <a:rPr lang="en-US" altLang="ko-KR" sz="1300" b="1" dirty="0" smtClean="0"/>
              <a:t>, </a:t>
            </a:r>
            <a:r>
              <a:rPr lang="ko-KR" altLang="en-US" sz="1300" b="1" dirty="0" smtClean="0"/>
              <a:t>시설 및 장비의 구비</a:t>
            </a:r>
            <a:endParaRPr lang="en-US" altLang="ko-KR" sz="1300" b="1" dirty="0" smtClean="0"/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dirty="0" smtClean="0"/>
              <a:t>  → (</a:t>
            </a:r>
            <a:r>
              <a:rPr lang="ko-KR" altLang="en-US" sz="1300" b="1" dirty="0" smtClean="0"/>
              <a:t>인력</a:t>
            </a:r>
            <a:r>
              <a:rPr lang="en-US" altLang="ko-KR" sz="1300" b="1" dirty="0" smtClean="0"/>
              <a:t>) </a:t>
            </a:r>
            <a:r>
              <a:rPr lang="ko-KR" altLang="en-US" sz="1300" dirty="0" smtClean="0"/>
              <a:t>안전관리자 등 </a:t>
            </a:r>
            <a:r>
              <a:rPr lang="ko-KR" altLang="en-US" sz="1300" b="1" dirty="0" smtClean="0"/>
              <a:t>전문인력 뿐 아니라 안전보건 관계법령 등에 따른 </a:t>
            </a:r>
            <a:r>
              <a:rPr lang="en-US" altLang="ko-KR" sz="1300" b="1" dirty="0" smtClean="0"/>
              <a:t>‘</a:t>
            </a:r>
            <a:r>
              <a:rPr lang="ko-KR" altLang="en-US" sz="1300" b="1" dirty="0" smtClean="0"/>
              <a:t>필요</a:t>
            </a:r>
            <a:r>
              <a:rPr lang="en-US" altLang="ko-KR" sz="1300" b="1" dirty="0" smtClean="0"/>
              <a:t>’</a:t>
            </a:r>
            <a:r>
              <a:rPr lang="ko-KR" altLang="en-US" sz="1300" b="1" dirty="0" smtClean="0"/>
              <a:t>인력</a:t>
            </a:r>
            <a:r>
              <a:rPr lang="ko-KR" altLang="en-US" sz="1300" dirty="0" smtClean="0"/>
              <a:t> 포함</a:t>
            </a:r>
            <a:endParaRPr lang="en-US" altLang="ko-KR" sz="1300" dirty="0" smtClean="0"/>
          </a:p>
          <a:p>
            <a:pPr fontAlgn="base" latinLnBrk="1">
              <a:lnSpc>
                <a:spcPct val="150000"/>
              </a:lnSpc>
            </a:pPr>
            <a:r>
              <a:rPr lang="en-US" altLang="ko-KR" sz="1300" dirty="0" smtClean="0"/>
              <a:t>       </a:t>
            </a:r>
            <a:r>
              <a:rPr lang="en-US" altLang="ko-KR" sz="13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1300" b="1" dirty="0" smtClean="0">
                <a:solidFill>
                  <a:schemeClr val="accent6">
                    <a:lumMod val="50000"/>
                  </a:schemeClr>
                </a:solidFill>
              </a:rPr>
              <a:t>예</a:t>
            </a:r>
            <a:r>
              <a:rPr lang="en-US" altLang="ko-KR" sz="13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ko-KR" altLang="en-US" sz="1300" b="1" dirty="0" smtClean="0">
                <a:solidFill>
                  <a:schemeClr val="accent6">
                    <a:lumMod val="50000"/>
                  </a:schemeClr>
                </a:solidFill>
              </a:rPr>
              <a:t>타워크레인 작업 신호수</a:t>
            </a:r>
            <a:r>
              <a:rPr lang="en-US" altLang="ko-KR" sz="1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1300" b="1" dirty="0" smtClean="0">
                <a:solidFill>
                  <a:schemeClr val="accent6">
                    <a:lumMod val="50000"/>
                  </a:schemeClr>
                </a:solidFill>
              </a:rPr>
              <a:t>스쿠버 잠수작업 </a:t>
            </a:r>
            <a:r>
              <a:rPr lang="en-US" altLang="ko-KR" sz="13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sz="1300" b="1" dirty="0" smtClean="0">
                <a:solidFill>
                  <a:schemeClr val="accent6">
                    <a:lumMod val="50000"/>
                  </a:schemeClr>
                </a:solidFill>
              </a:rPr>
              <a:t>인</a:t>
            </a:r>
            <a:r>
              <a:rPr lang="en-US" altLang="ko-KR" sz="13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ko-KR" altLang="en-US" sz="1300" b="1" dirty="0" smtClean="0">
                <a:solidFill>
                  <a:schemeClr val="accent6">
                    <a:lumMod val="50000"/>
                  </a:schemeClr>
                </a:solidFill>
              </a:rPr>
              <a:t>조 작업</a:t>
            </a:r>
            <a:r>
              <a:rPr lang="en-US" altLang="ko-KR" sz="13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1300" b="1" dirty="0" smtClean="0">
                <a:solidFill>
                  <a:schemeClr val="accent6">
                    <a:lumMod val="50000"/>
                  </a:schemeClr>
                </a:solidFill>
              </a:rPr>
              <a:t>생활폐기물 운반 </a:t>
            </a:r>
            <a:r>
              <a:rPr lang="en-US" altLang="ko-KR" sz="13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sz="1300" b="1" dirty="0" smtClean="0">
                <a:solidFill>
                  <a:schemeClr val="accent6">
                    <a:lumMod val="50000"/>
                  </a:schemeClr>
                </a:solidFill>
              </a:rPr>
              <a:t>인</a:t>
            </a:r>
            <a:r>
              <a:rPr lang="en-US" altLang="ko-KR" sz="13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ko-KR" altLang="en-US" sz="1300" b="1" dirty="0" smtClean="0">
                <a:solidFill>
                  <a:schemeClr val="accent6">
                    <a:lumMod val="50000"/>
                  </a:schemeClr>
                </a:solidFill>
              </a:rPr>
              <a:t>조 작업</a:t>
            </a:r>
            <a:r>
              <a:rPr lang="en-US" altLang="ko-KR" sz="1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1300" b="1" dirty="0" smtClean="0">
                <a:solidFill>
                  <a:schemeClr val="accent6">
                    <a:lumMod val="50000"/>
                  </a:schemeClr>
                </a:solidFill>
              </a:rPr>
              <a:t>등</a:t>
            </a:r>
            <a:r>
              <a:rPr lang="en-US" altLang="ko-KR" sz="13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dirty="0" smtClean="0"/>
              <a:t>  → (</a:t>
            </a:r>
            <a:r>
              <a:rPr lang="ko-KR" altLang="en-US" sz="1300" b="1" dirty="0" smtClean="0"/>
              <a:t>시설∙장비</a:t>
            </a:r>
            <a:r>
              <a:rPr lang="en-US" altLang="ko-KR" sz="1300" b="1" dirty="0" smtClean="0"/>
              <a:t>) </a:t>
            </a:r>
            <a:r>
              <a:rPr lang="ko-KR" altLang="en-US" sz="1300" dirty="0" smtClean="0"/>
              <a:t>산업안전보건법상 </a:t>
            </a:r>
            <a:r>
              <a:rPr lang="ko-KR" altLang="en-US" sz="1300" b="1" dirty="0" smtClean="0"/>
              <a:t>건설공사 발주자의 산업안전보건관리비 </a:t>
            </a:r>
            <a:r>
              <a:rPr lang="ko-KR" altLang="en-US" sz="1300" b="1" dirty="0" err="1" smtClean="0"/>
              <a:t>계상과는</a:t>
            </a:r>
            <a:r>
              <a:rPr lang="ko-KR" altLang="en-US" sz="1300" b="1" dirty="0" smtClean="0"/>
              <a:t> 별개로</a:t>
            </a:r>
            <a:endParaRPr lang="en-US" altLang="ko-KR" sz="1300" b="1" dirty="0" smtClean="0"/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dirty="0" smtClean="0"/>
              <a:t>      </a:t>
            </a:r>
            <a:r>
              <a:rPr lang="ko-KR" altLang="en-US" sz="1300" dirty="0" smtClean="0"/>
              <a:t>중대재해처벌법에 따라 </a:t>
            </a:r>
            <a:r>
              <a:rPr lang="ko-KR" altLang="en-US" sz="1300" b="1" dirty="0" smtClean="0"/>
              <a:t>재해 예방을 위한 예산 편성 및 집행 필요</a:t>
            </a:r>
            <a:endParaRPr lang="en-US" altLang="ko-KR" sz="1300" b="1" dirty="0" smtClean="0"/>
          </a:p>
          <a:p>
            <a:pPr fontAlgn="base" latinLnBrk="1">
              <a:lnSpc>
                <a:spcPct val="150000"/>
              </a:lnSpc>
            </a:pPr>
            <a:r>
              <a:rPr lang="ko-KR" altLang="en-US" sz="1300" dirty="0" smtClean="0"/>
              <a:t>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시행령 제</a:t>
            </a:r>
            <a:r>
              <a:rPr lang="en-US" altLang="ko-KR" sz="1300" dirty="0" smtClean="0"/>
              <a:t>4</a:t>
            </a:r>
            <a:r>
              <a:rPr lang="ko-KR" altLang="en-US" sz="1300" dirty="0" smtClean="0"/>
              <a:t>조제</a:t>
            </a:r>
            <a:r>
              <a:rPr lang="en-US" altLang="ko-KR" sz="1300" dirty="0" smtClean="0"/>
              <a:t>3</a:t>
            </a:r>
            <a:r>
              <a:rPr lang="ko-KR" altLang="en-US" sz="1300" dirty="0" err="1" smtClean="0"/>
              <a:t>호에서</a:t>
            </a:r>
            <a:r>
              <a:rPr lang="ko-KR" altLang="en-US" sz="1300" dirty="0" smtClean="0"/>
              <a:t> 정한 </a:t>
            </a:r>
            <a:r>
              <a:rPr lang="ko-KR" altLang="en-US" sz="1300" b="1" dirty="0" smtClean="0"/>
              <a:t>유해∙위험요인의 개선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▶</a:t>
            </a:r>
            <a:r>
              <a:rPr lang="en-US" altLang="ko-KR" sz="1300" dirty="0" smtClean="0"/>
              <a:t> </a:t>
            </a:r>
            <a:r>
              <a:rPr lang="ko-KR" altLang="en-US" sz="1300" b="1" dirty="0" smtClean="0"/>
              <a:t>그 밖에</a:t>
            </a:r>
            <a:r>
              <a:rPr lang="ko-KR" altLang="en-US" sz="1300" dirty="0" smtClean="0"/>
              <a:t> 안전보건관리체계 구축 등을 위해 </a:t>
            </a:r>
            <a:r>
              <a:rPr lang="ko-KR" altLang="en-US" sz="1300" b="1" dirty="0" smtClean="0"/>
              <a:t>필요한 사항</a:t>
            </a:r>
            <a:endParaRPr lang="en-US" altLang="ko-KR" sz="1300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566273" y="5169390"/>
            <a:ext cx="7882972" cy="1065097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 latinLnBrk="1">
              <a:lnSpc>
                <a:spcPct val="150000"/>
              </a:lnSpc>
            </a:pPr>
            <a:r>
              <a:rPr lang="ko-KR" altLang="en-US" sz="1300" dirty="0" smtClean="0"/>
              <a:t>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</a:t>
            </a:r>
            <a:r>
              <a:rPr lang="en-US" altLang="ko-KR" sz="1300" dirty="0" smtClean="0"/>
              <a:t> </a:t>
            </a:r>
            <a:r>
              <a:rPr lang="ko-KR" altLang="en-US" sz="1300" dirty="0" err="1" smtClean="0"/>
              <a:t>안전보건관리책임자등에게</a:t>
            </a:r>
            <a:r>
              <a:rPr lang="ko-KR" altLang="en-US" sz="1300" dirty="0" smtClean="0"/>
              <a:t> </a:t>
            </a:r>
            <a:r>
              <a:rPr lang="ko-KR" altLang="en-US" sz="1300" b="1" dirty="0" smtClean="0"/>
              <a:t>해당 업무 수행에 필요한 권한과 예산을 줄 것</a:t>
            </a:r>
            <a:endParaRPr lang="ko-KR" altLang="en-US" sz="1300" b="1" dirty="0"/>
          </a:p>
          <a:p>
            <a:pPr fontAlgn="base" latinLnBrk="1">
              <a:lnSpc>
                <a:spcPct val="150000"/>
              </a:lnSpc>
            </a:pPr>
            <a:r>
              <a:rPr lang="ko-KR" altLang="en-US" sz="1300" dirty="0" smtClean="0"/>
              <a:t>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</a:t>
            </a:r>
            <a:r>
              <a:rPr lang="en-US" altLang="ko-KR" sz="1300" dirty="0" smtClean="0"/>
              <a:t> </a:t>
            </a:r>
            <a:r>
              <a:rPr lang="ko-KR" altLang="en-US" sz="1300" dirty="0" err="1" smtClean="0"/>
              <a:t>안전보건관리책임자등이</a:t>
            </a:r>
            <a:r>
              <a:rPr lang="ko-KR" altLang="en-US" sz="1300" dirty="0" smtClean="0"/>
              <a:t> 해당 업무를 충실하게 수행하는지를 </a:t>
            </a:r>
            <a:r>
              <a:rPr lang="ko-KR" altLang="en-US" sz="1300" b="1" dirty="0" smtClean="0"/>
              <a:t>평가하는 기준을 마련</a:t>
            </a:r>
            <a:r>
              <a:rPr lang="ko-KR" altLang="en-US" sz="1300" dirty="0" smtClean="0"/>
              <a:t>하고</a:t>
            </a:r>
            <a:r>
              <a:rPr lang="en-US" altLang="ko-KR" sz="1300" dirty="0" smtClean="0"/>
              <a:t>, 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1300" dirty="0" smtClean="0"/>
              <a:t>     </a:t>
            </a:r>
            <a:r>
              <a:rPr lang="ko-KR" altLang="en-US" sz="1300" dirty="0" smtClean="0"/>
              <a:t>그 기준에 따라 </a:t>
            </a:r>
            <a:r>
              <a:rPr lang="ko-KR" altLang="en-US" sz="1300" b="1" dirty="0" smtClean="0"/>
              <a:t>반기 </a:t>
            </a:r>
            <a:r>
              <a:rPr lang="en-US" altLang="ko-KR" sz="1300" b="1" dirty="0" smtClean="0"/>
              <a:t>1</a:t>
            </a:r>
            <a:r>
              <a:rPr lang="ko-KR" altLang="en-US" sz="1300" b="1" dirty="0" smtClean="0"/>
              <a:t>회 이상 평가∙관리</a:t>
            </a:r>
            <a:r>
              <a:rPr lang="ko-KR" altLang="en-US" sz="1300" dirty="0" smtClean="0"/>
              <a:t>할 것 </a:t>
            </a:r>
            <a:endParaRPr lang="en-US" altLang="ko-KR" sz="1300" spc="-90" dirty="0">
              <a:latin typeface="+mj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089428" y="5816258"/>
            <a:ext cx="767215" cy="35939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7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중처법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시행령 주요 내용 안내</a:t>
            </a:r>
          </a:p>
        </p:txBody>
      </p:sp>
      <p:cxnSp>
        <p:nvCxnSpPr>
          <p:cNvPr id="6" name="직선 연결선[R] 35">
            <a:extLst>
              <a:ext uri="{FF2B5EF4-FFF2-40B4-BE49-F238E27FC236}">
                <a16:creationId xmlns:a16="http://schemas.microsoft.com/office/drawing/2014/main" id="{60A8B1D9-B688-0D44-999A-272BCE215D6C}"/>
              </a:ext>
            </a:extLst>
          </p:cNvPr>
          <p:cNvCxnSpPr>
            <a:cxnSpLocks/>
          </p:cNvCxnSpPr>
          <p:nvPr/>
        </p:nvCxnSpPr>
        <p:spPr>
          <a:xfrm>
            <a:off x="348300" y="1196752"/>
            <a:ext cx="549448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707" y="764704"/>
            <a:ext cx="4546325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안전보건관리체계 구축 및 그 이행에 관한 조치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E05A2-9AF7-9A40-BBCF-B70454BA3808}"/>
              </a:ext>
            </a:extLst>
          </p:cNvPr>
          <p:cNvSpPr txBox="1"/>
          <p:nvPr/>
        </p:nvSpPr>
        <p:spPr>
          <a:xfrm>
            <a:off x="272478" y="1221136"/>
            <a:ext cx="9052050" cy="32075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fontAlgn="base"/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시행령 제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조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안전보건관리체계의 구축 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및  </a:t>
            </a:r>
            <a:r>
              <a:rPr lang="ko-KR" altLang="en-US" sz="1400" spc="-200" dirty="0" err="1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이행조치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endParaRPr lang="ko-KR" altLang="en-US" sz="1400" spc="-2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E3998C1-7FDC-D54C-B3B3-DC00154A12C9}"/>
              </a:ext>
            </a:extLst>
          </p:cNvPr>
          <p:cNvGrpSpPr/>
          <p:nvPr/>
        </p:nvGrpSpPr>
        <p:grpSpPr>
          <a:xfrm>
            <a:off x="179512" y="1628800"/>
            <a:ext cx="8784976" cy="3857468"/>
            <a:chOff x="1983383" y="2683483"/>
            <a:chExt cx="7998987" cy="4220501"/>
          </a:xfrm>
        </p:grpSpPr>
        <p:sp>
          <p:nvSpPr>
            <p:cNvPr id="13" name="모서리가 둥근 직사각형 12">
              <a:extLst>
                <a:ext uri="{FF2B5EF4-FFF2-40B4-BE49-F238E27FC236}">
                  <a16:creationId xmlns:a16="http://schemas.microsoft.com/office/drawing/2014/main" id="{DCBEA8E3-A471-A149-A195-3F53427870A3}"/>
                </a:ext>
              </a:extLst>
            </p:cNvPr>
            <p:cNvSpPr/>
            <p:nvPr/>
          </p:nvSpPr>
          <p:spPr>
            <a:xfrm>
              <a:off x="1983383" y="2683483"/>
              <a:ext cx="7998987" cy="4220501"/>
            </a:xfrm>
            <a:prstGeom prst="roundRect">
              <a:avLst>
                <a:gd name="adj" fmla="val 8021"/>
              </a:avLst>
            </a:prstGeom>
            <a:solidFill>
              <a:srgbClr val="FEE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EDCD81-7DAD-D848-BBA4-7EAC44173522}"/>
                </a:ext>
              </a:extLst>
            </p:cNvPr>
            <p:cNvSpPr txBox="1"/>
            <p:nvPr/>
          </p:nvSpPr>
          <p:spPr>
            <a:xfrm>
              <a:off x="2105120" y="2853967"/>
              <a:ext cx="7755513" cy="3945657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fontAlgn="base" latinLnBrk="1">
                <a:lnSpc>
                  <a:spcPct val="150000"/>
                </a:lnSpc>
              </a:pPr>
              <a:r>
                <a:rPr lang="ko-KR" altLang="en-US" sz="1300" spc="-9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</a:rPr>
                <a:t>➏ </a:t>
              </a:r>
              <a:r>
                <a:rPr lang="ko-KR" altLang="en-US" sz="1300" dirty="0" smtClean="0"/>
                <a:t>「</a:t>
              </a:r>
              <a:r>
                <a:rPr lang="ko-KR" altLang="en-US" sz="1300" dirty="0"/>
                <a:t>산업안전보건법</a:t>
              </a:r>
              <a:r>
                <a:rPr lang="ko-KR" altLang="en-US" sz="1300" dirty="0" smtClean="0"/>
                <a:t>」 제</a:t>
              </a:r>
              <a:r>
                <a:rPr lang="en-US" altLang="ko-KR" sz="1300" dirty="0" smtClean="0"/>
                <a:t>17~19</a:t>
              </a:r>
              <a:r>
                <a:rPr lang="ko-KR" altLang="en-US" sz="1300" dirty="0" smtClean="0"/>
                <a:t>조</a:t>
              </a:r>
              <a:r>
                <a:rPr lang="en-US" altLang="ko-KR" sz="1300" dirty="0" smtClean="0"/>
                <a:t>,</a:t>
              </a:r>
              <a:r>
                <a:rPr lang="ko-KR" altLang="en-US" sz="1300" dirty="0" smtClean="0"/>
                <a:t> 제</a:t>
              </a:r>
              <a:r>
                <a:rPr lang="en-US" altLang="ko-KR" sz="1300" dirty="0"/>
                <a:t>22</a:t>
              </a:r>
              <a:r>
                <a:rPr lang="ko-KR" altLang="en-US" sz="1300" dirty="0" smtClean="0"/>
                <a:t>조에 따라 </a:t>
              </a:r>
              <a:r>
                <a:rPr lang="ko-KR" altLang="en-US" sz="1300" b="1" dirty="0" smtClean="0"/>
                <a:t>정해진 수 이상의 안전관리자</a:t>
              </a:r>
              <a:r>
                <a:rPr lang="en-US" altLang="ko-KR" sz="1300" b="1" dirty="0" smtClean="0"/>
                <a:t>, </a:t>
              </a:r>
              <a:r>
                <a:rPr lang="ko-KR" altLang="en-US" sz="1300" b="1" dirty="0" smtClean="0"/>
                <a:t>보건관리자</a:t>
              </a:r>
              <a:r>
                <a:rPr lang="en-US" altLang="ko-KR" sz="1300" b="1" dirty="0" smtClean="0"/>
                <a:t>,</a:t>
              </a:r>
            </a:p>
            <a:p>
              <a:pPr fontAlgn="base" latinLnBrk="1">
                <a:lnSpc>
                  <a:spcPct val="150000"/>
                </a:lnSpc>
              </a:pPr>
              <a:r>
                <a:rPr lang="en-US" altLang="ko-KR" sz="1300" b="1" dirty="0" smtClean="0"/>
                <a:t>    </a:t>
              </a:r>
              <a:r>
                <a:rPr lang="ko-KR" altLang="en-US" sz="1300" b="1" dirty="0" smtClean="0"/>
                <a:t>안전보건관리담당자 및 산업보건의 배치</a:t>
              </a:r>
              <a:r>
                <a:rPr lang="en-US" altLang="ko-KR" sz="1300" b="1" dirty="0" smtClean="0"/>
                <a:t>[</a:t>
              </a:r>
              <a:r>
                <a:rPr lang="ko-KR" altLang="en-US" sz="1300" b="1" dirty="0" smtClean="0"/>
                <a:t>산업안전보건법 시행령 별표</a:t>
              </a:r>
              <a:r>
                <a:rPr lang="en-US" altLang="ko-KR" sz="1300" b="1" dirty="0" smtClean="0"/>
                <a:t>3,5, </a:t>
              </a:r>
              <a:r>
                <a:rPr lang="ko-KR" altLang="en-US" sz="1300" b="1" dirty="0" smtClean="0"/>
                <a:t>시행령 제</a:t>
              </a:r>
              <a:r>
                <a:rPr lang="en-US" altLang="ko-KR" sz="1300" b="1" dirty="0" smtClean="0"/>
                <a:t>24</a:t>
              </a:r>
              <a:r>
                <a:rPr lang="ko-KR" altLang="en-US" sz="1300" b="1" dirty="0" smtClean="0"/>
                <a:t>조</a:t>
              </a:r>
              <a:r>
                <a:rPr lang="en-US" altLang="ko-KR" sz="1300" b="1" dirty="0" smtClean="0"/>
                <a:t> </a:t>
              </a:r>
              <a:r>
                <a:rPr lang="ko-KR" altLang="en-US" sz="1300" b="1" dirty="0" smtClean="0"/>
                <a:t>및 제</a:t>
              </a:r>
              <a:r>
                <a:rPr lang="en-US" altLang="ko-KR" sz="1300" b="1" dirty="0" smtClean="0"/>
                <a:t>29</a:t>
              </a:r>
              <a:r>
                <a:rPr lang="ko-KR" altLang="en-US" sz="1300" b="1" dirty="0" smtClean="0"/>
                <a:t>조</a:t>
              </a:r>
              <a:r>
                <a:rPr lang="en-US" altLang="ko-KR" sz="1300" b="1" dirty="0" smtClean="0"/>
                <a:t>] </a:t>
              </a:r>
            </a:p>
            <a:p>
              <a:pPr fontAlgn="base" latinLnBrk="1">
                <a:lnSpc>
                  <a:spcPct val="150000"/>
                </a:lnSpc>
              </a:pPr>
              <a:r>
                <a:rPr lang="en-US" altLang="ko-KR" sz="1300" dirty="0" smtClean="0">
                  <a:solidFill>
                    <a:srgbClr val="E46C0A"/>
                  </a:solidFill>
                </a:rPr>
                <a:t>    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√ </a:t>
              </a:r>
              <a:r>
                <a:rPr lang="ko-KR" altLang="en-US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다른 법령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ko-KR" altLang="en-US" sz="13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기업규제완화법</a:t>
              </a:r>
              <a:r>
                <a:rPr lang="ko-KR" altLang="en-US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등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r>
                <a:rPr lang="ko-KR" altLang="en-US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에서 해당 인력 배치에 대해 달리 정하고 있는 경우 → 해당 법령을 따름</a:t>
              </a:r>
              <a:endParaRPr lang="en-US" altLang="ko-KR" sz="13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fontAlgn="base" latinLnBrk="1">
                <a:lnSpc>
                  <a:spcPct val="150000"/>
                </a:lnSpc>
              </a:pP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   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</a:rPr>
                <a:t>√ </a:t>
              </a:r>
              <a:r>
                <a:rPr lang="ko-KR" altLang="en-US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배치해야 할 인력이 겸직하는 경우 → 고용노동부 고시에 따라 안전</a:t>
              </a:r>
              <a:r>
                <a:rPr lang="ko-KR" altLang="en-US" sz="1300" b="1" dirty="0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〮</a:t>
              </a:r>
              <a:r>
                <a:rPr lang="ko-KR" altLang="en-US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보건 관련 </a:t>
              </a:r>
              <a:r>
                <a:rPr lang="ko-KR" altLang="en-US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업무 수행시간 보장</a:t>
              </a:r>
              <a:endParaRPr lang="en-US" altLang="ko-KR" sz="13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fontAlgn="base" latinLnBrk="1"/>
              <a:endParaRPr lang="ko-KR" altLang="en-US" sz="1300" dirty="0"/>
            </a:p>
            <a:p>
              <a:pPr>
                <a:lnSpc>
                  <a:spcPct val="150000"/>
                </a:lnSpc>
              </a:pPr>
              <a:r>
                <a:rPr lang="ko-KR" altLang="en-US" sz="1300" spc="-9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</a:rPr>
                <a:t>➐ </a:t>
              </a:r>
              <a:r>
                <a:rPr lang="en-US" altLang="ko-KR" sz="1300" dirty="0" err="1" smtClean="0"/>
                <a:t>사업</a:t>
              </a:r>
              <a:r>
                <a:rPr lang="en-US" altLang="ko-KR" sz="1300" dirty="0" smtClean="0"/>
                <a:t> </a:t>
              </a:r>
              <a:r>
                <a:rPr lang="en-US" altLang="ko-KR" sz="1300" dirty="0" err="1" smtClean="0"/>
                <a:t>또는</a:t>
              </a:r>
              <a:r>
                <a:rPr lang="en-US" altLang="ko-KR" sz="1300" dirty="0" smtClean="0"/>
                <a:t> </a:t>
              </a:r>
              <a:r>
                <a:rPr lang="en-US" altLang="ko-KR" sz="1300" b="1" dirty="0" err="1" smtClean="0"/>
                <a:t>사업장의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안전</a:t>
              </a:r>
              <a:r>
                <a:rPr lang="en-US" altLang="ko-KR" sz="1300" b="1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〮</a:t>
              </a:r>
              <a:r>
                <a:rPr lang="en-US" altLang="ko-KR" sz="1300" b="1" dirty="0" err="1" smtClean="0"/>
                <a:t>보건에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관한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사항에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대해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종사자의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의견을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듣는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절차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마련</a:t>
              </a:r>
              <a:r>
                <a:rPr lang="en-US" altLang="ko-KR" sz="1300" dirty="0" smtClean="0"/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300" dirty="0" smtClean="0"/>
                <a:t>        </a:t>
              </a:r>
              <a:r>
                <a:rPr lang="ko-KR" altLang="en-US" sz="1300" dirty="0" smtClean="0"/>
                <a:t>해당작업 장소의 </a:t>
              </a:r>
              <a:r>
                <a:rPr lang="ko-KR" altLang="en-US" sz="1300" b="1" dirty="0" smtClean="0"/>
                <a:t>위험이나 개선사항을 가장 잘 알고 있는 사람</a:t>
              </a:r>
              <a:r>
                <a:rPr lang="ko-KR" altLang="en-US" sz="1300" dirty="0" smtClean="0"/>
                <a:t>은</a:t>
              </a:r>
              <a:r>
                <a:rPr lang="ko-KR" altLang="en-US" sz="1300" b="1" dirty="0" smtClean="0"/>
                <a:t> 현장작업자</a:t>
              </a:r>
              <a:r>
                <a:rPr lang="ko-KR" altLang="en-US" sz="1300" dirty="0" smtClean="0"/>
                <a:t>이기 때문</a:t>
              </a:r>
              <a:r>
                <a:rPr lang="en-US" altLang="ko-KR" sz="1300" dirty="0" smtClean="0"/>
                <a:t>!     </a:t>
              </a:r>
              <a:endParaRPr lang="en-US" altLang="ko-KR" sz="1300" dirty="0"/>
            </a:p>
            <a:p>
              <a:pPr>
                <a:lnSpc>
                  <a:spcPct val="150000"/>
                </a:lnSpc>
              </a:pPr>
              <a:r>
                <a:rPr lang="en-US" altLang="ko-KR" sz="1300" dirty="0" smtClean="0"/>
                <a:t>        </a:t>
              </a:r>
              <a:r>
                <a:rPr lang="ko-KR" altLang="en-US" sz="1300" dirty="0" smtClean="0"/>
                <a:t>종사자의 </a:t>
              </a:r>
              <a:r>
                <a:rPr lang="en-US" altLang="ko-KR" sz="1300" dirty="0" err="1" smtClean="0"/>
                <a:t>의견을</a:t>
              </a:r>
              <a:r>
                <a:rPr lang="en-US" altLang="ko-KR" sz="1300" dirty="0" smtClean="0"/>
                <a:t> </a:t>
              </a:r>
              <a:r>
                <a:rPr lang="en-US" altLang="ko-KR" sz="1300" dirty="0" err="1" smtClean="0"/>
                <a:t>들어</a:t>
              </a:r>
              <a:r>
                <a:rPr lang="en-US" altLang="ko-KR" sz="1300" dirty="0" smtClean="0"/>
                <a:t> </a:t>
              </a:r>
              <a:r>
                <a:rPr lang="en-US" altLang="ko-KR" sz="1300" dirty="0" err="1" smtClean="0"/>
                <a:t>재해</a:t>
              </a:r>
              <a:r>
                <a:rPr lang="en-US" altLang="ko-KR" sz="1300" dirty="0" smtClean="0"/>
                <a:t> </a:t>
              </a:r>
              <a:r>
                <a:rPr lang="en-US" altLang="ko-KR" sz="1300" dirty="0" err="1" smtClean="0"/>
                <a:t>예방에</a:t>
              </a:r>
              <a:r>
                <a:rPr lang="en-US" altLang="ko-KR" sz="1300" dirty="0" smtClean="0"/>
                <a:t> </a:t>
              </a:r>
              <a:r>
                <a:rPr lang="en-US" altLang="ko-KR" sz="1300" b="1" dirty="0" err="1" smtClean="0"/>
                <a:t>필요하다고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인정하는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경우에는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개선방안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마련</a:t>
              </a:r>
              <a:r>
                <a:rPr lang="en-US" altLang="ko-KR" sz="1300" dirty="0" smtClean="0"/>
                <a:t> </a:t>
              </a:r>
              <a:endParaRPr lang="en-US" altLang="ko-KR" sz="1300" dirty="0"/>
            </a:p>
            <a:p>
              <a:pPr>
                <a:lnSpc>
                  <a:spcPct val="150000"/>
                </a:lnSpc>
              </a:pPr>
              <a:r>
                <a:rPr lang="en-US" altLang="ko-KR" sz="1300" dirty="0" smtClean="0"/>
                <a:t>        </a:t>
              </a:r>
              <a:r>
                <a:rPr lang="ko-KR" altLang="en-US" sz="1300" b="1" dirty="0" smtClean="0"/>
                <a:t>개선방안 마련 및 </a:t>
              </a:r>
              <a:r>
                <a:rPr lang="en-US" altLang="ko-KR" sz="1300" b="1" dirty="0" err="1" smtClean="0"/>
                <a:t>이행</a:t>
              </a:r>
              <a:r>
                <a:rPr lang="ko-KR" altLang="en-US" sz="1300" b="1" dirty="0" smtClean="0"/>
                <a:t>여부</a:t>
              </a:r>
              <a:r>
                <a:rPr lang="en-US" altLang="ko-KR" sz="1300" dirty="0" smtClean="0"/>
                <a:t>를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반기</a:t>
              </a:r>
              <a:r>
                <a:rPr lang="en-US" altLang="ko-KR" sz="1300" b="1" dirty="0" smtClean="0"/>
                <a:t> 1회 </a:t>
              </a:r>
              <a:r>
                <a:rPr lang="en-US" altLang="ko-KR" sz="1300" b="1" dirty="0" err="1" smtClean="0"/>
                <a:t>이상</a:t>
              </a:r>
              <a:r>
                <a:rPr lang="en-US" altLang="ko-KR" sz="1300" b="1" dirty="0" smtClean="0"/>
                <a:t> </a:t>
              </a:r>
              <a:r>
                <a:rPr lang="en-US" altLang="ko-KR" sz="1300" b="1" dirty="0" err="1" smtClean="0"/>
                <a:t>점검</a:t>
              </a:r>
              <a:r>
                <a:rPr lang="en-US" altLang="ko-KR" sz="1300" b="1" dirty="0" smtClean="0"/>
                <a:t> 후 </a:t>
              </a:r>
              <a:r>
                <a:rPr lang="en-US" altLang="ko-KR" sz="1300" b="1" dirty="0" err="1" smtClean="0"/>
                <a:t>필요한</a:t>
              </a:r>
              <a:r>
                <a:rPr lang="en-US" altLang="ko-KR" sz="1300" b="1" dirty="0" smtClean="0"/>
                <a:t> </a:t>
              </a:r>
              <a:r>
                <a:rPr lang="ko-KR" altLang="en-US" sz="1300" b="1" dirty="0" smtClean="0"/>
                <a:t>조치 </a:t>
              </a:r>
              <a:r>
                <a:rPr lang="ko-KR" altLang="en-US" sz="1300" dirty="0" smtClean="0"/>
                <a:t>실시</a:t>
              </a:r>
              <a:endParaRPr lang="en-US" altLang="ko-KR" sz="1300" dirty="0" smtClean="0"/>
            </a:p>
            <a:p>
              <a:pPr>
                <a:lnSpc>
                  <a:spcPct val="150000"/>
                </a:lnSpc>
              </a:pPr>
              <a:r>
                <a:rPr lang="en-US" altLang="ko-KR" sz="1300" b="1" dirty="0" smtClean="0">
                  <a:solidFill>
                    <a:srgbClr val="E46C0A"/>
                  </a:solidFill>
                </a:rPr>
                <a:t>     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</a:rPr>
                <a:t>※ 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「</a:t>
              </a:r>
              <a:r>
                <a:rPr lang="en-US" altLang="ko-KR" sz="1300" b="1" dirty="0" err="1">
                  <a:solidFill>
                    <a:schemeClr val="accent6">
                      <a:lumMod val="50000"/>
                    </a:schemeClr>
                  </a:solidFill>
                </a:rPr>
                <a:t>산업안전보건법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」</a:t>
              </a:r>
              <a:r>
                <a:rPr lang="ko-KR" altLang="en-US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상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ko-KR" sz="1300" b="1" u="sng" dirty="0" err="1" smtClean="0">
                  <a:solidFill>
                    <a:schemeClr val="accent6">
                      <a:lumMod val="50000"/>
                    </a:schemeClr>
                  </a:solidFill>
                </a:rPr>
                <a:t>산업안전보건위원회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ko-KR" altLang="en-US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제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24</a:t>
              </a:r>
              <a:r>
                <a:rPr lang="ko-KR" altLang="en-US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조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ko-KR" altLang="en-US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도급인의 안전보건협의체</a:t>
              </a:r>
              <a:r>
                <a:rPr lang="en-US" altLang="ko-KR" sz="1300" b="1" u="sng" dirty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제</a:t>
              </a:r>
              <a:r>
                <a:rPr lang="en-US" altLang="ko-KR" sz="1300" b="1" u="sng" dirty="0">
                  <a:solidFill>
                    <a:schemeClr val="accent6">
                      <a:lumMod val="50000"/>
                    </a:schemeClr>
                  </a:solidFill>
                </a:rPr>
                <a:t>64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조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),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300" b="1" u="sng" dirty="0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건설공사 </a:t>
              </a:r>
              <a:endParaRPr lang="en-US" altLang="ko-KR" sz="1300" b="1" u="sng" dirty="0" smtClean="0"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   </a:t>
              </a:r>
              <a:r>
                <a:rPr lang="ko-KR" altLang="en-US" sz="1300" b="1" u="sng" dirty="0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노사협의체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제</a:t>
              </a:r>
              <a:r>
                <a:rPr lang="en-US" altLang="ko-KR" sz="1300" b="1" u="sng" dirty="0">
                  <a:solidFill>
                    <a:schemeClr val="accent6">
                      <a:lumMod val="50000"/>
                    </a:schemeClr>
                  </a:solidFill>
                </a:rPr>
                <a:t>75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조)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에 따</a:t>
              </a:r>
              <a:r>
                <a:rPr lang="ko-KR" altLang="en-US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라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ko-KR" sz="13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안전</a:t>
              </a:r>
              <a:r>
                <a:rPr lang="en-US" altLang="ko-KR" sz="1300" b="1" dirty="0" err="1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</a:rPr>
                <a:t>〮</a:t>
              </a:r>
              <a:r>
                <a:rPr lang="en-US" altLang="ko-KR" sz="13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보건에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ko-KR" sz="13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관하여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ko-KR" sz="1300" b="1" u="sng" dirty="0" err="1" smtClean="0">
                  <a:solidFill>
                    <a:schemeClr val="accent6">
                      <a:lumMod val="50000"/>
                    </a:schemeClr>
                  </a:solidFill>
                </a:rPr>
                <a:t>논의하거나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ko-KR" sz="1300" b="1" u="sng" dirty="0" err="1" smtClean="0">
                  <a:solidFill>
                    <a:schemeClr val="accent6">
                      <a:lumMod val="50000"/>
                    </a:schemeClr>
                  </a:solidFill>
                </a:rPr>
                <a:t>심의</a:t>
              </a:r>
              <a:r>
                <a:rPr lang="en-US" altLang="ko-KR" sz="1300" b="1" u="sng" dirty="0" err="1" smtClean="0">
                  <a:solidFill>
                    <a:schemeClr val="accent6">
                      <a:lumMod val="50000"/>
                    </a:schemeClr>
                  </a:solidFill>
                  <a:latin typeface="맑은 고딕" panose="020B0503020000020004" pitchFamily="50" charset="-127"/>
                </a:rPr>
                <a:t>〮</a:t>
              </a:r>
              <a:r>
                <a:rPr lang="en-US" altLang="ko-KR" sz="1300" b="1" u="sng" dirty="0" err="1" smtClean="0">
                  <a:solidFill>
                    <a:schemeClr val="accent6">
                      <a:lumMod val="50000"/>
                    </a:schemeClr>
                  </a:solidFill>
                </a:rPr>
                <a:t>의결한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ko-KR" sz="1300" b="1" u="sng" dirty="0" err="1" smtClean="0">
                  <a:solidFill>
                    <a:schemeClr val="accent6">
                      <a:lumMod val="50000"/>
                    </a:schemeClr>
                  </a:solidFill>
                </a:rPr>
                <a:t>경우</a:t>
              </a:r>
              <a:endParaRPr lang="en-US" altLang="ko-KR" sz="1300" b="1" u="sng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        → </a:t>
              </a:r>
              <a:r>
                <a:rPr lang="en-US" altLang="ko-KR" sz="13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해당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ko-KR" sz="13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종사자의</a:t>
              </a:r>
              <a:r>
                <a:rPr lang="en-US" altLang="ko-KR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ko-KR" sz="1300" b="1" u="sng" dirty="0" err="1" smtClean="0">
                  <a:solidFill>
                    <a:schemeClr val="accent6">
                      <a:lumMod val="50000"/>
                    </a:schemeClr>
                  </a:solidFill>
                </a:rPr>
                <a:t>의견을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ko-KR" sz="1300" b="1" u="sng" dirty="0" err="1" smtClean="0">
                  <a:solidFill>
                    <a:schemeClr val="accent6">
                      <a:lumMod val="50000"/>
                    </a:schemeClr>
                  </a:solidFill>
                </a:rPr>
                <a:t>들은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ko-KR" sz="1300" b="1" u="sng" dirty="0" err="1" smtClean="0">
                  <a:solidFill>
                    <a:schemeClr val="accent6">
                      <a:lumMod val="50000"/>
                    </a:schemeClr>
                  </a:solidFill>
                </a:rPr>
                <a:t>것으로</a:t>
              </a:r>
              <a:r>
                <a:rPr lang="en-US" altLang="ko-KR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ko-KR" altLang="en-US" sz="13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봄</a:t>
              </a:r>
              <a:endParaRPr lang="en-US" altLang="ko-KR" sz="1300" b="1" u="sng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오른쪽 화살표 16"/>
          <p:cNvSpPr/>
          <p:nvPr/>
        </p:nvSpPr>
        <p:spPr>
          <a:xfrm>
            <a:off x="594043" y="3901800"/>
            <a:ext cx="211527" cy="104775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/>
          </a:p>
        </p:txBody>
      </p:sp>
      <p:sp>
        <p:nvSpPr>
          <p:cNvPr id="18" name="오른쪽 화살표 17"/>
          <p:cNvSpPr/>
          <p:nvPr/>
        </p:nvSpPr>
        <p:spPr>
          <a:xfrm>
            <a:off x="594043" y="4208642"/>
            <a:ext cx="211527" cy="104775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/>
          </a:p>
        </p:txBody>
      </p:sp>
      <p:sp>
        <p:nvSpPr>
          <p:cNvPr id="20" name="오른쪽 화살표 19"/>
          <p:cNvSpPr/>
          <p:nvPr/>
        </p:nvSpPr>
        <p:spPr>
          <a:xfrm>
            <a:off x="594043" y="3618440"/>
            <a:ext cx="211527" cy="104775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/>
          </a:p>
        </p:txBody>
      </p:sp>
      <p:sp>
        <p:nvSpPr>
          <p:cNvPr id="14" name="타원 13"/>
          <p:cNvSpPr/>
          <p:nvPr/>
        </p:nvSpPr>
        <p:spPr>
          <a:xfrm>
            <a:off x="3046997" y="4081333"/>
            <a:ext cx="767215" cy="35939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9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7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중처법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시행령 주요 내용 안내</a:t>
            </a:r>
          </a:p>
        </p:txBody>
      </p:sp>
      <p:cxnSp>
        <p:nvCxnSpPr>
          <p:cNvPr id="6" name="직선 연결선[R] 35">
            <a:extLst>
              <a:ext uri="{FF2B5EF4-FFF2-40B4-BE49-F238E27FC236}">
                <a16:creationId xmlns:a16="http://schemas.microsoft.com/office/drawing/2014/main" id="{60A8B1D9-B688-0D44-999A-272BCE215D6C}"/>
              </a:ext>
            </a:extLst>
          </p:cNvPr>
          <p:cNvCxnSpPr>
            <a:cxnSpLocks/>
          </p:cNvCxnSpPr>
          <p:nvPr/>
        </p:nvCxnSpPr>
        <p:spPr>
          <a:xfrm>
            <a:off x="348300" y="1196752"/>
            <a:ext cx="549448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707" y="764704"/>
            <a:ext cx="4546325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안전보건관리체계 구축 및 그 이행에 관한 조치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E05A2-9AF7-9A40-BBCF-B70454BA3808}"/>
              </a:ext>
            </a:extLst>
          </p:cNvPr>
          <p:cNvSpPr txBox="1"/>
          <p:nvPr/>
        </p:nvSpPr>
        <p:spPr>
          <a:xfrm>
            <a:off x="272478" y="1221136"/>
            <a:ext cx="9052050" cy="32075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fontAlgn="base"/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시행령 제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조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안전보건관리체계의 구축 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및  </a:t>
            </a:r>
            <a:r>
              <a:rPr lang="ko-KR" altLang="en-US" sz="1400" spc="-200" dirty="0" err="1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이행조치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endParaRPr lang="ko-KR" altLang="en-US" sz="1400" spc="-2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E3998C1-7FDC-D54C-B3B3-DC00154A12C9}"/>
              </a:ext>
            </a:extLst>
          </p:cNvPr>
          <p:cNvGrpSpPr/>
          <p:nvPr/>
        </p:nvGrpSpPr>
        <p:grpSpPr>
          <a:xfrm>
            <a:off x="179512" y="1574390"/>
            <a:ext cx="8784976" cy="4714875"/>
            <a:chOff x="1960212" y="2461761"/>
            <a:chExt cx="7998987" cy="4356280"/>
          </a:xfrm>
        </p:grpSpPr>
        <p:sp>
          <p:nvSpPr>
            <p:cNvPr id="25" name="모서리가 둥근 직사각형 24">
              <a:extLst>
                <a:ext uri="{FF2B5EF4-FFF2-40B4-BE49-F238E27FC236}">
                  <a16:creationId xmlns:a16="http://schemas.microsoft.com/office/drawing/2014/main" id="{DCBEA8E3-A471-A149-A195-3F53427870A3}"/>
                </a:ext>
              </a:extLst>
            </p:cNvPr>
            <p:cNvSpPr/>
            <p:nvPr/>
          </p:nvSpPr>
          <p:spPr>
            <a:xfrm>
              <a:off x="1960212" y="2461761"/>
              <a:ext cx="7998987" cy="4356280"/>
            </a:xfrm>
            <a:prstGeom prst="roundRect">
              <a:avLst>
                <a:gd name="adj" fmla="val 8021"/>
              </a:avLst>
            </a:prstGeom>
            <a:solidFill>
              <a:srgbClr val="FEE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EDCD81-7DAD-D848-BBA4-7EAC44173522}"/>
                </a:ext>
              </a:extLst>
            </p:cNvPr>
            <p:cNvSpPr txBox="1"/>
            <p:nvPr/>
          </p:nvSpPr>
          <p:spPr>
            <a:xfrm>
              <a:off x="2081949" y="2550183"/>
              <a:ext cx="7755513" cy="65181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fontAlgn="base" latinLnBrk="1">
                <a:lnSpc>
                  <a:spcPct val="150000"/>
                </a:lnSpc>
              </a:pPr>
              <a:r>
                <a:rPr lang="ko-KR" altLang="en-US" sz="1300" spc="-9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</a:rPr>
                <a:t>➑</a:t>
              </a:r>
              <a:r>
                <a:rPr lang="en-US" altLang="ko-KR" sz="1300" dirty="0" smtClean="0"/>
                <a:t> </a:t>
              </a:r>
              <a:r>
                <a:rPr lang="ko-KR" altLang="en-US" sz="1300" dirty="0" smtClean="0"/>
                <a:t>중대산업재해가 발생 또는 발생할 급박한 위험이 있을 경우를 대비하여 다음 내용을 포함한 </a:t>
              </a:r>
              <a:endParaRPr lang="en-US" altLang="ko-KR" sz="1300" dirty="0" smtClean="0"/>
            </a:p>
            <a:p>
              <a:pPr fontAlgn="base" latinLnBrk="1">
                <a:lnSpc>
                  <a:spcPct val="150000"/>
                </a:lnSpc>
              </a:pPr>
              <a:r>
                <a:rPr lang="en-US" altLang="ko-KR" sz="1300" b="1" dirty="0" smtClean="0"/>
                <a:t>    </a:t>
              </a:r>
              <a:r>
                <a:rPr lang="ko-KR" altLang="en-US" sz="1300" b="1" dirty="0" smtClean="0"/>
                <a:t>매뉴얼 마련</a:t>
              </a:r>
              <a:r>
                <a:rPr lang="en-US" altLang="ko-KR" sz="1300" dirty="0" smtClean="0"/>
                <a:t> </a:t>
              </a:r>
              <a:r>
                <a:rPr lang="ko-KR" altLang="en-US" sz="1300" dirty="0" smtClean="0"/>
                <a:t>및 </a:t>
              </a:r>
              <a:r>
                <a:rPr lang="ko-KR" altLang="en-US" sz="1300" b="1" dirty="0" smtClean="0"/>
                <a:t>해당 매뉴얼에 따라 조치하는지</a:t>
              </a:r>
              <a:r>
                <a:rPr lang="ko-KR" altLang="en-US" sz="1300" dirty="0" smtClean="0"/>
                <a:t>를 </a:t>
              </a:r>
              <a:r>
                <a:rPr lang="ko-KR" altLang="en-US" sz="1300" b="1" dirty="0" smtClean="0"/>
                <a:t>반기 </a:t>
              </a:r>
              <a:r>
                <a:rPr lang="en-US" altLang="ko-KR" sz="1300" b="1" dirty="0" smtClean="0"/>
                <a:t>1</a:t>
              </a:r>
              <a:r>
                <a:rPr lang="ko-KR" altLang="en-US" sz="1300" b="1" dirty="0" smtClean="0"/>
                <a:t>회 이상 점검</a:t>
              </a:r>
              <a:r>
                <a:rPr lang="ko-KR" altLang="en-US" sz="1300" dirty="0" smtClean="0"/>
                <a:t>할 것</a:t>
              </a:r>
              <a:endParaRPr lang="en-US" altLang="ko-KR" sz="1300" dirty="0" smtClean="0"/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510674" y="2523540"/>
            <a:ext cx="8093773" cy="1168415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 latinLnBrk="1">
              <a:lnSpc>
                <a:spcPct val="150000"/>
              </a:lnSpc>
            </a:pP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▶ </a:t>
            </a:r>
            <a:r>
              <a:rPr lang="ko-KR" altLang="en-US" sz="1300" dirty="0" smtClean="0"/>
              <a:t>작업 중지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근로자 대피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위험요인 제거 등 </a:t>
            </a:r>
            <a:r>
              <a:rPr lang="ko-KR" altLang="en-US" sz="1300" b="1" dirty="0" smtClean="0"/>
              <a:t>대응조치    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※ 조치순서 </a:t>
            </a:r>
            <a:r>
              <a:rPr lang="en-US" altLang="ko-KR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: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작업중지 → 근로자 대피 → 위험요인 </a:t>
            </a:r>
            <a:endParaRPr lang="en-US" altLang="ko-KR" sz="1300" b="1" spc="-90" dirty="0">
              <a:solidFill>
                <a:schemeClr val="accent6">
                  <a:lumMod val="75000"/>
                </a:schemeClr>
              </a:solidFill>
              <a:latin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   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제거</a:t>
            </a:r>
            <a:r>
              <a:rPr lang="ko-KR" altLang="en-US" sz="1300" b="1" dirty="0" smtClean="0"/>
              <a:t>  </a:t>
            </a:r>
            <a:endParaRPr lang="en-US" altLang="ko-KR" sz="1300" b="1" dirty="0" smtClean="0"/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중대산업재해를 입은 사람에 대한 </a:t>
            </a:r>
            <a:r>
              <a:rPr lang="ko-KR" altLang="en-US" sz="1300" b="1" dirty="0" smtClean="0"/>
              <a:t>구호조치</a:t>
            </a:r>
            <a:endParaRPr lang="ko-KR" altLang="en-US" sz="1300" b="1" dirty="0"/>
          </a:p>
          <a:p>
            <a:pPr fontAlgn="base" latinLnBrk="1">
              <a:lnSpc>
                <a:spcPct val="150000"/>
              </a:lnSpc>
            </a:pP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▶</a:t>
            </a:r>
            <a:r>
              <a:rPr lang="en-US" altLang="ko-KR" sz="1300" dirty="0" smtClean="0"/>
              <a:t> </a:t>
            </a:r>
            <a:r>
              <a:rPr lang="ko-KR" altLang="en-US" sz="1300" b="1" dirty="0" smtClean="0"/>
              <a:t>추가 피해방지를 위한 조치</a:t>
            </a:r>
            <a:endParaRPr lang="en-US" altLang="ko-KR" sz="1300" b="1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498764" y="3861048"/>
            <a:ext cx="8105683" cy="23241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>
              <a:lnSpc>
                <a:spcPct val="150000"/>
              </a:lnSpc>
            </a:pP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작업중지</a:t>
            </a: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”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의 주체</a:t>
            </a:r>
            <a:endParaRPr lang="en-US" altLang="ko-KR" sz="1300" b="1" spc="-90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사업주의 작업중지 외에 근로자 등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종사자의 </a:t>
            </a:r>
            <a:r>
              <a:rPr lang="ko-KR" altLang="en-US" sz="1300" b="1" spc="-90" dirty="0" err="1" smtClean="0">
                <a:solidFill>
                  <a:schemeClr val="tx1"/>
                </a:solidFill>
                <a:latin typeface="+mj-ea"/>
              </a:rPr>
              <a:t>작업중지권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관리감독자의 </a:t>
            </a:r>
            <a:r>
              <a:rPr lang="ko-KR" altLang="en-US" sz="1300" b="1" spc="-90" dirty="0" err="1" smtClean="0">
                <a:solidFill>
                  <a:schemeClr val="tx1"/>
                </a:solidFill>
                <a:latin typeface="+mj-ea"/>
              </a:rPr>
              <a:t>작업중지권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 포함</a:t>
            </a:r>
            <a:endParaRPr lang="en-US" altLang="ko-KR" sz="1300" b="1" spc="-90" dirty="0" smtClean="0">
              <a:solidFill>
                <a:schemeClr val="tx1"/>
              </a:solidFill>
              <a:latin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spc="-90" dirty="0">
                <a:solidFill>
                  <a:schemeClr val="accent6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ko-KR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종사자가 안전보건 관련 의견을 제시하였다는 이유로 불이익 조치 금지</a:t>
            </a:r>
            <a:r>
              <a:rPr lang="en-US" altLang="ko-KR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,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적극적 의견 개진을 촉진하는 절차  </a:t>
            </a:r>
            <a:endParaRPr lang="en-US" altLang="ko-KR" sz="1300" b="1" spc="-90" dirty="0" smtClean="0">
              <a:solidFill>
                <a:schemeClr val="accent6">
                  <a:lumMod val="75000"/>
                </a:schemeClr>
              </a:solidFill>
              <a:latin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spc="-90" dirty="0">
                <a:solidFill>
                  <a:schemeClr val="accent6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ko-KR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필요</a:t>
            </a:r>
            <a:endParaRPr lang="en-US" altLang="ko-KR" sz="1300" b="1" spc="-90" dirty="0" smtClean="0">
              <a:solidFill>
                <a:schemeClr val="accent6">
                  <a:lumMod val="75000"/>
                </a:schemeClr>
              </a:solidFill>
              <a:latin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추가 피해방지 조치</a:t>
            </a: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” </a:t>
            </a:r>
            <a:r>
              <a:rPr lang="ko-KR" altLang="en-US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에 포함되어야 하는 내용은</a:t>
            </a:r>
            <a:r>
              <a:rPr lang="en-US" altLang="ko-KR" sz="1300" b="1" spc="-9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?</a:t>
            </a:r>
            <a:endParaRPr lang="en-US" altLang="ko-KR" sz="1300" spc="-90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1300" spc="-90" dirty="0" smtClean="0">
                <a:solidFill>
                  <a:schemeClr val="tx1"/>
                </a:solidFill>
              </a:rPr>
              <a:t>① 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현장 출입통제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, ② 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유사작업 사업장 등에 해당사항 공유</a:t>
            </a:r>
            <a:r>
              <a:rPr lang="en-US" altLang="ko-KR" sz="1300" spc="-90" dirty="0" smtClean="0">
                <a:solidFill>
                  <a:schemeClr val="tx1"/>
                </a:solidFill>
                <a:latin typeface="+mj-ea"/>
              </a:rPr>
              <a:t>, ③ 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원인분석 및 재발 방지 대책 마련</a:t>
            </a:r>
            <a:endParaRPr lang="en-US" altLang="ko-KR" sz="1300" spc="-90" dirty="0" smtClean="0">
              <a:solidFill>
                <a:schemeClr val="tx1"/>
              </a:solidFill>
              <a:latin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      </a:t>
            </a:r>
            <a:r>
              <a:rPr lang="ko-KR" altLang="en-US" sz="1300" b="1" spc="-90" dirty="0" smtClean="0">
                <a:solidFill>
                  <a:schemeClr val="tx1"/>
                </a:solidFill>
                <a:latin typeface="+mj-ea"/>
              </a:rPr>
              <a:t>상기 조치가 완료되기 전까지는 작업중지 조치가 유지</a:t>
            </a:r>
            <a:r>
              <a:rPr lang="ko-KR" altLang="en-US" sz="1300" spc="-90" dirty="0" smtClean="0">
                <a:solidFill>
                  <a:schemeClr val="tx1"/>
                </a:solidFill>
                <a:latin typeface="+mj-ea"/>
              </a:rPr>
              <a:t>되어야 함</a:t>
            </a:r>
            <a:endParaRPr lang="en-US" altLang="ko-KR" sz="1300" spc="-90" dirty="0">
              <a:solidFill>
                <a:srgbClr val="E46C0A"/>
              </a:solidFill>
              <a:latin typeface="+mj-ea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521758" y="4675606"/>
            <a:ext cx="207795" cy="104775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/>
          </a:p>
        </p:txBody>
      </p:sp>
      <p:sp>
        <p:nvSpPr>
          <p:cNvPr id="13" name="타원 12"/>
          <p:cNvSpPr/>
          <p:nvPr/>
        </p:nvSpPr>
        <p:spPr>
          <a:xfrm>
            <a:off x="4302822" y="1993134"/>
            <a:ext cx="767215" cy="35939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7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중처법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시행령 주요 내용 안내</a:t>
            </a:r>
          </a:p>
        </p:txBody>
      </p:sp>
      <p:cxnSp>
        <p:nvCxnSpPr>
          <p:cNvPr id="6" name="직선 연결선[R] 35">
            <a:extLst>
              <a:ext uri="{FF2B5EF4-FFF2-40B4-BE49-F238E27FC236}">
                <a16:creationId xmlns:a16="http://schemas.microsoft.com/office/drawing/2014/main" id="{60A8B1D9-B688-0D44-999A-272BCE215D6C}"/>
              </a:ext>
            </a:extLst>
          </p:cNvPr>
          <p:cNvCxnSpPr>
            <a:cxnSpLocks/>
          </p:cNvCxnSpPr>
          <p:nvPr/>
        </p:nvCxnSpPr>
        <p:spPr>
          <a:xfrm>
            <a:off x="348300" y="1196752"/>
            <a:ext cx="549448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707" y="764704"/>
            <a:ext cx="4546325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안전보건관리체계 구축 및 그 이행에 관한 조치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E05A2-9AF7-9A40-BBCF-B70454BA3808}"/>
              </a:ext>
            </a:extLst>
          </p:cNvPr>
          <p:cNvSpPr txBox="1"/>
          <p:nvPr/>
        </p:nvSpPr>
        <p:spPr>
          <a:xfrm>
            <a:off x="272478" y="1221136"/>
            <a:ext cx="9052050" cy="32075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fontAlgn="base"/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시행령 제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조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안전보건관리체계의 구축 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및  </a:t>
            </a:r>
            <a:r>
              <a:rPr lang="ko-KR" altLang="en-US" sz="1400" spc="-200" dirty="0" err="1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이행조치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endParaRPr lang="ko-KR" altLang="en-US" sz="1400" spc="-2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E3998C1-7FDC-D54C-B3B3-DC00154A12C9}"/>
              </a:ext>
            </a:extLst>
          </p:cNvPr>
          <p:cNvGrpSpPr/>
          <p:nvPr/>
        </p:nvGrpSpPr>
        <p:grpSpPr>
          <a:xfrm>
            <a:off x="179512" y="1659764"/>
            <a:ext cx="8784976" cy="4714875"/>
            <a:chOff x="1960212" y="2461761"/>
            <a:chExt cx="7998987" cy="4356280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CBEA8E3-A471-A149-A195-3F53427870A3}"/>
                </a:ext>
              </a:extLst>
            </p:cNvPr>
            <p:cNvSpPr/>
            <p:nvPr/>
          </p:nvSpPr>
          <p:spPr>
            <a:xfrm>
              <a:off x="1960212" y="2461761"/>
              <a:ext cx="7998987" cy="4356280"/>
            </a:xfrm>
            <a:prstGeom prst="roundRect">
              <a:avLst>
                <a:gd name="adj" fmla="val 8021"/>
              </a:avLst>
            </a:prstGeom>
            <a:solidFill>
              <a:srgbClr val="FEE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EDCD81-7DAD-D848-BBA4-7EAC44173522}"/>
                </a:ext>
              </a:extLst>
            </p:cNvPr>
            <p:cNvSpPr txBox="1"/>
            <p:nvPr/>
          </p:nvSpPr>
          <p:spPr>
            <a:xfrm>
              <a:off x="2081949" y="2550183"/>
              <a:ext cx="7755513" cy="616092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fontAlgn="base" latinLnBrk="1">
                <a:lnSpc>
                  <a:spcPct val="150000"/>
                </a:lnSpc>
              </a:pPr>
              <a:r>
                <a:rPr lang="ko-KR" altLang="en-US" sz="1300" spc="-9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</a:rPr>
                <a:t>➒</a:t>
              </a:r>
              <a:r>
                <a:rPr lang="en-US" altLang="ko-KR" sz="1300" dirty="0" smtClean="0"/>
                <a:t> </a:t>
              </a:r>
              <a:r>
                <a:rPr lang="ko-KR" altLang="en-US" sz="1300" b="1" dirty="0" smtClean="0"/>
                <a:t>제</a:t>
              </a:r>
              <a:r>
                <a:rPr lang="en-US" altLang="ko-KR" sz="1300" b="1" dirty="0"/>
                <a:t>3</a:t>
              </a:r>
              <a:r>
                <a:rPr lang="ko-KR" altLang="en-US" sz="1300" b="1" dirty="0" smtClean="0"/>
                <a:t>자에게 업무의 도급</a:t>
              </a:r>
              <a:r>
                <a:rPr lang="en-US" altLang="ko-KR" sz="1300" b="1" dirty="0" smtClean="0"/>
                <a:t>, </a:t>
              </a:r>
              <a:r>
                <a:rPr lang="ko-KR" altLang="en-US" sz="1300" b="1" dirty="0" smtClean="0"/>
                <a:t>용역</a:t>
              </a:r>
              <a:r>
                <a:rPr lang="en-US" altLang="ko-KR" sz="1300" b="1" dirty="0" smtClean="0"/>
                <a:t>, </a:t>
              </a:r>
              <a:r>
                <a:rPr lang="ko-KR" altLang="en-US" sz="1300" b="1" dirty="0" smtClean="0"/>
                <a:t>위탁</a:t>
              </a:r>
              <a:r>
                <a:rPr lang="ko-KR" altLang="en-US" sz="1300" dirty="0" smtClean="0"/>
                <a:t> 등을 하는 경우</a:t>
              </a:r>
              <a:r>
                <a:rPr lang="en-US" altLang="ko-KR" sz="1300" dirty="0" smtClean="0"/>
                <a:t> </a:t>
              </a:r>
              <a:r>
                <a:rPr lang="ko-KR" altLang="en-US" sz="1300" dirty="0" smtClean="0"/>
                <a:t>종사자의 안전∙보건을 확보하기 위해</a:t>
              </a:r>
              <a:endParaRPr lang="en-US" altLang="ko-KR" sz="1300" dirty="0" smtClean="0"/>
            </a:p>
            <a:p>
              <a:pPr fontAlgn="base" latinLnBrk="1">
                <a:lnSpc>
                  <a:spcPct val="150000"/>
                </a:lnSpc>
              </a:pPr>
              <a:r>
                <a:rPr lang="en-US" altLang="ko-KR" sz="1300" dirty="0" smtClean="0"/>
                <a:t>   </a:t>
              </a:r>
              <a:r>
                <a:rPr lang="ko-KR" altLang="en-US" sz="1300" dirty="0" smtClean="0"/>
                <a:t>다음과 같은 </a:t>
              </a:r>
              <a:r>
                <a:rPr lang="ko-KR" altLang="en-US" sz="1300" b="1" dirty="0" smtClean="0"/>
                <a:t>기준과 절차를 마련</a:t>
              </a:r>
              <a:r>
                <a:rPr lang="ko-KR" altLang="en-US" sz="1300" dirty="0" smtClean="0"/>
                <a:t>하고</a:t>
              </a:r>
              <a:r>
                <a:rPr lang="en-US" altLang="ko-KR" sz="1300" dirty="0" smtClean="0"/>
                <a:t> </a:t>
              </a:r>
              <a:r>
                <a:rPr lang="ko-KR" altLang="en-US" sz="1300" dirty="0" smtClean="0"/>
                <a:t>그에 따라 이루어지는지를 </a:t>
              </a:r>
              <a:r>
                <a:rPr lang="ko-KR" altLang="en-US" sz="1300" b="1" dirty="0" smtClean="0"/>
                <a:t>반기 </a:t>
              </a:r>
              <a:r>
                <a:rPr lang="en-US" altLang="ko-KR" sz="1300" b="1" dirty="0" smtClean="0"/>
                <a:t>1</a:t>
              </a:r>
              <a:r>
                <a:rPr lang="ko-KR" altLang="en-US" sz="1300" b="1" dirty="0" smtClean="0"/>
                <a:t>회 이상 점검</a:t>
              </a:r>
              <a:r>
                <a:rPr lang="ko-KR" altLang="en-US" sz="1300" dirty="0" smtClean="0"/>
                <a:t>할 것</a:t>
              </a:r>
              <a:endParaRPr lang="ko-KR" altLang="en-US" sz="1300" dirty="0"/>
            </a:p>
          </p:txBody>
        </p:sp>
      </p:grpSp>
      <p:sp>
        <p:nvSpPr>
          <p:cNvPr id="18" name="모서리가 둥근 직사각형 17"/>
          <p:cNvSpPr/>
          <p:nvPr/>
        </p:nvSpPr>
        <p:spPr>
          <a:xfrm>
            <a:off x="420023" y="2578185"/>
            <a:ext cx="8112418" cy="3663106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 latinLnBrk="1">
              <a:lnSpc>
                <a:spcPct val="150000"/>
              </a:lnSpc>
            </a:pP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▶ </a:t>
            </a:r>
            <a:r>
              <a:rPr lang="ko-KR" altLang="en-US" sz="1300" dirty="0" smtClean="0"/>
              <a:t>도급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용역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위탁 등을 받는 자의 </a:t>
            </a:r>
            <a:r>
              <a:rPr lang="ko-KR" altLang="en-US" sz="1300" b="1" dirty="0" smtClean="0"/>
              <a:t>산업재해 예방을 위한 조치 능력과 기술에 관한 평가기준∙절차</a:t>
            </a:r>
            <a:endParaRPr lang="en-US" altLang="ko-KR" sz="1300" b="1" dirty="0" smtClean="0"/>
          </a:p>
          <a:p>
            <a:pPr fontAlgn="base" latinLnBrk="1">
              <a:lnSpc>
                <a:spcPct val="150000"/>
              </a:lnSpc>
            </a:pPr>
            <a:r>
              <a:rPr lang="ko-KR" altLang="en-US" sz="1300" b="1" dirty="0" smtClean="0"/>
              <a:t> → 평가기준 </a:t>
            </a:r>
            <a:r>
              <a:rPr lang="ko-KR" altLang="en-US" sz="1300" dirty="0" smtClean="0"/>
              <a:t>① </a:t>
            </a:r>
            <a:r>
              <a:rPr lang="ko-KR" altLang="en-US" sz="1300" u="sng" dirty="0" smtClean="0"/>
              <a:t>안전보건관리체계 구축여부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② </a:t>
            </a:r>
            <a:r>
              <a:rPr lang="ko-KR" altLang="en-US" sz="1300" u="sng" dirty="0" err="1" smtClean="0"/>
              <a:t>산안법</a:t>
            </a:r>
            <a:r>
              <a:rPr lang="ko-KR" altLang="en-US" sz="1300" u="sng" dirty="0" smtClean="0"/>
              <a:t> 기본사항 준수여부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③ </a:t>
            </a:r>
            <a:r>
              <a:rPr lang="ko-KR" altLang="en-US" sz="1300" u="sng" dirty="0" smtClean="0"/>
              <a:t>중대산업재해 발생여부</a:t>
            </a:r>
            <a:r>
              <a:rPr lang="en-US" altLang="ko-KR" sz="1300" dirty="0" smtClean="0"/>
              <a:t>, 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1300" dirty="0" smtClean="0"/>
              <a:t>     ④ </a:t>
            </a:r>
            <a:r>
              <a:rPr lang="ko-KR" altLang="en-US" sz="1300" dirty="0" err="1" smtClean="0"/>
              <a:t>도급받은</a:t>
            </a:r>
            <a:r>
              <a:rPr lang="ko-KR" altLang="en-US" sz="1300" dirty="0" smtClean="0"/>
              <a:t> 업무와 관련된 </a:t>
            </a:r>
            <a:r>
              <a:rPr lang="ko-KR" altLang="en-US" sz="1300" u="sng" dirty="0" smtClean="0"/>
              <a:t>안전보건조치를 위한 능력∙기술역량</a:t>
            </a:r>
            <a:r>
              <a:rPr lang="ko-KR" altLang="en-US" sz="1300" dirty="0" smtClean="0"/>
              <a:t> 등 포함</a:t>
            </a:r>
            <a:endParaRPr lang="en-US" altLang="ko-KR" sz="1300" b="1" dirty="0" smtClean="0"/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     ※ </a:t>
            </a:r>
            <a:r>
              <a:rPr lang="ko-KR" altLang="en-US" sz="1300" b="1" dirty="0" smtClean="0">
                <a:solidFill>
                  <a:srgbClr val="E46C0A"/>
                </a:solidFill>
              </a:rPr>
              <a:t>업체 선정 시 안전보건 확보 수준을 평가하여 </a:t>
            </a:r>
            <a:r>
              <a:rPr lang="ko-KR" altLang="en-US" sz="1300" b="1" u="sng" dirty="0" smtClean="0">
                <a:solidFill>
                  <a:srgbClr val="E46C0A"/>
                </a:solidFill>
              </a:rPr>
              <a:t>적정 수준에 미달하는 경우 계약하지 않도록 함</a:t>
            </a:r>
            <a:endParaRPr lang="en-US" altLang="ko-KR" sz="1300" b="1" u="sng" dirty="0" smtClean="0">
              <a:solidFill>
                <a:srgbClr val="E46C0A"/>
              </a:solidFill>
            </a:endParaRPr>
          </a:p>
          <a:p>
            <a:pPr fontAlgn="base" latinLnBrk="1">
              <a:lnSpc>
                <a:spcPct val="150000"/>
              </a:lnSpc>
            </a:pPr>
            <a:endParaRPr lang="en-US" altLang="ko-KR" sz="1300" u="sng" dirty="0" smtClean="0">
              <a:solidFill>
                <a:srgbClr val="E46C0A"/>
              </a:solidFill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1300" b="1" dirty="0" smtClean="0"/>
              <a:t> </a:t>
            </a: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도급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용역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위탁 등을 받는 자의 </a:t>
            </a:r>
            <a:r>
              <a:rPr lang="ko-KR" altLang="en-US" sz="1300" b="1" dirty="0" smtClean="0"/>
              <a:t>안전∙보건을 위한 관리비용에 관한 기준</a:t>
            </a:r>
            <a:endParaRPr lang="en-US" altLang="ko-KR" sz="1300" b="1" dirty="0" smtClean="0"/>
          </a:p>
          <a:p>
            <a:pPr fontAlgn="base" latinLnBrk="1">
              <a:lnSpc>
                <a:spcPct val="150000"/>
              </a:lnSpc>
            </a:pPr>
            <a:r>
              <a:rPr lang="ko-KR" altLang="en-US" sz="1300" dirty="0" smtClean="0"/>
              <a:t> </a:t>
            </a:r>
            <a:r>
              <a:rPr lang="ko-KR" altLang="en-US" sz="1300" b="1" dirty="0" smtClean="0"/>
              <a:t>→</a:t>
            </a:r>
            <a:r>
              <a:rPr lang="ko-KR" altLang="en-US" sz="1300" dirty="0" smtClean="0"/>
              <a:t> ① </a:t>
            </a:r>
            <a:r>
              <a:rPr lang="ko-KR" altLang="en-US" sz="1300" dirty="0" err="1" smtClean="0"/>
              <a:t>수급인이</a:t>
            </a:r>
            <a:r>
              <a:rPr lang="ko-KR" altLang="en-US" sz="1300" dirty="0" smtClean="0"/>
              <a:t> 사용하는 </a:t>
            </a:r>
            <a:r>
              <a:rPr lang="ko-KR" altLang="en-US" sz="1300" u="sng" dirty="0" smtClean="0"/>
              <a:t>시설</a:t>
            </a:r>
            <a:r>
              <a:rPr lang="en-US" altLang="ko-KR" sz="1300" u="sng" dirty="0" smtClean="0"/>
              <a:t>, </a:t>
            </a:r>
            <a:r>
              <a:rPr lang="ko-KR" altLang="en-US" sz="1300" u="sng" dirty="0" smtClean="0"/>
              <a:t>설비</a:t>
            </a:r>
            <a:r>
              <a:rPr lang="en-US" altLang="ko-KR" sz="1300" u="sng" dirty="0" smtClean="0"/>
              <a:t>, </a:t>
            </a:r>
            <a:r>
              <a:rPr lang="ko-KR" altLang="en-US" sz="1300" u="sng" dirty="0" smtClean="0"/>
              <a:t>장비 등에 대한 안전보건조치에 필요한 비용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② 개인보호구 등 </a:t>
            </a:r>
            <a:endParaRPr lang="en-US" altLang="ko-KR" sz="1300" dirty="0" smtClean="0"/>
          </a:p>
          <a:p>
            <a:pPr fontAlgn="base" latinLnBrk="1">
              <a:lnSpc>
                <a:spcPct val="150000"/>
              </a:lnSpc>
            </a:pPr>
            <a:r>
              <a:rPr lang="en-US" altLang="ko-KR" sz="1300" dirty="0" smtClean="0"/>
              <a:t>     </a:t>
            </a:r>
            <a:r>
              <a:rPr lang="ko-KR" altLang="en-US" sz="1300" u="sng" dirty="0" smtClean="0"/>
              <a:t>안전보건 확보를 위한 비용</a:t>
            </a:r>
            <a:r>
              <a:rPr lang="ko-KR" altLang="en-US" sz="1300" dirty="0" smtClean="0"/>
              <a:t>을 포함하여야 함</a:t>
            </a:r>
            <a:endParaRPr lang="en-US" altLang="ko-KR" sz="1300" dirty="0" smtClean="0"/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dirty="0" smtClean="0">
                <a:solidFill>
                  <a:srgbClr val="E46C0A"/>
                </a:solidFill>
                <a:latin typeface="맑은 고딕" panose="020B0503020000020004" pitchFamily="50" charset="-127"/>
              </a:rPr>
              <a:t>     ※ </a:t>
            </a:r>
            <a:r>
              <a:rPr lang="ko-KR" altLang="en-US" sz="1300" b="1" dirty="0" smtClean="0">
                <a:solidFill>
                  <a:srgbClr val="E46C0A"/>
                </a:solidFill>
              </a:rPr>
              <a:t>총 금액이 아닌 항목별로 구체적인 기준을 제시하여야 함</a:t>
            </a:r>
            <a:endParaRPr lang="en-US" altLang="ko-KR" sz="1300" b="1" dirty="0" smtClean="0">
              <a:solidFill>
                <a:srgbClr val="E46C0A"/>
              </a:solidFill>
            </a:endParaRPr>
          </a:p>
          <a:p>
            <a:pPr fontAlgn="base" latinLnBrk="1">
              <a:lnSpc>
                <a:spcPct val="150000"/>
              </a:lnSpc>
            </a:pPr>
            <a:endParaRPr lang="ko-KR" altLang="en-US" sz="1300" b="1" dirty="0"/>
          </a:p>
          <a:p>
            <a:pPr fontAlgn="base" latinLnBrk="1">
              <a:lnSpc>
                <a:spcPct val="150000"/>
              </a:lnSpc>
            </a:pPr>
            <a:r>
              <a:rPr lang="ko-KR" altLang="en-US" sz="13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▶</a:t>
            </a:r>
            <a:r>
              <a:rPr lang="en-US" altLang="ko-KR" sz="1300" dirty="0" smtClean="0"/>
              <a:t> </a:t>
            </a:r>
            <a:r>
              <a:rPr lang="en-US" altLang="ko-KR" sz="1300" b="1" dirty="0" smtClean="0"/>
              <a:t>&lt;</a:t>
            </a:r>
            <a:r>
              <a:rPr lang="ko-KR" altLang="en-US" sz="1300" b="1" dirty="0" smtClean="0"/>
              <a:t>건설업 및 조선업</a:t>
            </a:r>
            <a:r>
              <a:rPr lang="en-US" altLang="ko-KR" sz="1300" b="1" dirty="0" smtClean="0"/>
              <a:t>&gt;</a:t>
            </a:r>
            <a:r>
              <a:rPr lang="ko-KR" altLang="en-US" sz="1300" b="1" dirty="0" smtClean="0"/>
              <a:t> </a:t>
            </a:r>
            <a:r>
              <a:rPr lang="ko-KR" altLang="en-US" sz="1300" dirty="0" smtClean="0"/>
              <a:t>도급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용역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위탁 등을 받는 자의 안전보건을 위한 </a:t>
            </a:r>
            <a:r>
              <a:rPr lang="ko-KR" altLang="en-US" sz="1300" b="1" dirty="0" smtClean="0"/>
              <a:t>공사기간 또는 건조기간에 </a:t>
            </a:r>
            <a:endParaRPr lang="en-US" altLang="ko-KR" sz="1300" b="1" dirty="0" smtClean="0"/>
          </a:p>
          <a:p>
            <a:pPr fontAlgn="base" latinLnBrk="1">
              <a:lnSpc>
                <a:spcPct val="150000"/>
              </a:lnSpc>
            </a:pPr>
            <a:r>
              <a:rPr lang="en-US" altLang="ko-KR" sz="1300" b="1" dirty="0" smtClean="0"/>
              <a:t>     </a:t>
            </a:r>
            <a:r>
              <a:rPr lang="ko-KR" altLang="en-US" sz="1300" b="1" dirty="0" smtClean="0"/>
              <a:t>관한 기준 </a:t>
            </a:r>
            <a:r>
              <a:rPr lang="ko-KR" altLang="en-US" sz="1300" dirty="0" smtClean="0"/>
              <a:t> </a:t>
            </a:r>
            <a:r>
              <a:rPr lang="ko-KR" altLang="en-US" sz="1300" b="1" dirty="0" smtClean="0"/>
              <a:t>→</a:t>
            </a:r>
            <a:r>
              <a:rPr lang="ko-KR" altLang="en-US" sz="1300" dirty="0" smtClean="0"/>
              <a:t> 수급인 종사자가 </a:t>
            </a:r>
            <a:r>
              <a:rPr lang="ko-KR" altLang="en-US" sz="1300" u="sng" dirty="0" smtClean="0"/>
              <a:t>안전하게 작업할 수 있는 충분한 작업기간을 고려한 계약기간</a:t>
            </a:r>
            <a:endParaRPr lang="ko-KR" altLang="en-US" sz="1300" b="1" u="sng" dirty="0"/>
          </a:p>
        </p:txBody>
      </p:sp>
    </p:spTree>
    <p:extLst>
      <p:ext uri="{BB962C8B-B14F-4D97-AF65-F5344CB8AC3E}">
        <p14:creationId xmlns:p14="http://schemas.microsoft.com/office/powerpoint/2010/main" val="11692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3401194" cy="55663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4427735" cy="480154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54834" y="927574"/>
            <a:ext cx="3304313" cy="250142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7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중처법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시행령 주요 내용 안내</a:t>
            </a:r>
          </a:p>
        </p:txBody>
      </p:sp>
      <p:sp>
        <p:nvSpPr>
          <p:cNvPr id="9" name="타원 8"/>
          <p:cNvSpPr/>
          <p:nvPr/>
        </p:nvSpPr>
        <p:spPr>
          <a:xfrm>
            <a:off x="4475119" y="1759884"/>
            <a:ext cx="288032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484546" y="2595699"/>
            <a:ext cx="288032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480346" y="3685246"/>
            <a:ext cx="288032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475119" y="4221088"/>
            <a:ext cx="288032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4475119" y="5786289"/>
            <a:ext cx="288032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8E05A2-9AF7-9A40-BBCF-B70454BA3808}"/>
              </a:ext>
            </a:extLst>
          </p:cNvPr>
          <p:cNvSpPr txBox="1"/>
          <p:nvPr/>
        </p:nvSpPr>
        <p:spPr>
          <a:xfrm>
            <a:off x="4772578" y="5786289"/>
            <a:ext cx="2895766" cy="32075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fontAlgn="base"/>
            <a:r>
              <a:rPr lang="ko-KR" altLang="en-US" sz="1400" spc="-200" dirty="0" smtClean="0">
                <a:solidFill>
                  <a:srgbClr val="FF0000"/>
                </a:solidFill>
                <a:latin typeface="+mj-ea"/>
                <a:ea typeface="+mj-ea"/>
              </a:rPr>
              <a:t>반기 </a:t>
            </a:r>
            <a:r>
              <a:rPr lang="en-US" altLang="ko-KR" sz="1400" spc="-2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400" spc="-200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ko-KR" altLang="en-US" sz="1400" spc="-200" dirty="0" smtClean="0">
                <a:solidFill>
                  <a:srgbClr val="FF0000"/>
                </a:solidFill>
                <a:latin typeface="+mj-ea"/>
                <a:ea typeface="+mj-ea"/>
              </a:rPr>
              <a:t>회  이상  점검</a:t>
            </a:r>
            <a:r>
              <a:rPr lang="en-US" altLang="ko-KR" sz="1400" spc="-2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400" spc="-2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400" spc="-200" dirty="0" smtClean="0">
                <a:solidFill>
                  <a:srgbClr val="FF0000"/>
                </a:solidFill>
                <a:latin typeface="OCR-B-10 BT" panose="00000009000000000000" pitchFamily="49" charset="0"/>
                <a:ea typeface="+mj-ea"/>
              </a:rPr>
              <a:t>or </a:t>
            </a:r>
            <a:r>
              <a:rPr lang="en-US" altLang="ko-KR" sz="1400" spc="-2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400" spc="-200" dirty="0" smtClean="0">
                <a:solidFill>
                  <a:srgbClr val="FF0000"/>
                </a:solidFill>
                <a:latin typeface="+mj-ea"/>
                <a:ea typeface="+mj-ea"/>
              </a:rPr>
              <a:t>평가</a:t>
            </a:r>
            <a:endParaRPr lang="ko-KR" altLang="en-US" sz="1400" spc="-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475119" y="4521061"/>
            <a:ext cx="288032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31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71769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사고사례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他山之石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컨베이어 청소작업 중 테일 풀리 사이 끼임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708" y="79589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사고 개요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43577" y="1167474"/>
            <a:ext cx="87979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200" dirty="0" smtClean="0"/>
              <a:t>2021.11.01(</a:t>
            </a:r>
            <a:r>
              <a:rPr lang="ko-KR" altLang="en-US" sz="1200" dirty="0" smtClean="0"/>
              <a:t>월</a:t>
            </a:r>
            <a:r>
              <a:rPr lang="en-US" altLang="ko-KR" sz="1200" dirty="0" smtClean="0"/>
              <a:t>) 15:30</a:t>
            </a:r>
            <a:r>
              <a:rPr lang="ko-KR" altLang="en-US" sz="1200" dirty="0" smtClean="0"/>
              <a:t>경 경기도 화성시 소재 </a:t>
            </a:r>
            <a:r>
              <a:rPr lang="en-US" altLang="ko-KR" sz="1200" dirty="0" smtClean="0"/>
              <a:t>OOO</a:t>
            </a:r>
            <a:r>
              <a:rPr lang="ko-KR" altLang="en-US" sz="1200" dirty="0" smtClean="0"/>
              <a:t>에서 컨베이어로 이송되는 건설폐기물 중 골재를 제외한 철근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나무 등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이물질을 선별하여 제거하는 작업을 하던 재해자가 컨베이어가 가동 중인 상태에서 </a:t>
            </a:r>
            <a:r>
              <a:rPr lang="ko-KR" altLang="en-US" sz="1200" dirty="0" err="1" smtClean="0"/>
              <a:t>테일풀리에</a:t>
            </a:r>
            <a:r>
              <a:rPr lang="ko-KR" altLang="en-US" sz="1200" dirty="0" smtClean="0"/>
              <a:t> 끼인 이물질을 혼자서 제거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 smtClean="0"/>
              <a:t>하려다 오른팔이 </a:t>
            </a:r>
            <a:r>
              <a:rPr lang="ko-KR" altLang="en-US" sz="1200" dirty="0" err="1" smtClean="0"/>
              <a:t>테일풀리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물림점에</a:t>
            </a:r>
            <a:r>
              <a:rPr lang="ko-KR" altLang="en-US" sz="1200" dirty="0" smtClean="0"/>
              <a:t> 끼여 사망</a:t>
            </a:r>
            <a:endParaRPr lang="en-US" altLang="ko-KR" sz="1200" dirty="0" smtClean="0"/>
          </a:p>
        </p:txBody>
      </p:sp>
      <p:pic>
        <p:nvPicPr>
          <p:cNvPr id="2" name="그림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23830"/>
            <a:ext cx="3672408" cy="2097258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135335"/>
            <a:ext cx="3672000" cy="20857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3708" y="425411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개선 대책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949" y="4509120"/>
            <a:ext cx="8497888" cy="18928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ko-KR" dirty="0">
                <a:latin typeface="+mn-ea"/>
                <a:ea typeface="+mn-ea"/>
              </a:rPr>
              <a:t>  </a:t>
            </a:r>
            <a:r>
              <a:rPr lang="en-US" altLang="ko-KR" sz="1200" dirty="0" smtClean="0">
                <a:latin typeface="+mn-ea"/>
              </a:rPr>
              <a:t>1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 smtClean="0">
                <a:latin typeface="+mn-ea"/>
              </a:rPr>
              <a:t>청소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점검 등 비정형 작업 시 전원 차단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1200" dirty="0">
                <a:latin typeface="+mn-ea"/>
              </a:rPr>
              <a:t>       - </a:t>
            </a:r>
            <a:r>
              <a:rPr lang="ko-KR" altLang="en-US" sz="1200" dirty="0" smtClean="0">
                <a:latin typeface="+mn-ea"/>
              </a:rPr>
              <a:t>근로자가 위험해질 우려가 있는 경우 설비의 정비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청소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검사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수리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조정 작업 또는 이와 유사한 작업 시 반드시 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</a:t>
            </a:r>
            <a:r>
              <a:rPr lang="ko-KR" altLang="en-US" sz="1200" dirty="0" smtClean="0">
                <a:latin typeface="+mn-ea"/>
              </a:rPr>
              <a:t>운전을 정지하고 작업 중 불시에 재가동되지 않도록 조치한 후 작업하여야 함</a:t>
            </a:r>
            <a:endParaRPr lang="en-US" altLang="ko-KR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1200" dirty="0">
                <a:latin typeface="+mn-ea"/>
              </a:rPr>
              <a:t>   2) </a:t>
            </a:r>
            <a:r>
              <a:rPr lang="ko-KR" altLang="en-US" sz="1200" dirty="0" err="1" smtClean="0">
                <a:latin typeface="+mn-ea"/>
              </a:rPr>
              <a:t>물림점에</a:t>
            </a:r>
            <a:r>
              <a:rPr lang="ko-KR" altLang="en-US" sz="1200" dirty="0" smtClean="0">
                <a:latin typeface="+mn-ea"/>
              </a:rPr>
              <a:t> 신체 접근 방지 가능한 덮개 설치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- </a:t>
            </a:r>
            <a:r>
              <a:rPr lang="ko-KR" altLang="en-US" sz="1200" dirty="0" smtClean="0">
                <a:latin typeface="+mn-ea"/>
              </a:rPr>
              <a:t>덮개를 설치하는 경우 근로자의 신체가 </a:t>
            </a:r>
            <a:r>
              <a:rPr lang="ko-KR" altLang="en-US" sz="1200" dirty="0" err="1" smtClean="0">
                <a:latin typeface="+mn-ea"/>
              </a:rPr>
              <a:t>물림점에</a:t>
            </a:r>
            <a:r>
              <a:rPr lang="ko-KR" altLang="en-US" sz="1200" dirty="0" smtClean="0">
                <a:latin typeface="+mn-ea"/>
              </a:rPr>
              <a:t> 접근하는 것을 방지할 수 있는 구조로 설치하여야 함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3) </a:t>
            </a:r>
            <a:r>
              <a:rPr lang="ko-KR" altLang="en-US" sz="1200" dirty="0" smtClean="0">
                <a:latin typeface="+mn-ea"/>
              </a:rPr>
              <a:t>비정형 작업에 대한 안전작업절차서 작성 및 준수 여부 확인</a:t>
            </a:r>
            <a:endParaRPr lang="en-US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48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1" y="116632"/>
            <a:ext cx="5751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사고사례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사업장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rPr>
              <a:t>MSC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rPr>
              <a:t>작업 중 </a:t>
            </a:r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rPr>
              <a:t>협착사고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  <a:cs typeface="Arial" charset="0"/>
            </a:endParaRPr>
          </a:p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endParaRPr lang="ko-KR" altLang="en-US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708" y="1212275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 err="1" smtClean="0"/>
              <a:t>아산사업장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202</a:t>
            </a:r>
            <a:r>
              <a:rPr lang="ko-KR" altLang="en-US" sz="1200" dirty="0" smtClean="0"/>
              <a:t>동</a:t>
            </a:r>
            <a:r>
              <a:rPr lang="en-US" altLang="ko-KR" sz="1200" dirty="0"/>
              <a:t>1F MSC Shop Test Line</a:t>
            </a:r>
            <a:r>
              <a:rPr lang="ko-KR" altLang="en-US" sz="1200" dirty="0"/>
              <a:t>에서 </a:t>
            </a:r>
            <a:r>
              <a:rPr lang="en-US" altLang="ko-KR" sz="1200" dirty="0" smtClean="0"/>
              <a:t>MSC </a:t>
            </a:r>
            <a:r>
              <a:rPr lang="ko-KR" altLang="en-US" sz="1200" dirty="0"/>
              <a:t>집전 장치</a:t>
            </a:r>
            <a:r>
              <a:rPr lang="en-US" altLang="ko-KR" sz="1200" dirty="0"/>
              <a:t>(Collector) </a:t>
            </a:r>
            <a:r>
              <a:rPr lang="ko-KR" altLang="en-US" sz="1200" dirty="0" smtClean="0"/>
              <a:t>연결 </a:t>
            </a:r>
            <a:r>
              <a:rPr lang="ko-KR" altLang="en-US" sz="1200" dirty="0"/>
              <a:t>작업을 하던 중 </a:t>
            </a:r>
            <a:r>
              <a:rPr lang="ko-KR" altLang="en-US" sz="1200" dirty="0" smtClean="0"/>
              <a:t>무리하게 </a:t>
            </a:r>
            <a:r>
              <a:rPr lang="en-US" altLang="ko-KR" sz="1200" dirty="0"/>
              <a:t>MSC</a:t>
            </a:r>
            <a:r>
              <a:rPr lang="ko-KR" altLang="en-US" sz="1200" dirty="0"/>
              <a:t>를 본인 쪽으로 잡아당겨 </a:t>
            </a:r>
            <a:r>
              <a:rPr lang="en-US" altLang="ko-KR" sz="1200" dirty="0"/>
              <a:t>MSC</a:t>
            </a:r>
            <a:r>
              <a:rPr lang="ko-KR" altLang="en-US" sz="1200" dirty="0"/>
              <a:t>가 </a:t>
            </a:r>
            <a:r>
              <a:rPr lang="en-US" altLang="ko-KR" sz="1200" dirty="0"/>
              <a:t>Rail</a:t>
            </a:r>
            <a:r>
              <a:rPr lang="ko-KR" altLang="en-US" sz="1200" dirty="0"/>
              <a:t>에서 이탈하여 </a:t>
            </a:r>
            <a:r>
              <a:rPr lang="ko-KR" altLang="en-US" sz="1200" dirty="0" err="1" smtClean="0"/>
              <a:t>피재자의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우측 팔꿈치가 </a:t>
            </a:r>
            <a:r>
              <a:rPr lang="en-US" altLang="ko-KR" sz="1200" dirty="0"/>
              <a:t>MSC </a:t>
            </a:r>
            <a:r>
              <a:rPr lang="ko-KR" altLang="en-US" sz="1200" dirty="0"/>
              <a:t>하부 </a:t>
            </a:r>
            <a:r>
              <a:rPr lang="en-US" altLang="ko-KR" sz="1200" dirty="0"/>
              <a:t>Frame</a:t>
            </a:r>
            <a:r>
              <a:rPr lang="ko-KR" altLang="en-US" sz="1200" dirty="0"/>
              <a:t>에 </a:t>
            </a:r>
            <a:r>
              <a:rPr lang="ko-KR" altLang="en-US" sz="1200" dirty="0" err="1"/>
              <a:t>협착되는</a:t>
            </a:r>
            <a:r>
              <a:rPr lang="ko-KR" altLang="en-US" sz="1200" dirty="0"/>
              <a:t> 사고가 발생한 것으로 추정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	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6047718" y="2501776"/>
            <a:ext cx="2210400" cy="1652400"/>
            <a:chOff x="4764955" y="4221088"/>
            <a:chExt cx="2210400" cy="1652400"/>
          </a:xfrm>
        </p:grpSpPr>
        <p:pic>
          <p:nvPicPr>
            <p:cNvPr id="14" name="그림 13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955" y="4221088"/>
              <a:ext cx="2210400" cy="16524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546386" y="4866492"/>
              <a:ext cx="432048" cy="18466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err="1" smtClean="0">
                  <a:solidFill>
                    <a:srgbClr val="0000CC"/>
                  </a:solidFill>
                </a:rPr>
                <a:t>피재자</a:t>
              </a:r>
              <a:endParaRPr lang="ko-KR" altLang="en-US" sz="600" b="1" dirty="0">
                <a:solidFill>
                  <a:srgbClr val="0000CC"/>
                </a:solidFill>
              </a:endParaRPr>
            </a:p>
          </p:txBody>
        </p:sp>
        <p:cxnSp>
          <p:nvCxnSpPr>
            <p:cNvPr id="22" name="직선 화살표 연결선 21"/>
            <p:cNvCxnSpPr/>
            <p:nvPr/>
          </p:nvCxnSpPr>
          <p:spPr>
            <a:xfrm flipH="1">
              <a:off x="5541588" y="5035982"/>
              <a:ext cx="216023" cy="175374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482490" y="4479398"/>
              <a:ext cx="432048" cy="18466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" b="1" dirty="0" smtClean="0">
                  <a:solidFill>
                    <a:srgbClr val="0000CC"/>
                  </a:solidFill>
                </a:rPr>
                <a:t>목격자</a:t>
              </a:r>
              <a:endParaRPr lang="ko-KR" altLang="en-US" sz="600" b="1" dirty="0">
                <a:solidFill>
                  <a:srgbClr val="0000CC"/>
                </a:solidFill>
              </a:endParaRP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flipH="1">
              <a:off x="6421673" y="4638211"/>
              <a:ext cx="301733" cy="129219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 flipH="1">
              <a:off x="6579145" y="4656365"/>
              <a:ext cx="120251" cy="439747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오른쪽 화살표 25"/>
            <p:cNvSpPr/>
            <p:nvPr/>
          </p:nvSpPr>
          <p:spPr>
            <a:xfrm rot="2339173" flipV="1">
              <a:off x="4995205" y="5148023"/>
              <a:ext cx="401293" cy="999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0778" y="4800862"/>
              <a:ext cx="432048" cy="18466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" b="1" dirty="0" smtClean="0">
                  <a:solidFill>
                    <a:srgbClr val="FF0000"/>
                  </a:solidFill>
                </a:rPr>
                <a:t>MSC</a:t>
              </a:r>
              <a:endParaRPr lang="ko-KR" altLang="en-US" sz="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8" name="그림 2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18" y="4368888"/>
            <a:ext cx="2210400" cy="1652400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567383"/>
              </p:ext>
            </p:extLst>
          </p:nvPr>
        </p:nvGraphicFramePr>
        <p:xfrm>
          <a:off x="283179" y="3201267"/>
          <a:ext cx="5647620" cy="2820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036">
                  <a:extLst>
                    <a:ext uri="{9D8B030D-6E8A-4147-A177-3AD203B41FA5}">
                      <a16:colId xmlns:a16="http://schemas.microsoft.com/office/drawing/2014/main" val="350722422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265156807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776736317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No.</a:t>
                      </a:r>
                      <a:endParaRPr lang="ko-KR" altLang="en-US" sz="900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사고 원인</a:t>
                      </a:r>
                      <a:endParaRPr lang="ko-KR" altLang="en-US" sz="900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개선 사항</a:t>
                      </a:r>
                      <a:endParaRPr lang="ko-KR" altLang="en-US" sz="900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05857"/>
                  </a:ext>
                </a:extLst>
              </a:tr>
              <a:tr h="419472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900" baseline="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dirty="0" err="1" smtClean="0"/>
                        <a:t>트롤리바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연결부</a:t>
                      </a:r>
                      <a:r>
                        <a:rPr lang="ko-KR" altLang="en-US" sz="900" dirty="0" smtClean="0"/>
                        <a:t> 위치 불합리</a:t>
                      </a:r>
                      <a:endParaRPr lang="ko-KR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dirty="0" err="1" smtClean="0"/>
                        <a:t>트롤리바</a:t>
                      </a:r>
                      <a:r>
                        <a:rPr lang="ko-KR" altLang="en-US" sz="900" dirty="0" smtClean="0"/>
                        <a:t> 및 </a:t>
                      </a:r>
                      <a:r>
                        <a:rPr lang="ko-KR" altLang="en-US" sz="900" dirty="0" err="1" smtClean="0"/>
                        <a:t>콜렉터</a:t>
                      </a:r>
                      <a:r>
                        <a:rPr lang="ko-KR" altLang="en-US" sz="900" dirty="0" smtClean="0"/>
                        <a:t> 결속 작업이 용이하도록</a:t>
                      </a:r>
                      <a:endParaRPr lang="en-US" altLang="ko-KR" sz="900" dirty="0" smtClean="0"/>
                    </a:p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900" dirty="0" smtClean="0"/>
                        <a:t>Trolley</a:t>
                      </a:r>
                      <a:r>
                        <a:rPr lang="en-US" altLang="ko-KR" sz="900" baseline="0" dirty="0" smtClean="0"/>
                        <a:t> Bar Cable Connection </a:t>
                      </a:r>
                      <a:r>
                        <a:rPr lang="ko-KR" altLang="en-US" sz="900" baseline="0" dirty="0" smtClean="0"/>
                        <a:t>위치</a:t>
                      </a:r>
                      <a:r>
                        <a:rPr lang="ko-KR" altLang="en-US" sz="900" dirty="0" smtClean="0"/>
                        <a:t> 개선 </a:t>
                      </a:r>
                      <a:endParaRPr lang="ko-KR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884414"/>
                  </a:ext>
                </a:extLst>
              </a:tr>
              <a:tr h="35114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900" baseline="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900" baseline="0" dirty="0" smtClean="0"/>
                        <a:t>MSC</a:t>
                      </a:r>
                      <a:r>
                        <a:rPr lang="ko-KR" altLang="en-US" sz="900" baseline="0" dirty="0" smtClean="0"/>
                        <a:t>의 전도 및 이탈방지 조치 미흡</a:t>
                      </a:r>
                      <a:r>
                        <a:rPr lang="en-US" altLang="ko-KR" sz="900" baseline="0" dirty="0" smtClean="0"/>
                        <a:t/>
                      </a:r>
                      <a:br>
                        <a:rPr lang="en-US" altLang="ko-KR" sz="900" baseline="0" dirty="0" smtClean="0"/>
                      </a:br>
                      <a:r>
                        <a:rPr lang="en-US" altLang="ko-KR" sz="900" baseline="0" dirty="0" smtClean="0"/>
                        <a:t>(</a:t>
                      </a:r>
                      <a:r>
                        <a:rPr lang="ko-KR" altLang="en-US" sz="900" baseline="0" dirty="0" smtClean="0"/>
                        <a:t>안전장치</a:t>
                      </a:r>
                      <a:r>
                        <a:rPr lang="en-US" altLang="ko-KR" sz="900" baseline="0" dirty="0" smtClean="0"/>
                        <a:t>-Stopper </a:t>
                      </a:r>
                      <a:r>
                        <a:rPr lang="ko-KR" altLang="en-US" sz="900" baseline="0" dirty="0" smtClean="0"/>
                        <a:t>고정 상태 불량</a:t>
                      </a:r>
                      <a:r>
                        <a:rPr lang="en-US" altLang="ko-KR" sz="900" baseline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dirty="0" smtClean="0"/>
                        <a:t>상하부 레일 </a:t>
                      </a:r>
                      <a:r>
                        <a:rPr lang="ko-KR" altLang="en-US" sz="900" dirty="0" err="1" smtClean="0"/>
                        <a:t>끝단부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en-US" altLang="ko-KR" sz="900" dirty="0" smtClean="0"/>
                        <a:t>Stopper</a:t>
                      </a:r>
                      <a:r>
                        <a:rPr lang="ko-KR" altLang="en-US" sz="900" dirty="0" smtClean="0"/>
                        <a:t> 추가 설치</a:t>
                      </a:r>
                      <a:r>
                        <a:rPr lang="en-US" altLang="ko-KR" sz="900" dirty="0" smtClean="0"/>
                        <a:t>,</a:t>
                      </a:r>
                    </a:p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dirty="0" smtClean="0"/>
                        <a:t>바닥 </a:t>
                      </a:r>
                      <a:r>
                        <a:rPr lang="ko-KR" altLang="en-US" sz="900" dirty="0" err="1" smtClean="0"/>
                        <a:t>앙카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스토퍼</a:t>
                      </a:r>
                      <a:r>
                        <a:rPr lang="ko-KR" altLang="en-US" sz="900" dirty="0" smtClean="0"/>
                        <a:t> 설치</a:t>
                      </a:r>
                      <a:endParaRPr lang="ko-KR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741308"/>
                  </a:ext>
                </a:extLst>
              </a:tr>
              <a:tr h="35114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900" baseline="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baseline="0" dirty="0" smtClean="0"/>
                        <a:t>표준작업절차</a:t>
                      </a:r>
                      <a:r>
                        <a:rPr lang="en-US" altLang="ko-KR" sz="900" baseline="0" dirty="0" smtClean="0"/>
                        <a:t>(SOP) </a:t>
                      </a:r>
                      <a:r>
                        <a:rPr lang="ko-KR" altLang="en-US" sz="900" baseline="0" dirty="0" smtClean="0"/>
                        <a:t>부재</a:t>
                      </a:r>
                      <a:endParaRPr lang="en-US" altLang="ko-KR" sz="9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dirty="0" smtClean="0"/>
                        <a:t>표준작업절차</a:t>
                      </a:r>
                      <a:r>
                        <a:rPr lang="en-US" altLang="ko-KR" sz="900" dirty="0" smtClean="0"/>
                        <a:t>(SOP)</a:t>
                      </a:r>
                      <a:r>
                        <a:rPr lang="ko-KR" altLang="en-US" sz="900" dirty="0" smtClean="0"/>
                        <a:t> 수립 후 절차대로 작업 진행</a:t>
                      </a:r>
                      <a:endParaRPr lang="ko-KR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706878"/>
                  </a:ext>
                </a:extLst>
              </a:tr>
              <a:tr h="35114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900" baseline="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baseline="0" dirty="0" smtClean="0"/>
                        <a:t>관리감독자의 불필요한 업무 수행</a:t>
                      </a:r>
                      <a:endParaRPr lang="en-US" altLang="ko-KR" sz="9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baseline="0" dirty="0" smtClean="0"/>
                        <a:t>관리감독자는 </a:t>
                      </a:r>
                      <a:r>
                        <a:rPr lang="ko-KR" altLang="en-US" sz="900" baseline="0" dirty="0" err="1" smtClean="0"/>
                        <a:t>산안법</a:t>
                      </a:r>
                      <a:r>
                        <a:rPr lang="ko-KR" altLang="en-US" sz="900" baseline="0" dirty="0" smtClean="0"/>
                        <a:t> 시행령 제</a:t>
                      </a:r>
                      <a:r>
                        <a:rPr lang="en-US" altLang="ko-KR" sz="900" baseline="0" dirty="0" smtClean="0"/>
                        <a:t>15</a:t>
                      </a:r>
                      <a:r>
                        <a:rPr lang="ko-KR" altLang="en-US" sz="900" baseline="0" dirty="0" smtClean="0"/>
                        <a:t>조 업무 수행</a:t>
                      </a:r>
                      <a:endParaRPr lang="en-US" altLang="ko-KR" sz="900" baseline="0" dirty="0" smtClean="0"/>
                    </a:p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900" baseline="0" dirty="0" smtClean="0"/>
                        <a:t>(</a:t>
                      </a:r>
                      <a:r>
                        <a:rPr lang="ko-KR" altLang="en-US" sz="900" baseline="0" dirty="0" smtClean="0"/>
                        <a:t>작업은 작업자가 진행하고 관리감독자는 관리감독 수행</a:t>
                      </a:r>
                      <a:r>
                        <a:rPr lang="en-US" altLang="ko-KR" sz="900" baseline="0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8772200"/>
                  </a:ext>
                </a:extLst>
              </a:tr>
              <a:tr h="35114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900" baseline="0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baseline="0" dirty="0" err="1" smtClean="0"/>
                        <a:t>위험성평가</a:t>
                      </a:r>
                      <a:r>
                        <a:rPr lang="ko-KR" altLang="en-US" sz="900" baseline="0" dirty="0" smtClean="0"/>
                        <a:t> 실시 미흡</a:t>
                      </a:r>
                      <a:endParaRPr lang="en-US" altLang="ko-KR" sz="9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dirty="0" smtClean="0"/>
                        <a:t>작업 전 </a:t>
                      </a:r>
                      <a:r>
                        <a:rPr lang="ko-KR" altLang="en-US" sz="900" dirty="0" err="1" smtClean="0"/>
                        <a:t>위험성평가</a:t>
                      </a:r>
                      <a:r>
                        <a:rPr lang="ko-KR" altLang="en-US" sz="900" dirty="0" smtClean="0"/>
                        <a:t> 실시 및 교육 후 작업 진행</a:t>
                      </a:r>
                      <a:endParaRPr lang="en-US" altLang="ko-KR" sz="900" dirty="0" smtClean="0"/>
                    </a:p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baseline="0" dirty="0" smtClean="0"/>
                        <a:t>全 근로자</a:t>
                      </a:r>
                      <a:r>
                        <a:rPr lang="en-US" altLang="ko-KR" sz="900" baseline="0" dirty="0" smtClean="0"/>
                        <a:t>)</a:t>
                      </a:r>
                      <a:r>
                        <a:rPr lang="ko-KR" altLang="en-US" sz="900" dirty="0" smtClean="0"/>
                        <a:t> </a:t>
                      </a:r>
                      <a:endParaRPr lang="ko-KR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1451312"/>
                  </a:ext>
                </a:extLst>
              </a:tr>
              <a:tr h="35114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900" baseline="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baseline="0" dirty="0" smtClean="0"/>
                        <a:t>단독 작업 진행</a:t>
                      </a:r>
                      <a:endParaRPr lang="en-US" altLang="ko-KR" sz="9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900" dirty="0" smtClean="0"/>
                        <a:t>단독 작업 금지</a:t>
                      </a:r>
                      <a:endParaRPr lang="en-US" altLang="ko-KR" sz="900" dirty="0" smtClean="0"/>
                    </a:p>
                    <a:p>
                      <a:pPr marL="0" indent="0" latinLnBrk="1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위반 시 작업 중지 등 제재조치 시행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47515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13708" y="79589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사고 개요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708" y="2628217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개선 대책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10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여름철 건강관리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여름철 질환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https://cdn-icons.flaticon.com/png/512/2333/premium/2333489.png?token=exp=1655114201~hmac=91279bc936393a28fab709c526f482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99" y="172738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cons-png.flaticon.com/512/2688/268825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64" y="229343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-icons-png.flaticon.com/512/2533/25339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05" y="172738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-icons.flaticon.com/png/512/2811/premium/2811499.png?token=exp=1655114595~hmac=f85405aba3487fde5a9745b1523218b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05" y="229343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icons.flaticon.com/png/512/3194/premium/3194951.png?token=exp=1655114761~hmac=39222d8b424fd995193a17c1e84b1d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26" y="422128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dn-icons.flaticon.com/png/512/6189/premium/6189299.png?token=exp=1655114864~hmac=a67c6bf81b90879b799c6c0263b26d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28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313708" y="1268760"/>
            <a:ext cx="1440000" cy="35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3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냉 방 병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603094" y="1268759"/>
            <a:ext cx="1440000" cy="35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3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 열 질 환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13708" y="3778835"/>
            <a:ext cx="1440000" cy="35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3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식 중 독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03094" y="3778835"/>
            <a:ext cx="1440000" cy="35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3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유행성 결막염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65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43949" y="1065510"/>
            <a:ext cx="3833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Contents</a:t>
            </a:r>
            <a:endParaRPr lang="en-US" altLang="ko-K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949" y="2422336"/>
            <a:ext cx="509620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사업장 보호구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착용기준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강화 운영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안내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중대재해처벌법 시행령 주요 내용 안내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사고사례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他山之石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여름철 건강관리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응급처치 가이드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11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여름철 건강관리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냉방병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9270" y="1136634"/>
            <a:ext cx="86552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여름철 에어컨을 장시간 가동해 실내외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온도차가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커져 몸의 자율 신경계가 적응을 하지 못할 시 발생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레지오넬라균으로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인해 냉방병에 걸릴 가능성이 있으며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레지오넬라균은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냉방기기의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찬 공기를 통해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실내에 퍼져 면역력이 저하된 사람에게 악영향을 끼침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62817"/>
              </p:ext>
            </p:extLst>
          </p:nvPr>
        </p:nvGraphicFramePr>
        <p:xfrm>
          <a:off x="309270" y="2599661"/>
          <a:ext cx="5040000" cy="327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582">
                  <a:extLst>
                    <a:ext uri="{9D8B030D-6E8A-4147-A177-3AD203B41FA5}">
                      <a16:colId xmlns:a16="http://schemas.microsoft.com/office/drawing/2014/main" val="2605944166"/>
                    </a:ext>
                  </a:extLst>
                </a:gridCol>
                <a:gridCol w="3910418">
                  <a:extLst>
                    <a:ext uri="{9D8B030D-6E8A-4147-A177-3AD203B41FA5}">
                      <a16:colId xmlns:a16="http://schemas.microsoft.com/office/drawing/2014/main" val="3519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증상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피로감과 졸음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소화불량 및 식욕감퇴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두통과 어지럼증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집중력 저하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36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알레르기 비염 증세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콧물과 재채기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관절염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21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예방 대책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실내외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온도차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℃ 유지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실내온도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26~28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℃로 냉방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겉옷으로 체온 유지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적당한 간격으로 환기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2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회씩 환기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먼지 제거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주마다 에어컨 필터 청소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미지근한 물이나 차를 마셔 수분 보충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혈액순환을 위한 가벼운 운동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808832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5" y="2815863"/>
            <a:ext cx="3577079" cy="28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여름철 건강관리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온열질환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309270" y="2555005"/>
          <a:ext cx="8549916" cy="377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474">
                  <a:extLst>
                    <a:ext uri="{9D8B030D-6E8A-4147-A177-3AD203B41FA5}">
                      <a16:colId xmlns:a16="http://schemas.microsoft.com/office/drawing/2014/main" val="32535417"/>
                    </a:ext>
                  </a:extLst>
                </a:gridCol>
                <a:gridCol w="6591442">
                  <a:extLst>
                    <a:ext uri="{9D8B030D-6E8A-4147-A177-3AD203B41FA5}">
                      <a16:colId xmlns:a16="http://schemas.microsoft.com/office/drawing/2014/main" val="1034882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  분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특성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0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열사병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∙ 고열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＞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40℃)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∙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땀이 나지 않아 건조하고 뜨거운 피부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∙ 의식을 잃을 수 있음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중추신경 이상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baseline="0" dirty="0" smtClean="0">
                          <a:latin typeface="맑은 고딕" panose="020B0503020000020004" pitchFamily="50" charset="-127"/>
                          <a:ea typeface="+mn-ea"/>
                        </a:rPr>
                        <a:t>  ※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신속한 조치를 취하지 않으면 사망에 이를 수 있음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21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2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열탈진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일사병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∙ 땀을 많이 흘림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(≤40℃)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∙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힘이 없고 극심한 피로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탈수 및 전해질 소실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∙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창백함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근육경련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08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2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열경련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∙ 근육경련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어깨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팔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다리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복부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손가락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2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열실신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∙ 어지러움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∙ 일시적으로 의식을 잃음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dirty="0" err="1" smtClean="0">
                          <a:latin typeface="맑은 고딕" panose="020B0503020000020004" pitchFamily="50" charset="-127"/>
                          <a:ea typeface="+mn-ea"/>
                        </a:rPr>
                        <a:t>뇌허혈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 상태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38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2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열부종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∙ 손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발이나 발목이 부음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38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2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열발진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땀띠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∙ 여러 개의 붉은 뾰루지 또는 물집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  (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목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dirty="0" err="1" smtClean="0">
                          <a:latin typeface="맑은 고딕" panose="020B0503020000020004" pitchFamily="50" charset="-127"/>
                          <a:ea typeface="+mn-ea"/>
                        </a:rPr>
                        <a:t>가슴상부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사타구니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팔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dirty="0" smtClean="0">
                          <a:latin typeface="맑은 고딕" panose="020B0503020000020004" pitchFamily="50" charset="-127"/>
                          <a:ea typeface="+mn-ea"/>
                        </a:rPr>
                        <a:t>다리 안쪽</a:t>
                      </a:r>
                      <a:r>
                        <a:rPr lang="en-US" altLang="ko-KR" sz="1200" dirty="0" smtClean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790478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309270" y="1136634"/>
            <a:ext cx="8655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인체는 열에 노출되면 다양한 기전을 통해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정상체온을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유지하며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열에 장시간 노출될 경우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여러가지  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온열질환이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발생할 수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온열질환은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열사병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열탈진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열경련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열실신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열부종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열발진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등이 있으며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두통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어지러움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근육경련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피로감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의식저하 등의 증상이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나타남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01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여름철 건강관리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열사병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9270" y="1136634"/>
            <a:ext cx="8655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atin typeface="맑은 고딕" panose="020B0503020000020004" pitchFamily="50" charset="-127"/>
              </a:rPr>
              <a:t>열사병은 체온을 조절하는 신경계</a:t>
            </a:r>
            <a:r>
              <a:rPr lang="en-US" altLang="ko-KR" sz="1400" dirty="0">
                <a:latin typeface="맑은 고딕" panose="020B0503020000020004" pitchFamily="50" charset="-127"/>
              </a:rPr>
              <a:t>(</a:t>
            </a:r>
            <a:r>
              <a:rPr lang="ko-KR" altLang="en-US" sz="1400" dirty="0">
                <a:latin typeface="맑은 고딕" panose="020B0503020000020004" pitchFamily="50" charset="-127"/>
              </a:rPr>
              <a:t>체온조절 중추</a:t>
            </a:r>
            <a:r>
              <a:rPr lang="en-US" altLang="ko-KR" sz="1400" dirty="0">
                <a:latin typeface="맑은 고딕" panose="020B0503020000020004" pitchFamily="50" charset="-127"/>
              </a:rPr>
              <a:t>)</a:t>
            </a:r>
            <a:r>
              <a:rPr lang="ko-KR" altLang="en-US" sz="1400" dirty="0">
                <a:latin typeface="맑은 고딕" panose="020B0503020000020004" pitchFamily="50" charset="-127"/>
              </a:rPr>
              <a:t>가 열 자극을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견디지 못해 </a:t>
            </a:r>
            <a:r>
              <a:rPr lang="ko-KR" altLang="en-US" sz="1400" dirty="0">
                <a:latin typeface="맑은 고딕" panose="020B0503020000020004" pitchFamily="50" charset="-127"/>
              </a:rPr>
              <a:t>그 기능을 상실한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질환</a:t>
            </a:r>
            <a:endParaRPr lang="en-US" altLang="ko-KR" sz="1400" dirty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</a:rPr>
              <a:t>    -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주로 </a:t>
            </a:r>
            <a:r>
              <a:rPr lang="ko-KR" altLang="en-US" sz="1400" dirty="0">
                <a:latin typeface="맑은 고딕" panose="020B0503020000020004" pitchFamily="50" charset="-127"/>
              </a:rPr>
              <a:t>발한 기전의 장애로</a:t>
            </a:r>
            <a:r>
              <a:rPr lang="en-US" altLang="ko-KR" sz="1400" dirty="0">
                <a:latin typeface="맑은 고딕" panose="020B0503020000020004" pitchFamily="50" charset="-127"/>
              </a:rPr>
              <a:t>(</a:t>
            </a:r>
            <a:r>
              <a:rPr lang="ko-KR" altLang="en-US" sz="1400" dirty="0">
                <a:latin typeface="맑은 고딕" panose="020B0503020000020004" pitchFamily="50" charset="-127"/>
              </a:rPr>
              <a:t>땀이 나지 않음</a:t>
            </a:r>
            <a:r>
              <a:rPr lang="en-US" altLang="ko-KR" sz="1400" dirty="0">
                <a:latin typeface="맑은 고딕" panose="020B0503020000020004" pitchFamily="50" charset="-127"/>
              </a:rPr>
              <a:t>) </a:t>
            </a:r>
            <a:r>
              <a:rPr lang="ko-KR" altLang="en-US" sz="1400" dirty="0">
                <a:latin typeface="맑은 고딕" panose="020B0503020000020004" pitchFamily="50" charset="-127"/>
              </a:rPr>
              <a:t>체온이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상승</a:t>
            </a:r>
            <a:endParaRPr lang="en-US" altLang="ko-KR" sz="1400" dirty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dirty="0" smtClean="0">
                <a:solidFill>
                  <a:srgbClr val="0061AA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열사병으로 </a:t>
            </a:r>
            <a:r>
              <a:rPr lang="ko-KR" altLang="en-US" sz="1400" dirty="0">
                <a:latin typeface="맑은 고딕" panose="020B0503020000020004" pitchFamily="50" charset="-127"/>
              </a:rPr>
              <a:t>다발성 </a:t>
            </a:r>
            <a:r>
              <a:rPr lang="ko-KR" altLang="en-US" sz="1400" dirty="0" err="1">
                <a:latin typeface="맑은 고딕" panose="020B0503020000020004" pitchFamily="50" charset="-127"/>
              </a:rPr>
              <a:t>장기손상</a:t>
            </a:r>
            <a:r>
              <a:rPr lang="ko-KR" altLang="en-US" sz="1400" dirty="0">
                <a:latin typeface="맑은 고딕" panose="020B0503020000020004" pitchFamily="50" charset="-127"/>
              </a:rPr>
              <a:t> 및 기능장애와 같은 합병증이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발생할 수 있고 </a:t>
            </a:r>
            <a:r>
              <a:rPr lang="ko-KR" altLang="en-US" sz="1400" dirty="0">
                <a:latin typeface="맑은 고딕" panose="020B0503020000020004" pitchFamily="50" charset="-127"/>
              </a:rPr>
              <a:t>치사율이 높아 </a:t>
            </a:r>
            <a:r>
              <a:rPr lang="ko-KR" altLang="en-US" sz="1400" dirty="0" err="1">
                <a:latin typeface="맑은 고딕" panose="020B0503020000020004" pitchFamily="50" charset="-127"/>
              </a:rPr>
              <a:t>온열질환</a:t>
            </a:r>
            <a:r>
              <a:rPr lang="ko-KR" altLang="en-US" sz="1400" dirty="0">
                <a:latin typeface="맑은 고딕" panose="020B0503020000020004" pitchFamily="50" charset="-127"/>
              </a:rPr>
              <a:t> 중 </a:t>
            </a:r>
            <a:endParaRPr lang="en-US" altLang="ko-KR" sz="140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</a:rPr>
              <a:t>  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가장 </a:t>
            </a:r>
            <a:r>
              <a:rPr lang="ko-KR" altLang="en-US" sz="1400" dirty="0">
                <a:latin typeface="맑은 고딕" panose="020B0503020000020004" pitchFamily="50" charset="-127"/>
              </a:rPr>
              <a:t>위험한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질환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11036"/>
              </p:ext>
            </p:extLst>
          </p:nvPr>
        </p:nvGraphicFramePr>
        <p:xfrm>
          <a:off x="309270" y="2492896"/>
          <a:ext cx="5040000" cy="393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868">
                  <a:extLst>
                    <a:ext uri="{9D8B030D-6E8A-4147-A177-3AD203B41FA5}">
                      <a16:colId xmlns:a16="http://schemas.microsoft.com/office/drawing/2014/main" val="2605944166"/>
                    </a:ext>
                  </a:extLst>
                </a:gridCol>
                <a:gridCol w="4016132">
                  <a:extLst>
                    <a:ext uri="{9D8B030D-6E8A-4147-A177-3AD203B41FA5}">
                      <a16:colId xmlns:a16="http://schemas.microsoft.com/office/drawing/2014/main" val="3519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증상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중추신경 기능장애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의식장애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혼수상태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땀이 나지 않아 건조하고 뜨거운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＞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40℃)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심한 두통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오한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빈맥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빈호흡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저혈압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합병증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뇌병증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횡문근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융해증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신부전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급성호흡부전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증후군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심근손상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간손상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허혈성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장손상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췌장손상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범발성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혈관내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응고장애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혈소판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감소증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21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응급 조치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• 119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에 즉시 신고하고 아래와 같이 조치</a:t>
                      </a: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환자를 시원한 장소로 옮긴다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환자의 옷을 느슨하게 하고 환자의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몸에 시원한 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 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물을 적셔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부채나 선풍기 등으로 몸을 식힌다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얼음주머니가 있을 시 목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겨드랑이 밑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서혜부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   (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사타구니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에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대어 체온을 낮춘다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  ※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이때 환자의 체온이 너무 떨어지지 않도록 주의</a:t>
                      </a: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 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※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의식이 없는 환자에게 음료를 마시도록 하는 것은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    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위험하니 절대 금지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808832"/>
                  </a:ext>
                </a:extLst>
              </a:tr>
            </a:tbl>
          </a:graphicData>
        </a:graphic>
      </p:graphicFrame>
      <p:pic>
        <p:nvPicPr>
          <p:cNvPr id="10" name="_x327424248" descr="EMB00001c1434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" b="418"/>
          <a:stretch>
            <a:fillRect/>
          </a:stretch>
        </p:blipFill>
        <p:spPr bwMode="auto">
          <a:xfrm>
            <a:off x="5508105" y="2529965"/>
            <a:ext cx="3456384" cy="38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여름철 건강관리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열탈진</a:t>
            </a:r>
            <a:r>
              <a:rPr lang="en-US" altLang="ko-KR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일사병</a:t>
            </a:r>
            <a:r>
              <a:rPr lang="en-US" altLang="ko-KR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9270" y="1219782"/>
            <a:ext cx="8655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err="1">
                <a:latin typeface="맑은 고딕" panose="020B0503020000020004" pitchFamily="50" charset="-127"/>
              </a:rPr>
              <a:t>열탈진은</a:t>
            </a:r>
            <a:r>
              <a:rPr lang="ko-KR" altLang="en-US" sz="1400" dirty="0">
                <a:latin typeface="맑은 고딕" panose="020B0503020000020004" pitchFamily="50" charset="-127"/>
              </a:rPr>
              <a:t> 열로 인하여 땀을 많이 흘려 수분과 염분이 적절히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공급되지 못하는 </a:t>
            </a:r>
            <a:r>
              <a:rPr lang="ko-KR" altLang="en-US" sz="1400" dirty="0">
                <a:latin typeface="맑은 고딕" panose="020B0503020000020004" pitchFamily="50" charset="-127"/>
              </a:rPr>
              <a:t>경우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발생하며</a:t>
            </a:r>
            <a:r>
              <a:rPr lang="en-US" altLang="ko-KR" sz="1400" dirty="0" smtClean="0">
                <a:latin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</a:rPr>
              <a:t>   </a:t>
            </a:r>
            <a:r>
              <a:rPr lang="ko-KR" altLang="en-US" sz="1400" dirty="0">
                <a:latin typeface="맑은 고딕" panose="020B0503020000020004" pitchFamily="50" charset="-127"/>
              </a:rPr>
              <a:t>통상 </a:t>
            </a:r>
            <a:r>
              <a:rPr lang="ko-KR" altLang="en-US" sz="1400" dirty="0" err="1">
                <a:latin typeface="맑은 고딕" panose="020B0503020000020004" pitchFamily="50" charset="-127"/>
              </a:rPr>
              <a:t>열탈진을</a:t>
            </a:r>
            <a:r>
              <a:rPr lang="ko-KR" altLang="en-US" sz="1400" dirty="0">
                <a:latin typeface="맑은 고딕" panose="020B0503020000020004" pitchFamily="50" charset="-127"/>
              </a:rPr>
              <a:t> 일사병으로 부르고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있</a:t>
            </a:r>
            <a:r>
              <a:rPr lang="ko-KR" altLang="en-US" sz="1400" dirty="0">
                <a:latin typeface="맑은 고딕" panose="020B0503020000020004" pitchFamily="50" charset="-127"/>
              </a:rPr>
              <a:t>음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81556"/>
              </p:ext>
            </p:extLst>
          </p:nvPr>
        </p:nvGraphicFramePr>
        <p:xfrm>
          <a:off x="309270" y="2119104"/>
          <a:ext cx="5630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07">
                  <a:extLst>
                    <a:ext uri="{9D8B030D-6E8A-4147-A177-3AD203B41FA5}">
                      <a16:colId xmlns:a16="http://schemas.microsoft.com/office/drawing/2014/main" val="2605944166"/>
                    </a:ext>
                  </a:extLst>
                </a:gridCol>
                <a:gridCol w="4486593">
                  <a:extLst>
                    <a:ext uri="{9D8B030D-6E8A-4147-A177-3AD203B41FA5}">
                      <a16:colId xmlns:a16="http://schemas.microsoft.com/office/drawing/2014/main" val="3519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증상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땀을 많이 흘림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과도한 발한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-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차고 젖은 피부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창백함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체온은 크게 상승하지 않음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(≤40℃)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극심한 무력감과 피로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근육경련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오심 또는 구토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혼미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어지럼증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현기증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21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응급 조치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시원한 곳 또는 에어컨이 있는 장소에서 휴식한다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물을 섭취하여 수분을 보충한다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※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땀을 많이 흘렸을 경우에는 이온음료가 도움이 될 수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있으나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과당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함량이 높은 경우가 있어 주의해야 한다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시원한 물로 샤워를 한다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증상이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 이상 지속되거나 회복되지 않을 경우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의료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기관에 내원하여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적절한 진료를 받는다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-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병원에서 수액을 통해 수분과 전해질을 보충한다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808832"/>
                  </a:ext>
                </a:extLst>
              </a:tr>
            </a:tbl>
          </a:graphicData>
        </a:graphic>
      </p:graphicFrame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488" y="2230358"/>
            <a:ext cx="2880000" cy="35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여름철 건강관리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온열질환</a:t>
            </a:r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예방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2670818"/>
            <a:ext cx="2520000" cy="3240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079552" y="1689777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12030" y="3140968"/>
            <a:ext cx="2349474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b="1" dirty="0" smtClean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물을 자주 마시기</a:t>
            </a:r>
            <a:endParaRPr lang="en-US" altLang="ko-KR" b="1" dirty="0" smtClean="0">
              <a:solidFill>
                <a:schemeClr val="accent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갈증이 나지 않더라도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규칙적으로 물을 자주 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마시기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신장질환 등 수분 섭취를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제한하는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경우에는 의사와 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상담 후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결정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 descr="https://cdn-icons.flaticon.com/png/512/3171/premium/3171001.png?token=exp=1654825125~hmac=5e176ff246bbb15861950d3fd7abf6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52" y="195977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329552" y="2670818"/>
            <a:ext cx="2520000" cy="3240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3869552" y="1689777"/>
            <a:ext cx="1440000" cy="14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402030" y="3140968"/>
            <a:ext cx="2349474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적정체온</a:t>
            </a:r>
            <a:r>
              <a:rPr lang="ko-KR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유지</a:t>
            </a:r>
            <a:endParaRPr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미지근한 물로 샤워하기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헐렁하고 밝은 색깔의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가벼운 옷 입기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외출 시 양산이나 모자 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등으로 햇볕 차단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19552" y="2670818"/>
            <a:ext cx="2520000" cy="3240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659552" y="1689777"/>
            <a:ext cx="1440000" cy="144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155791" y="3140968"/>
            <a:ext cx="24475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b="1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더운 시간대 휴식하기</a:t>
            </a:r>
            <a:endParaRPr lang="en-US" altLang="ko-KR" b="1" dirty="0" smtClean="0">
              <a:solidFill>
                <a:schemeClr val="accent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낮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시부터 오후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시까지의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더운 시간대에는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주기적인 휴식을 취하기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자신의 건강상태를 살피며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활동 강도 조절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8" name="Picture 4" descr="https://cdn-icons-png.flaticon.com/512/1426/142639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67" y="195977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-icons.flaticon.com/png/512/6077/premium/6077395.png?token=exp=1654826218~hmac=f4b243b0020aaea170acee1eaa68974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52" y="195977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여름철 건강관리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식중독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9270" y="1136634"/>
            <a:ext cx="8655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식품의 섭취로 인하여 인체에 유해한 미생물 또는 유해물질에 의하여 발생한 것으로 판단되는 감염성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독소형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질환으로 구토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복통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설사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발열 등의 증상 발생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2795"/>
              </p:ext>
            </p:extLst>
          </p:nvPr>
        </p:nvGraphicFramePr>
        <p:xfrm>
          <a:off x="310382" y="1889184"/>
          <a:ext cx="5103906" cy="444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97">
                  <a:extLst>
                    <a:ext uri="{9D8B030D-6E8A-4147-A177-3AD203B41FA5}">
                      <a16:colId xmlns:a16="http://schemas.microsoft.com/office/drawing/2014/main" val="2605944166"/>
                    </a:ext>
                  </a:extLst>
                </a:gridCol>
                <a:gridCol w="619197">
                  <a:extLst>
                    <a:ext uri="{9D8B030D-6E8A-4147-A177-3AD203B41FA5}">
                      <a16:colId xmlns:a16="http://schemas.microsoft.com/office/drawing/2014/main" val="1072219473"/>
                    </a:ext>
                  </a:extLst>
                </a:gridCol>
                <a:gridCol w="3865512">
                  <a:extLst>
                    <a:ext uri="{9D8B030D-6E8A-4147-A177-3AD203B41FA5}">
                      <a16:colId xmlns:a16="http://schemas.microsoft.com/office/drawing/2014/main" val="3519997222"/>
                    </a:ext>
                  </a:extLst>
                </a:gridCol>
              </a:tblGrid>
              <a:tr h="58521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원인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살모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넬라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주로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식육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가금류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가금류의 알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계란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존재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열에 약해 충분히 가열해야 예방 가능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210754"/>
                  </a:ext>
                </a:extLst>
              </a:tr>
              <a:tr h="7524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장염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비브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리오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주로 어패류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생선회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수산식품이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원인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2~4%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해수에 존재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수돗물로 씻으면 제거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열에 약해 충분히 가열해야 예방 가능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670274"/>
                  </a:ext>
                </a:extLst>
              </a:tr>
              <a:tr h="292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병원성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대장균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햄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치즈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채소류 등 광범위한 식품이 원인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감염 시 장관에 출혈 발생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충분히 가열해야 예방 가능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626446"/>
                  </a:ext>
                </a:extLst>
              </a:tr>
              <a:tr h="292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노로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바이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러스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오염된 물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특히 지하수에 의한 감염 가능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오염된 어패류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특히 굴에 의한 감염 사례 다수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감염된 사람과의 접촉으로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감염 가능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물은 끓여 먹고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식품은 충분히 가열 후 섭취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711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예방 대책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흐르는 물에 비누로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 이상 손 씻기</a:t>
                      </a:r>
                      <a:endParaRPr lang="en-US" altLang="ko-KR" sz="11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육류는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℃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어패류는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℃에서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 이상 익혀 먹기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물은 반드시 끓여 먹기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식기 수저는 흐르는 물에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이상 소독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세척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 조리 후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℃ 이상 혹은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℃ 이하에 보관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육류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채소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어류 </a:t>
                      </a:r>
                      <a:r>
                        <a:rPr lang="ko-KR" altLang="en-US" sz="1100" b="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조리기구별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구분 사용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808832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288" y="2712091"/>
            <a:ext cx="3600000" cy="27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여름철 건강관리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유행성 결막염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9270" y="1136634"/>
            <a:ext cx="8655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주로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아데노바이러스에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의해 생기는 전염성 안구질환으로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눈의 흰자를 둘러싸고 있는 결막과 각막에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염증이 생겨서 발생하는 눈병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 직접적인 신체접촉이나 매개물</a:t>
            </a:r>
            <a:r>
              <a:rPr lang="en-US" altLang="ko-KR" sz="1400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수영장 물 등을 통해서 전염</a:t>
            </a:r>
            <a:endParaRPr lang="en-US" altLang="ko-KR" sz="140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</a:rPr>
              <a:t>5~7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일의 잠복기가 있고</a:t>
            </a:r>
            <a:r>
              <a:rPr lang="en-US" altLang="ko-KR" sz="1400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발병 후 약 </a:t>
            </a:r>
            <a:r>
              <a:rPr lang="en-US" altLang="ko-KR" sz="1400" dirty="0" smtClean="0">
                <a:latin typeface="맑은 고딕" panose="020B0503020000020004" pitchFamily="50" charset="-127"/>
              </a:rPr>
              <a:t>2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주 동안 전염성이 강함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5698"/>
              </p:ext>
            </p:extLst>
          </p:nvPr>
        </p:nvGraphicFramePr>
        <p:xfrm>
          <a:off x="309270" y="2780928"/>
          <a:ext cx="5040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868">
                  <a:extLst>
                    <a:ext uri="{9D8B030D-6E8A-4147-A177-3AD203B41FA5}">
                      <a16:colId xmlns:a16="http://schemas.microsoft.com/office/drawing/2014/main" val="2605944166"/>
                    </a:ext>
                  </a:extLst>
                </a:gridCol>
                <a:gridCol w="4016132">
                  <a:extLst>
                    <a:ext uri="{9D8B030D-6E8A-4147-A177-3AD203B41FA5}">
                      <a16:colId xmlns:a16="http://schemas.microsoft.com/office/drawing/2014/main" val="3519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증상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초기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눈이 뻑뻑하고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이물감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가려움증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충혈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눈시림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눈부심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증가하는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눈곱이나 눈물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면역력이 약한 경우 설사나 오한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감기증상 동반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21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예방 대책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외출 시 손으로 눈을 비비거나 만지는 행동은 삼가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비누나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손세정제로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수시로 깨끗이 손을 씻어 위생관리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가정에서 환자가 발생할 경우 수건이나 비누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침구 등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 소지품을 다른 사람과 공유하지 않기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직접적인 신체접촉 피하기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•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각막염이 동반되면 영구적인 시력저하를 유발할 수 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있어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증상이 발생하면 안과를 방문해 적절한 치료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808832"/>
                  </a:ext>
                </a:extLst>
              </a:tr>
            </a:tbl>
          </a:graphicData>
        </a:graphic>
      </p:graphicFrame>
      <p:pic>
        <p:nvPicPr>
          <p:cNvPr id="1028" name="Picture 4" descr="https://mblogthumb-phinf.pstatic.net/MjAyMDA4MDRfMTQ2/MDAxNTk2NTI4OTUzMjMz.I9aSFjqbJ4try0HxXOdOrx-oYMBj4bAho_hRtxq4Uigg.uGdmQzYJrkZCFwTutNUlKHtoUIaUAk5TSh4lc1XcRMYg.PNG.mohw2016/14.png?type=w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600000" cy="31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응급처치 가이드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기도이물폐쇄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53286" y="1304306"/>
            <a:ext cx="8655218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b="1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기도폐쇄의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 원인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97302" y="1584194"/>
            <a:ext cx="822317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200" dirty="0" smtClean="0">
                <a:latin typeface="맑은 고딕" panose="020B0503020000020004" pitchFamily="50" charset="-127"/>
              </a:rPr>
              <a:t>-  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덜 </a:t>
            </a:r>
            <a:r>
              <a:rPr lang="ko-KR" altLang="en-US" sz="1200" dirty="0">
                <a:latin typeface="맑은 고딕" panose="020B0503020000020004" pitchFamily="50" charset="-127"/>
              </a:rPr>
              <a:t>씹은 음식물의 큰 덩어리를 삼키려고 할 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때</a:t>
            </a:r>
            <a:endParaRPr lang="en-US" altLang="ko-KR" sz="1200" dirty="0" smtClean="0">
              <a:latin typeface="맑은 고딕" panose="020B0503020000020004" pitchFamily="50" charset="-127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 smtClean="0">
                <a:latin typeface="맑은 고딕" panose="020B0503020000020004" pitchFamily="50" charset="-127"/>
              </a:rPr>
              <a:t>식사 </a:t>
            </a:r>
            <a:r>
              <a:rPr lang="ko-KR" altLang="en-US" sz="1200" dirty="0">
                <a:latin typeface="맑은 고딕" panose="020B0503020000020004" pitchFamily="50" charset="-127"/>
              </a:rPr>
              <a:t>전</a:t>
            </a:r>
            <a:r>
              <a:rPr lang="en-US" altLang="ko-KR" sz="1200" dirty="0">
                <a:latin typeface="맑은 고딕" panose="020B0503020000020004" pitchFamily="50" charset="-127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</a:rPr>
              <a:t>식사 중 술을 마신 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경우</a:t>
            </a:r>
            <a:endParaRPr lang="en-US" altLang="ko-KR" sz="1200" dirty="0" smtClean="0">
              <a:latin typeface="맑은 고딕" panose="020B0503020000020004" pitchFamily="50" charset="-127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의치를 하고 있는 경우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흥분해서 말하거나 먹을 때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너무 빨리 먹는 경우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입안에 물건을 넣고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걸어다니거나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뛰는 경우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의식 없는 환자의 경우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혀와 목구멍을 구성하고 있는 근육 이완으로 기도 폐쇄 가능성 ↑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 내용물의 구토나 역류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응고된 혈액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뼈 조각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상해 후 손상 받은 조직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치아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이물 등에 의한 폐쇄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53286" y="3488593"/>
            <a:ext cx="8655218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b="1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증세와 징후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97302" y="3768481"/>
            <a:ext cx="822317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 smtClean="0">
                <a:latin typeface="맑은 고딕" panose="020B0503020000020004" pitchFamily="50" charset="-127"/>
              </a:rPr>
              <a:t>기침 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(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너무 심할 경우 기침을 못하는 경우도 有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)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숨을 쉬면서 그르렁거림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b="1" dirty="0" smtClean="0">
                <a:solidFill>
                  <a:srgbClr val="361DF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 손으로 목을 감쌈</a:t>
            </a:r>
            <a:endParaRPr lang="en-US" altLang="ko-KR" sz="1200" b="1" dirty="0" smtClean="0">
              <a:solidFill>
                <a:srgbClr val="361DF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b="1" dirty="0" smtClean="0">
                <a:solidFill>
                  <a:srgbClr val="361DF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호흡 곤란</a:t>
            </a:r>
            <a:endParaRPr lang="en-US" altLang="ko-KR" sz="1200" b="1" dirty="0" smtClean="0">
              <a:solidFill>
                <a:srgbClr val="361DF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입술 주위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청색증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기도가 완전히 막힌 경우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3~4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 이내에 의식을 잃게 되고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5~6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분이 경과하면 사망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 descr="https://cdn-icons.flaticon.com/png/512/2811/premium/2811503.png?token=exp=1655188292~hmac=a8408c0e7490179b3e4c538e9f517d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91208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응급처치 가이드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기도이물폐쇄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9270" y="1201048"/>
            <a:ext cx="8655218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b="1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하임리히법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 시행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18138" y="5398722"/>
            <a:ext cx="6866230" cy="3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환자가 숨쉬기 힘들어 하거나 목을 감싸 괴로움을 호소할 경우 </a:t>
            </a:r>
            <a:r>
              <a:rPr lang="ko-KR" altLang="en-US" sz="1100" dirty="0" err="1" smtClean="0">
                <a:latin typeface="맑은 고딕" panose="020B0503020000020004" pitchFamily="50" charset="-127"/>
              </a:rPr>
              <a:t>기도폐쇄로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 판단한다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39" y="2002465"/>
            <a:ext cx="6756821" cy="337400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30976" y="1656470"/>
            <a:ext cx="2102490" cy="323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b="1" dirty="0" smtClean="0">
                <a:latin typeface="맑은 고딕" panose="020B0503020000020004" pitchFamily="50" charset="-127"/>
              </a:rPr>
              <a:t>1. </a:t>
            </a:r>
            <a:r>
              <a:rPr lang="ko-KR" altLang="en-US" sz="1300" b="1" dirty="0" err="1" smtClean="0">
                <a:latin typeface="맑은 고딕" panose="020B0503020000020004" pitchFamily="50" charset="-127"/>
              </a:rPr>
              <a:t>상태체크</a:t>
            </a:r>
            <a:r>
              <a:rPr lang="ko-KR" altLang="en-US" sz="1300" b="1" dirty="0" smtClean="0">
                <a:latin typeface="맑은 고딕" panose="020B0503020000020004" pitchFamily="50" charset="-127"/>
              </a:rPr>
              <a:t> 및 </a:t>
            </a:r>
            <a:r>
              <a:rPr lang="en-US" altLang="ko-KR" sz="1300" b="1" dirty="0" smtClean="0">
                <a:latin typeface="맑은 고딕" panose="020B0503020000020004" pitchFamily="50" charset="-127"/>
              </a:rPr>
              <a:t>119 </a:t>
            </a:r>
            <a:r>
              <a:rPr lang="ko-KR" altLang="en-US" sz="1300" b="1" dirty="0" smtClean="0">
                <a:latin typeface="맑은 고딕" panose="020B0503020000020004" pitchFamily="50" charset="-127"/>
              </a:rPr>
              <a:t>신고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18138" y="5653691"/>
            <a:ext cx="6866230" cy="3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주변 사람들에게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불러달라고 요청한다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19153" y="5481730"/>
            <a:ext cx="45719" cy="144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019153" y="5730507"/>
            <a:ext cx="45719" cy="144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0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응급처치 가이드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기도이물폐쇄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9270" y="1201048"/>
            <a:ext cx="8655218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b="1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하임리히법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 시행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18138" y="5398722"/>
            <a:ext cx="6866230" cy="3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환자가 스스로 기침이 가능할 경우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방해하지 말고 기침을 유발한다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0976" y="1656470"/>
            <a:ext cx="1116688" cy="323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b="1" dirty="0">
                <a:latin typeface="맑은 고딕" panose="020B0503020000020004" pitchFamily="50" charset="-127"/>
              </a:rPr>
              <a:t>2</a:t>
            </a:r>
            <a:r>
              <a:rPr lang="en-US" altLang="ko-KR" sz="1300" b="1" dirty="0" smtClean="0">
                <a:latin typeface="맑은 고딕" panose="020B0503020000020004" pitchFamily="50" charset="-127"/>
              </a:rPr>
              <a:t>. </a:t>
            </a:r>
            <a:r>
              <a:rPr lang="ko-KR" altLang="en-US" sz="1300" b="1" dirty="0" smtClean="0">
                <a:latin typeface="맑은 고딕" panose="020B0503020000020004" pitchFamily="50" charset="-127"/>
              </a:rPr>
              <a:t>기침 유발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19153" y="5481730"/>
            <a:ext cx="45719" cy="144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s://dbscthumb-phinf.pstatic.net/3118_000_1/20140625222629608_J798LFX0W.JPG/firstaid_009_i3.JPG?type=w646_fst;;93;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67" y="2238938"/>
            <a:ext cx="3134277" cy="31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50898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사업장 보호구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착용기준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강화 운영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55" y="944609"/>
            <a:ext cx="8416636" cy="498763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4255" y="1628800"/>
            <a:ext cx="8322201" cy="432048"/>
          </a:xfrm>
          <a:prstGeom prst="rect">
            <a:avLst/>
          </a:prstGeom>
          <a:noFill/>
          <a:ln w="349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4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응급처치 가이드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기도이물폐쇄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9270" y="1201048"/>
            <a:ext cx="8655218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b="1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하임리히법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 시행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18138" y="5545584"/>
            <a:ext cx="355386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환자의 등 뒤에서 주먹 쥔 손을 배꼽과 명치 중간</a:t>
            </a:r>
            <a:endParaRPr lang="en-US" altLang="ko-KR" sz="1100" dirty="0" smtClean="0">
              <a:latin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정도에 위치시킨다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30976" y="1656470"/>
            <a:ext cx="1682932" cy="35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b="1" dirty="0" smtClean="0">
                <a:latin typeface="맑은 고딕" panose="020B0503020000020004" pitchFamily="50" charset="-127"/>
              </a:rPr>
              <a:t>3. </a:t>
            </a:r>
            <a:r>
              <a:rPr lang="ko-KR" altLang="en-US" sz="1300" b="1" dirty="0" smtClean="0">
                <a:latin typeface="맑은 고딕" panose="020B0503020000020004" pitchFamily="50" charset="-127"/>
              </a:rPr>
              <a:t>복부 밀어내기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19153" y="5628592"/>
            <a:ext cx="45719" cy="144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95" y="2106120"/>
            <a:ext cx="6985315" cy="344764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788024" y="5545584"/>
            <a:ext cx="355386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배꼽과 명치 중간 위치에 주먹 쥔 손의 엄지 손가락이</a:t>
            </a:r>
            <a:endParaRPr lang="en-US" altLang="ko-KR" sz="1100" dirty="0" smtClean="0">
              <a:latin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배에 닿도록 놓는다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789039" y="5628592"/>
            <a:ext cx="45719" cy="144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6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응급처치 가이드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기도이물폐쇄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9270" y="1201048"/>
            <a:ext cx="8655218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b="1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하임리히법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 시행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18138" y="5545584"/>
            <a:ext cx="3553862" cy="3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다른 한 손으로 주먹을 감싼다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0976" y="1656470"/>
            <a:ext cx="1682932" cy="35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b="1" dirty="0" smtClean="0">
                <a:latin typeface="맑은 고딕" panose="020B0503020000020004" pitchFamily="50" charset="-127"/>
              </a:rPr>
              <a:t>3. </a:t>
            </a:r>
            <a:r>
              <a:rPr lang="ko-KR" altLang="en-US" sz="1300" b="1" dirty="0" smtClean="0">
                <a:latin typeface="맑은 고딕" panose="020B0503020000020004" pitchFamily="50" charset="-127"/>
              </a:rPr>
              <a:t>복부 밀어내기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19153" y="5628592"/>
            <a:ext cx="45719" cy="144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572000" y="5545584"/>
            <a:ext cx="3553862" cy="508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한쪽 다리는 환자의 다리 사이로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다른 한쪽 다리는 </a:t>
            </a:r>
            <a:endParaRPr lang="en-US" altLang="ko-KR" sz="1100" dirty="0" smtClean="0">
              <a:latin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뒤로 뻗어 균형을 잡는다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573015" y="5628592"/>
            <a:ext cx="45719" cy="144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072076"/>
            <a:ext cx="6984000" cy="34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응급처치 가이드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기도이물폐쇄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9270" y="1201048"/>
            <a:ext cx="8655218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b="1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하임리히법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 시행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0976" y="1656470"/>
            <a:ext cx="1682932" cy="35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b="1" dirty="0" smtClean="0">
                <a:latin typeface="맑은 고딕" panose="020B0503020000020004" pitchFamily="50" charset="-127"/>
              </a:rPr>
              <a:t>3. </a:t>
            </a:r>
            <a:r>
              <a:rPr lang="ko-KR" altLang="en-US" sz="1300" b="1" dirty="0" smtClean="0">
                <a:latin typeface="맑은 고딕" panose="020B0503020000020004" pitchFamily="50" charset="-127"/>
              </a:rPr>
              <a:t>복부 밀어내기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19153" y="5628592"/>
            <a:ext cx="45719" cy="144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572000" y="5545584"/>
            <a:ext cx="355386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100" dirty="0" smtClean="0">
                <a:latin typeface="맑은 고딕" panose="020B0503020000020004" pitchFamily="50" charset="-127"/>
              </a:rPr>
              <a:t>TIP. 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임신한 여성이나 비만이 심한 사람의 경우 가슴 부위를 밀어낸다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573015" y="5628592"/>
            <a:ext cx="45719" cy="144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76" y="2117627"/>
            <a:ext cx="6984000" cy="344922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041505" y="5545584"/>
            <a:ext cx="355386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팔을 강하게 힘을 주면서 배를 안쪽으로 누르며</a:t>
            </a:r>
            <a:endParaRPr lang="en-US" altLang="ko-KR" sz="1100" dirty="0" smtClean="0">
              <a:latin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상측 방향으로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 당겨준다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5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응급처치 가이드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기도이물폐쇄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9270" y="1201048"/>
            <a:ext cx="8655218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b="1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하임리히법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 시행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0976" y="1656470"/>
            <a:ext cx="1332712" cy="35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b="1" dirty="0">
                <a:latin typeface="맑은 고딕" panose="020B0503020000020004" pitchFamily="50" charset="-127"/>
              </a:rPr>
              <a:t>4</a:t>
            </a:r>
            <a:r>
              <a:rPr lang="en-US" altLang="ko-KR" sz="1300" b="1" dirty="0" smtClean="0">
                <a:latin typeface="맑은 고딕" panose="020B0503020000020004" pitchFamily="50" charset="-127"/>
              </a:rPr>
              <a:t>. </a:t>
            </a:r>
            <a:r>
              <a:rPr lang="ko-KR" altLang="en-US" sz="1300" b="1" dirty="0" smtClean="0">
                <a:latin typeface="맑은 고딕" panose="020B0503020000020004" pitchFamily="50" charset="-127"/>
              </a:rPr>
              <a:t>무한 반복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2575" y="2143856"/>
            <a:ext cx="70993" cy="205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070" y="2096409"/>
            <a:ext cx="7740353" cy="3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이물질이 제거되거나 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119 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도착 시까지 복부 밀어내기를 반복한다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 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환자가 의식이 없다면 심폐소생술을 진행하도록 한다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30976" y="2732339"/>
            <a:ext cx="1332712" cy="323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b="1" dirty="0" smtClean="0">
                <a:latin typeface="맑은 고딕" panose="020B0503020000020004" pitchFamily="50" charset="-127"/>
              </a:rPr>
              <a:t>※ </a:t>
            </a:r>
            <a:r>
              <a:rPr lang="ko-KR" altLang="en-US" sz="1300" b="1" dirty="0" smtClean="0">
                <a:latin typeface="맑은 고딕" panose="020B0503020000020004" pitchFamily="50" charset="-127"/>
              </a:rPr>
              <a:t>주의사항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12575" y="3248077"/>
            <a:ext cx="45719" cy="159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48070" y="3172278"/>
            <a:ext cx="7740353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만약 말을 할 수 있다면 기도가 완전히 막힌 것은 아니며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대부분의 경우 기침이 가능하다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 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힘있게 기침을 해서 이물을</a:t>
            </a:r>
            <a:endParaRPr lang="en-US" altLang="ko-KR" sz="1100" dirty="0" smtClean="0">
              <a:latin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1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뱉어내도록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유도한다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이때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환자가 자발적으로 기침을 하여 이물을 빼내려는 노력을 중단시키거나 방해하지 않도록 한다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612575" y="3895357"/>
            <a:ext cx="45719" cy="159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48070" y="3819558"/>
            <a:ext cx="7884370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복부 밀어내기는 복부에 강한 압력을 주어 장기 손상을 유발할 수 있다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 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따라서 복부 밀어내기로 기도의 이물을 </a:t>
            </a:r>
            <a:r>
              <a:rPr lang="ko-KR" altLang="en-US" sz="1100" dirty="0" err="1" smtClean="0">
                <a:latin typeface="맑은 고딕" panose="020B0503020000020004" pitchFamily="50" charset="-127"/>
              </a:rPr>
              <a:t>빼내었다고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 해도 반드시 병원을 방문하여 복부 장기 손상 여부를 확인하여야 한다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 </a:t>
            </a:r>
            <a:r>
              <a:rPr lang="ko-KR" altLang="en-US" sz="1100" dirty="0" smtClean="0">
                <a:latin typeface="맑은 고딕" panose="020B0503020000020004" pitchFamily="50" charset="-127"/>
              </a:rPr>
              <a:t>복부 밀어내기를 기도폐쇄 증상이 없는 사람에게는 절대 시행하지 않는다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12575" y="4757104"/>
            <a:ext cx="45719" cy="159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48070" y="4681305"/>
            <a:ext cx="7884370" cy="28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dirty="0" smtClean="0">
                <a:latin typeface="맑은 고딕" panose="020B0503020000020004" pitchFamily="50" charset="-127"/>
              </a:rPr>
              <a:t>임신한 여성이나 비만이 심한 경우에는 배를 누르지 않고 가슴을 누르도록 한다</a:t>
            </a:r>
            <a:r>
              <a:rPr lang="en-US" altLang="ko-KR" sz="1100" dirty="0" smtClean="0">
                <a:latin typeface="맑은 고딕" panose="020B0503020000020004" pitchFamily="50" charset="-127"/>
              </a:rPr>
              <a:t>.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59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응급처치 가이드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8" y="764704"/>
            <a:ext cx="1800200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기도이물폐쇄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9270" y="1201048"/>
            <a:ext cx="8655218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■</a:t>
            </a:r>
            <a:r>
              <a:rPr lang="ko-KR" altLang="en-US" sz="1400" b="1" dirty="0" smtClean="0">
                <a:solidFill>
                  <a:srgbClr val="0061A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latin typeface="맑은 고딕" panose="020B0503020000020004" pitchFamily="50" charset="-127"/>
              </a:rPr>
              <a:t>하임리히법</a:t>
            </a:r>
            <a:r>
              <a:rPr lang="ko-KR" altLang="en-US" sz="1400" b="1" dirty="0" smtClean="0">
                <a:latin typeface="맑은 고딕" panose="020B0503020000020004" pitchFamily="50" charset="-127"/>
              </a:rPr>
              <a:t> 시행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0976" y="1656470"/>
            <a:ext cx="1332712" cy="323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3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적용사례</a:t>
            </a:r>
            <a:endParaRPr lang="en-US" altLang="ko-KR" sz="13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44450"/>
            <a:ext cx="7134611" cy="19382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76" y="3922764"/>
            <a:ext cx="7135200" cy="11848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60" y="5107574"/>
            <a:ext cx="7135200" cy="12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108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합동안전보건점검 참석 안내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547664" y="692696"/>
          <a:ext cx="5904656" cy="55614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3978">
                  <a:extLst>
                    <a:ext uri="{9D8B030D-6E8A-4147-A177-3AD203B41FA5}">
                      <a16:colId xmlns:a16="http://schemas.microsoft.com/office/drawing/2014/main" val="3914835366"/>
                    </a:ext>
                  </a:extLst>
                </a:gridCol>
                <a:gridCol w="1103978">
                  <a:extLst>
                    <a:ext uri="{9D8B030D-6E8A-4147-A177-3AD203B41FA5}">
                      <a16:colId xmlns:a16="http://schemas.microsoft.com/office/drawing/2014/main" val="3023163842"/>
                    </a:ext>
                  </a:extLst>
                </a:gridCol>
                <a:gridCol w="564976">
                  <a:extLst>
                    <a:ext uri="{9D8B030D-6E8A-4147-A177-3AD203B41FA5}">
                      <a16:colId xmlns:a16="http://schemas.microsoft.com/office/drawing/2014/main" val="2978475560"/>
                    </a:ext>
                  </a:extLst>
                </a:gridCol>
                <a:gridCol w="599070">
                  <a:extLst>
                    <a:ext uri="{9D8B030D-6E8A-4147-A177-3AD203B41FA5}">
                      <a16:colId xmlns:a16="http://schemas.microsoft.com/office/drawing/2014/main" val="4286799494"/>
                    </a:ext>
                  </a:extLst>
                </a:gridCol>
                <a:gridCol w="1237104">
                  <a:extLst>
                    <a:ext uri="{9D8B030D-6E8A-4147-A177-3AD203B41FA5}">
                      <a16:colId xmlns:a16="http://schemas.microsoft.com/office/drawing/2014/main" val="3318688336"/>
                    </a:ext>
                  </a:extLst>
                </a:gridCol>
                <a:gridCol w="1295550">
                  <a:extLst>
                    <a:ext uri="{9D8B030D-6E8A-4147-A177-3AD203B41FA5}">
                      <a16:colId xmlns:a16="http://schemas.microsoft.com/office/drawing/2014/main" val="3036180237"/>
                    </a:ext>
                  </a:extLst>
                </a:gridCol>
              </a:tblGrid>
              <a:tr h="19374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 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아산사업장</a:t>
                      </a:r>
                      <a:r>
                        <a:rPr lang="ko-KR" altLang="en-US" sz="1000" u="none" strike="noStrike" dirty="0">
                          <a:effectLst/>
                        </a:rPr>
                        <a:t> 합동안전보건점검 일정표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147667"/>
                  </a:ext>
                </a:extLst>
              </a:tr>
              <a:tr h="3304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점검일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점검시간</a:t>
                      </a:r>
                      <a:r>
                        <a:rPr lang="ko-KR" altLang="en-US" sz="1000" u="none" strike="noStrike" dirty="0">
                          <a:effectLst/>
                        </a:rPr>
                        <a:t> 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위치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참여 업체 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참여 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업체명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도급인측 근로자 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3205257"/>
                  </a:ext>
                </a:extLst>
              </a:tr>
              <a:tr h="193741">
                <a:tc rowSpan="26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22.06.22(</a:t>
                      </a:r>
                      <a:r>
                        <a:rPr lang="ko-KR" altLang="en-US" sz="1000" u="none" strike="noStrike">
                          <a:effectLst/>
                        </a:rPr>
                        <a:t>수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13:30 ~ 14:00</a:t>
                      </a:r>
                      <a:br>
                        <a:rPr lang="en-US" altLang="ko-KR" sz="1000" u="none" strike="noStrike">
                          <a:effectLst/>
                        </a:rPr>
                      </a:br>
                      <a:r>
                        <a:rPr lang="en-US" altLang="ko-KR" sz="1000" u="none" strike="noStrike">
                          <a:effectLst/>
                        </a:rPr>
                        <a:t>(30</a:t>
                      </a:r>
                      <a:r>
                        <a:rPr lang="ko-KR" altLang="en-US" sz="1000" u="none" strike="noStrike">
                          <a:effectLst/>
                        </a:rPr>
                        <a:t>분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202</a:t>
                      </a:r>
                      <a:r>
                        <a:rPr lang="ko-KR" altLang="en-US" sz="1000" u="none" strike="noStrike">
                          <a:effectLst/>
                        </a:rPr>
                        <a:t>동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ADM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김영준</a:t>
                      </a:r>
                      <a:r>
                        <a:rPr lang="en-US" altLang="ko-KR" sz="1000" u="none" strike="noStrike">
                          <a:effectLst/>
                        </a:rPr>
                        <a:t>, </a:t>
                      </a:r>
                      <a:r>
                        <a:rPr lang="ko-KR" altLang="en-US" sz="1000" u="none" strike="noStrike">
                          <a:effectLst/>
                        </a:rPr>
                        <a:t>손준영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8508942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메이저씨엔엠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28054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오토런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3606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현아이엔지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339482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14:20 ~ 14:50</a:t>
                      </a:r>
                      <a:br>
                        <a:rPr lang="en-US" altLang="ko-KR" sz="1000" u="none" strike="noStrike">
                          <a:effectLst/>
                        </a:rPr>
                      </a:br>
                      <a:r>
                        <a:rPr lang="en-US" altLang="ko-KR" sz="1000" u="none" strike="noStrike">
                          <a:effectLst/>
                        </a:rPr>
                        <a:t>(30</a:t>
                      </a:r>
                      <a:r>
                        <a:rPr lang="ko-KR" altLang="en-US" sz="1000" u="none" strike="noStrike">
                          <a:effectLst/>
                        </a:rPr>
                        <a:t>분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104</a:t>
                      </a:r>
                      <a:r>
                        <a:rPr lang="ko-KR" altLang="en-US" sz="1000" u="none" strike="noStrike">
                          <a:effectLst/>
                        </a:rPr>
                        <a:t>동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DPM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장규영</a:t>
                      </a:r>
                      <a:r>
                        <a:rPr lang="en-US" altLang="ko-KR" sz="1000" u="none" strike="noStrike">
                          <a:effectLst/>
                        </a:rPr>
                        <a:t>, </a:t>
                      </a:r>
                      <a:r>
                        <a:rPr lang="ko-KR" altLang="en-US" sz="1000" u="none" strike="noStrike">
                          <a:effectLst/>
                        </a:rPr>
                        <a:t>남궁성태</a:t>
                      </a:r>
                      <a:r>
                        <a:rPr lang="en-US" altLang="ko-KR" sz="1000" u="none" strike="noStrike">
                          <a:effectLst/>
                        </a:rPr>
                        <a:t>, </a:t>
                      </a:r>
                      <a:r>
                        <a:rPr lang="ko-KR" altLang="en-US" sz="1000" u="none" strike="noStrike">
                          <a:effectLst/>
                        </a:rPr>
                        <a:t>조성재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2078160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시노스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517169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15:10 ~ 15:50</a:t>
                      </a:r>
                      <a:br>
                        <a:rPr lang="en-US" altLang="ko-KR" sz="1000" u="none" strike="noStrike">
                          <a:effectLst/>
                        </a:rPr>
                      </a:br>
                      <a:r>
                        <a:rPr lang="en-US" altLang="ko-KR" sz="1000" u="none" strike="noStrike">
                          <a:effectLst/>
                        </a:rPr>
                        <a:t>(40</a:t>
                      </a:r>
                      <a:r>
                        <a:rPr lang="ko-KR" altLang="en-US" sz="1000" u="none" strike="noStrike">
                          <a:effectLst/>
                        </a:rPr>
                        <a:t>분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101</a:t>
                      </a:r>
                      <a:r>
                        <a:rPr lang="ko-KR" altLang="en-US" sz="1000" u="none" strike="noStrike">
                          <a:effectLst/>
                        </a:rPr>
                        <a:t>동</a:t>
                      </a:r>
                      <a:br>
                        <a:rPr lang="ko-KR" altLang="en-US" sz="1000" u="none" strike="noStrike">
                          <a:effectLst/>
                        </a:rPr>
                      </a:br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r>
                        <a:rPr lang="ko-KR" altLang="en-US" sz="1000" u="none" strike="noStrike">
                          <a:effectLst/>
                        </a:rPr>
                        <a:t>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DPM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강영환</a:t>
                      </a:r>
                      <a:r>
                        <a:rPr lang="en-US" altLang="ko-KR" sz="1000" u="none" strike="noStrike">
                          <a:effectLst/>
                        </a:rPr>
                        <a:t>, </a:t>
                      </a:r>
                      <a:r>
                        <a:rPr lang="ko-KR" altLang="en-US" sz="1000" u="none" strike="noStrike">
                          <a:effectLst/>
                        </a:rPr>
                        <a:t>장규영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110989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예일시스템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829875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아이티에스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6499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솔테크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46510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효준베스트진테크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876838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피앤제이</a:t>
                      </a:r>
                      <a:endParaRPr lang="ko-KR" altLang="en-US" sz="10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611524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대한이엔지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704201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탑텍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580217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16:00 ~ 16:40</a:t>
                      </a:r>
                      <a:br>
                        <a:rPr lang="en-US" altLang="ko-KR" sz="1000" u="none" strike="noStrike">
                          <a:effectLst/>
                        </a:rPr>
                      </a:br>
                      <a:r>
                        <a:rPr lang="en-US" altLang="ko-KR" sz="1000" u="none" strike="noStrike">
                          <a:effectLst/>
                        </a:rPr>
                        <a:t>(40</a:t>
                      </a:r>
                      <a:r>
                        <a:rPr lang="ko-KR" altLang="en-US" sz="1000" u="none" strike="noStrike">
                          <a:effectLst/>
                        </a:rPr>
                        <a:t>분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101</a:t>
                      </a:r>
                      <a:r>
                        <a:rPr lang="ko-KR" altLang="en-US" sz="1000" u="none" strike="noStrike">
                          <a:effectLst/>
                        </a:rPr>
                        <a:t>동</a:t>
                      </a:r>
                      <a:br>
                        <a:rPr lang="ko-KR" altLang="en-US" sz="1000" u="none" strike="noStrike">
                          <a:effectLst/>
                        </a:rPr>
                      </a:br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r>
                        <a:rPr lang="ko-KR" altLang="en-US" sz="1000" u="none" strike="noStrike">
                          <a:effectLst/>
                        </a:rPr>
                        <a:t>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ADM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손준영</a:t>
                      </a:r>
                      <a:r>
                        <a:rPr lang="en-US" altLang="ko-KR" sz="1000" u="none" strike="noStrike">
                          <a:effectLst/>
                        </a:rPr>
                        <a:t>, </a:t>
                      </a:r>
                      <a:r>
                        <a:rPr lang="ko-KR" altLang="en-US" sz="1000" u="none" strike="noStrike">
                          <a:effectLst/>
                        </a:rPr>
                        <a:t>김유락</a:t>
                      </a:r>
                      <a:r>
                        <a:rPr lang="en-US" altLang="ko-KR" sz="1000" u="none" strike="noStrike">
                          <a:effectLst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</a:rPr>
                        <a:t>변재영</a:t>
                      </a:r>
                      <a:r>
                        <a:rPr lang="en-US" altLang="ko-KR" sz="1000" u="none" strike="noStrike">
                          <a:effectLst/>
                        </a:rPr>
                        <a:t>), </a:t>
                      </a:r>
                      <a:r>
                        <a:rPr lang="ko-KR" altLang="en-US" sz="1000" u="none" strike="noStrike">
                          <a:effectLst/>
                        </a:rPr>
                        <a:t>강지성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0754839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세광콘트롤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012132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엔티씨소프트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54640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아테코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757125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세명에프에이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807582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건우에프에이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82414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더블유시스템</a:t>
                      </a:r>
                      <a:endParaRPr lang="ko-KR" altLang="en-US" sz="10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99073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다원</a:t>
                      </a:r>
                      <a:r>
                        <a:rPr lang="en-US" sz="1000" u="none" strike="noStrike">
                          <a:effectLst/>
                        </a:rPr>
                        <a:t>KAT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71023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라임시스템</a:t>
                      </a:r>
                      <a:endParaRPr lang="ko-KR" altLang="en-US" sz="10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799480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sngStrike">
                          <a:effectLst/>
                        </a:rPr>
                        <a:t>리더스텍</a:t>
                      </a:r>
                      <a:endParaRPr lang="ko-KR" altLang="en-US" sz="1000" b="1" i="0" u="none" strike="noStrike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178007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이룸컨트롤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77194"/>
                  </a:ext>
                </a:extLst>
              </a:tr>
              <a:tr h="193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온오프시스템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41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1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108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합동안전보건점검 참석 안내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06974"/>
              </p:ext>
            </p:extLst>
          </p:nvPr>
        </p:nvGraphicFramePr>
        <p:xfrm>
          <a:off x="628650" y="1344613"/>
          <a:ext cx="7886700" cy="41718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5376">
                  <a:extLst>
                    <a:ext uri="{9D8B030D-6E8A-4147-A177-3AD203B41FA5}">
                      <a16:colId xmlns:a16="http://schemas.microsoft.com/office/drawing/2014/main" val="3026579841"/>
                    </a:ext>
                  </a:extLst>
                </a:gridCol>
                <a:gridCol w="1275376">
                  <a:extLst>
                    <a:ext uri="{9D8B030D-6E8A-4147-A177-3AD203B41FA5}">
                      <a16:colId xmlns:a16="http://schemas.microsoft.com/office/drawing/2014/main" val="2793894644"/>
                    </a:ext>
                  </a:extLst>
                </a:gridCol>
                <a:gridCol w="815866">
                  <a:extLst>
                    <a:ext uri="{9D8B030D-6E8A-4147-A177-3AD203B41FA5}">
                      <a16:colId xmlns:a16="http://schemas.microsoft.com/office/drawing/2014/main" val="2499634255"/>
                    </a:ext>
                  </a:extLst>
                </a:gridCol>
                <a:gridCol w="862754">
                  <a:extLst>
                    <a:ext uri="{9D8B030D-6E8A-4147-A177-3AD203B41FA5}">
                      <a16:colId xmlns:a16="http://schemas.microsoft.com/office/drawing/2014/main" val="112082613"/>
                    </a:ext>
                  </a:extLst>
                </a:gridCol>
                <a:gridCol w="1781775">
                  <a:extLst>
                    <a:ext uri="{9D8B030D-6E8A-4147-A177-3AD203B41FA5}">
                      <a16:colId xmlns:a16="http://schemas.microsoft.com/office/drawing/2014/main" val="2648126173"/>
                    </a:ext>
                  </a:extLst>
                </a:gridCol>
                <a:gridCol w="1875553">
                  <a:extLst>
                    <a:ext uri="{9D8B030D-6E8A-4147-A177-3AD203B41FA5}">
                      <a16:colId xmlns:a16="http://schemas.microsoft.com/office/drawing/2014/main" val="339681726"/>
                    </a:ext>
                  </a:extLst>
                </a:gridCol>
              </a:tblGrid>
              <a:tr h="297986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22.06.23(</a:t>
                      </a:r>
                      <a:r>
                        <a:rPr lang="ko-KR" altLang="en-US" sz="1100" u="none" strike="noStrike">
                          <a:effectLst/>
                        </a:rPr>
                        <a:t>목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15:00 ~ 15:20</a:t>
                      </a:r>
                      <a:br>
                        <a:rPr lang="en-US" altLang="ko-KR" sz="1100" u="none" strike="noStrike">
                          <a:effectLst/>
                        </a:rPr>
                      </a:br>
                      <a:r>
                        <a:rPr lang="en-US" altLang="ko-KR" sz="1100" u="none" strike="noStrike">
                          <a:effectLst/>
                        </a:rPr>
                        <a:t>(20</a:t>
                      </a:r>
                      <a:r>
                        <a:rPr lang="ko-KR" altLang="en-US" sz="1100" u="none" strike="noStrike">
                          <a:effectLst/>
                        </a:rPr>
                        <a:t>분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102</a:t>
                      </a:r>
                      <a:r>
                        <a:rPr lang="ko-KR" altLang="en-US" sz="1100" u="none" strike="noStrike">
                          <a:effectLst/>
                        </a:rPr>
                        <a:t>동</a:t>
                      </a:r>
                      <a:br>
                        <a:rPr lang="ko-KR" altLang="en-US" sz="1100" u="none" strike="noStrike">
                          <a:effectLst/>
                        </a:rPr>
                      </a:br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</a:rPr>
                        <a:t>층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손혁수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1115294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건우에프에이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848451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15:30 ~ 15:50</a:t>
                      </a:r>
                      <a:br>
                        <a:rPr lang="en-US" altLang="ko-KR" sz="1100" u="none" strike="noStrike">
                          <a:effectLst/>
                        </a:rPr>
                      </a:br>
                      <a:r>
                        <a:rPr lang="en-US" altLang="ko-KR" sz="1100" u="none" strike="noStrike">
                          <a:effectLst/>
                        </a:rPr>
                        <a:t>(20</a:t>
                      </a:r>
                      <a:r>
                        <a:rPr lang="ko-KR" altLang="en-US" sz="1100" u="none" strike="noStrike">
                          <a:effectLst/>
                        </a:rPr>
                        <a:t>분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102</a:t>
                      </a:r>
                      <a:r>
                        <a:rPr lang="ko-KR" altLang="en-US" sz="1100" u="none" strike="noStrike">
                          <a:effectLst/>
                        </a:rPr>
                        <a:t>동</a:t>
                      </a:r>
                      <a:br>
                        <a:rPr lang="ko-KR" altLang="en-US" sz="1100" u="none" strike="noStrike">
                          <a:effectLst/>
                        </a:rPr>
                      </a:br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r>
                        <a:rPr lang="ko-KR" altLang="en-US" sz="1100" u="none" strike="noStrike">
                          <a:effectLst/>
                        </a:rPr>
                        <a:t>층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ADM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손혁수</a:t>
                      </a:r>
                      <a:r>
                        <a:rPr lang="en-US" altLang="ko-KR" sz="1100" u="none" strike="noStrike">
                          <a:effectLst/>
                        </a:rPr>
                        <a:t>, </a:t>
                      </a:r>
                      <a:r>
                        <a:rPr lang="ko-KR" altLang="en-US" sz="1100" u="none" strike="noStrike">
                          <a:effectLst/>
                        </a:rPr>
                        <a:t>김태상</a:t>
                      </a:r>
                      <a:r>
                        <a:rPr lang="en-US" altLang="ko-KR" sz="1100" u="none" strike="noStrike">
                          <a:effectLst/>
                        </a:rPr>
                        <a:t>, </a:t>
                      </a:r>
                      <a:r>
                        <a:rPr lang="ko-KR" altLang="en-US" sz="1100" u="none" strike="noStrike">
                          <a:effectLst/>
                        </a:rPr>
                        <a:t>강지성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803735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나우하이텍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638264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메이저씨엔엠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489725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16:10 ~ 16:30</a:t>
                      </a:r>
                      <a:br>
                        <a:rPr lang="en-US" altLang="ko-KR" sz="1100" u="none" strike="noStrike">
                          <a:effectLst/>
                        </a:rPr>
                      </a:br>
                      <a:r>
                        <a:rPr lang="en-US" altLang="ko-KR" sz="1100" u="none" strike="noStrike">
                          <a:effectLst/>
                        </a:rPr>
                        <a:t>(20</a:t>
                      </a:r>
                      <a:r>
                        <a:rPr lang="ko-KR" altLang="en-US" sz="1100" u="none" strike="noStrike">
                          <a:effectLst/>
                        </a:rPr>
                        <a:t>분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601</a:t>
                      </a:r>
                      <a:r>
                        <a:rPr lang="ko-KR" altLang="en-US" sz="1100" u="none" strike="noStrike">
                          <a:effectLst/>
                        </a:rPr>
                        <a:t>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오정환</a:t>
                      </a:r>
                      <a:r>
                        <a:rPr lang="en-US" altLang="ko-KR" sz="1100" u="none" strike="noStrike">
                          <a:effectLst/>
                        </a:rPr>
                        <a:t>, </a:t>
                      </a:r>
                      <a:r>
                        <a:rPr lang="ko-KR" altLang="en-US" sz="1100" u="none" strike="noStrike">
                          <a:effectLst/>
                        </a:rPr>
                        <a:t>이용규</a:t>
                      </a:r>
                      <a:r>
                        <a:rPr lang="en-US" altLang="ko-KR" sz="1100" u="none" strike="noStrike">
                          <a:effectLst/>
                        </a:rPr>
                        <a:t>, </a:t>
                      </a:r>
                      <a:r>
                        <a:rPr lang="ko-KR" altLang="en-US" sz="1100" u="none" strike="noStrike">
                          <a:effectLst/>
                        </a:rPr>
                        <a:t>손혁수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2523587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건우에프에이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834401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16:40 ~ 17:10</a:t>
                      </a:r>
                      <a:br>
                        <a:rPr lang="en-US" altLang="ko-KR" sz="1100" u="none" strike="noStrike">
                          <a:effectLst/>
                        </a:rPr>
                      </a:br>
                      <a:r>
                        <a:rPr lang="en-US" altLang="ko-KR" sz="1100" u="none" strike="noStrike">
                          <a:effectLst/>
                        </a:rPr>
                        <a:t>(30</a:t>
                      </a:r>
                      <a:r>
                        <a:rPr lang="ko-KR" altLang="en-US" sz="1100" u="none" strike="noStrike">
                          <a:effectLst/>
                        </a:rPr>
                        <a:t>분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301</a:t>
                      </a:r>
                      <a:r>
                        <a:rPr lang="ko-KR" altLang="en-US" sz="1100" u="none" strike="noStrike">
                          <a:effectLst/>
                        </a:rPr>
                        <a:t>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윤창섭</a:t>
                      </a:r>
                      <a:r>
                        <a:rPr lang="en-US" altLang="ko-KR" sz="1100" u="none" strike="noStrike">
                          <a:effectLst/>
                        </a:rPr>
                        <a:t>, </a:t>
                      </a:r>
                      <a:r>
                        <a:rPr lang="ko-KR" altLang="en-US" sz="1100" u="none" strike="noStrike">
                          <a:effectLst/>
                        </a:rPr>
                        <a:t>전복규</a:t>
                      </a:r>
                      <a:r>
                        <a:rPr lang="en-US" altLang="ko-KR" sz="1100" u="none" strike="noStrike">
                          <a:effectLst/>
                        </a:rPr>
                        <a:t>, </a:t>
                      </a:r>
                      <a:r>
                        <a:rPr lang="ko-KR" altLang="en-US" sz="1100" u="none" strike="noStrike">
                          <a:effectLst/>
                        </a:rPr>
                        <a:t>허운</a:t>
                      </a:r>
                      <a:r>
                        <a:rPr lang="en-US" altLang="ko-KR" sz="1100" u="none" strike="noStrike">
                          <a:effectLst/>
                        </a:rPr>
                        <a:t>, </a:t>
                      </a:r>
                      <a:r>
                        <a:rPr lang="ko-KR" altLang="en-US" sz="1100" u="none" strike="noStrike">
                          <a:effectLst/>
                        </a:rPr>
                        <a:t>강태우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3771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엔티에스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15165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승리엔지니어링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58153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조광하이텍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064564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케이엠티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40089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동양테크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45967"/>
                  </a:ext>
                </a:extLst>
              </a:tr>
              <a:tr h="29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서진기계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35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8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65307"/>
              </p:ext>
            </p:extLst>
          </p:nvPr>
        </p:nvGraphicFramePr>
        <p:xfrm>
          <a:off x="539552" y="1268760"/>
          <a:ext cx="8150055" cy="53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0055">
                  <a:extLst>
                    <a:ext uri="{9D8B030D-6E8A-4147-A177-3AD203B41FA5}">
                      <a16:colId xmlns:a16="http://schemas.microsoft.com/office/drawing/2014/main" val="3104267136"/>
                    </a:ext>
                  </a:extLst>
                </a:gridCol>
              </a:tblGrid>
              <a:tr h="5387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aseline="0" dirty="0" smtClean="0">
                          <a:solidFill>
                            <a:schemeClr val="tx1"/>
                          </a:solidFill>
                        </a:rPr>
                        <a:t>감사합니다</a:t>
                      </a:r>
                      <a:r>
                        <a:rPr lang="en-US" altLang="ko-KR" sz="28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889348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18296"/>
              </p:ext>
            </p:extLst>
          </p:nvPr>
        </p:nvGraphicFramePr>
        <p:xfrm>
          <a:off x="575914" y="1988840"/>
          <a:ext cx="8113693" cy="328771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45435">
                  <a:extLst>
                    <a:ext uri="{9D8B030D-6E8A-4147-A177-3AD203B41FA5}">
                      <a16:colId xmlns:a16="http://schemas.microsoft.com/office/drawing/2014/main" val="2777413635"/>
                    </a:ext>
                  </a:extLst>
                </a:gridCol>
                <a:gridCol w="1807208">
                  <a:extLst>
                    <a:ext uri="{9D8B030D-6E8A-4147-A177-3AD203B41FA5}">
                      <a16:colId xmlns:a16="http://schemas.microsoft.com/office/drawing/2014/main" val="2858759412"/>
                    </a:ext>
                  </a:extLst>
                </a:gridCol>
                <a:gridCol w="1635093">
                  <a:extLst>
                    <a:ext uri="{9D8B030D-6E8A-4147-A177-3AD203B41FA5}">
                      <a16:colId xmlns:a16="http://schemas.microsoft.com/office/drawing/2014/main" val="1623577220"/>
                    </a:ext>
                  </a:extLst>
                </a:gridCol>
                <a:gridCol w="2925957">
                  <a:extLst>
                    <a:ext uri="{9D8B030D-6E8A-4147-A177-3AD203B41FA5}">
                      <a16:colId xmlns:a16="http://schemas.microsoft.com/office/drawing/2014/main" val="1649329877"/>
                    </a:ext>
                  </a:extLst>
                </a:gridCol>
              </a:tblGrid>
              <a:tr h="50228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구 분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직 명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담 당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</a:rPr>
                        <a:t> 자 명 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</a:rPr>
                        <a:t>직위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휴 대 전 화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79939"/>
                  </a:ext>
                </a:extLst>
              </a:tr>
              <a:tr h="54246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환 경 안 전 팀</a:t>
                      </a:r>
                      <a:endParaRPr lang="ko-KR" altLang="en-US" sz="11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/>
                        <a:t>팀장</a:t>
                      </a:r>
                      <a:endParaRPr lang="en-US" altLang="ko-KR" sz="1100" dirty="0" smtClean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/>
                        <a:t>정 재 훈 부장</a:t>
                      </a:r>
                      <a:endParaRPr lang="ko-KR" altLang="en-US" sz="110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b="0" dirty="0" smtClean="0"/>
                        <a:t>C.P.</a:t>
                      </a:r>
                      <a:r>
                        <a:rPr lang="en-US" altLang="ko-KR" sz="1100" b="0" baseline="0" dirty="0" smtClean="0"/>
                        <a:t> </a:t>
                      </a:r>
                      <a:r>
                        <a:rPr lang="en-US" altLang="ko-KR" sz="1100" b="0" dirty="0" smtClean="0"/>
                        <a:t>010-4121-3344</a:t>
                      </a:r>
                    </a:p>
                    <a:p>
                      <a:pPr algn="l"/>
                      <a:r>
                        <a:rPr lang="en-US" altLang="ko-KR" sz="1100" b="0" dirty="0" smtClean="0"/>
                        <a:t>mail: </a:t>
                      </a:r>
                      <a:r>
                        <a:rPr lang="en-US" altLang="ko-KR" sz="1100" b="0" dirty="0" smtClean="0">
                          <a:hlinkClick r:id="rId2"/>
                        </a:rPr>
                        <a:t>wave4000@sfa.co.kr</a:t>
                      </a:r>
                      <a:endParaRPr lang="ko-KR" altLang="en-US" sz="11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527383"/>
                  </a:ext>
                </a:extLst>
              </a:tr>
              <a:tr h="542468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환</a:t>
                      </a:r>
                      <a:r>
                        <a:rPr lang="ko-KR" altLang="en-US" sz="1100" b="0" baseline="0" dirty="0" smtClean="0"/>
                        <a:t> 경 안 전 팀</a:t>
                      </a:r>
                      <a:endParaRPr lang="en-US" altLang="ko-KR" sz="1100" b="0" baseline="0" dirty="0" smtClean="0"/>
                    </a:p>
                    <a:p>
                      <a:pPr algn="ctr"/>
                      <a:r>
                        <a:rPr lang="ko-KR" altLang="en-US" sz="1100" b="0" baseline="0" dirty="0" err="1" smtClean="0"/>
                        <a:t>화성사업장</a:t>
                      </a:r>
                      <a:endParaRPr lang="ko-KR" altLang="en-US" sz="11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/>
                        <a:t>안전 관리자</a:t>
                      </a:r>
                      <a:endParaRPr lang="ko-KR" altLang="en-US" sz="110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/>
                        <a:t>조 광 일 과장</a:t>
                      </a:r>
                      <a:endParaRPr lang="ko-KR" altLang="en-US" sz="110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b="0" dirty="0" smtClean="0"/>
                        <a:t>C.P.</a:t>
                      </a:r>
                      <a:r>
                        <a:rPr lang="en-US" altLang="ko-KR" sz="1100" b="0" baseline="0" dirty="0" smtClean="0"/>
                        <a:t> 010-3276-4502</a:t>
                      </a:r>
                    </a:p>
                    <a:p>
                      <a:pPr algn="l"/>
                      <a:r>
                        <a:rPr lang="en-US" altLang="ko-KR" sz="1100" b="0" dirty="0" smtClean="0"/>
                        <a:t>mail:</a:t>
                      </a:r>
                      <a:r>
                        <a:rPr lang="en-US" altLang="ko-KR" sz="1100" b="0" baseline="0" dirty="0" smtClean="0"/>
                        <a:t> </a:t>
                      </a:r>
                      <a:r>
                        <a:rPr lang="en-US" altLang="ko-KR" sz="1100" dirty="0" smtClean="0">
                          <a:hlinkClick r:id="rId3"/>
                        </a:rPr>
                        <a:t>o121404@sfa.co.kr</a:t>
                      </a:r>
                      <a:endParaRPr lang="ko-KR" altLang="en-US" sz="11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874365"/>
                  </a:ext>
                </a:extLst>
              </a:tr>
              <a:tr h="542468">
                <a:tc vMerge="1">
                  <a:txBody>
                    <a:bodyPr/>
                    <a:lstStyle/>
                    <a:p>
                      <a:pPr algn="ctr"/>
                      <a:endParaRPr lang="ko-KR" altLang="en-US" sz="12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보건 관리자</a:t>
                      </a:r>
                      <a:endParaRPr lang="ko-KR" altLang="en-US" sz="11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권 혜 지 사원</a:t>
                      </a:r>
                      <a:endParaRPr lang="ko-KR" altLang="en-US" sz="11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/>
                        <a:t>C.P.</a:t>
                      </a:r>
                      <a:r>
                        <a:rPr lang="en-US" altLang="ko-KR" sz="1100" baseline="0" dirty="0" smtClean="0"/>
                        <a:t> 010-4484-6898</a:t>
                      </a:r>
                    </a:p>
                    <a:p>
                      <a:r>
                        <a:rPr lang="en-US" altLang="ko-KR" sz="1100" baseline="0" dirty="0" smtClean="0"/>
                        <a:t>mail: </a:t>
                      </a:r>
                      <a:r>
                        <a:rPr lang="en-US" altLang="ko-KR" sz="1100" dirty="0" smtClean="0">
                          <a:hlinkClick r:id="rId4"/>
                        </a:rPr>
                        <a:t>hyeji.kwon@sfa.co.kr</a:t>
                      </a:r>
                      <a:endParaRPr lang="ko-KR" altLang="en-US" sz="110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018819"/>
                  </a:ext>
                </a:extLst>
              </a:tr>
              <a:tr h="615565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환</a:t>
                      </a:r>
                      <a:r>
                        <a:rPr lang="ko-KR" altLang="en-US" sz="1100" b="0" baseline="0" dirty="0" smtClean="0"/>
                        <a:t> 경 안 전 팀</a:t>
                      </a:r>
                      <a:endParaRPr lang="en-US" altLang="ko-KR" sz="1100" b="0" baseline="0" dirty="0" smtClean="0"/>
                    </a:p>
                    <a:p>
                      <a:pPr algn="ctr"/>
                      <a:r>
                        <a:rPr lang="ko-KR" altLang="en-US" sz="1100" b="0" baseline="0" dirty="0" err="1" smtClean="0"/>
                        <a:t>아산사업장</a:t>
                      </a:r>
                      <a:endParaRPr lang="ko-KR" altLang="en-US" sz="11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안전 관리자</a:t>
                      </a:r>
                      <a:endParaRPr lang="ko-KR" altLang="en-US" sz="11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고 병 준 대리</a:t>
                      </a:r>
                      <a:endParaRPr lang="ko-KR" altLang="en-US" sz="11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/>
                        <a:t>C.P.</a:t>
                      </a:r>
                      <a:r>
                        <a:rPr lang="en-US" altLang="ko-KR" sz="1100" baseline="0" dirty="0" smtClean="0"/>
                        <a:t> 010-7450-0339</a:t>
                      </a:r>
                    </a:p>
                    <a:p>
                      <a:r>
                        <a:rPr lang="en-US" altLang="ko-KR" sz="1100" baseline="0" dirty="0" smtClean="0"/>
                        <a:t>mail:  </a:t>
                      </a:r>
                      <a:r>
                        <a:rPr lang="en-US" altLang="ko-KR" sz="1100" baseline="0" dirty="0" smtClean="0">
                          <a:hlinkClick r:id="rId5"/>
                        </a:rPr>
                        <a:t>byungjoon.ko@sfa.co.kr</a:t>
                      </a:r>
                      <a:endParaRPr lang="ko-KR" altLang="en-US" sz="110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971222"/>
                  </a:ext>
                </a:extLst>
              </a:tr>
              <a:tr h="542468">
                <a:tc vMerge="1">
                  <a:txBody>
                    <a:bodyPr/>
                    <a:lstStyle/>
                    <a:p>
                      <a:pPr algn="ctr"/>
                      <a:endParaRPr lang="ko-KR" altLang="en-US" sz="12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보건 관리자</a:t>
                      </a:r>
                      <a:endParaRPr lang="ko-KR" altLang="en-US" sz="11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/>
                        <a:t>윤 은 지 사원</a:t>
                      </a:r>
                      <a:endParaRPr lang="ko-KR" altLang="en-US" sz="1100" b="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/>
                        <a:t>C.P.</a:t>
                      </a:r>
                      <a:r>
                        <a:rPr lang="en-US" altLang="ko-KR" sz="1100" baseline="0" dirty="0" smtClean="0"/>
                        <a:t> 010-5668-5962</a:t>
                      </a:r>
                    </a:p>
                    <a:p>
                      <a:r>
                        <a:rPr lang="en-US" altLang="ko-KR" sz="1100" baseline="0" dirty="0" smtClean="0"/>
                        <a:t>mail: </a:t>
                      </a:r>
                      <a:r>
                        <a:rPr lang="en-US" altLang="ko-KR" sz="1100" dirty="0" smtClean="0">
                          <a:hlinkClick r:id="rId6"/>
                        </a:rPr>
                        <a:t>eunji.yoon@sfa.co.kr</a:t>
                      </a:r>
                      <a:endParaRPr lang="ko-KR" altLang="en-US" sz="1100" dirty="0"/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64419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03964"/>
              </p:ext>
            </p:extLst>
          </p:nvPr>
        </p:nvGraphicFramePr>
        <p:xfrm>
          <a:off x="574310" y="5445224"/>
          <a:ext cx="8064897" cy="53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3104267136"/>
                    </a:ext>
                  </a:extLst>
                </a:gridCol>
              </a:tblGrid>
              <a:tr h="5387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궁금한 사항이나 건의사항은 언제든 연락 바랍니다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889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8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50898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사업장 보호구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착용기준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강화 운영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안내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22192"/>
            <a:ext cx="8494570" cy="50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50898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사업장 보호구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착용기준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강화 운영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93" y="923189"/>
            <a:ext cx="8416636" cy="47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50898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사업장 보호구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착용기준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강화 운영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37" y="877303"/>
            <a:ext cx="8503227" cy="2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7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중처법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시행령 주요 내용 안내</a:t>
            </a:r>
          </a:p>
        </p:txBody>
      </p:sp>
      <p:cxnSp>
        <p:nvCxnSpPr>
          <p:cNvPr id="6" name="직선 연결선[R] 35">
            <a:extLst>
              <a:ext uri="{FF2B5EF4-FFF2-40B4-BE49-F238E27FC236}">
                <a16:creationId xmlns:a16="http://schemas.microsoft.com/office/drawing/2014/main" id="{60A8B1D9-B688-0D44-999A-272BCE215D6C}"/>
              </a:ext>
            </a:extLst>
          </p:cNvPr>
          <p:cNvCxnSpPr>
            <a:cxnSpLocks/>
          </p:cNvCxnSpPr>
          <p:nvPr/>
        </p:nvCxnSpPr>
        <p:spPr>
          <a:xfrm>
            <a:off x="348300" y="1196752"/>
            <a:ext cx="549448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708" y="764704"/>
            <a:ext cx="2602108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안전보건 </a:t>
            </a:r>
            <a:r>
              <a:rPr lang="ko-KR" altLang="en-US" sz="16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확보의무</a:t>
            </a:r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대상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BDD55-C31B-9248-AE5F-87640EA2EAF5}"/>
              </a:ext>
            </a:extLst>
          </p:cNvPr>
          <p:cNvSpPr txBox="1"/>
          <p:nvPr/>
        </p:nvSpPr>
        <p:spPr>
          <a:xfrm>
            <a:off x="287956" y="1496736"/>
            <a:ext cx="8230214" cy="63461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1400" b="1" spc="-90" dirty="0" smtClean="0">
                <a:solidFill>
                  <a:schemeClr val="tx2"/>
                </a:solidFill>
              </a:rPr>
              <a:t>사업주 또는 </a:t>
            </a:r>
            <a:r>
              <a:rPr lang="ko-KR" altLang="en-US" sz="1400" b="1" spc="-90" dirty="0" err="1" smtClean="0">
                <a:solidFill>
                  <a:schemeClr val="tx2"/>
                </a:solidFill>
              </a:rPr>
              <a:t>경영책임자등은</a:t>
            </a:r>
            <a:r>
              <a:rPr lang="en-US" altLang="ko-KR" sz="1400" b="1" spc="-90" dirty="0" smtClean="0">
                <a:solidFill>
                  <a:schemeClr val="tx2"/>
                </a:solidFill>
              </a:rPr>
              <a:t> </a:t>
            </a:r>
            <a:r>
              <a:rPr lang="ko-KR" altLang="en-US" sz="1400" spc="-90" dirty="0" smtClean="0"/>
              <a:t>실질적으로 지배</a:t>
            </a:r>
            <a:r>
              <a:rPr lang="ko-KR" altLang="en-US" sz="1400" spc="-90" dirty="0"/>
              <a:t>∙</a:t>
            </a:r>
            <a:r>
              <a:rPr lang="ko-KR" altLang="en-US" sz="1400" spc="-90" dirty="0" smtClean="0"/>
              <a:t>운영∙관리하는 사업 또는 사업장에서 </a:t>
            </a:r>
            <a:r>
              <a:rPr lang="ko-KR" altLang="en-US" sz="1400" b="1" spc="-90" dirty="0" smtClean="0"/>
              <a:t>일하는 모든</a:t>
            </a:r>
            <a:r>
              <a:rPr lang="ko-KR" altLang="en-US" sz="1400" b="1" spc="-90" dirty="0" smtClean="0">
                <a:solidFill>
                  <a:schemeClr val="tx2"/>
                </a:solidFill>
              </a:rPr>
              <a:t> </a:t>
            </a:r>
            <a:r>
              <a:rPr lang="ko-KR" altLang="en-US" sz="1400" b="1" spc="-90" dirty="0" smtClean="0"/>
              <a:t>종사자에 대한 안전 및 보건 확보의무를 이행</a:t>
            </a:r>
            <a:r>
              <a:rPr lang="ko-KR" altLang="en-US" sz="1400" spc="-90" dirty="0" smtClean="0"/>
              <a:t>하여야 한다</a:t>
            </a:r>
            <a:r>
              <a:rPr lang="en-US" altLang="ko-KR" sz="1400" spc="-90" dirty="0" smtClean="0"/>
              <a:t>.</a:t>
            </a:r>
            <a:endParaRPr lang="ko-KR" altLang="en-US" sz="1400" spc="-90" dirty="0">
              <a:latin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BDD55-C31B-9248-AE5F-87640EA2EAF5}"/>
              </a:ext>
            </a:extLst>
          </p:cNvPr>
          <p:cNvSpPr txBox="1"/>
          <p:nvPr/>
        </p:nvSpPr>
        <p:spPr>
          <a:xfrm>
            <a:off x="351240" y="2443026"/>
            <a:ext cx="8469232" cy="2794716"/>
          </a:xfrm>
          <a:prstGeom prst="roundRect">
            <a:avLst>
              <a:gd name="adj" fmla="val 6584"/>
            </a:avLst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  <a:effectLst>
            <a:softEdge rad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4287" tIns="52144" rIns="104287" bIns="5214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400" b="1" spc="-90" dirty="0" smtClean="0">
                <a:solidFill>
                  <a:srgbClr val="1F497D"/>
                </a:solidFill>
              </a:rPr>
              <a:t> “</a:t>
            </a:r>
            <a:r>
              <a:rPr lang="ko-KR" altLang="en-US" sz="1400" b="1" spc="-90" dirty="0" smtClean="0">
                <a:solidFill>
                  <a:srgbClr val="1F497D"/>
                </a:solidFill>
              </a:rPr>
              <a:t>실질적으로 지배</a:t>
            </a:r>
            <a:r>
              <a:rPr lang="en-US" altLang="ko-KR" sz="1400" b="1" spc="-90" dirty="0">
                <a:solidFill>
                  <a:srgbClr val="1F497D"/>
                </a:solidFill>
              </a:rPr>
              <a:t>·</a:t>
            </a:r>
            <a:r>
              <a:rPr lang="ko-KR" altLang="en-US" sz="1400" b="1" spc="-90" dirty="0">
                <a:solidFill>
                  <a:srgbClr val="1F497D"/>
                </a:solidFill>
              </a:rPr>
              <a:t>운영</a:t>
            </a:r>
            <a:r>
              <a:rPr lang="en-US" altLang="ko-KR" sz="1400" b="1" spc="-90" dirty="0" smtClean="0">
                <a:solidFill>
                  <a:srgbClr val="1F497D"/>
                </a:solidFill>
              </a:rPr>
              <a:t>· </a:t>
            </a:r>
            <a:r>
              <a:rPr lang="ko-KR" altLang="en-US" sz="1400" b="1" spc="-90" dirty="0" smtClean="0">
                <a:solidFill>
                  <a:srgbClr val="1F497D"/>
                </a:solidFill>
              </a:rPr>
              <a:t>관리하는</a:t>
            </a:r>
            <a:r>
              <a:rPr lang="en-US" altLang="ko-KR" sz="1400" b="1" spc="-90" dirty="0" smtClean="0">
                <a:solidFill>
                  <a:srgbClr val="1F497D"/>
                </a:solidFill>
              </a:rPr>
              <a:t>” </a:t>
            </a:r>
            <a:r>
              <a:rPr lang="ko-KR" altLang="en-US" sz="1400" b="1" spc="-90" dirty="0" smtClean="0">
                <a:solidFill>
                  <a:srgbClr val="1F497D"/>
                </a:solidFill>
              </a:rPr>
              <a:t>이란</a:t>
            </a:r>
            <a:r>
              <a:rPr lang="en-US" altLang="ko-KR" sz="1400" b="1" spc="-90" dirty="0" smtClean="0">
                <a:solidFill>
                  <a:srgbClr val="1F497D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spc="-90" dirty="0" smtClean="0"/>
              <a:t>       해당 사업 또는 사업장의 </a:t>
            </a:r>
            <a:r>
              <a:rPr lang="ko-KR" altLang="en-US" sz="1400" b="1" spc="-90" dirty="0" smtClean="0"/>
              <a:t>조직</a:t>
            </a:r>
            <a:r>
              <a:rPr lang="en-US" altLang="ko-KR" sz="1400" b="1" spc="-90" dirty="0" smtClean="0"/>
              <a:t>, </a:t>
            </a:r>
            <a:r>
              <a:rPr lang="ko-KR" altLang="en-US" sz="1400" b="1" spc="-90" dirty="0" smtClean="0"/>
              <a:t>인력</a:t>
            </a:r>
            <a:r>
              <a:rPr lang="en-US" altLang="ko-KR" sz="1400" b="1" spc="-90" dirty="0" smtClean="0"/>
              <a:t>, </a:t>
            </a:r>
            <a:r>
              <a:rPr lang="ko-KR" altLang="en-US" sz="1400" b="1" spc="-90" dirty="0" smtClean="0"/>
              <a:t>예산 등에 대한 결정을 총괄하여 행사</a:t>
            </a:r>
            <a:r>
              <a:rPr lang="ko-KR" altLang="en-US" sz="1400" spc="-90" dirty="0" smtClean="0"/>
              <a:t>하는 경우를 말함</a:t>
            </a:r>
            <a:endParaRPr lang="en-US" altLang="ko-KR" sz="1400" spc="-90" dirty="0" smtClean="0"/>
          </a:p>
          <a:p>
            <a:pPr algn="just">
              <a:lnSpc>
                <a:spcPct val="150000"/>
              </a:lnSpc>
            </a:pPr>
            <a:endParaRPr lang="en-US" altLang="ko-KR" sz="1400" b="1" spc="-90" dirty="0">
              <a:latin typeface="+mj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b="1" spc="-90" dirty="0" smtClean="0">
                <a:solidFill>
                  <a:srgbClr val="1F497D"/>
                </a:solidFill>
              </a:rPr>
              <a:t> “</a:t>
            </a:r>
            <a:r>
              <a:rPr lang="ko-KR" altLang="en-US" sz="1400" b="1" spc="-90" dirty="0" smtClean="0">
                <a:solidFill>
                  <a:srgbClr val="1F497D"/>
                </a:solidFill>
              </a:rPr>
              <a:t>종사자</a:t>
            </a:r>
            <a:r>
              <a:rPr lang="en-US" altLang="ko-KR" sz="1400" b="1" spc="-90" dirty="0" smtClean="0">
                <a:solidFill>
                  <a:srgbClr val="1F497D"/>
                </a:solidFill>
              </a:rPr>
              <a:t>”</a:t>
            </a:r>
            <a:r>
              <a:rPr lang="ko-KR" altLang="en-US" sz="1400" b="1" spc="-90" dirty="0" smtClean="0">
                <a:solidFill>
                  <a:srgbClr val="1F497D"/>
                </a:solidFill>
              </a:rPr>
              <a:t>의 범위</a:t>
            </a:r>
            <a:r>
              <a:rPr lang="en-US" altLang="ko-KR" sz="1400" b="1" spc="-90" dirty="0" smtClean="0">
                <a:solidFill>
                  <a:srgbClr val="1F497D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b="1" spc="-90" dirty="0" smtClean="0"/>
              <a:t>       안전∙보건상 유해 또는 위험 방지의 대상</a:t>
            </a:r>
            <a:r>
              <a:rPr lang="en-US" altLang="ko-KR" sz="1400" spc="-90" dirty="0" smtClean="0"/>
              <a:t>(</a:t>
            </a:r>
            <a:r>
              <a:rPr lang="ko-KR" altLang="en-US" sz="1400" spc="-90" dirty="0" smtClean="0"/>
              <a:t>보호대상</a:t>
            </a:r>
            <a:r>
              <a:rPr lang="en-US" altLang="ko-KR" sz="1400" spc="-9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ko-KR" altLang="en-US" sz="1400" b="1" spc="-90" dirty="0" smtClean="0"/>
              <a:t>  ①</a:t>
            </a:r>
            <a:r>
              <a:rPr lang="ko-KR" altLang="en-US" sz="1400" spc="-90" dirty="0" smtClean="0"/>
              <a:t> 개인사업주나 법인 또는 기관이 </a:t>
            </a:r>
            <a:r>
              <a:rPr lang="ko-KR" altLang="en-US" sz="1400" b="1" spc="-90" dirty="0" smtClean="0"/>
              <a:t>직접 고용한 근로자</a:t>
            </a:r>
            <a:endParaRPr lang="en-US" altLang="ko-KR" sz="1400" b="1" spc="-90" dirty="0" smtClean="0"/>
          </a:p>
          <a:p>
            <a:pPr algn="just">
              <a:lnSpc>
                <a:spcPct val="150000"/>
              </a:lnSpc>
            </a:pPr>
            <a:r>
              <a:rPr lang="ko-KR" altLang="en-US" sz="1400" b="1" spc="-90" dirty="0" smtClean="0"/>
              <a:t>  ②</a:t>
            </a:r>
            <a:r>
              <a:rPr lang="ko-KR" altLang="en-US" sz="1400" spc="-90" dirty="0" smtClean="0"/>
              <a:t> </a:t>
            </a:r>
            <a:r>
              <a:rPr lang="ko-KR" altLang="en-US" sz="1400" b="1" spc="-90" dirty="0" smtClean="0"/>
              <a:t>도급</a:t>
            </a:r>
            <a:r>
              <a:rPr lang="en-US" altLang="ko-KR" sz="1400" b="1" spc="-90" dirty="0"/>
              <a:t>∙</a:t>
            </a:r>
            <a:r>
              <a:rPr lang="ko-KR" altLang="en-US" sz="1400" b="1" spc="-90" dirty="0" smtClean="0"/>
              <a:t>용역</a:t>
            </a:r>
            <a:r>
              <a:rPr lang="en-US" altLang="ko-KR" sz="1400" b="1" spc="-90" dirty="0" smtClean="0"/>
              <a:t>∙</a:t>
            </a:r>
            <a:r>
              <a:rPr lang="ko-KR" altLang="en-US" sz="1400" b="1" spc="-90" dirty="0" smtClean="0"/>
              <a:t>위탁 등 </a:t>
            </a:r>
            <a:r>
              <a:rPr lang="ko-KR" altLang="en-US" sz="1400" spc="-90" dirty="0" smtClean="0"/>
              <a:t>계약의 형식에 관계없이 </a:t>
            </a:r>
            <a:r>
              <a:rPr lang="ko-KR" altLang="en-US" sz="1400" b="1" spc="-90" dirty="0" smtClean="0"/>
              <a:t>대가를 목적으로 노무를 제공하는 자</a:t>
            </a:r>
            <a:endParaRPr lang="en-US" altLang="ko-KR" sz="1400" b="1" spc="-90" dirty="0" smtClean="0"/>
          </a:p>
          <a:p>
            <a:pPr algn="just">
              <a:lnSpc>
                <a:spcPct val="150000"/>
              </a:lnSpc>
            </a:pPr>
            <a:r>
              <a:rPr lang="ko-KR" altLang="en-US" sz="1400" b="1" spc="-90" dirty="0" smtClean="0"/>
              <a:t>  ③</a:t>
            </a:r>
            <a:r>
              <a:rPr lang="ko-KR" altLang="en-US" sz="1400" spc="-90" dirty="0" smtClean="0"/>
              <a:t> 각 </a:t>
            </a:r>
            <a:r>
              <a:rPr lang="ko-KR" altLang="en-US" sz="1400" b="1" spc="-90" dirty="0" smtClean="0"/>
              <a:t>단계별 수급인 </a:t>
            </a:r>
            <a:r>
              <a:rPr lang="ko-KR" altLang="en-US" sz="1400" spc="-90" dirty="0" smtClean="0"/>
              <a:t>및 </a:t>
            </a:r>
            <a:r>
              <a:rPr lang="ko-KR" altLang="en-US" sz="1400" b="1" spc="-90" dirty="0" smtClean="0"/>
              <a:t>수급인의 근로자</a:t>
            </a:r>
            <a:r>
              <a:rPr lang="en-US" altLang="ko-KR" sz="1400" spc="-90" dirty="0" smtClean="0"/>
              <a:t>,</a:t>
            </a:r>
            <a:r>
              <a:rPr lang="ko-KR" altLang="en-US" sz="1400" spc="-90" dirty="0" smtClean="0"/>
              <a:t> </a:t>
            </a:r>
            <a:r>
              <a:rPr lang="ko-KR" altLang="en-US" sz="1400" b="1" spc="-90" dirty="0" err="1" smtClean="0"/>
              <a:t>수급인에게</a:t>
            </a:r>
            <a:r>
              <a:rPr lang="ko-KR" altLang="en-US" sz="1400" b="1" spc="-90" dirty="0" smtClean="0"/>
              <a:t> 대가를 목적으로 노무를 제공하는 자</a:t>
            </a:r>
            <a:endParaRPr lang="en-US" altLang="ko-KR" sz="1400" b="1" spc="-90" dirty="0" smtClean="0"/>
          </a:p>
        </p:txBody>
      </p:sp>
      <p:sp>
        <p:nvSpPr>
          <p:cNvPr id="14" name="오른쪽 화살표 13"/>
          <p:cNvSpPr/>
          <p:nvPr/>
        </p:nvSpPr>
        <p:spPr>
          <a:xfrm>
            <a:off x="584606" y="2992618"/>
            <a:ext cx="211527" cy="1047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560144" y="3932842"/>
            <a:ext cx="211527" cy="1047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5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7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중처법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시행령 주요 내용 안내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75DC941-432B-CE45-B8BB-F5D9D942462F}"/>
              </a:ext>
            </a:extLst>
          </p:cNvPr>
          <p:cNvGrpSpPr/>
          <p:nvPr/>
        </p:nvGrpSpPr>
        <p:grpSpPr>
          <a:xfrm>
            <a:off x="272478" y="1196752"/>
            <a:ext cx="9052050" cy="345134"/>
            <a:chOff x="748576" y="1425038"/>
            <a:chExt cx="9052050" cy="3451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8E05A2-9AF7-9A40-BBCF-B70454BA3808}"/>
                </a:ext>
              </a:extLst>
            </p:cNvPr>
            <p:cNvSpPr txBox="1"/>
            <p:nvPr/>
          </p:nvSpPr>
          <p:spPr>
            <a:xfrm>
              <a:off x="748576" y="1449422"/>
              <a:ext cx="9052050" cy="320750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fontAlgn="base"/>
              <a:r>
                <a:rPr lang="en-US" altLang="ko-KR" sz="1400" spc="-2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[</a:t>
              </a:r>
              <a:r>
                <a:rPr lang="ko-KR" altLang="en-US" sz="1400" spc="-2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법 제</a:t>
              </a:r>
              <a:r>
                <a:rPr lang="en-US" altLang="ko-KR" sz="1400" spc="-200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4</a:t>
              </a:r>
              <a:r>
                <a:rPr lang="ko-KR" altLang="en-US" sz="1400" spc="-200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조</a:t>
              </a:r>
              <a:r>
                <a:rPr lang="en-US" altLang="ko-KR" sz="1400" spc="-200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(</a:t>
              </a:r>
              <a:r>
                <a:rPr lang="ko-KR" altLang="en-US" sz="1400" spc="-2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사업주와 </a:t>
              </a:r>
              <a:r>
                <a:rPr lang="ko-KR" altLang="en-US" sz="1400" spc="-200" dirty="0" err="1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경영책임자등의</a:t>
              </a:r>
              <a:r>
                <a:rPr lang="ko-KR" altLang="en-US" sz="1400" spc="-2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 안전 및 보건 확보의무</a:t>
              </a:r>
              <a:r>
                <a:rPr lang="en-US" altLang="ko-KR" sz="1400" spc="-200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)]</a:t>
              </a:r>
              <a:endParaRPr lang="ko-KR" altLang="en-US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6" name="직선 연결선[R] 35">
              <a:extLst>
                <a:ext uri="{FF2B5EF4-FFF2-40B4-BE49-F238E27FC236}">
                  <a16:creationId xmlns:a16="http://schemas.microsoft.com/office/drawing/2014/main" id="{60A8B1D9-B688-0D44-999A-272BCE215D6C}"/>
                </a:ext>
              </a:extLst>
            </p:cNvPr>
            <p:cNvCxnSpPr>
              <a:cxnSpLocks/>
            </p:cNvCxnSpPr>
            <p:nvPr/>
          </p:nvCxnSpPr>
          <p:spPr>
            <a:xfrm>
              <a:off x="824398" y="1425038"/>
              <a:ext cx="5494487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DBDD55-C31B-9248-AE5F-87640EA2EAF5}"/>
              </a:ext>
            </a:extLst>
          </p:cNvPr>
          <p:cNvSpPr txBox="1"/>
          <p:nvPr/>
        </p:nvSpPr>
        <p:spPr>
          <a:xfrm>
            <a:off x="254338" y="1779577"/>
            <a:ext cx="8422117" cy="945536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1400" b="1" spc="-90" dirty="0" smtClean="0">
                <a:solidFill>
                  <a:schemeClr val="tx2"/>
                </a:solidFill>
              </a:rPr>
              <a:t>사업주 또는 </a:t>
            </a:r>
            <a:r>
              <a:rPr lang="ko-KR" altLang="en-US" sz="1400" b="1" spc="-90" dirty="0" err="1" smtClean="0">
                <a:solidFill>
                  <a:schemeClr val="tx2"/>
                </a:solidFill>
              </a:rPr>
              <a:t>경영책임자등은</a:t>
            </a:r>
            <a:r>
              <a:rPr lang="ko-KR" altLang="en-US" sz="1400" b="1" spc="-90" dirty="0" smtClean="0">
                <a:solidFill>
                  <a:schemeClr val="tx2"/>
                </a:solidFill>
              </a:rPr>
              <a:t> </a:t>
            </a:r>
            <a:r>
              <a:rPr lang="ko-KR" altLang="en-US" sz="1400" spc="-90" dirty="0" smtClean="0"/>
              <a:t>사업주나 법인 또는 기관이 </a:t>
            </a:r>
            <a:r>
              <a:rPr lang="ko-KR" altLang="en-US" sz="1400" b="1" spc="-90" dirty="0" smtClean="0">
                <a:solidFill>
                  <a:srgbClr val="1F497D"/>
                </a:solidFill>
              </a:rPr>
              <a:t>실질적으로 지배</a:t>
            </a:r>
            <a:r>
              <a:rPr lang="en-US" altLang="ko-KR" sz="1400" b="1" spc="-90" dirty="0">
                <a:solidFill>
                  <a:srgbClr val="1F497D"/>
                </a:solidFill>
              </a:rPr>
              <a:t>·</a:t>
            </a:r>
            <a:r>
              <a:rPr lang="ko-KR" altLang="en-US" sz="1400" b="1" spc="-90" dirty="0">
                <a:solidFill>
                  <a:srgbClr val="1F497D"/>
                </a:solidFill>
              </a:rPr>
              <a:t>운영</a:t>
            </a:r>
            <a:r>
              <a:rPr lang="en-US" altLang="ko-KR" sz="1400" b="1" spc="-90" dirty="0" smtClean="0">
                <a:solidFill>
                  <a:srgbClr val="1F497D"/>
                </a:solidFill>
              </a:rPr>
              <a:t>· </a:t>
            </a:r>
            <a:r>
              <a:rPr lang="ko-KR" altLang="en-US" sz="1400" b="1" spc="-90" dirty="0" smtClean="0">
                <a:solidFill>
                  <a:srgbClr val="1F497D"/>
                </a:solidFill>
              </a:rPr>
              <a:t>관리하는 사업 또는 사업장</a:t>
            </a:r>
            <a:r>
              <a:rPr lang="ko-KR" altLang="en-US" sz="1400" spc="-90" dirty="0" smtClean="0"/>
              <a:t>에서 </a:t>
            </a:r>
            <a:r>
              <a:rPr lang="ko-KR" altLang="en-US" sz="1400" b="1" spc="-90" dirty="0" smtClean="0">
                <a:solidFill>
                  <a:srgbClr val="1F497D"/>
                </a:solidFill>
              </a:rPr>
              <a:t>종사자의 안전</a:t>
            </a:r>
            <a:r>
              <a:rPr lang="en-US" altLang="ko-KR" sz="1400" b="1" spc="-90" dirty="0">
                <a:solidFill>
                  <a:srgbClr val="1F497D"/>
                </a:solidFill>
              </a:rPr>
              <a:t>·</a:t>
            </a:r>
            <a:r>
              <a:rPr lang="ko-KR" altLang="en-US" sz="1400" b="1" spc="-90" dirty="0" smtClean="0">
                <a:solidFill>
                  <a:srgbClr val="1F497D"/>
                </a:solidFill>
              </a:rPr>
              <a:t>보건상 유해 또는 위험을 방지하기 위하여</a:t>
            </a:r>
            <a:r>
              <a:rPr lang="ko-KR" altLang="en-US" sz="1400" spc="-90" dirty="0" smtClean="0"/>
              <a:t> 그 사업 또는 사업장의 특성 및 규모 등을 고려하여 </a:t>
            </a:r>
            <a:endParaRPr lang="en-US" altLang="ko-KR" sz="1400" spc="-90" dirty="0" smtClean="0"/>
          </a:p>
          <a:p>
            <a:pPr algn="just">
              <a:lnSpc>
                <a:spcPct val="130000"/>
              </a:lnSpc>
            </a:pPr>
            <a:r>
              <a:rPr lang="ko-KR" altLang="en-US" sz="1400" spc="-90" dirty="0" smtClean="0"/>
              <a:t>다음 조치를 하여야 한다</a:t>
            </a:r>
            <a:r>
              <a:rPr lang="en-US" altLang="ko-KR" sz="1400" spc="-90" dirty="0"/>
              <a:t>.</a:t>
            </a:r>
            <a:endParaRPr lang="ko-KR" altLang="en-US" sz="1400" spc="-90" dirty="0">
              <a:latin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DCD81-7DAD-D848-BBA4-7EAC44173522}"/>
              </a:ext>
            </a:extLst>
          </p:cNvPr>
          <p:cNvSpPr txBox="1"/>
          <p:nvPr/>
        </p:nvSpPr>
        <p:spPr>
          <a:xfrm>
            <a:off x="348300" y="2809277"/>
            <a:ext cx="8328155" cy="1936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04287" tIns="52144" rIns="104287" bIns="52144" rtlCol="0">
            <a:spAutoFit/>
          </a:bodyPr>
          <a:lstStyle/>
          <a:p>
            <a:pPr>
              <a:lnSpc>
                <a:spcPct val="120000"/>
              </a:lnSpc>
            </a:pPr>
            <a:endParaRPr lang="en-US" altLang="ko-KR" sz="500" spc="-90" dirty="0">
              <a:solidFill>
                <a:schemeClr val="accent6">
                  <a:lumMod val="75000"/>
                </a:schemeClr>
              </a:solidFill>
              <a:latin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1400" b="1" spc="-90" dirty="0" smtClean="0">
                <a:latin typeface="+mj-ea"/>
              </a:rPr>
              <a:t>1.</a:t>
            </a:r>
            <a:r>
              <a:rPr lang="ko-KR" altLang="en-US" sz="1400" spc="-90" dirty="0" smtClean="0">
                <a:latin typeface="+mj-ea"/>
              </a:rPr>
              <a:t> 재해예방에 필요한 인력 및 예산 등 </a:t>
            </a:r>
            <a:r>
              <a:rPr lang="ko-KR" altLang="en-US" sz="1400" b="1" spc="-90" dirty="0" smtClean="0">
                <a:solidFill>
                  <a:srgbClr val="FF0000"/>
                </a:solidFill>
                <a:latin typeface="+mj-ea"/>
              </a:rPr>
              <a:t>안전보건관리체계의 구축 및 그</a:t>
            </a:r>
            <a:r>
              <a:rPr lang="en-US" altLang="ko-KR" sz="1400" b="1" spc="-90" dirty="0" smtClean="0">
                <a:solidFill>
                  <a:srgbClr val="FF0000"/>
                </a:solidFill>
                <a:latin typeface="+mj-ea"/>
              </a:rPr>
              <a:t> </a:t>
            </a:r>
            <a:r>
              <a:rPr lang="ko-KR" altLang="en-US" sz="1400" b="1" spc="-90" dirty="0" smtClean="0">
                <a:solidFill>
                  <a:srgbClr val="FF0000"/>
                </a:solidFill>
                <a:latin typeface="+mj-ea"/>
              </a:rPr>
              <a:t>이행</a:t>
            </a:r>
            <a:r>
              <a:rPr lang="ko-KR" altLang="en-US" sz="1400" spc="-90" dirty="0" smtClean="0">
                <a:latin typeface="+mj-ea"/>
              </a:rPr>
              <a:t>에 관한 조치</a:t>
            </a:r>
            <a:endParaRPr lang="en-US" altLang="ko-KR" sz="1400" spc="-90" dirty="0">
              <a:latin typeface="+mj-ea"/>
            </a:endParaRPr>
          </a:p>
          <a:p>
            <a:pPr>
              <a:lnSpc>
                <a:spcPct val="229000"/>
              </a:lnSpc>
            </a:pPr>
            <a:r>
              <a:rPr lang="en-US" altLang="ko-KR" sz="1400" b="1" spc="-90" dirty="0" smtClean="0"/>
              <a:t>2.</a:t>
            </a:r>
            <a:r>
              <a:rPr lang="ko-KR" altLang="en-US" sz="1400" spc="-90" dirty="0" smtClean="0"/>
              <a:t> 재해 발생 시 </a:t>
            </a:r>
            <a:r>
              <a:rPr lang="ko-KR" altLang="en-US" sz="1400" b="1" spc="-90" dirty="0" smtClean="0"/>
              <a:t>재발방지 대책의 수립 및 그 이행</a:t>
            </a:r>
            <a:r>
              <a:rPr lang="ko-KR" altLang="en-US" sz="1400" spc="-90" dirty="0" smtClean="0"/>
              <a:t>에 관한 조치</a:t>
            </a:r>
            <a:endParaRPr lang="en-US" altLang="ko-KR" sz="1400" spc="-90" dirty="0" smtClean="0"/>
          </a:p>
          <a:p>
            <a:pPr>
              <a:lnSpc>
                <a:spcPct val="229000"/>
              </a:lnSpc>
            </a:pPr>
            <a:r>
              <a:rPr lang="en-US" altLang="ko-KR" sz="1400" b="1" spc="-90" dirty="0" smtClean="0">
                <a:latin typeface="+mj-ea"/>
              </a:rPr>
              <a:t>3.</a:t>
            </a:r>
            <a:r>
              <a:rPr lang="ko-KR" altLang="en-US" sz="1400" spc="-90" dirty="0" smtClean="0">
                <a:latin typeface="+mj-ea"/>
              </a:rPr>
              <a:t> 중앙행정기관</a:t>
            </a:r>
            <a:r>
              <a:rPr lang="en-US" altLang="ko-KR" sz="1400" spc="-90" dirty="0">
                <a:latin typeface="+mj-ea"/>
              </a:rPr>
              <a:t>·</a:t>
            </a:r>
            <a:r>
              <a:rPr lang="ko-KR" altLang="en-US" sz="1400" spc="-90" dirty="0" smtClean="0">
                <a:latin typeface="+mj-ea"/>
              </a:rPr>
              <a:t>지방자치단체가 </a:t>
            </a:r>
            <a:r>
              <a:rPr lang="ko-KR" altLang="en-US" sz="1400" b="1" spc="-90" dirty="0" smtClean="0">
                <a:latin typeface="+mj-ea"/>
              </a:rPr>
              <a:t>관계 법령에 따라 개선</a:t>
            </a:r>
            <a:r>
              <a:rPr lang="en-US" altLang="ko-KR" sz="1400" b="1" spc="-90" dirty="0" smtClean="0">
                <a:latin typeface="+mj-ea"/>
              </a:rPr>
              <a:t>, </a:t>
            </a:r>
            <a:r>
              <a:rPr lang="ko-KR" altLang="en-US" sz="1400" b="1" spc="-90" dirty="0" smtClean="0">
                <a:latin typeface="+mj-ea"/>
              </a:rPr>
              <a:t>시정 등을 명한</a:t>
            </a:r>
            <a:r>
              <a:rPr lang="en-US" altLang="ko-KR" sz="1400" b="1" spc="-90" dirty="0">
                <a:latin typeface="+mj-ea"/>
              </a:rPr>
              <a:t> </a:t>
            </a:r>
            <a:r>
              <a:rPr lang="ko-KR" altLang="en-US" sz="1400" b="1" spc="-90" dirty="0" smtClean="0">
                <a:latin typeface="+mj-ea"/>
              </a:rPr>
              <a:t>사항의 이행</a:t>
            </a:r>
            <a:r>
              <a:rPr lang="ko-KR" altLang="en-US" sz="1400" spc="-90" dirty="0" smtClean="0">
                <a:latin typeface="+mj-ea"/>
              </a:rPr>
              <a:t>에 관한 조치</a:t>
            </a:r>
            <a:endParaRPr lang="en-US" altLang="ko-KR" sz="1400" spc="-90" dirty="0" smtClean="0">
              <a:latin typeface="+mj-ea"/>
            </a:endParaRPr>
          </a:p>
          <a:p>
            <a:pPr>
              <a:lnSpc>
                <a:spcPct val="229000"/>
              </a:lnSpc>
            </a:pPr>
            <a:r>
              <a:rPr lang="en-US" altLang="ko-KR" sz="1400" b="1" spc="-90" dirty="0" smtClean="0">
                <a:latin typeface="+mj-ea"/>
              </a:rPr>
              <a:t>4.</a:t>
            </a:r>
            <a:r>
              <a:rPr lang="ko-KR" altLang="en-US" sz="1400" spc="-90" dirty="0" smtClean="0">
                <a:latin typeface="+mj-ea"/>
              </a:rPr>
              <a:t> </a:t>
            </a:r>
            <a:r>
              <a:rPr lang="ko-KR" altLang="en-US" sz="1400" b="1" spc="-90" dirty="0" smtClean="0">
                <a:latin typeface="+mj-ea"/>
              </a:rPr>
              <a:t>안전</a:t>
            </a:r>
            <a:r>
              <a:rPr lang="en-US" altLang="ko-KR" sz="1400" b="1" spc="-90" dirty="0">
                <a:latin typeface="+mj-ea"/>
              </a:rPr>
              <a:t>·</a:t>
            </a:r>
            <a:r>
              <a:rPr lang="ko-KR" altLang="en-US" sz="1400" b="1" spc="-90" dirty="0" smtClean="0">
                <a:latin typeface="+mj-ea"/>
              </a:rPr>
              <a:t>보건 관계 법령에 따른 의무이행에 필요한 관리</a:t>
            </a:r>
            <a:r>
              <a:rPr lang="ko-KR" altLang="en-US" sz="1400" spc="-90" dirty="0" smtClean="0">
                <a:latin typeface="+mj-ea"/>
              </a:rPr>
              <a:t>상의 조치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708" y="764704"/>
            <a:ext cx="5122388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사업주와 </a:t>
            </a:r>
            <a:r>
              <a:rPr lang="ko-KR" altLang="en-US" sz="16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경영책임자</a:t>
            </a:r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등의 안전보건 확보 의무사항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01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7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중처법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시행령 주요 내용 안내</a:t>
            </a:r>
          </a:p>
        </p:txBody>
      </p:sp>
      <p:cxnSp>
        <p:nvCxnSpPr>
          <p:cNvPr id="6" name="직선 연결선[R] 35">
            <a:extLst>
              <a:ext uri="{FF2B5EF4-FFF2-40B4-BE49-F238E27FC236}">
                <a16:creationId xmlns:a16="http://schemas.microsoft.com/office/drawing/2014/main" id="{60A8B1D9-B688-0D44-999A-272BCE215D6C}"/>
              </a:ext>
            </a:extLst>
          </p:cNvPr>
          <p:cNvCxnSpPr>
            <a:cxnSpLocks/>
          </p:cNvCxnSpPr>
          <p:nvPr/>
        </p:nvCxnSpPr>
        <p:spPr>
          <a:xfrm>
            <a:off x="348300" y="1196752"/>
            <a:ext cx="549448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707" y="764704"/>
            <a:ext cx="4546325" cy="338554"/>
          </a:xfrm>
          <a:prstGeom prst="rect">
            <a:avLst/>
          </a:prstGeom>
          <a:solidFill>
            <a:srgbClr val="006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안전보건관리체계 구축 및 그 이행에 관한 조치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E05A2-9AF7-9A40-BBCF-B70454BA3808}"/>
              </a:ext>
            </a:extLst>
          </p:cNvPr>
          <p:cNvSpPr txBox="1"/>
          <p:nvPr/>
        </p:nvSpPr>
        <p:spPr>
          <a:xfrm>
            <a:off x="272478" y="1221136"/>
            <a:ext cx="9052050" cy="32075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fontAlgn="base"/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[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시행령 제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조</a:t>
            </a:r>
            <a:r>
              <a:rPr lang="en-US" altLang="ko-KR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안전보건관리체계의 구축 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spc="-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및  </a:t>
            </a:r>
            <a:r>
              <a:rPr lang="ko-KR" altLang="en-US" sz="1400" spc="-200" dirty="0" err="1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이행조치</a:t>
            </a:r>
            <a:r>
              <a:rPr lang="en-US" altLang="ko-KR" sz="1400" spc="-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endParaRPr lang="ko-KR" altLang="en-US" sz="1400" spc="-2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DBDD55-C31B-9248-AE5F-87640EA2EAF5}"/>
              </a:ext>
            </a:extLst>
          </p:cNvPr>
          <p:cNvSpPr txBox="1"/>
          <p:nvPr/>
        </p:nvSpPr>
        <p:spPr>
          <a:xfrm>
            <a:off x="280851" y="1679340"/>
            <a:ext cx="9275912" cy="168573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1700" b="1" spc="-90" dirty="0">
                <a:solidFill>
                  <a:srgbClr val="E46C0A"/>
                </a:solidFill>
              </a:rPr>
              <a:t>▶ </a:t>
            </a:r>
            <a:r>
              <a:rPr lang="ko-KR" altLang="en-US" sz="1700" b="1" spc="-90" dirty="0" smtClean="0">
                <a:latin typeface="+mj-ea"/>
              </a:rPr>
              <a:t>기업 스스로 유해∙위험요인을 파악</a:t>
            </a:r>
            <a:r>
              <a:rPr lang="ko-KR" altLang="en-US" sz="1700" spc="-90" dirty="0" smtClean="0">
                <a:latin typeface="+mj-ea"/>
              </a:rPr>
              <a:t>하여 </a:t>
            </a:r>
            <a:r>
              <a:rPr lang="ko-KR" altLang="en-US" sz="1700" b="1" spc="-90" dirty="0" smtClean="0">
                <a:latin typeface="+mj-ea"/>
              </a:rPr>
              <a:t>제거</a:t>
            </a:r>
            <a:r>
              <a:rPr lang="ko-KR" altLang="en-US" sz="1700" b="1" spc="-90" dirty="0">
                <a:latin typeface="+mj-ea"/>
              </a:rPr>
              <a:t>∙대체∙</a:t>
            </a:r>
            <a:r>
              <a:rPr lang="ko-KR" altLang="en-US" sz="1700" b="1" spc="-90" dirty="0" smtClean="0">
                <a:latin typeface="+mj-ea"/>
              </a:rPr>
              <a:t>통제 방안을 마련</a:t>
            </a:r>
            <a:r>
              <a:rPr lang="ko-KR" altLang="en-US" sz="1700" b="1" spc="-90" dirty="0">
                <a:latin typeface="+mj-ea"/>
              </a:rPr>
              <a:t>∙이행</a:t>
            </a:r>
            <a:r>
              <a:rPr lang="ko-KR" altLang="en-US" sz="1700" spc="-90" dirty="0">
                <a:latin typeface="+mj-ea"/>
              </a:rPr>
              <a:t>하며</a:t>
            </a:r>
            <a:r>
              <a:rPr lang="en-US" altLang="ko-KR" sz="1700" spc="-90" dirty="0" smtClean="0">
                <a:latin typeface="+mj-ea"/>
              </a:rPr>
              <a:t>,</a:t>
            </a:r>
          </a:p>
          <a:p>
            <a:pPr algn="just">
              <a:lnSpc>
                <a:spcPct val="130000"/>
              </a:lnSpc>
            </a:pPr>
            <a:r>
              <a:rPr lang="en-US" altLang="ko-KR" sz="1700" spc="-90" dirty="0" smtClean="0">
                <a:latin typeface="+mj-ea"/>
              </a:rPr>
              <a:t>    </a:t>
            </a:r>
            <a:r>
              <a:rPr lang="ko-KR" altLang="en-US" sz="1700" spc="-90" dirty="0" smtClean="0">
                <a:latin typeface="+mj-ea"/>
              </a:rPr>
              <a:t>이를 </a:t>
            </a:r>
            <a:r>
              <a:rPr lang="ko-KR" altLang="en-US" sz="1700" b="1" spc="-90" dirty="0" smtClean="0">
                <a:latin typeface="+mj-ea"/>
              </a:rPr>
              <a:t>지속적으로 개선</a:t>
            </a:r>
            <a:r>
              <a:rPr lang="ko-KR" altLang="en-US" sz="1700" spc="-90" dirty="0" smtClean="0">
                <a:latin typeface="+mj-ea"/>
              </a:rPr>
              <a:t>하는 일련의 활동</a:t>
            </a:r>
            <a:endParaRPr lang="en-US" altLang="ko-KR" sz="1700" spc="-90" dirty="0">
              <a:latin typeface="+mj-ea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1700" spc="-90" dirty="0" smtClean="0">
                <a:solidFill>
                  <a:srgbClr val="376092"/>
                </a:solidFill>
                <a:latin typeface="+mj-ea"/>
              </a:rPr>
              <a:t>   </a:t>
            </a:r>
            <a:r>
              <a:rPr lang="en-US" altLang="ko-KR" sz="1500" b="1" spc="-90" dirty="0">
                <a:solidFill>
                  <a:srgbClr val="37609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b="1" spc="-90" dirty="0" smtClean="0">
                <a:solidFill>
                  <a:srgbClr val="37609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spc="-90" dirty="0" smtClean="0">
                <a:solidFill>
                  <a:srgbClr val="37609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중대재해처벌법의 </a:t>
            </a:r>
            <a:r>
              <a:rPr lang="en-US" altLang="ko-KR" sz="1500" b="1" spc="-90" dirty="0" smtClean="0">
                <a:solidFill>
                  <a:srgbClr val="37609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500" b="1" spc="-90" dirty="0" smtClean="0">
                <a:solidFill>
                  <a:srgbClr val="37609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안전보건관리체계</a:t>
            </a:r>
            <a:r>
              <a:rPr lang="en-US" altLang="ko-KR" sz="1500" b="1" spc="-90" dirty="0" smtClean="0">
                <a:solidFill>
                  <a:srgbClr val="37609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500" b="1" spc="-90" dirty="0" smtClean="0">
                <a:solidFill>
                  <a:srgbClr val="37609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500" b="1" spc="-90" dirty="0" smtClean="0">
                <a:solidFill>
                  <a:srgbClr val="376092"/>
                </a:solidFill>
                <a:latin typeface="+mj-ea"/>
              </a:rPr>
              <a:t>산업안전보건법의 </a:t>
            </a:r>
            <a:r>
              <a:rPr lang="en-US" altLang="ko-KR" sz="1500" b="1" spc="-90" dirty="0" smtClean="0">
                <a:solidFill>
                  <a:srgbClr val="376092"/>
                </a:solidFill>
                <a:latin typeface="+mj-ea"/>
              </a:rPr>
              <a:t>‘</a:t>
            </a:r>
            <a:r>
              <a:rPr lang="ko-KR" altLang="en-US" sz="1500" b="1" spc="-90" dirty="0" smtClean="0">
                <a:solidFill>
                  <a:srgbClr val="376092"/>
                </a:solidFill>
                <a:latin typeface="+mj-ea"/>
              </a:rPr>
              <a:t>안전보건관리체제</a:t>
            </a:r>
            <a:r>
              <a:rPr lang="en-US" altLang="ko-KR" sz="1500" b="1" spc="-90" dirty="0" smtClean="0">
                <a:solidFill>
                  <a:srgbClr val="376092"/>
                </a:solidFill>
                <a:latin typeface="+mj-ea"/>
              </a:rPr>
              <a:t>’</a:t>
            </a:r>
            <a:r>
              <a:rPr lang="ko-KR" altLang="en-US" sz="1500" b="1" spc="-90" dirty="0" smtClean="0">
                <a:solidFill>
                  <a:srgbClr val="376092"/>
                </a:solidFill>
                <a:latin typeface="+mj-ea"/>
              </a:rPr>
              <a:t>와 구별됨</a:t>
            </a:r>
            <a:endParaRPr lang="en-US" altLang="ko-KR" sz="1500" b="1" spc="-90" dirty="0" smtClean="0">
              <a:solidFill>
                <a:srgbClr val="376092"/>
              </a:solidFill>
              <a:latin typeface="+mj-ea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1400" b="1" spc="-90" dirty="0" smtClean="0">
                <a:solidFill>
                  <a:srgbClr val="376092"/>
                </a:solidFill>
                <a:latin typeface="+mj-ea"/>
              </a:rPr>
              <a:t>    </a:t>
            </a:r>
            <a:r>
              <a:rPr lang="en-US" altLang="ko-KR" sz="1400" spc="-90" dirty="0" smtClean="0">
                <a:solidFill>
                  <a:srgbClr val="376092"/>
                </a:solidFill>
                <a:latin typeface="+mj-ea"/>
              </a:rPr>
              <a:t>- ‘</a:t>
            </a:r>
            <a:r>
              <a:rPr lang="ko-KR" altLang="en-US" sz="1400" spc="-90" dirty="0" smtClean="0">
                <a:solidFill>
                  <a:srgbClr val="376092"/>
                </a:solidFill>
                <a:latin typeface="+mj-ea"/>
              </a:rPr>
              <a:t>안전보건관리체제</a:t>
            </a:r>
            <a:r>
              <a:rPr lang="en-US" altLang="ko-KR" sz="1400" spc="-90" dirty="0" smtClean="0">
                <a:solidFill>
                  <a:srgbClr val="376092"/>
                </a:solidFill>
                <a:latin typeface="+mj-ea"/>
              </a:rPr>
              <a:t>’ </a:t>
            </a:r>
            <a:r>
              <a:rPr lang="ko-KR" altLang="en-US" sz="1400" spc="-90" dirty="0" smtClean="0">
                <a:solidFill>
                  <a:srgbClr val="376092"/>
                </a:solidFill>
                <a:latin typeface="+mj-ea"/>
              </a:rPr>
              <a:t>안전보건관리에 관여하는 조직의 구성 및 역할 규정</a:t>
            </a:r>
            <a:endParaRPr lang="en-US" altLang="ko-KR" sz="1400" spc="-90" dirty="0">
              <a:solidFill>
                <a:srgbClr val="376092"/>
              </a:solidFill>
              <a:latin typeface="+mj-ea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1400" spc="-90" dirty="0" smtClean="0">
                <a:solidFill>
                  <a:srgbClr val="376092"/>
                </a:solidFill>
                <a:latin typeface="+mj-ea"/>
              </a:rPr>
              <a:t>    - ‘</a:t>
            </a:r>
            <a:r>
              <a:rPr lang="ko-KR" altLang="en-US" sz="1400" spc="-90" dirty="0" smtClean="0">
                <a:solidFill>
                  <a:srgbClr val="376092"/>
                </a:solidFill>
                <a:latin typeface="+mj-ea"/>
              </a:rPr>
              <a:t>안전보건관리체계</a:t>
            </a:r>
            <a:r>
              <a:rPr lang="en-US" altLang="ko-KR" sz="1400" spc="-90" dirty="0" smtClean="0">
                <a:solidFill>
                  <a:srgbClr val="376092"/>
                </a:solidFill>
                <a:latin typeface="+mj-ea"/>
              </a:rPr>
              <a:t>’</a:t>
            </a:r>
            <a:r>
              <a:rPr lang="ko-KR" altLang="en-US" sz="1400" spc="-90" dirty="0" smtClean="0">
                <a:solidFill>
                  <a:srgbClr val="376092"/>
                </a:solidFill>
                <a:latin typeface="+mj-ea"/>
              </a:rPr>
              <a:t> 단순히 조직 구성 및 역할 규정을 넘어</a:t>
            </a:r>
            <a:r>
              <a:rPr lang="en-US" altLang="ko-KR" sz="1400" spc="-90" dirty="0" smtClean="0">
                <a:solidFill>
                  <a:srgbClr val="376092"/>
                </a:solidFill>
                <a:latin typeface="+mj-ea"/>
              </a:rPr>
              <a:t>,</a:t>
            </a:r>
            <a:r>
              <a:rPr lang="ko-KR" altLang="en-US" sz="1400" spc="-90" dirty="0" smtClean="0">
                <a:solidFill>
                  <a:srgbClr val="376092"/>
                </a:solidFill>
                <a:latin typeface="+mj-ea"/>
              </a:rPr>
              <a:t> 사업장 안전보건 전반의 운영 또는 경영을 규정</a:t>
            </a:r>
            <a:endParaRPr lang="ko-KR" altLang="en-US" sz="1400" spc="-90" dirty="0">
              <a:solidFill>
                <a:srgbClr val="376092"/>
              </a:solidFill>
              <a:latin typeface="+mj-ea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E3998C1-7FDC-D54C-B3B3-DC00154A12C9}"/>
              </a:ext>
            </a:extLst>
          </p:cNvPr>
          <p:cNvGrpSpPr/>
          <p:nvPr/>
        </p:nvGrpSpPr>
        <p:grpSpPr>
          <a:xfrm>
            <a:off x="179512" y="3355167"/>
            <a:ext cx="8784976" cy="3056803"/>
            <a:chOff x="1960212" y="3876762"/>
            <a:chExt cx="8048907" cy="3227981"/>
          </a:xfrm>
        </p:grpSpPr>
        <p:sp>
          <p:nvSpPr>
            <p:cNvPr id="17" name="모서리가 둥근 직사각형 16">
              <a:extLst>
                <a:ext uri="{FF2B5EF4-FFF2-40B4-BE49-F238E27FC236}">
                  <a16:creationId xmlns:a16="http://schemas.microsoft.com/office/drawing/2014/main" id="{DCBEA8E3-A471-A149-A195-3F53427870A3}"/>
                </a:ext>
              </a:extLst>
            </p:cNvPr>
            <p:cNvSpPr/>
            <p:nvPr/>
          </p:nvSpPr>
          <p:spPr>
            <a:xfrm>
              <a:off x="1960212" y="3876762"/>
              <a:ext cx="8048907" cy="3227981"/>
            </a:xfrm>
            <a:prstGeom prst="roundRect">
              <a:avLst>
                <a:gd name="adj" fmla="val 8021"/>
              </a:avLst>
            </a:prstGeom>
            <a:solidFill>
              <a:srgbClr val="FEE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EDCD81-7DAD-D848-BBA4-7EAC44173522}"/>
                </a:ext>
              </a:extLst>
            </p:cNvPr>
            <p:cNvSpPr txBox="1"/>
            <p:nvPr/>
          </p:nvSpPr>
          <p:spPr>
            <a:xfrm>
              <a:off x="2106909" y="3876763"/>
              <a:ext cx="7755513" cy="749785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spc="-9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</a:rPr>
                <a:t>➊</a:t>
              </a:r>
              <a:r>
                <a:rPr lang="ko-KR" altLang="en-US" sz="1400" spc="-90" dirty="0" smtClean="0">
                  <a:latin typeface="+mj-ea"/>
                </a:rPr>
                <a:t> </a:t>
              </a:r>
              <a:r>
                <a:rPr lang="en-US" altLang="ko-KR" sz="1400" spc="-90" dirty="0" smtClean="0">
                  <a:latin typeface="+mj-ea"/>
                </a:rPr>
                <a:t> </a:t>
              </a:r>
              <a:r>
                <a:rPr lang="ko-KR" altLang="en-US" sz="1400" spc="-90" dirty="0" smtClean="0">
                  <a:latin typeface="+mj-ea"/>
                </a:rPr>
                <a:t>사업 또는 사업장의 </a:t>
              </a:r>
              <a:r>
                <a:rPr lang="ko-KR" altLang="en-US" sz="1400" b="1" spc="-90" dirty="0" smtClean="0">
                  <a:latin typeface="+mj-ea"/>
                </a:rPr>
                <a:t>안전보건에 관한 목표와 경영방침 설정</a:t>
              </a:r>
              <a:endParaRPr lang="en-US" altLang="ko-KR" sz="1400" b="1" spc="-90" dirty="0">
                <a:latin typeface="+mj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spc="-90" dirty="0" smtClean="0">
                  <a:latin typeface="+mj-ea"/>
                </a:rPr>
                <a:t>          </a:t>
              </a:r>
              <a:r>
                <a:rPr lang="ko-KR" altLang="en-US" sz="1400" spc="-90" dirty="0" smtClean="0">
                  <a:latin typeface="+mj-ea"/>
                </a:rPr>
                <a:t>안전보건에 관한 </a:t>
              </a:r>
              <a:r>
                <a:rPr lang="ko-KR" altLang="en-US" sz="1400" b="1" spc="-90" dirty="0" smtClean="0">
                  <a:latin typeface="+mj-ea"/>
                </a:rPr>
                <a:t>기본적인 경영철학과 의사결정의 일반적인 지침</a:t>
              </a:r>
              <a:r>
                <a:rPr lang="ko-KR" altLang="en-US" sz="1400" spc="-90" dirty="0" smtClean="0">
                  <a:latin typeface="+mj-ea"/>
                </a:rPr>
                <a:t>이 담겨 있어야 함</a:t>
              </a:r>
              <a:endParaRPr lang="en-US" altLang="ko-KR" sz="1400" spc="-90" dirty="0">
                <a:latin typeface="+mj-ea"/>
              </a:endParaRPr>
            </a:p>
          </p:txBody>
        </p:sp>
      </p:grpSp>
      <p:sp>
        <p:nvSpPr>
          <p:cNvPr id="20" name="오른쪽 화살표 19"/>
          <p:cNvSpPr/>
          <p:nvPr/>
        </p:nvSpPr>
        <p:spPr>
          <a:xfrm>
            <a:off x="611560" y="3837206"/>
            <a:ext cx="211527" cy="104775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06213" y="4221088"/>
            <a:ext cx="8198235" cy="2009774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pc="-90" dirty="0">
                <a:solidFill>
                  <a:srgbClr val="E46C0A"/>
                </a:solidFill>
              </a:rPr>
              <a:t>▶ </a:t>
            </a:r>
            <a:r>
              <a:rPr lang="ko-KR" altLang="en-US" sz="1400" spc="-90" dirty="0" smtClean="0"/>
              <a:t>사업 또는 </a:t>
            </a:r>
            <a:r>
              <a:rPr lang="ko-KR" altLang="en-US" sz="1400" b="1" spc="-90" dirty="0" smtClean="0"/>
              <a:t>사업장의 유해∙위험요인 등 특성과 조직 규모에 적합한 것으로 수립</a:t>
            </a:r>
            <a:r>
              <a:rPr lang="ko-KR" altLang="en-US" sz="1400" spc="-90" dirty="0" smtClean="0"/>
              <a:t>하여야 함</a:t>
            </a:r>
            <a:endParaRPr lang="en-US" altLang="ko-KR" sz="1400" spc="-90" dirty="0" smtClean="0"/>
          </a:p>
          <a:p>
            <a:pPr>
              <a:lnSpc>
                <a:spcPct val="150000"/>
              </a:lnSpc>
            </a:pPr>
            <a:r>
              <a:rPr lang="ko-KR" altLang="en-US" sz="1400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 </a:t>
            </a:r>
            <a:r>
              <a:rPr lang="ko-KR" altLang="en-US" sz="1400" spc="-90" dirty="0" smtClean="0"/>
              <a:t>달성 가능한 내용으로서 </a:t>
            </a:r>
            <a:r>
              <a:rPr lang="ko-KR" altLang="en-US" sz="1400" b="1" spc="-90" dirty="0" smtClean="0"/>
              <a:t>측정 가능하거나 성과평가가 가능한 것으로 수립</a:t>
            </a:r>
            <a:r>
              <a:rPr lang="ko-KR" altLang="en-US" sz="1400" spc="-90" dirty="0" smtClean="0"/>
              <a:t>하여야 함</a:t>
            </a:r>
            <a:endParaRPr lang="en-US" altLang="ko-KR" sz="1400" spc="-90" dirty="0" smtClean="0"/>
          </a:p>
          <a:p>
            <a:pPr>
              <a:lnSpc>
                <a:spcPct val="150000"/>
              </a:lnSpc>
            </a:pPr>
            <a:r>
              <a:rPr lang="ko-KR" altLang="en-US" sz="1400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 </a:t>
            </a:r>
            <a:r>
              <a:rPr lang="ko-KR" altLang="en-US" sz="1400" spc="-90" dirty="0" smtClean="0"/>
              <a:t>안전보건에 관한 </a:t>
            </a:r>
            <a:r>
              <a:rPr lang="ko-KR" altLang="en-US" sz="1400" b="1" spc="-90" dirty="0" smtClean="0"/>
              <a:t>목표와 경영방침 간에는 일관성</a:t>
            </a:r>
            <a:r>
              <a:rPr lang="ko-KR" altLang="en-US" sz="1400" spc="-90" dirty="0" smtClean="0"/>
              <a:t>이 있어야 함</a:t>
            </a:r>
            <a:endParaRPr lang="en-US" altLang="ko-KR" sz="1400" spc="-90" dirty="0" smtClean="0"/>
          </a:p>
          <a:p>
            <a:pPr>
              <a:lnSpc>
                <a:spcPct val="150000"/>
              </a:lnSpc>
            </a:pPr>
            <a:r>
              <a:rPr lang="ko-KR" altLang="en-US" sz="14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 </a:t>
            </a:r>
            <a:r>
              <a:rPr lang="ko-KR" altLang="en-US" sz="1400" b="1" spc="-90" dirty="0" smtClean="0"/>
              <a:t>종사자와의 협의를 통해 수립</a:t>
            </a:r>
            <a:r>
              <a:rPr lang="ko-KR" altLang="en-US" sz="1400" spc="-90" dirty="0" smtClean="0"/>
              <a:t>하는 것이 바람직하며 </a:t>
            </a:r>
            <a:r>
              <a:rPr lang="ko-KR" altLang="en-US" sz="1400" b="1" spc="-90" dirty="0" smtClean="0"/>
              <a:t>종사자가 인식하고 함께 노력</a:t>
            </a:r>
            <a:r>
              <a:rPr lang="ko-KR" altLang="en-US" sz="1400" spc="-90" dirty="0" smtClean="0"/>
              <a:t>하여야 함</a:t>
            </a:r>
            <a:endParaRPr lang="en-US" altLang="ko-KR" sz="1400" spc="-90" dirty="0" smtClean="0"/>
          </a:p>
          <a:p>
            <a:pPr>
              <a:lnSpc>
                <a:spcPct val="150000"/>
              </a:lnSpc>
            </a:pPr>
            <a:r>
              <a:rPr lang="ko-KR" altLang="en-US" sz="1400" b="1" spc="-9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▶ </a:t>
            </a:r>
            <a:r>
              <a:rPr lang="ko-KR" altLang="en-US" sz="1400" b="1" spc="-90" dirty="0" smtClean="0"/>
              <a:t>목표를 수정할 필요가 생겼을 때는 수정</a:t>
            </a:r>
            <a:r>
              <a:rPr lang="ko-KR" altLang="en-US" sz="1400" spc="-90" dirty="0" smtClean="0"/>
              <a:t>하여 추진하는 것이 합리적임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763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492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25027</TotalTime>
  <Words>3870</Words>
  <Application>Microsoft Office PowerPoint</Application>
  <PresentationFormat>화면 슬라이드 쇼(4:3)</PresentationFormat>
  <Paragraphs>592</Paragraphs>
  <Slides>37</Slides>
  <Notes>33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37</vt:i4>
      </vt:variant>
    </vt:vector>
  </HeadingPairs>
  <TitlesOfParts>
    <vt:vector size="48" baseType="lpstr">
      <vt:lpstr>HY견고딕</vt:lpstr>
      <vt:lpstr>HY울릉도M</vt:lpstr>
      <vt:lpstr>견고딕</vt:lpstr>
      <vt:lpstr>굴림</vt:lpstr>
      <vt:lpstr>맑은 고딕</vt:lpstr>
      <vt:lpstr>Arial</vt:lpstr>
      <vt:lpstr>OCR-B-10 BT</vt:lpstr>
      <vt:lpstr>Wingdings</vt:lpstr>
      <vt:lpstr>3_디자인 사용자 지정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 신규라인 통합제안서</dc:title>
  <dc:creator>081105</dc:creator>
  <cp:lastModifiedBy>고병준(환경안전1파트/사원/-)</cp:lastModifiedBy>
  <cp:revision>2646</cp:revision>
  <cp:lastPrinted>2020-11-10T01:06:05Z</cp:lastPrinted>
  <dcterms:created xsi:type="dcterms:W3CDTF">2013-11-15T02:30:58Z</dcterms:created>
  <dcterms:modified xsi:type="dcterms:W3CDTF">2022-06-23T02:58:00Z</dcterms:modified>
</cp:coreProperties>
</file>