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1F324E40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3" r:id="rId2"/>
    <p:sldMasterId id="2147483728" r:id="rId3"/>
  </p:sldMasterIdLst>
  <p:notesMasterIdLst>
    <p:notesMasterId r:id="rId37"/>
  </p:notesMasterIdLst>
  <p:handoutMasterIdLst>
    <p:handoutMasterId r:id="rId38"/>
  </p:handoutMasterIdLst>
  <p:sldIdLst>
    <p:sldId id="734" r:id="rId4"/>
    <p:sldId id="1080" r:id="rId5"/>
    <p:sldId id="949" r:id="rId6"/>
    <p:sldId id="1131" r:id="rId7"/>
    <p:sldId id="1132" r:id="rId8"/>
    <p:sldId id="1148" r:id="rId9"/>
    <p:sldId id="1117" r:id="rId10"/>
    <p:sldId id="1149" r:id="rId11"/>
    <p:sldId id="1121" r:id="rId12"/>
    <p:sldId id="1122" r:id="rId13"/>
    <p:sldId id="1123" r:id="rId14"/>
    <p:sldId id="1141" r:id="rId15"/>
    <p:sldId id="1142" r:id="rId16"/>
    <p:sldId id="1108" r:id="rId17"/>
    <p:sldId id="1110" r:id="rId18"/>
    <p:sldId id="1133" r:id="rId19"/>
    <p:sldId id="1153" r:id="rId20"/>
    <p:sldId id="1134" r:id="rId21"/>
    <p:sldId id="1136" r:id="rId22"/>
    <p:sldId id="1146" r:id="rId23"/>
    <p:sldId id="1140" r:id="rId24"/>
    <p:sldId id="1139" r:id="rId25"/>
    <p:sldId id="1147" r:id="rId26"/>
    <p:sldId id="1138" r:id="rId27"/>
    <p:sldId id="1150" r:id="rId28"/>
    <p:sldId id="1143" r:id="rId29"/>
    <p:sldId id="1144" r:id="rId30"/>
    <p:sldId id="1042" r:id="rId31"/>
    <p:sldId id="1151" r:id="rId32"/>
    <p:sldId id="1152" r:id="rId33"/>
    <p:sldId id="1145" r:id="rId34"/>
    <p:sldId id="1098" r:id="rId35"/>
    <p:sldId id="1011" r:id="rId36"/>
  </p:sldIdLst>
  <p:sldSz cx="9144000" cy="6858000" type="screen4x3"/>
  <p:notesSz cx="7104063" cy="10234613"/>
  <p:defaultTextStyle>
    <a:defPPr>
      <a:defRPr lang="ko-KR"/>
    </a:defPPr>
    <a:lvl1pPr marL="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9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pos="4195">
          <p15:clr>
            <a:srgbClr val="A4A3A4"/>
          </p15:clr>
        </p15:guide>
        <p15:guide id="7" pos="1247">
          <p15:clr>
            <a:srgbClr val="A4A3A4"/>
          </p15:clr>
        </p15:guide>
        <p15:guide id="8" pos="521" userDrawn="1">
          <p15:clr>
            <a:srgbClr val="A4A3A4"/>
          </p15:clr>
        </p15:guide>
        <p15:guide id="9" pos="5602">
          <p15:clr>
            <a:srgbClr val="A4A3A4"/>
          </p15:clr>
        </p15:guide>
        <p15:guide id="10" pos="49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8E1"/>
    <a:srgbClr val="FFFFCC"/>
    <a:srgbClr val="0000FF"/>
    <a:srgbClr val="31859C"/>
    <a:srgbClr val="361DF3"/>
    <a:srgbClr val="4F81BD"/>
    <a:srgbClr val="0000CC"/>
    <a:srgbClr val="18BC10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0" autoAdjust="0"/>
    <p:restoredTop sz="84880" autoAdjust="0"/>
  </p:normalViewPr>
  <p:slideViewPr>
    <p:cSldViewPr>
      <p:cViewPr varScale="1">
        <p:scale>
          <a:sx n="115" d="100"/>
          <a:sy n="115" d="100"/>
        </p:scale>
        <p:origin x="1812" y="102"/>
      </p:cViewPr>
      <p:guideLst>
        <p:guide orient="horz" pos="3067"/>
        <p:guide orient="horz" pos="3793"/>
        <p:guide orient="horz" pos="572"/>
        <p:guide orient="horz" pos="890"/>
        <p:guide pos="4195"/>
        <p:guide pos="1247"/>
        <p:guide pos="521"/>
        <p:guide pos="5602"/>
        <p:guide pos="49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3259" y="62"/>
      </p:cViewPr>
      <p:guideLst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423" y="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C463F55F-BCE5-4291-9CBA-DAAF74E8DC8F}" type="datetimeFigureOut">
              <a:rPr lang="ko-KR" altLang="en-US" smtClean="0"/>
              <a:t>2022-10-09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092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423" y="972092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2150E8A4-A146-4618-892C-2592661673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6104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7" y="1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/>
          <a:lstStyle>
            <a:lvl1pPr algn="r">
              <a:defRPr sz="1200"/>
            </a:lvl1pPr>
          </a:lstStyle>
          <a:p>
            <a:fld id="{6169A02E-C6C9-4E2E-B7B1-0015226833EA}" type="datetimeFigureOut">
              <a:rPr lang="ko-KR" altLang="en-US" smtClean="0"/>
              <a:pPr/>
              <a:t>2022-10-09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43" tIns="47520" rIns="95043" bIns="475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8" y="4861441"/>
            <a:ext cx="5683250" cy="4605576"/>
          </a:xfrm>
          <a:prstGeom prst="rect">
            <a:avLst/>
          </a:prstGeom>
        </p:spPr>
        <p:txBody>
          <a:bodyPr vert="horz" lIns="95043" tIns="47520" rIns="95043" bIns="475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721108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7" y="9721108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 anchor="b"/>
          <a:lstStyle>
            <a:lvl1pPr algn="r">
              <a:defRPr sz="1200"/>
            </a:lvl1pPr>
          </a:lstStyle>
          <a:p>
            <a:fld id="{CD21A9BC-3672-48D1-B353-B01F44B1C2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061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9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dirty="0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1A9BC-3672-48D1-B353-B01F44B1C2BC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E464-0CC3-4B27-96AA-585FC6D6A5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81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628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8723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7503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81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2391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054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44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419872" y="5559424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altLang="ko-KR" dirty="0" smtClean="0"/>
              <a:t>27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3635896" y="6492878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076669-5D3A-4AFB-8EA5-B126025AF4A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>
          <a:xfrm>
            <a:off x="252046" y="2060848"/>
            <a:ext cx="8639908" cy="1368152"/>
          </a:xfrm>
          <a:prstGeom prst="rect">
            <a:avLst/>
          </a:prstGeom>
        </p:spPr>
        <p:txBody>
          <a:bodyPr anchor="ctr"/>
          <a:lstStyle>
            <a:lvl1pPr algn="ctr" rtl="0" fontAlgn="base" latinLnBrk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kumimoji="1" lang="ko-KR" altLang="en-US" sz="40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/>
                <a:ea typeface="맑은 고딕"/>
                <a:cs typeface="+mn-cs"/>
                <a:sym typeface="Wingdings" pitchFamily="2" charset="2"/>
              </a:defRPr>
            </a:lvl1pPr>
          </a:lstStyle>
          <a:p>
            <a:r>
              <a:rPr lang="en-US" altLang="ko-KR" dirty="0" smtClean="0"/>
              <a:t>Main Title Here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 hasCustomPrompt="1"/>
          </p:nvPr>
        </p:nvSpPr>
        <p:spPr>
          <a:xfrm>
            <a:off x="3375561" y="4293096"/>
            <a:ext cx="2392881" cy="287338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 rtl="0" fontAlgn="base" latinLnBrk="1"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altLang="ko-KR" dirty="0" smtClean="0"/>
              <a:t>Date Here</a:t>
            </a:r>
            <a:endParaRPr lang="ko-KR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144000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6" name="텍스트 개체 틀 2"/>
          <p:cNvSpPr txBox="1">
            <a:spLocks/>
          </p:cNvSpPr>
          <p:nvPr userDrawn="1"/>
        </p:nvSpPr>
        <p:spPr bwMode="auto">
          <a:xfrm>
            <a:off x="457201" y="1644651"/>
            <a:ext cx="822813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마스터 텍스트 스타일을 편집합니다</a:t>
            </a:r>
          </a:p>
          <a:p>
            <a:pPr lvl="1">
              <a:defRPr/>
            </a:pPr>
            <a:r>
              <a:rPr lang="ko-KR" altLang="en-US" dirty="0" smtClean="0"/>
              <a:t>둘째 수준</a:t>
            </a:r>
          </a:p>
          <a:p>
            <a:pPr lvl="2">
              <a:defRPr/>
            </a:pPr>
            <a:r>
              <a:rPr lang="ko-KR" altLang="en-US" dirty="0" smtClean="0"/>
              <a:t>셋째 수준</a:t>
            </a:r>
          </a:p>
          <a:p>
            <a:pPr lvl="3">
              <a:defRPr/>
            </a:pPr>
            <a:r>
              <a:rPr lang="ko-KR" altLang="en-US" dirty="0" smtClean="0"/>
              <a:t>넷째 수준</a:t>
            </a:r>
          </a:p>
          <a:p>
            <a:pPr lvl="4">
              <a:defRPr/>
            </a:pPr>
            <a:r>
              <a:rPr lang="ko-KR" altLang="en-US" dirty="0" smtClean="0"/>
              <a:t>다섯째 수준</a:t>
            </a:r>
          </a:p>
        </p:txBody>
      </p:sp>
      <p:sp>
        <p:nvSpPr>
          <p:cNvPr id="7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8" name="제목 개체 틀 1"/>
          <p:cNvSpPr txBox="1">
            <a:spLocks/>
          </p:cNvSpPr>
          <p:nvPr userDrawn="1"/>
        </p:nvSpPr>
        <p:spPr bwMode="auto">
          <a:xfrm>
            <a:off x="457201" y="282575"/>
            <a:ext cx="822813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eaLnBrk="0" hangingPunct="0">
              <a:defRPr/>
            </a:pPr>
            <a:r>
              <a:rPr lang="ko-KR" altLang="en-US" sz="4400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마스터 제목 스타일 편집</a:t>
            </a:r>
          </a:p>
        </p:txBody>
      </p:sp>
      <p:sp>
        <p:nvSpPr>
          <p:cNvPr id="10" name="텍스트 개체 틀 2"/>
          <p:cNvSpPr txBox="1">
            <a:spLocks/>
          </p:cNvSpPr>
          <p:nvPr userDrawn="1"/>
        </p:nvSpPr>
        <p:spPr bwMode="auto">
          <a:xfrm>
            <a:off x="457201" y="1644651"/>
            <a:ext cx="822813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mtClean="0"/>
              <a:t>마스터 텍스트 스타일을 편집합니다</a:t>
            </a:r>
          </a:p>
          <a:p>
            <a:pPr lvl="1">
              <a:defRPr/>
            </a:pPr>
            <a:r>
              <a:rPr lang="ko-KR" altLang="en-US" smtClean="0"/>
              <a:t>둘째 수준</a:t>
            </a:r>
          </a:p>
          <a:p>
            <a:pPr lvl="2">
              <a:defRPr/>
            </a:pPr>
            <a:r>
              <a:rPr lang="ko-KR" altLang="en-US" smtClean="0"/>
              <a:t>셋째 수준</a:t>
            </a:r>
          </a:p>
          <a:p>
            <a:pPr lvl="3">
              <a:defRPr/>
            </a:pPr>
            <a:r>
              <a:rPr lang="ko-KR" altLang="en-US" smtClean="0"/>
              <a:t>넷째 수준</a:t>
            </a:r>
          </a:p>
          <a:p>
            <a:pPr lvl="4">
              <a:defRPr/>
            </a:pPr>
            <a:r>
              <a:rPr lang="ko-KR" altLang="en-US" smtClean="0"/>
              <a:t>다섯째 수준</a:t>
            </a:r>
          </a:p>
        </p:txBody>
      </p:sp>
      <p:sp>
        <p:nvSpPr>
          <p:cNvPr id="11" name="Rectangle 1027"/>
          <p:cNvSpPr>
            <a:spLocks noChangeArrowheads="1"/>
          </p:cNvSpPr>
          <p:nvPr userDrawn="1"/>
        </p:nvSpPr>
        <p:spPr bwMode="auto">
          <a:xfrm>
            <a:off x="-1465" y="0"/>
            <a:ext cx="9144001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154" y="381000"/>
            <a:ext cx="2939562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43" y="238125"/>
            <a:ext cx="1094642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9" name="텍스트 개체 틀 2"/>
          <p:cNvSpPr>
            <a:spLocks noGrp="1"/>
          </p:cNvSpPr>
          <p:nvPr>
            <p:ph idx="13"/>
          </p:nvPr>
        </p:nvSpPr>
        <p:spPr bwMode="auto">
          <a:xfrm>
            <a:off x="457202" y="1644652"/>
            <a:ext cx="8228134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" y="6381328"/>
            <a:ext cx="1906141" cy="3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0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08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157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25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7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12365" y="6312319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16530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16530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E464-0CC3-4B27-96AA-585FC6D6A55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텍스트 개체 틀 2"/>
          <p:cNvSpPr txBox="1">
            <a:spLocks/>
          </p:cNvSpPr>
          <p:nvPr userDrawn="1"/>
        </p:nvSpPr>
        <p:spPr bwMode="auto">
          <a:xfrm>
            <a:off x="17951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marL="342885" marR="0" lvl="0" indent="-342885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마스터 텍스트 스타일을 편집합니다</a:t>
            </a:r>
          </a:p>
          <a:p>
            <a:pPr marL="742918" marR="0" lvl="1" indent="-285737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둘째 수준</a:t>
            </a:r>
          </a:p>
          <a:p>
            <a:pPr marL="1142950" marR="0" lvl="2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셋째 수준</a:t>
            </a:r>
          </a:p>
          <a:p>
            <a:pPr marL="1600130" marR="0" lvl="3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넷째 수준</a:t>
            </a:r>
          </a:p>
          <a:p>
            <a:pPr marL="2057309" marR="0" lvl="4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다섯째 수준</a:t>
            </a:r>
          </a:p>
        </p:txBody>
      </p:sp>
      <p:sp>
        <p:nvSpPr>
          <p:cNvPr id="8" name="Rectangle 1027"/>
          <p:cNvSpPr>
            <a:spLocks noChangeArrowheads="1"/>
          </p:cNvSpPr>
          <p:nvPr userDrawn="1"/>
        </p:nvSpPr>
        <p:spPr bwMode="auto">
          <a:xfrm>
            <a:off x="1" y="0"/>
            <a:ext cx="9143999" cy="6838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9" name="텍스트 개체 틀 2"/>
          <p:cNvSpPr txBox="1">
            <a:spLocks/>
          </p:cNvSpPr>
          <p:nvPr userDrawn="1"/>
        </p:nvSpPr>
        <p:spPr bwMode="auto">
          <a:xfrm>
            <a:off x="49530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10" name="Rectangle 1027"/>
          <p:cNvSpPr>
            <a:spLocks noChangeArrowheads="1"/>
          </p:cNvSpPr>
          <p:nvPr userDrawn="1"/>
        </p:nvSpPr>
        <p:spPr bwMode="auto">
          <a:xfrm>
            <a:off x="1" y="0"/>
            <a:ext cx="9143999" cy="67738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11" name="제목 개체 틀 1"/>
          <p:cNvSpPr txBox="1">
            <a:spLocks/>
          </p:cNvSpPr>
          <p:nvPr userDrawn="1"/>
        </p:nvSpPr>
        <p:spPr bwMode="auto">
          <a:xfrm>
            <a:off x="495305" y="282579"/>
            <a:ext cx="891381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6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마스터 제목 스타일 편집</a:t>
            </a:r>
          </a:p>
        </p:txBody>
      </p:sp>
      <p:sp>
        <p:nvSpPr>
          <p:cNvPr id="13" name="Rectangle 1027"/>
          <p:cNvSpPr>
            <a:spLocks noChangeArrowheads="1"/>
          </p:cNvSpPr>
          <p:nvPr userDrawn="1"/>
        </p:nvSpPr>
        <p:spPr bwMode="auto">
          <a:xfrm>
            <a:off x="-1586" y="0"/>
            <a:ext cx="9145586" cy="6838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1262" y="381771"/>
            <a:ext cx="3184525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00" y="238896"/>
            <a:ext cx="1185863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" y="6381328"/>
            <a:ext cx="1906141" cy="393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3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7" algn="l" defTabSz="91436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9" indent="-228590" algn="l" defTabSz="91436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9" name="Picture 13" descr="1101_템플릿내지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3416300" y="6553026"/>
            <a:ext cx="2311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AE95A72-10C5-4A1C-BA8C-CCF9C286D1CE}" type="slidenum">
              <a:rPr kumimoji="0" lang="en-US" altLang="ko-KR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견고딕" pitchFamily="18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kumimoji="0" lang="en-US" altLang="ko-KR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견고딕" pitchFamily="18" charset="-127"/>
              </a:rPr>
              <a:t> / 32</a:t>
            </a: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견고딕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견고딕" pitchFamily="18" charset="-127"/>
            </a:endParaRPr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H="1">
            <a:off x="99412" y="6478432"/>
            <a:ext cx="8990012" cy="0"/>
          </a:xfrm>
          <a:prstGeom prst="line">
            <a:avLst/>
          </a:prstGeom>
          <a:noFill/>
          <a:ln w="349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569526" y="6512566"/>
            <a:ext cx="15684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latinLnBrk="0" hangingPunct="0">
              <a:spcBef>
                <a:spcPct val="30000"/>
              </a:spcBef>
              <a:defRPr/>
            </a:pPr>
            <a:r>
              <a:rPr lang="en-US" altLang="ko-KR" sz="1400" b="1" i="1" dirty="0" smtClean="0">
                <a:solidFill>
                  <a:srgbClr val="FF0000"/>
                </a:solidFill>
                <a:latin typeface="맑은 고딕"/>
                <a:ea typeface="맑은 고딕"/>
              </a:rPr>
              <a:t>Confidential</a:t>
            </a:r>
            <a:endParaRPr lang="ko-KR" altLang="en-US" sz="1400" b="1" i="1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1067"/>
            <a:ext cx="1708572" cy="3530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701" r:id="rId3"/>
    <p:sldLayoutId id="2147483724" r:id="rId4"/>
    <p:sldLayoutId id="2147483727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3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7" algn="l" defTabSz="91436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9" indent="-228590" algn="l" defTabSz="91436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597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1F324E40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1F324E40"/><Relationship Id="rId4" Type="http://schemas.openxmlformats.org/officeDocument/2006/relationships/image" Target="../media/image39.1F324E40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33040" y="2276872"/>
            <a:ext cx="9145016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4800" b="1" dirty="0" smtClean="0">
                <a:solidFill>
                  <a:srgbClr val="000066"/>
                </a:solidFill>
                <a:latin typeface="+mj-ea"/>
                <a:ea typeface="+mj-ea"/>
              </a:rPr>
              <a:t>2022</a:t>
            </a:r>
            <a:r>
              <a:rPr lang="ko-KR" altLang="en-US" sz="4800" b="1" dirty="0" smtClean="0">
                <a:solidFill>
                  <a:srgbClr val="000066"/>
                </a:solidFill>
                <a:latin typeface="+mj-ea"/>
                <a:ea typeface="+mj-ea"/>
              </a:rPr>
              <a:t>년 </a:t>
            </a:r>
            <a:r>
              <a:rPr lang="en-US" altLang="ko-KR" sz="4800" b="1" dirty="0">
                <a:solidFill>
                  <a:srgbClr val="000066"/>
                </a:solidFill>
                <a:latin typeface="+mj-ea"/>
                <a:ea typeface="+mj-ea"/>
              </a:rPr>
              <a:t>3</a:t>
            </a:r>
            <a:r>
              <a:rPr lang="ko-KR" altLang="en-US" sz="4800" b="1" dirty="0" smtClean="0">
                <a:solidFill>
                  <a:srgbClr val="000066"/>
                </a:solidFill>
                <a:latin typeface="+mj-ea"/>
                <a:ea typeface="+mj-ea"/>
              </a:rPr>
              <a:t>분기 산업안전보건위원회</a:t>
            </a:r>
            <a:endParaRPr lang="en-US" altLang="ko-KR" sz="4800" b="1" dirty="0" smtClean="0">
              <a:solidFill>
                <a:srgbClr val="000066"/>
              </a:solidFill>
              <a:latin typeface="+mj-ea"/>
              <a:ea typeface="+mj-ea"/>
            </a:endParaRPr>
          </a:p>
          <a:p>
            <a:pPr algn="ctr" latinLnBrk="0">
              <a:spcBef>
                <a:spcPct val="50000"/>
              </a:spcBef>
            </a:pP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[</a:t>
            </a:r>
            <a:r>
              <a:rPr lang="ko-KR" altLang="en-US" sz="1500" b="1" dirty="0" smtClean="0">
                <a:solidFill>
                  <a:srgbClr val="000066"/>
                </a:solidFill>
                <a:latin typeface="+mj-ea"/>
                <a:ea typeface="+mj-ea"/>
              </a:rPr>
              <a:t>산업안전보건법 제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24</a:t>
            </a:r>
            <a:r>
              <a:rPr lang="ko-KR" altLang="en-US" sz="1500" b="1" dirty="0" smtClean="0">
                <a:solidFill>
                  <a:srgbClr val="000066"/>
                </a:solidFill>
                <a:latin typeface="+mj-ea"/>
                <a:ea typeface="+mj-ea"/>
              </a:rPr>
              <a:t>조에 따른 사업장의 안전 및 보건에 관한 중요 사항 심의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/</a:t>
            </a:r>
            <a:r>
              <a:rPr lang="ko-KR" altLang="en-US" sz="1500" b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의결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]</a:t>
            </a:r>
            <a:endParaRPr lang="ko-KR" altLang="en-US" sz="1500" b="1" dirty="0" smtClean="0">
              <a:solidFill>
                <a:srgbClr val="000066"/>
              </a:solidFill>
              <a:latin typeface="+mj-ea"/>
              <a:ea typeface="+mj-ea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1531790" y="4725144"/>
            <a:ext cx="6064546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 anchor="ctr">
            <a:spAutoFit/>
          </a:bodyPr>
          <a:lstStyle/>
          <a:p>
            <a:pPr algn="ctr" latinLnBrk="0">
              <a:defRPr/>
            </a:pPr>
            <a:r>
              <a:rPr lang="ko-KR" altLang="en-US" sz="2800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㈜ </a:t>
            </a:r>
            <a:r>
              <a:rPr lang="ko-KR" altLang="en-US" sz="2800" b="1" dirty="0" err="1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에스에프에이</a:t>
            </a:r>
            <a:r>
              <a:rPr lang="ko-KR" altLang="en-US" sz="2800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2800" b="1" dirty="0" err="1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화성사업장</a:t>
            </a:r>
            <a:endParaRPr kumimoji="0" lang="en-US" altLang="ko-KR" sz="2800" b="1" dirty="0" smtClean="0">
              <a:solidFill>
                <a:srgbClr val="000066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1573275" y="5478467"/>
            <a:ext cx="606454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 anchor="ctr">
            <a:spAutoFit/>
          </a:bodyPr>
          <a:lstStyle/>
          <a:p>
            <a:pPr algn="ctr" latinLnBrk="0">
              <a:defRPr/>
            </a:pPr>
            <a:r>
              <a:rPr kumimoji="0" lang="en-US" altLang="ko-KR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2022. 09. </a:t>
            </a:r>
            <a:r>
              <a:rPr lang="en-US" altLang="ko-KR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29.</a:t>
            </a:r>
            <a:r>
              <a:rPr kumimoji="0" lang="en-US" altLang="ko-KR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(14:00 ~ )</a:t>
            </a:r>
          </a:p>
        </p:txBody>
      </p:sp>
    </p:spTree>
    <p:extLst>
      <p:ext uri="{BB962C8B-B14F-4D97-AF65-F5344CB8AC3E}">
        <p14:creationId xmlns:p14="http://schemas.microsoft.com/office/powerpoint/2010/main" val="14016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46341" y="5616823"/>
            <a:ext cx="85021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점검 결과 및 향후 추진 사항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점검에서 </a:t>
            </a:r>
            <a:r>
              <a:rPr lang="ko-KR" altLang="en-US" sz="1200" dirty="0">
                <a:latin typeface="+mn-ea"/>
              </a:rPr>
              <a:t>파악된 문제점은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안전점검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개선조치 요청서 발행하여 </a:t>
            </a:r>
            <a:r>
              <a:rPr lang="en-US" altLang="ko-KR" sz="1200" dirty="0" smtClean="0">
                <a:latin typeface="+mn-ea"/>
              </a:rPr>
              <a:t>F/U </a:t>
            </a:r>
            <a:r>
              <a:rPr lang="ko-KR" altLang="en-US" sz="1200" dirty="0" smtClean="0">
                <a:latin typeface="+mn-ea"/>
              </a:rPr>
              <a:t>진행중</a:t>
            </a:r>
            <a:endParaRPr lang="en-US" altLang="ko-KR" sz="1200" dirty="0">
              <a:latin typeface="+mn-ea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37388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점검 진행 사진</a:t>
            </a:r>
            <a:endParaRPr lang="en-US" altLang="ko-KR" sz="1400" b="1" dirty="0" smtClean="0">
              <a:latin typeface="+mn-ea"/>
            </a:endParaRPr>
          </a:p>
        </p:txBody>
      </p:sp>
      <p:pic>
        <p:nvPicPr>
          <p:cNvPr id="18" name="그림 17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02135"/>
            <a:ext cx="360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그림 18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3763"/>
            <a:ext cx="360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그림 19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06380"/>
            <a:ext cx="360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그림 2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06380"/>
            <a:ext cx="3600000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67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51520" y="908720"/>
            <a:ext cx="3816424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전자결재 양식 개설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: 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안전점검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) </a:t>
            </a: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개선요청서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175432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시행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환경안전팀에서 안전점검 후 불합리사항에 대한 </a:t>
            </a:r>
            <a:r>
              <a:rPr lang="ko-KR" altLang="en-US" sz="1200" dirty="0" err="1" smtClean="0">
                <a:latin typeface="+mn-ea"/>
              </a:rPr>
              <a:t>개선요청을</a:t>
            </a:r>
            <a:r>
              <a:rPr lang="ko-KR" altLang="en-US" sz="1200" dirty="0" smtClean="0">
                <a:latin typeface="+mn-ea"/>
              </a:rPr>
              <a:t> 전자결재 기안 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err="1" smtClean="0">
                <a:latin typeface="+mn-ea"/>
              </a:rPr>
              <a:t>개선요청에</a:t>
            </a:r>
            <a:r>
              <a:rPr lang="ko-KR" altLang="en-US" sz="1200" dirty="0" smtClean="0">
                <a:latin typeface="+mn-ea"/>
              </a:rPr>
              <a:t> 대한 개선 </a:t>
            </a:r>
            <a:r>
              <a:rPr lang="ko-KR" altLang="en-US" sz="1200" dirty="0" err="1" smtClean="0">
                <a:latin typeface="+mn-ea"/>
              </a:rPr>
              <a:t>조치결과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계획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을 작성 후 회신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3) </a:t>
            </a:r>
            <a:r>
              <a:rPr lang="ko-KR" altLang="en-US" sz="1200" dirty="0" smtClean="0">
                <a:latin typeface="+mn-ea"/>
              </a:rPr>
              <a:t>시행일 </a:t>
            </a:r>
            <a:r>
              <a:rPr lang="en-US" altLang="ko-KR" sz="1200" dirty="0" smtClean="0">
                <a:latin typeface="+mn-ea"/>
              </a:rPr>
              <a:t>: 2022</a:t>
            </a:r>
            <a:r>
              <a:rPr lang="ko-KR" altLang="en-US" sz="1200" dirty="0" smtClean="0">
                <a:latin typeface="+mn-ea"/>
              </a:rPr>
              <a:t>년 </a:t>
            </a:r>
            <a:r>
              <a:rPr lang="en-US" altLang="ko-KR" sz="1200" dirty="0" smtClean="0">
                <a:latin typeface="+mn-ea"/>
              </a:rPr>
              <a:t>7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~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개선요청서</a:t>
            </a:r>
            <a:r>
              <a:rPr lang="ko-KR" altLang="en-US" sz="1400" b="1" dirty="0" smtClean="0">
                <a:latin typeface="+mn-ea"/>
              </a:rPr>
              <a:t> 예시</a:t>
            </a:r>
            <a:endParaRPr lang="en-US" altLang="ko-KR" sz="1400" b="1" dirty="0" smtClean="0">
              <a:latin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162" y="3183797"/>
            <a:ext cx="2376264" cy="3091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177262"/>
            <a:ext cx="2376264" cy="3091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7" y="3177262"/>
            <a:ext cx="2597758" cy="30919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86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공도구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정기 점검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295465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사업장 내 반입되는 </a:t>
            </a:r>
            <a:r>
              <a:rPr lang="ko-KR" altLang="en-US" sz="1200" dirty="0" err="1" smtClean="0">
                <a:latin typeface="+mn-ea"/>
              </a:rPr>
              <a:t>공도구의</a:t>
            </a:r>
            <a:r>
              <a:rPr lang="ko-KR" altLang="en-US" sz="1200" dirty="0" smtClean="0">
                <a:latin typeface="+mn-ea"/>
              </a:rPr>
              <a:t> 사전 안전성 확인 및 검증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err="1" smtClean="0">
                <a:latin typeface="+mn-ea"/>
              </a:rPr>
              <a:t>공도구로</a:t>
            </a:r>
            <a:r>
              <a:rPr lang="ko-KR" altLang="en-US" sz="1200" dirty="0" smtClean="0">
                <a:latin typeface="+mn-ea"/>
              </a:rPr>
              <a:t> 인한 안전사고 및 화재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감전사고 예방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적용대상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400" b="1" dirty="0" smtClean="0">
                <a:latin typeface="+mn-ea"/>
              </a:rPr>
              <a:t>   </a:t>
            </a:r>
            <a:r>
              <a:rPr lang="en-US" altLang="ko-KR" sz="1400" dirty="0" smtClean="0">
                <a:latin typeface="+mn-ea"/>
              </a:rPr>
              <a:t>:</a:t>
            </a:r>
            <a:r>
              <a:rPr lang="en-US" altLang="ko-KR" sz="1200" dirty="0" smtClean="0">
                <a:latin typeface="+mn-ea"/>
              </a:rPr>
              <a:t> (</a:t>
            </a:r>
            <a:r>
              <a:rPr lang="ko-KR" altLang="en-US" sz="1200" dirty="0" smtClean="0">
                <a:latin typeface="+mn-ea"/>
              </a:rPr>
              <a:t>화성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아산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사업장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점검일정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매</a:t>
            </a:r>
            <a:r>
              <a:rPr lang="en-US" altLang="ko-KR" sz="1200" dirty="0" smtClean="0">
                <a:latin typeface="+mn-ea"/>
              </a:rPr>
              <a:t> 1</a:t>
            </a:r>
            <a:r>
              <a:rPr lang="ko-KR" altLang="en-US" sz="1200" dirty="0" smtClean="0">
                <a:latin typeface="+mn-ea"/>
              </a:rPr>
              <a:t>개월마다 점검 진행중</a:t>
            </a: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</a:t>
            </a:r>
            <a:r>
              <a:rPr lang="en-US" altLang="ko-KR" sz="1400" dirty="0">
                <a:latin typeface="+mn-ea"/>
              </a:rPr>
              <a:t>:</a:t>
            </a: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22</a:t>
            </a:r>
            <a:r>
              <a:rPr lang="ko-KR" altLang="en-US" sz="1200" dirty="0" smtClean="0">
                <a:latin typeface="+mn-ea"/>
              </a:rPr>
              <a:t>년 </a:t>
            </a:r>
            <a:r>
              <a:rPr lang="en-US" altLang="ko-KR" sz="1200" dirty="0" smtClean="0">
                <a:latin typeface="+mn-ea"/>
              </a:rPr>
              <a:t>7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20</a:t>
            </a:r>
            <a:r>
              <a:rPr lang="ko-KR" altLang="en-US" sz="1200" dirty="0" smtClean="0">
                <a:latin typeface="+mn-ea"/>
              </a:rPr>
              <a:t>일</a:t>
            </a:r>
            <a:r>
              <a:rPr lang="en-US" altLang="ko-KR" sz="1200" dirty="0" smtClean="0">
                <a:latin typeface="+mn-ea"/>
              </a:rPr>
              <a:t>, 8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10</a:t>
            </a:r>
            <a:r>
              <a:rPr lang="ko-KR" altLang="en-US" sz="1200" dirty="0" smtClean="0">
                <a:latin typeface="+mn-ea"/>
              </a:rPr>
              <a:t>일</a:t>
            </a:r>
            <a:r>
              <a:rPr lang="en-US" altLang="ko-KR" sz="1200" dirty="0" smtClean="0">
                <a:latin typeface="+mn-ea"/>
              </a:rPr>
              <a:t>, 9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7</a:t>
            </a:r>
            <a:r>
              <a:rPr lang="ko-KR" altLang="en-US" sz="1200" dirty="0" smtClean="0">
                <a:latin typeface="+mn-ea"/>
              </a:rPr>
              <a:t>일</a:t>
            </a:r>
            <a:endParaRPr lang="ko-KR" altLang="en-US" sz="1200" b="1" dirty="0">
              <a:latin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5847824" y="1340768"/>
          <a:ext cx="2540600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600">
                  <a:extLst>
                    <a:ext uri="{9D8B030D-6E8A-4147-A177-3AD203B41FA5}">
                      <a16:colId xmlns:a16="http://schemas.microsoft.com/office/drawing/2014/main" val="3852828739"/>
                    </a:ext>
                  </a:extLst>
                </a:gridCol>
              </a:tblGrid>
              <a:tr h="3942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공도구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점검필증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스티커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44392"/>
                  </a:ext>
                </a:extLst>
              </a:tr>
              <a:tr h="2558101">
                <a:tc>
                  <a:txBody>
                    <a:bodyPr/>
                    <a:lstStyle/>
                    <a:p>
                      <a:pPr marL="0" marR="0" lvl="0" indent="0" algn="l" defTabSz="91433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ko-KR" altLang="en-US" sz="1200" b="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3155145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904" y="1761335"/>
            <a:ext cx="1219400" cy="2512701"/>
          </a:xfrm>
          <a:prstGeom prst="rect">
            <a:avLst/>
          </a:prstGeom>
        </p:spPr>
      </p:pic>
      <p:pic>
        <p:nvPicPr>
          <p:cNvPr id="9" name="그림 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320"/>
            <a:ext cx="2160000" cy="18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13313"/>
          <a:stretch>
            <a:fillRect/>
          </a:stretch>
        </p:blipFill>
        <p:spPr bwMode="auto">
          <a:xfrm>
            <a:off x="3383968" y="4499370"/>
            <a:ext cx="2160000" cy="18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61289" y="4509320"/>
            <a:ext cx="216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84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안전관계자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임명장 발급</a:t>
            </a:r>
            <a:endParaRPr lang="en-US" altLang="ko-KR" sz="1400" b="1" kern="0" dirty="0" smtClean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87974"/>
            <a:ext cx="8712646" cy="373948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대상 </a:t>
            </a:r>
            <a:r>
              <a:rPr lang="en-US" altLang="ko-KR" sz="1400" b="1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안전보건관리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총괄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책임자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관리감독자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안전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보건 관리자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안전보건관계자의 안전보건 활동 근거 마련 및 책임의식과 권한 부여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안전보건관계자의 역할과 임무의 명문화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3) </a:t>
            </a:r>
            <a:r>
              <a:rPr lang="ko-KR" altLang="en-US" sz="1200" dirty="0" smtClean="0">
                <a:latin typeface="+mn-ea"/>
              </a:rPr>
              <a:t>안전보건관리 직무수행에 대한 동기부여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발급대상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200" b="1" dirty="0" smtClean="0">
                <a:latin typeface="+mn-ea"/>
              </a:rPr>
              <a:t>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안전보건관리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총괄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책임자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안전관리자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보건관리자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41</a:t>
            </a:r>
            <a:r>
              <a:rPr lang="ko-KR" altLang="en-US" sz="1200" dirty="0" smtClean="0">
                <a:latin typeface="+mn-ea"/>
              </a:rPr>
              <a:t>명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2) </a:t>
            </a:r>
            <a:r>
              <a:rPr lang="ko-KR" altLang="en-US" sz="1200" dirty="0" err="1" smtClean="0">
                <a:latin typeface="+mn-ea"/>
              </a:rPr>
              <a:t>관리감독자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360</a:t>
            </a:r>
            <a:r>
              <a:rPr lang="ko-KR" altLang="en-US" sz="1200" dirty="0" smtClean="0">
                <a:latin typeface="+mn-ea"/>
              </a:rPr>
              <a:t>명</a:t>
            </a:r>
            <a:r>
              <a:rPr lang="en-US" altLang="ko-KR" sz="1200" dirty="0" smtClean="0">
                <a:latin typeface="+mn-ea"/>
              </a:rPr>
              <a:t>(PM, </a:t>
            </a:r>
            <a:r>
              <a:rPr lang="ko-KR" altLang="en-US" sz="1200" dirty="0" smtClean="0">
                <a:latin typeface="+mn-ea"/>
              </a:rPr>
              <a:t>제어</a:t>
            </a:r>
            <a:r>
              <a:rPr lang="en-US" altLang="ko-KR" sz="1200" dirty="0" smtClean="0">
                <a:latin typeface="+mn-ea"/>
              </a:rPr>
              <a:t>, R&amp;D, </a:t>
            </a:r>
            <a:r>
              <a:rPr lang="ko-KR" altLang="en-US" sz="1200" dirty="0" err="1" smtClean="0">
                <a:latin typeface="+mn-ea"/>
              </a:rPr>
              <a:t>인프라지원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발행방법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:</a:t>
            </a: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e-mail </a:t>
            </a:r>
            <a:r>
              <a:rPr lang="ko-KR" altLang="en-US" sz="1200" dirty="0" smtClean="0">
                <a:latin typeface="+mn-ea"/>
              </a:rPr>
              <a:t>로 개인별 임명장 발행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               (22</a:t>
            </a:r>
            <a:r>
              <a:rPr lang="ko-KR" altLang="en-US" sz="1200" dirty="0" smtClean="0">
                <a:latin typeface="+mn-ea"/>
              </a:rPr>
              <a:t>년 </a:t>
            </a:r>
            <a:r>
              <a:rPr lang="en-US" altLang="ko-KR" sz="1200" dirty="0" smtClean="0">
                <a:latin typeface="+mn-ea"/>
              </a:rPr>
              <a:t>10</a:t>
            </a:r>
            <a:r>
              <a:rPr lang="ko-KR" altLang="en-US" sz="1200" dirty="0" smtClean="0">
                <a:latin typeface="+mn-ea"/>
              </a:rPr>
              <a:t>월 중 완료 예정</a:t>
            </a:r>
            <a:r>
              <a:rPr lang="en-US" altLang="ko-KR" sz="1200" dirty="0" smtClean="0">
                <a:latin typeface="+mn-ea"/>
              </a:rPr>
              <a:t>)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5613880" y="1556792"/>
            <a:ext cx="3294049" cy="4281127"/>
            <a:chOff x="476712" y="2130574"/>
            <a:chExt cx="3447216" cy="4250754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12" y="2130574"/>
              <a:ext cx="3447216" cy="425075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015" y="5788337"/>
              <a:ext cx="2044552" cy="569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0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ISO 45001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내부심사 실시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383181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>
                <a:latin typeface="+mn-ea"/>
              </a:rPr>
              <a:t>안전보건경영시스템</a:t>
            </a:r>
            <a:r>
              <a:rPr lang="en-US" altLang="ko-KR" sz="1200" dirty="0">
                <a:latin typeface="+mn-ea"/>
              </a:rPr>
              <a:t>(ISO 45001) </a:t>
            </a:r>
            <a:r>
              <a:rPr lang="ko-KR" altLang="en-US" sz="1200" dirty="0">
                <a:latin typeface="+mn-ea"/>
              </a:rPr>
              <a:t>인증 추진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>
                <a:latin typeface="+mn-ea"/>
              </a:rPr>
              <a:t>안전보건경영시스템</a:t>
            </a:r>
            <a:r>
              <a:rPr lang="en-US" altLang="ko-KR" sz="1200" dirty="0">
                <a:latin typeface="+mn-ea"/>
              </a:rPr>
              <a:t>(ISO 45001) </a:t>
            </a:r>
            <a:r>
              <a:rPr lang="ko-KR" altLang="en-US" sz="1200" dirty="0">
                <a:latin typeface="+mn-ea"/>
              </a:rPr>
              <a:t>인증 요건에 의거하여 요구사항 적합 및 실행 여부 점검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심사일정</a:t>
            </a:r>
            <a:r>
              <a:rPr lang="ko-KR" altLang="en-US" sz="1400" b="1" dirty="0" smtClean="0">
                <a:latin typeface="+mn-ea"/>
              </a:rPr>
              <a:t> 및 </a:t>
            </a:r>
            <a:r>
              <a:rPr lang="ko-KR" altLang="en-US" sz="1400" b="1" dirty="0" err="1" smtClean="0">
                <a:latin typeface="+mn-ea"/>
              </a:rPr>
              <a:t>대상부서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심사방법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현장점검 및 전자메일을 통한 사전 심사 안내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</a:t>
            </a:r>
            <a:r>
              <a:rPr lang="en-US" altLang="ko-KR" sz="1200" dirty="0" smtClean="0">
                <a:latin typeface="+mn-ea"/>
              </a:rPr>
              <a:t>2) Check List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활용 심사 진행</a:t>
            </a:r>
            <a:endParaRPr lang="ko-KR" altLang="en-US" sz="1200" b="1" dirty="0">
              <a:latin typeface="+mn-ea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844419"/>
              </p:ext>
            </p:extLst>
          </p:nvPr>
        </p:nvGraphicFramePr>
        <p:xfrm>
          <a:off x="334576" y="2872829"/>
          <a:ext cx="8593748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600">
                  <a:extLst>
                    <a:ext uri="{9D8B030D-6E8A-4147-A177-3AD203B41FA5}">
                      <a16:colId xmlns:a16="http://schemas.microsoft.com/office/drawing/2014/main" val="1162536481"/>
                    </a:ext>
                  </a:extLst>
                </a:gridCol>
                <a:gridCol w="1110600">
                  <a:extLst>
                    <a:ext uri="{9D8B030D-6E8A-4147-A177-3AD203B41FA5}">
                      <a16:colId xmlns:a16="http://schemas.microsoft.com/office/drawing/2014/main" val="1899070996"/>
                    </a:ext>
                  </a:extLst>
                </a:gridCol>
                <a:gridCol w="6372548">
                  <a:extLst>
                    <a:ext uri="{9D8B030D-6E8A-4147-A177-3AD203B41FA5}">
                      <a16:colId xmlns:a16="http://schemas.microsoft.com/office/drawing/2014/main" val="520275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사업장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심사일자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내  용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77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화성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9/19 ~ 9/21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환경안전팀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화성지원파트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물류시스템사업부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err="1" smtClean="0"/>
                        <a:t>제어그룹</a:t>
                      </a:r>
                      <a:r>
                        <a:rPr lang="en-US" altLang="ko-KR" sz="1200" dirty="0" smtClean="0"/>
                        <a:t>, R&amp;D 1,</a:t>
                      </a:r>
                      <a:r>
                        <a:rPr lang="en-US" altLang="ko-KR" sz="1200" baseline="0" dirty="0" smtClean="0"/>
                        <a:t> 2</a:t>
                      </a:r>
                      <a:r>
                        <a:rPr lang="ko-KR" altLang="en-US" sz="1200" baseline="0" dirty="0" smtClean="0"/>
                        <a:t>센터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3164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아산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9/19 ~ 9/21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환경안전팀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아산지원파트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물류시스템사업부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err="1" smtClean="0"/>
                        <a:t>제어그룹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공정장비사업부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반도체 사업부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849030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167359"/>
            <a:ext cx="2934630" cy="19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지게차 </a:t>
            </a:r>
            <a:r>
              <a:rPr kumimoji="0" lang="ko-KR" altLang="en-US" sz="1400" b="1" kern="0" dirty="0" err="1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안전라인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 </a:t>
            </a: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TEST 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실시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3093154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지게차 사고는 제조업에서 가장 많이 발생하는 사고 중 하나이며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지게차로 인한 충돌 및 협착 사고 예방을 위해 설치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err="1" smtClean="0">
                <a:latin typeface="+mn-ea"/>
              </a:rPr>
              <a:t>안전라인은</a:t>
            </a:r>
            <a:r>
              <a:rPr lang="ko-KR" altLang="en-US" sz="1200" dirty="0" smtClean="0">
                <a:latin typeface="+mn-ea"/>
              </a:rPr>
              <a:t> 지게차 충돌 사고를 방지하기 위한 안전장치로서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지게차 </a:t>
            </a:r>
            <a:r>
              <a:rPr lang="en-US" altLang="ko-KR" sz="1200" dirty="0" smtClean="0">
                <a:latin typeface="+mn-ea"/>
              </a:rPr>
              <a:t>3</a:t>
            </a:r>
            <a:r>
              <a:rPr lang="ko-KR" altLang="en-US" sz="1200" dirty="0" smtClean="0">
                <a:latin typeface="+mn-ea"/>
              </a:rPr>
              <a:t>면에 </a:t>
            </a:r>
            <a:r>
              <a:rPr lang="en-US" altLang="ko-KR" sz="1200" dirty="0" smtClean="0">
                <a:latin typeface="+mn-ea"/>
              </a:rPr>
              <a:t>‘</a:t>
            </a:r>
            <a:r>
              <a:rPr lang="ko-KR" altLang="en-US" sz="1200" dirty="0" err="1" smtClean="0">
                <a:latin typeface="+mn-ea"/>
              </a:rPr>
              <a:t>ㄷ</a:t>
            </a:r>
            <a:r>
              <a:rPr lang="en-US" altLang="ko-KR" sz="1200" dirty="0" smtClean="0">
                <a:latin typeface="+mn-ea"/>
              </a:rPr>
              <a:t>’</a:t>
            </a:r>
            <a:r>
              <a:rPr lang="ko-KR" altLang="en-US" sz="1200" dirty="0" smtClean="0">
                <a:latin typeface="+mn-ea"/>
              </a:rPr>
              <a:t>자 형 </a:t>
            </a:r>
            <a:r>
              <a:rPr lang="ko-KR" altLang="en-US" sz="1200" dirty="0" err="1" smtClean="0">
                <a:latin typeface="+mn-ea"/>
              </a:rPr>
              <a:t>안전라인을</a:t>
            </a:r>
            <a:r>
              <a:rPr lang="ko-KR" altLang="en-US" sz="1200" dirty="0" smtClean="0">
                <a:latin typeface="+mn-ea"/>
              </a:rPr>
              <a:t> 생성하여 접근 방지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사업장별</a:t>
            </a:r>
            <a:r>
              <a:rPr lang="ko-KR" altLang="en-US" sz="1400" b="1" dirty="0" smtClean="0">
                <a:latin typeface="+mn-ea"/>
              </a:rPr>
              <a:t> 지게차 사용현황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설치 사진</a:t>
            </a:r>
            <a:endParaRPr lang="en-US" altLang="ko-KR" sz="1400" b="1" dirty="0" smtClean="0">
              <a:latin typeface="+mn-ea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932531"/>
              </p:ext>
            </p:extLst>
          </p:nvPr>
        </p:nvGraphicFramePr>
        <p:xfrm>
          <a:off x="334576" y="2872829"/>
          <a:ext cx="8593748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600">
                  <a:extLst>
                    <a:ext uri="{9D8B030D-6E8A-4147-A177-3AD203B41FA5}">
                      <a16:colId xmlns:a16="http://schemas.microsoft.com/office/drawing/2014/main" val="1162536481"/>
                    </a:ext>
                  </a:extLst>
                </a:gridCol>
                <a:gridCol w="1110600">
                  <a:extLst>
                    <a:ext uri="{9D8B030D-6E8A-4147-A177-3AD203B41FA5}">
                      <a16:colId xmlns:a16="http://schemas.microsoft.com/office/drawing/2014/main" val="1899070996"/>
                    </a:ext>
                  </a:extLst>
                </a:gridCol>
                <a:gridCol w="3186274">
                  <a:extLst>
                    <a:ext uri="{9D8B030D-6E8A-4147-A177-3AD203B41FA5}">
                      <a16:colId xmlns:a16="http://schemas.microsoft.com/office/drawing/2014/main" val="520275286"/>
                    </a:ext>
                  </a:extLst>
                </a:gridCol>
                <a:gridCol w="3186274">
                  <a:extLst>
                    <a:ext uri="{9D8B030D-6E8A-4147-A177-3AD203B41FA5}">
                      <a16:colId xmlns:a16="http://schemas.microsoft.com/office/drawing/2014/main" val="1386897570"/>
                    </a:ext>
                  </a:extLst>
                </a:gridCol>
              </a:tblGrid>
              <a:tr h="2388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사업장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대수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내  용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비고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77348"/>
                  </a:ext>
                </a:extLst>
              </a:tr>
              <a:tr h="2388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화성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</a:t>
                      </a:r>
                      <a:r>
                        <a:rPr lang="ko-KR" altLang="en-US" sz="1200" dirty="0" smtClean="0"/>
                        <a:t>대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SFA</a:t>
                      </a:r>
                      <a:r>
                        <a:rPr lang="en-US" altLang="ko-KR" sz="1200" baseline="0" dirty="0" smtClean="0"/>
                        <a:t> : 2</a:t>
                      </a:r>
                      <a:r>
                        <a:rPr lang="ko-KR" altLang="en-US" sz="1200" baseline="0" dirty="0" smtClean="0"/>
                        <a:t>대 </a:t>
                      </a:r>
                      <a:r>
                        <a:rPr lang="en-US" altLang="ko-KR" sz="1200" baseline="0" dirty="0" smtClean="0"/>
                        <a:t>/ </a:t>
                      </a:r>
                      <a:r>
                        <a:rPr lang="ko-KR" altLang="en-US" sz="1200" baseline="0" dirty="0" smtClean="0"/>
                        <a:t>임대 </a:t>
                      </a:r>
                      <a:r>
                        <a:rPr lang="en-US" altLang="ko-KR" sz="1200" baseline="0" dirty="0" smtClean="0"/>
                        <a:t>: 1</a:t>
                      </a:r>
                      <a:r>
                        <a:rPr lang="ko-KR" altLang="en-US" sz="1200" baseline="0" dirty="0" smtClean="0"/>
                        <a:t>대</a:t>
                      </a:r>
                      <a:endParaRPr lang="ko-KR" altLang="en-US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아산사업장</a:t>
                      </a:r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200" dirty="0" smtClean="0"/>
                        <a:t>301</a:t>
                      </a:r>
                      <a:r>
                        <a:rPr lang="ko-KR" altLang="en-US" sz="1200" dirty="0" smtClean="0"/>
                        <a:t>동 지게차 </a:t>
                      </a:r>
                      <a:r>
                        <a:rPr lang="en-US" altLang="ko-KR" sz="1200" dirty="0" smtClean="0"/>
                        <a:t>1</a:t>
                      </a:r>
                      <a:r>
                        <a:rPr lang="ko-KR" altLang="en-US" sz="1200" dirty="0" smtClean="0"/>
                        <a:t>대</a:t>
                      </a:r>
                      <a:r>
                        <a:rPr lang="ko-KR" altLang="en-US" sz="1200" baseline="0" dirty="0" smtClean="0"/>
                        <a:t>에 </a:t>
                      </a:r>
                      <a:endParaRPr lang="en-US" altLang="ko-KR" sz="1200" baseline="0" dirty="0" smtClean="0"/>
                    </a:p>
                    <a:p>
                      <a:pPr algn="ctr" latinLnBrk="1"/>
                      <a:r>
                        <a:rPr lang="ko-KR" altLang="en-US" sz="1200" baseline="0" dirty="0" smtClean="0"/>
                        <a:t>시범 설치</a:t>
                      </a:r>
                      <a:r>
                        <a:rPr lang="en-US" altLang="ko-KR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ᆞ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운영하여 </a:t>
                      </a:r>
                      <a:r>
                        <a:rPr lang="ko-KR" altLang="en-US" sz="1200" baseline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성능검증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후</a:t>
                      </a:r>
                      <a:endParaRPr lang="en-US" altLang="ko-KR" sz="1200" baseline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 없을 시 나머지 </a:t>
                      </a:r>
                      <a:r>
                        <a:rPr lang="en-US" altLang="ko-KR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대에 전수 설치</a:t>
                      </a:r>
                      <a:endParaRPr lang="en-US" altLang="ko-K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3164292"/>
                  </a:ext>
                </a:extLst>
              </a:tr>
              <a:tr h="29448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아산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20</a:t>
                      </a:r>
                      <a:r>
                        <a:rPr lang="ko-KR" altLang="en-US" sz="1200" dirty="0" smtClean="0"/>
                        <a:t>대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SFA : 9</a:t>
                      </a:r>
                      <a:r>
                        <a:rPr lang="ko-KR" altLang="en-US" sz="1200" dirty="0" smtClean="0"/>
                        <a:t>대 </a:t>
                      </a:r>
                      <a:r>
                        <a:rPr lang="en-US" altLang="ko-KR" sz="1200" dirty="0" smtClean="0"/>
                        <a:t>/ DPM : 3</a:t>
                      </a:r>
                      <a:r>
                        <a:rPr lang="ko-KR" altLang="en-US" sz="1200" dirty="0" smtClean="0"/>
                        <a:t>대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en-US" altLang="ko-KR" sz="1200" dirty="0" smtClean="0"/>
                        <a:t>ADM : 3</a:t>
                      </a:r>
                      <a:r>
                        <a:rPr lang="ko-KR" altLang="en-US" sz="1200" dirty="0" smtClean="0"/>
                        <a:t>대 </a:t>
                      </a:r>
                      <a:r>
                        <a:rPr lang="en-US" altLang="ko-KR" sz="1200" dirty="0" smtClean="0"/>
                        <a:t>/ </a:t>
                      </a:r>
                      <a:r>
                        <a:rPr lang="ko-KR" altLang="en-US" sz="1200" dirty="0" smtClean="0"/>
                        <a:t>임대 </a:t>
                      </a:r>
                      <a:r>
                        <a:rPr lang="en-US" altLang="ko-KR" sz="1200" dirty="0" smtClean="0"/>
                        <a:t>: 5</a:t>
                      </a:r>
                      <a:r>
                        <a:rPr lang="ko-KR" altLang="en-US" sz="1200" dirty="0" smtClean="0"/>
                        <a:t>대</a:t>
                      </a:r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849030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2" y="4487491"/>
            <a:ext cx="6402181" cy="18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제어그룹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특별교육 시행 예정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4339650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29</a:t>
            </a:r>
            <a:r>
              <a:rPr lang="ko-KR" altLang="en-US" sz="1200" dirty="0" smtClean="0">
                <a:latin typeface="+mn-ea"/>
              </a:rPr>
              <a:t>조에 의거 특별교육 해당 근로자에 대한 법정 교육 실시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err="1" smtClean="0">
                <a:latin typeface="+mn-ea"/>
              </a:rPr>
              <a:t>제어인력의</a:t>
            </a:r>
            <a:r>
              <a:rPr lang="ko-KR" altLang="en-US" sz="1200" dirty="0" smtClean="0">
                <a:latin typeface="+mn-ea"/>
              </a:rPr>
              <a:t> 안전에 대한 역량 강화 및 안전의식 제고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시행개요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</a:t>
            </a: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재직자 중 특별안전교육 대상 인원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부서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37</a:t>
            </a:r>
            <a:r>
              <a:rPr lang="ko-KR" altLang="en-US" sz="1200" dirty="0" smtClean="0">
                <a:latin typeface="+mn-ea"/>
              </a:rPr>
              <a:t>명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제어그룹</a:t>
            </a:r>
            <a:r>
              <a:rPr lang="en-US" altLang="ko-KR" sz="1200" dirty="0" smtClean="0">
                <a:latin typeface="+mn-ea"/>
              </a:rPr>
              <a:t>(S/W</a:t>
            </a:r>
            <a:r>
              <a:rPr lang="ko-KR" altLang="en-US" sz="1200" dirty="0" smtClean="0">
                <a:latin typeface="+mn-ea"/>
              </a:rPr>
              <a:t>팀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제어설계</a:t>
            </a:r>
            <a:r>
              <a:rPr lang="en-US" altLang="ko-KR" sz="1200" dirty="0" smtClean="0">
                <a:latin typeface="+mn-ea"/>
              </a:rPr>
              <a:t>1~6</a:t>
            </a:r>
            <a:r>
              <a:rPr lang="ko-KR" altLang="en-US" sz="1200" dirty="0" smtClean="0">
                <a:latin typeface="+mn-ea"/>
              </a:rPr>
              <a:t>팀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err="1" smtClean="0">
                <a:latin typeface="+mn-ea"/>
              </a:rPr>
              <a:t>교육과목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전기작업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+ </a:t>
            </a:r>
            <a:r>
              <a:rPr lang="ko-KR" altLang="en-US" sz="1200" dirty="0" err="1" smtClean="0">
                <a:latin typeface="+mn-ea"/>
              </a:rPr>
              <a:t>로봇작업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2</a:t>
            </a:r>
            <a:r>
              <a:rPr lang="ko-KR" altLang="en-US" sz="1200" dirty="0" smtClean="0">
                <a:latin typeface="+mn-ea"/>
              </a:rPr>
              <a:t>과목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3) </a:t>
            </a:r>
            <a:r>
              <a:rPr lang="ko-KR" altLang="en-US" sz="1200" dirty="0" smtClean="0">
                <a:latin typeface="+mn-ea"/>
              </a:rPr>
              <a:t>교육시간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24</a:t>
            </a:r>
            <a:r>
              <a:rPr lang="ko-KR" altLang="en-US" sz="1200" dirty="0" smtClean="0">
                <a:latin typeface="+mn-ea"/>
              </a:rPr>
              <a:t>시간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전기 </a:t>
            </a:r>
            <a:r>
              <a:rPr lang="en-US" altLang="ko-KR" sz="1200" dirty="0" smtClean="0">
                <a:latin typeface="+mn-ea"/>
              </a:rPr>
              <a:t>8Hr + </a:t>
            </a:r>
            <a:r>
              <a:rPr lang="ko-KR" altLang="en-US" sz="1200" dirty="0" smtClean="0">
                <a:latin typeface="+mn-ea"/>
              </a:rPr>
              <a:t>로봇 </a:t>
            </a:r>
            <a:r>
              <a:rPr lang="en-US" altLang="ko-KR" sz="1200" dirty="0" smtClean="0">
                <a:latin typeface="+mn-ea"/>
              </a:rPr>
              <a:t>8Hr + </a:t>
            </a:r>
            <a:r>
              <a:rPr lang="ko-KR" altLang="en-US" sz="1200" dirty="0" smtClean="0">
                <a:latin typeface="+mn-ea"/>
              </a:rPr>
              <a:t>공통 </a:t>
            </a:r>
            <a:r>
              <a:rPr lang="en-US" altLang="ko-KR" sz="1200" dirty="0" smtClean="0">
                <a:latin typeface="+mn-ea"/>
              </a:rPr>
              <a:t>8Hr)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4) </a:t>
            </a:r>
            <a:r>
              <a:rPr lang="ko-KR" altLang="en-US" sz="1200" dirty="0" smtClean="0">
                <a:latin typeface="+mn-ea"/>
              </a:rPr>
              <a:t>외부강사 초빙교육으로 진행</a:t>
            </a:r>
            <a:endParaRPr lang="en-US" altLang="ko-KR" sz="1400" dirty="0" smtClean="0">
              <a:latin typeface="+mn-ea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406659"/>
              </p:ext>
            </p:extLst>
          </p:nvPr>
        </p:nvGraphicFramePr>
        <p:xfrm>
          <a:off x="334576" y="3189474"/>
          <a:ext cx="8593748" cy="1411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600">
                  <a:extLst>
                    <a:ext uri="{9D8B030D-6E8A-4147-A177-3AD203B41FA5}">
                      <a16:colId xmlns:a16="http://schemas.microsoft.com/office/drawing/2014/main" val="1162536481"/>
                    </a:ext>
                  </a:extLst>
                </a:gridCol>
                <a:gridCol w="1110600">
                  <a:extLst>
                    <a:ext uri="{9D8B030D-6E8A-4147-A177-3AD203B41FA5}">
                      <a16:colId xmlns:a16="http://schemas.microsoft.com/office/drawing/2014/main" val="189907099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520275286"/>
                    </a:ext>
                  </a:extLst>
                </a:gridCol>
                <a:gridCol w="3636244">
                  <a:extLst>
                    <a:ext uri="{9D8B030D-6E8A-4147-A177-3AD203B41FA5}">
                      <a16:colId xmlns:a16="http://schemas.microsoft.com/office/drawing/2014/main" val="1386897570"/>
                    </a:ext>
                  </a:extLst>
                </a:gridCol>
              </a:tblGrid>
              <a:tr h="2388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사업장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입사구분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인원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비고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77348"/>
                  </a:ext>
                </a:extLst>
              </a:tr>
              <a:tr h="23885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화성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신입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/>
                        <a:t>질서위반행위규제법 제</a:t>
                      </a:r>
                      <a:r>
                        <a:rPr lang="en-US" altLang="ko-KR" sz="1200" dirty="0" smtClean="0"/>
                        <a:t>19</a:t>
                      </a:r>
                      <a:r>
                        <a:rPr lang="ko-KR" altLang="en-US" sz="1200" dirty="0" smtClean="0"/>
                        <a:t>조 과태료 부과의 </a:t>
                      </a:r>
                      <a:endParaRPr lang="en-US" altLang="ko-KR" sz="1200" dirty="0" smtClean="0"/>
                    </a:p>
                    <a:p>
                      <a:pPr algn="l" latinLnBrk="1"/>
                      <a:r>
                        <a:rPr lang="ko-KR" altLang="en-US" sz="1200" dirty="0" err="1" smtClean="0"/>
                        <a:t>제척기간에</a:t>
                      </a:r>
                      <a:r>
                        <a:rPr lang="ko-KR" altLang="en-US" sz="1200" dirty="0" smtClean="0"/>
                        <a:t> 의거 </a:t>
                      </a:r>
                      <a:r>
                        <a:rPr lang="en-US" altLang="ko-KR" sz="1200" dirty="0" smtClean="0"/>
                        <a:t>5</a:t>
                      </a:r>
                      <a:r>
                        <a:rPr lang="ko-KR" altLang="en-US" sz="1200" dirty="0" smtClean="0"/>
                        <a:t>년 이상 경과한 경우 과태료 대상 면제되어 </a:t>
                      </a:r>
                      <a:r>
                        <a:rPr lang="en-US" altLang="ko-KR" sz="1200" dirty="0" smtClean="0"/>
                        <a:t>17</a:t>
                      </a:r>
                      <a:r>
                        <a:rPr lang="ko-KR" altLang="en-US" sz="1200" dirty="0" smtClean="0"/>
                        <a:t>년 </a:t>
                      </a:r>
                      <a:r>
                        <a:rPr lang="en-US" altLang="ko-KR" sz="1200" dirty="0" smtClean="0"/>
                        <a:t>9</a:t>
                      </a:r>
                      <a:r>
                        <a:rPr lang="ko-KR" altLang="en-US" sz="1200" dirty="0" smtClean="0"/>
                        <a:t>월 이후 </a:t>
                      </a:r>
                      <a:r>
                        <a:rPr lang="ko-KR" altLang="en-US" sz="1200" dirty="0" err="1" smtClean="0"/>
                        <a:t>입사자를</a:t>
                      </a:r>
                      <a:r>
                        <a:rPr lang="ko-KR" altLang="en-US" sz="1200" dirty="0" smtClean="0"/>
                        <a:t> 특별교육 대상으로 선정하였음</a:t>
                      </a:r>
                      <a:endParaRPr lang="en-US" altLang="ko-K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3164292"/>
                  </a:ext>
                </a:extLst>
              </a:tr>
              <a:tr h="23885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경력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12</a:t>
                      </a:r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692004"/>
                  </a:ext>
                </a:extLst>
              </a:tr>
              <a:tr h="29448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아산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신입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6</a:t>
                      </a:r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849030"/>
                  </a:ext>
                </a:extLst>
              </a:tr>
              <a:tr h="29448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경력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18</a:t>
                      </a:r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775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31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251520" y="908720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기구설계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부서 안전모 지급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5129841"/>
            <a:ext cx="2249334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안전모 지급 수요조사 결과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아산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45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2)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화성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19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3)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총계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64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132856"/>
            <a:ext cx="106311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건의 메일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65255"/>
            <a:ext cx="7560840" cy="2415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51520" y="1527588"/>
            <a:ext cx="6726521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건의 메일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아산사업장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dirty="0" smtClean="0"/>
              <a:t>근로자위원 </a:t>
            </a:r>
            <a:r>
              <a:rPr lang="ko-KR" altLang="en-US" sz="1200" dirty="0"/>
              <a:t>이경훈 부장의 건의로 기구설계부서에 대한 안전모 지급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</p:spTree>
    <p:extLst>
      <p:ext uri="{BB962C8B-B14F-4D97-AF65-F5344CB8AC3E}">
        <p14:creationId xmlns:p14="http://schemas.microsoft.com/office/powerpoint/2010/main" val="38003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코로나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19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예방 및 확산 방지 활동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928260"/>
              </p:ext>
            </p:extLst>
          </p:nvPr>
        </p:nvGraphicFramePr>
        <p:xfrm>
          <a:off x="611560" y="1787002"/>
          <a:ext cx="4227228" cy="5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076">
                  <a:extLst>
                    <a:ext uri="{9D8B030D-6E8A-4147-A177-3AD203B41FA5}">
                      <a16:colId xmlns:a16="http://schemas.microsoft.com/office/drawing/2014/main" val="1568564677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016842856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7959323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인원수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누적 </a:t>
                      </a:r>
                      <a:r>
                        <a:rPr lang="ko-KR" altLang="en-US" sz="1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확진자수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백분율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651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665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356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54%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3502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2497983"/>
            <a:ext cx="2768707" cy="3738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>
                <a:latin typeface="맑은 고딕" panose="020B0503020000020004" pitchFamily="50" charset="-127"/>
              </a:rPr>
              <a:t>사업장 내 자가진단키트 지급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39552" y="2876801"/>
            <a:ext cx="8165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사업장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 코로나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확진 예방을 위하여 자가진단키트 지급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본인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판단 하에 자가진단키트 검사가 필요한 경우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자가진단키트 관리대장에 부서명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성명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비고 작성 후 불출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655198"/>
            <a:ext cx="3039615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latin typeface="맑은 고딕" panose="020B0503020000020004" pitchFamily="50" charset="-127"/>
              </a:rPr>
              <a:t>코로나</a:t>
            </a:r>
            <a:r>
              <a:rPr lang="en-US" altLang="ko-KR" sz="1400" b="1" dirty="0" smtClean="0">
                <a:latin typeface="맑은 고딕" panose="020B0503020000020004" pitchFamily="50" charset="-127"/>
              </a:rPr>
              <a:t>19 </a:t>
            </a:r>
            <a:r>
              <a:rPr lang="ko-KR" altLang="en-US" sz="1400" b="1" dirty="0" smtClean="0">
                <a:latin typeface="맑은 고딕" panose="020B0503020000020004" pitchFamily="50" charset="-127"/>
              </a:rPr>
              <a:t>사업장 대응 현황 보고</a:t>
            </a:r>
            <a:endParaRPr lang="ko-KR" altLang="en-US" sz="1400" b="1" dirty="0">
              <a:latin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188" y="1319962"/>
            <a:ext cx="3211135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>
                <a:latin typeface="맑은 고딕" panose="020B0503020000020004" pitchFamily="50" charset="-127"/>
              </a:rPr>
              <a:t>임직원 </a:t>
            </a:r>
            <a:r>
              <a:rPr lang="ko-KR" altLang="en-US" sz="1400" b="1" dirty="0" err="1">
                <a:latin typeface="맑은 고딕" panose="020B0503020000020004" pitchFamily="50" charset="-127"/>
              </a:rPr>
              <a:t>재택치료</a:t>
            </a:r>
            <a:r>
              <a:rPr lang="ko-KR" altLang="en-US" sz="1400" b="1" dirty="0">
                <a:latin typeface="맑은 고딕" panose="020B0503020000020004" pitchFamily="50" charset="-127"/>
              </a:rPr>
              <a:t> 현황 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(9</a:t>
            </a:r>
            <a:r>
              <a:rPr lang="ko-KR" altLang="en-US" sz="1100" dirty="0" smtClean="0">
                <a:latin typeface="맑은 고딕" panose="020B0503020000020004" pitchFamily="50" charset="-127"/>
              </a:rPr>
              <a:t>월 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28</a:t>
            </a:r>
            <a:r>
              <a:rPr lang="ko-KR" altLang="en-US" sz="1100" dirty="0" smtClean="0">
                <a:latin typeface="맑은 고딕" panose="020B0503020000020004" pitchFamily="50" charset="-127"/>
              </a:rPr>
              <a:t>일 </a:t>
            </a:r>
            <a:r>
              <a:rPr lang="ko-KR" altLang="en-US" sz="1100" dirty="0">
                <a:latin typeface="맑은 고딕" panose="020B0503020000020004" pitchFamily="50" charset="-127"/>
              </a:rPr>
              <a:t>기준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)</a:t>
            </a:r>
            <a:endParaRPr lang="en-US" altLang="ko-KR" sz="1100" dirty="0">
              <a:latin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35" y="4001653"/>
            <a:ext cx="584586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764704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화학물질 모니터링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1139914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내용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화학물질 취급으로 인한 근로자의 </a:t>
            </a:r>
            <a:r>
              <a:rPr lang="ko-KR" altLang="en-US" sz="1200" dirty="0" err="1" smtClean="0">
                <a:latin typeface="+mn-ea"/>
              </a:rPr>
              <a:t>건강장해가</a:t>
            </a:r>
            <a:r>
              <a:rPr lang="ko-KR" altLang="en-US" sz="1200" dirty="0" smtClean="0">
                <a:latin typeface="+mn-ea"/>
              </a:rPr>
              <a:t> 없도록 취급 중인 화학물질 상시 조사</a:t>
            </a:r>
            <a:r>
              <a:rPr lang="en-US" altLang="ko-KR" sz="1200" dirty="0" smtClean="0">
                <a:latin typeface="+mn-ea"/>
              </a:rPr>
              <a:t>·</a:t>
            </a:r>
            <a:r>
              <a:rPr lang="ko-KR" altLang="en-US" sz="1200" dirty="0" smtClean="0">
                <a:latin typeface="+mn-ea"/>
              </a:rPr>
              <a:t>정리 및 모니터링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유해화학물질 반입 시 덜 유해한 제품 사용 권장 산업안전보건법에 의거한 규제 목록 관리 방법 및 대체품 목록 안내</a:t>
            </a:r>
            <a:endParaRPr lang="en-US" altLang="ko-KR" sz="1200" b="1" dirty="0" smtClean="0">
              <a:latin typeface="+mn-ea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215677" y="2173066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화학물질 반입 현황 </a:t>
            </a:r>
            <a:r>
              <a:rPr lang="en-US" altLang="ko-KR" sz="1050" b="1" dirty="0" smtClean="0">
                <a:latin typeface="+mn-ea"/>
              </a:rPr>
              <a:t>(22</a:t>
            </a:r>
            <a:r>
              <a:rPr lang="ko-KR" altLang="en-US" sz="1050" b="1" dirty="0" smtClean="0">
                <a:latin typeface="+mn-ea"/>
              </a:rPr>
              <a:t>년 </a:t>
            </a:r>
            <a:r>
              <a:rPr lang="en-US" altLang="ko-KR" sz="1050" b="1" dirty="0" smtClean="0">
                <a:latin typeface="+mn-ea"/>
              </a:rPr>
              <a:t>7</a:t>
            </a:r>
            <a:r>
              <a:rPr lang="ko-KR" altLang="en-US" sz="1050" b="1" dirty="0" smtClean="0">
                <a:latin typeface="+mn-ea"/>
              </a:rPr>
              <a:t>월 </a:t>
            </a:r>
            <a:r>
              <a:rPr lang="en-US" altLang="ko-KR" sz="1050" b="1" dirty="0" smtClean="0">
                <a:latin typeface="+mn-ea"/>
              </a:rPr>
              <a:t>~ 9</a:t>
            </a:r>
            <a:r>
              <a:rPr lang="ko-KR" altLang="en-US" sz="1050" b="1" dirty="0" smtClean="0">
                <a:latin typeface="+mn-ea"/>
              </a:rPr>
              <a:t>월 </a:t>
            </a:r>
            <a:r>
              <a:rPr lang="en-US" altLang="ko-KR" sz="1050" b="1" dirty="0" smtClean="0">
                <a:latin typeface="+mn-ea"/>
              </a:rPr>
              <a:t>26</a:t>
            </a:r>
            <a:r>
              <a:rPr lang="ko-KR" altLang="en-US" sz="1050" b="1" dirty="0" smtClean="0">
                <a:latin typeface="+mn-ea"/>
              </a:rPr>
              <a:t>일</a:t>
            </a:r>
            <a:r>
              <a:rPr lang="en-US" altLang="ko-KR" sz="1050" b="1" dirty="0" smtClean="0">
                <a:latin typeface="+mn-ea"/>
              </a:rPr>
              <a:t>)</a:t>
            </a: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907455"/>
              </p:ext>
            </p:extLst>
          </p:nvPr>
        </p:nvGraphicFramePr>
        <p:xfrm>
          <a:off x="542664" y="2609445"/>
          <a:ext cx="2818152" cy="5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076">
                  <a:extLst>
                    <a:ext uri="{9D8B030D-6E8A-4147-A177-3AD203B41FA5}">
                      <a16:colId xmlns:a16="http://schemas.microsoft.com/office/drawing/2014/main" val="1568564677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016842856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아산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화성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651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483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30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350204"/>
                  </a:ext>
                </a:extLst>
              </a:tr>
            </a:tbl>
          </a:graphicData>
        </a:graphic>
      </p:graphicFrame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214788" y="3286984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화학물질 목록</a:t>
            </a:r>
            <a:endParaRPr lang="en-US" altLang="ko-KR" sz="1050" b="1" dirty="0" smtClean="0">
              <a:latin typeface="+mn-ea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2"/>
          <a:srcRect b="47750"/>
          <a:stretch/>
        </p:blipFill>
        <p:spPr>
          <a:xfrm>
            <a:off x="322639" y="3725824"/>
            <a:ext cx="8496944" cy="24452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37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50"/>
          <p:cNvSpPr>
            <a:spLocks noChangeArrowheads="1"/>
          </p:cNvSpPr>
          <p:nvPr/>
        </p:nvSpPr>
        <p:spPr bwMode="white">
          <a:xfrm>
            <a:off x="395288" y="1141413"/>
            <a:ext cx="6370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■ </a:t>
            </a:r>
            <a:r>
              <a:rPr lang="ko-KR" altLang="en-US" sz="2000" dirty="0" err="1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화성사업장</a:t>
            </a:r>
            <a:r>
              <a:rPr lang="ko-KR" altLang="en-US" sz="2000" dirty="0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 산업안전보건위원회 </a:t>
            </a:r>
            <a:r>
              <a:rPr lang="ko-KR" altLang="en-US" sz="200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위원구성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총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8</a:t>
            </a:r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명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lang="ko-KR" altLang="en-US" sz="200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52" name="Rectangle 251"/>
          <p:cNvSpPr>
            <a:spLocks noChangeArrowheads="1"/>
          </p:cNvSpPr>
          <p:nvPr/>
        </p:nvSpPr>
        <p:spPr bwMode="auto">
          <a:xfrm>
            <a:off x="611188" y="1743074"/>
            <a:ext cx="8208962" cy="355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사용자위원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정찬선 전무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안전보건관리책임자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), 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정재훈 팀장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환경안전팀장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조광일 과장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안전관리자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권혜지 사원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err="1" smtClean="0">
                <a:latin typeface="HY울릉도M" pitchFamily="18" charset="-127"/>
                <a:ea typeface="HY울릉도M" pitchFamily="18" charset="-127"/>
              </a:rPr>
              <a:t>보건관리자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근로자위원 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조진영 부장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err="1" smtClean="0">
                <a:latin typeface="HY울릉도M" pitchFamily="18" charset="-127"/>
                <a:ea typeface="HY울릉도M" pitchFamily="18" charset="-127"/>
              </a:rPr>
              <a:t>제어설계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6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팀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&gt;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안성호 과장 대리 참석</a:t>
            </a: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                      김진욱 부장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물류기구설계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4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팀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                      김영준 과장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물류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PM1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팀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 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&gt;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김윤기 대리 </a:t>
            </a:r>
            <a:r>
              <a:rPr lang="ko-KR" altLang="en-US" sz="1500" dirty="0" err="1" smtClean="0">
                <a:latin typeface="HY울릉도M" pitchFamily="18" charset="-127"/>
                <a:ea typeface="HY울릉도M" pitchFamily="18" charset="-127"/>
              </a:rPr>
              <a:t>대리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 참석</a:t>
            </a: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                      김장미 책임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연구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팀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                    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</a:t>
            </a:r>
          </a:p>
          <a:p>
            <a:pPr eaLnBrk="1" latinLnBrk="1" hangingPunct="1">
              <a:spcBef>
                <a:spcPct val="20000"/>
              </a:spcBef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61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1412776"/>
            <a:ext cx="8712646" cy="3000821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관련근거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</a:t>
            </a:r>
            <a:r>
              <a:rPr lang="ko-KR" altLang="en-US" sz="1200" dirty="0">
                <a:latin typeface="+mn-ea"/>
              </a:rPr>
              <a:t>제</a:t>
            </a:r>
            <a:r>
              <a:rPr lang="en-US" altLang="ko-KR" sz="1200" dirty="0">
                <a:latin typeface="+mn-ea"/>
              </a:rPr>
              <a:t>114</a:t>
            </a:r>
            <a:r>
              <a:rPr lang="ko-KR" altLang="en-US" sz="1200" dirty="0">
                <a:latin typeface="+mn-ea"/>
              </a:rPr>
              <a:t>조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물질안전보건자료의 게시 및 교육</a:t>
            </a:r>
            <a:r>
              <a:rPr lang="en-US" altLang="ko-KR" sz="12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 2) </a:t>
            </a:r>
            <a:r>
              <a:rPr lang="ko-KR" altLang="en-US" sz="1200" dirty="0" smtClean="0">
                <a:latin typeface="+mn-ea"/>
              </a:rPr>
              <a:t>산업안전보건법 </a:t>
            </a:r>
            <a:r>
              <a:rPr lang="ko-KR" altLang="en-US" sz="1200" dirty="0">
                <a:latin typeface="+mn-ea"/>
              </a:rPr>
              <a:t>시행규칙 제</a:t>
            </a:r>
            <a:r>
              <a:rPr lang="en-US" altLang="ko-KR" sz="1200" dirty="0">
                <a:latin typeface="+mn-ea"/>
              </a:rPr>
              <a:t>168</a:t>
            </a:r>
            <a:r>
              <a:rPr lang="ko-KR" altLang="en-US" sz="1200" dirty="0">
                <a:latin typeface="+mn-ea"/>
              </a:rPr>
              <a:t>조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물질안전보건자료대상물질의</a:t>
            </a:r>
            <a:r>
              <a:rPr lang="ko-KR" altLang="en-US" sz="1200" dirty="0">
                <a:latin typeface="+mn-ea"/>
              </a:rPr>
              <a:t> 관리 요령 게시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설치사유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>
                <a:latin typeface="+mn-ea"/>
              </a:rPr>
              <a:t>근로자가 쉽게 볼 수 있는 장소에 게시하고 접근이 용이한 장소에 취급화학물질에 대한 정보를 게시하여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   </a:t>
            </a:r>
            <a:r>
              <a:rPr lang="ko-KR" altLang="en-US" sz="1200" dirty="0">
                <a:latin typeface="+mn-ea"/>
              </a:rPr>
              <a:t>유해</a:t>
            </a:r>
            <a:r>
              <a:rPr lang="en-US" altLang="ko-KR" sz="1200" dirty="0">
                <a:latin typeface="+mn-ea"/>
              </a:rPr>
              <a:t>·</a:t>
            </a:r>
            <a:r>
              <a:rPr lang="ko-KR" altLang="en-US" sz="1200" dirty="0">
                <a:latin typeface="+mn-ea"/>
              </a:rPr>
              <a:t>위험성을 상기시키기 위함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>
                <a:latin typeface="+mn-ea"/>
              </a:rPr>
              <a:t>물질안전보건자료</a:t>
            </a:r>
            <a:r>
              <a:rPr lang="en-US" altLang="ko-KR" sz="1200" dirty="0">
                <a:latin typeface="+mn-ea"/>
              </a:rPr>
              <a:t>(MSDS)</a:t>
            </a:r>
            <a:r>
              <a:rPr lang="ko-KR" altLang="en-US" sz="1200" dirty="0">
                <a:latin typeface="+mn-ea"/>
              </a:rPr>
              <a:t>의 </a:t>
            </a:r>
            <a:r>
              <a:rPr lang="ko-KR" altLang="en-US" sz="1200" dirty="0" err="1">
                <a:latin typeface="+mn-ea"/>
              </a:rPr>
              <a:t>장기보관</a:t>
            </a:r>
            <a:r>
              <a:rPr lang="ko-KR" altLang="en-US" sz="1200" dirty="0">
                <a:latin typeface="+mn-ea"/>
              </a:rPr>
              <a:t> 및 미관을 고려하여 보관함 형태로 제작하고자 </a:t>
            </a:r>
            <a:r>
              <a:rPr lang="ko-KR" altLang="en-US" sz="1200" dirty="0" smtClean="0">
                <a:latin typeface="+mn-ea"/>
              </a:rPr>
              <a:t>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설치위치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539552" y="4428543"/>
          <a:ext cx="7920880" cy="1145526"/>
        </p:xfrm>
        <a:graphic>
          <a:graphicData uri="http://schemas.openxmlformats.org/drawingml/2006/table">
            <a:tbl>
              <a:tblPr/>
              <a:tblGrid>
                <a:gridCol w="753133">
                  <a:extLst>
                    <a:ext uri="{9D8B030D-6E8A-4147-A177-3AD203B41FA5}">
                      <a16:colId xmlns:a16="http://schemas.microsoft.com/office/drawing/2014/main" val="3469266538"/>
                    </a:ext>
                  </a:extLst>
                </a:gridCol>
                <a:gridCol w="571342">
                  <a:extLst>
                    <a:ext uri="{9D8B030D-6E8A-4147-A177-3AD203B41FA5}">
                      <a16:colId xmlns:a16="http://schemas.microsoft.com/office/drawing/2014/main" val="1163496871"/>
                    </a:ext>
                  </a:extLst>
                </a:gridCol>
                <a:gridCol w="6596405">
                  <a:extLst>
                    <a:ext uri="{9D8B030D-6E8A-4147-A177-3AD203B41FA5}">
                      <a16:colId xmlns:a16="http://schemas.microsoft.com/office/drawing/2014/main" val="677695289"/>
                    </a:ext>
                  </a:extLst>
                </a:gridCol>
              </a:tblGrid>
              <a:tr h="38184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사업장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수량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 치 위 치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13271"/>
                  </a:ext>
                </a:extLst>
              </a:tr>
              <a:tr h="38184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</a:t>
                      </a:r>
                      <a:endParaRPr lang="ko-KR" altLang="en-US" sz="12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103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104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17232"/>
                  </a:ext>
                </a:extLst>
              </a:tr>
              <a:tr h="38184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아산</a:t>
                      </a:r>
                      <a:endParaRPr lang="ko-KR" altLang="en-US" sz="12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endParaRPr lang="ko-KR" altLang="en-US" sz="12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 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 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104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106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202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301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601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 조립장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클린룸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518655"/>
                  </a:ext>
                </a:extLst>
              </a:tr>
            </a:tbl>
          </a:graphicData>
        </a:graphic>
      </p:graphicFrame>
      <p:sp>
        <p:nvSpPr>
          <p:cNvPr id="13" name="액자 12"/>
          <p:cNvSpPr/>
          <p:nvPr/>
        </p:nvSpPr>
        <p:spPr>
          <a:xfrm>
            <a:off x="516732" y="4797152"/>
            <a:ext cx="7943700" cy="420617"/>
          </a:xfrm>
          <a:prstGeom prst="frame">
            <a:avLst>
              <a:gd name="adj1" fmla="val 519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물질안전보건자료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보관함 설치</a:t>
            </a:r>
          </a:p>
        </p:txBody>
      </p:sp>
    </p:spTree>
    <p:extLst>
      <p:ext uri="{BB962C8B-B14F-4D97-AF65-F5344CB8AC3E}">
        <p14:creationId xmlns:p14="http://schemas.microsoft.com/office/powerpoint/2010/main" val="10540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836276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비치 내용</a:t>
            </a:r>
            <a:endParaRPr lang="en-US" altLang="ko-KR" sz="1400" b="1" dirty="0" smtClean="0">
              <a:latin typeface="+mn-ea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539552" y="1251774"/>
          <a:ext cx="8208912" cy="4968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1861150926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164477389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+mn-lt"/>
                        </a:rPr>
                        <a:t>물질안전보건자료</a:t>
                      </a:r>
                      <a:r>
                        <a:rPr lang="en-US" altLang="ko-KR" sz="1400" b="1" dirty="0" smtClean="0">
                          <a:latin typeface="+mn-lt"/>
                        </a:rPr>
                        <a:t>(MSDS)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latin typeface="+mn-lt"/>
                        </a:rPr>
                        <a:t>작업공정별</a:t>
                      </a:r>
                      <a:r>
                        <a:rPr lang="ko-KR" altLang="en-US" sz="1400" b="1" dirty="0" smtClean="0">
                          <a:latin typeface="+mn-lt"/>
                        </a:rPr>
                        <a:t> 관리요령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77292"/>
                  </a:ext>
                </a:extLst>
              </a:tr>
              <a:tr h="46085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7779685"/>
                  </a:ext>
                </a:extLst>
              </a:tr>
            </a:tbl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800" y="1766678"/>
            <a:ext cx="3153865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488" y="1766678"/>
            <a:ext cx="2738858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30" y="1772816"/>
            <a:ext cx="3175814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768901"/>
            <a:ext cx="3000484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124" y="1764455"/>
            <a:ext cx="2987419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063" y="1766678"/>
            <a:ext cx="2987419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29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836276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비치 사진</a:t>
            </a:r>
            <a:endParaRPr lang="en-US" altLang="ko-KR" sz="1400" b="1" dirty="0" smtClean="0">
              <a:latin typeface="+mn-ea"/>
            </a:endParaRPr>
          </a:p>
        </p:txBody>
      </p:sp>
      <p:graphicFrame>
        <p:nvGraphicFramePr>
          <p:cNvPr id="45" name="표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28728"/>
              </p:ext>
            </p:extLst>
          </p:nvPr>
        </p:nvGraphicFramePr>
        <p:xfrm>
          <a:off x="539552" y="1316062"/>
          <a:ext cx="7992888" cy="50405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996444">
                  <a:extLst>
                    <a:ext uri="{9D8B030D-6E8A-4147-A177-3AD203B41FA5}">
                      <a16:colId xmlns:a16="http://schemas.microsoft.com/office/drawing/2014/main" val="4143645997"/>
                    </a:ext>
                  </a:extLst>
                </a:gridCol>
                <a:gridCol w="3996444">
                  <a:extLst>
                    <a:ext uri="{9D8B030D-6E8A-4147-A177-3AD203B41FA5}">
                      <a16:colId xmlns:a16="http://schemas.microsoft.com/office/drawing/2014/main" val="320017108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101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동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102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동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168154"/>
                  </a:ext>
                </a:extLst>
              </a:tr>
              <a:tr h="224596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49038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103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동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latin typeface="+mn-ea"/>
                          <a:ea typeface="+mn-ea"/>
                        </a:rPr>
                        <a:t>104</a:t>
                      </a:r>
                      <a:r>
                        <a:rPr lang="ko-KR" altLang="en-US" sz="1200" b="0" dirty="0" smtClean="0">
                          <a:latin typeface="+mn-ea"/>
                          <a:ea typeface="+mn-ea"/>
                        </a:rPr>
                        <a:t>동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16878"/>
                  </a:ext>
                </a:extLst>
              </a:tr>
              <a:tr h="224596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456617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65" y="1637781"/>
            <a:ext cx="2880000" cy="216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12" y="1654329"/>
            <a:ext cx="2880000" cy="216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65" y="4154596"/>
            <a:ext cx="2880000" cy="216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12" y="4154596"/>
            <a:ext cx="2880000" cy="216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19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출장 일반건강검진 시행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51520" y="1340768"/>
            <a:ext cx="838842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화성사업장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출장 일반건강검진 시행</a:t>
            </a:r>
            <a:endParaRPr lang="en-US" altLang="ko-KR" sz="1400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prstClr val="black"/>
                </a:solidFill>
              </a:rPr>
              <a:t>     </a:t>
            </a:r>
            <a:r>
              <a:rPr lang="en-US" altLang="ko-KR" sz="1200" dirty="0" smtClean="0">
                <a:solidFill>
                  <a:prstClr val="black"/>
                </a:solidFill>
              </a:rPr>
              <a:t>1) </a:t>
            </a:r>
            <a:r>
              <a:rPr lang="ko-KR" altLang="en-US" sz="1200" b="1" dirty="0" smtClean="0"/>
              <a:t>대 상 자 </a:t>
            </a:r>
            <a:r>
              <a:rPr lang="en-US" altLang="ko-KR" sz="1200" b="1" dirty="0" smtClean="0"/>
              <a:t>: </a:t>
            </a:r>
            <a:r>
              <a:rPr lang="ko-KR" altLang="en-US" sz="1200" dirty="0" err="1" smtClean="0"/>
              <a:t>화성사업장</a:t>
            </a:r>
            <a:r>
              <a:rPr lang="ko-KR" altLang="en-US" sz="1200" dirty="0" smtClean="0"/>
              <a:t> 일반건강검진 대상자</a:t>
            </a:r>
            <a:r>
              <a:rPr lang="en-US" altLang="ko-KR" sz="1200" dirty="0" smtClean="0"/>
              <a:t>(1986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12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31</a:t>
            </a:r>
            <a:r>
              <a:rPr lang="ko-KR" altLang="en-US" sz="1200" dirty="0" smtClean="0"/>
              <a:t>일 이후 </a:t>
            </a:r>
            <a:r>
              <a:rPr lang="ko-KR" altLang="en-US" sz="1200" dirty="0" err="1" smtClean="0"/>
              <a:t>출생자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~ / </a:t>
            </a:r>
            <a:r>
              <a:rPr lang="ko-KR" altLang="en-US" sz="1200" dirty="0" smtClean="0"/>
              <a:t>별도 안내 메일 발송</a:t>
            </a:r>
            <a:r>
              <a:rPr lang="en-US" altLang="ko-KR" sz="1200" dirty="0" smtClean="0"/>
              <a:t>)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     </a:t>
            </a:r>
            <a:r>
              <a:rPr lang="en-US" altLang="ko-KR" sz="1200" dirty="0" smtClean="0"/>
              <a:t>2) </a:t>
            </a:r>
            <a:r>
              <a:rPr lang="ko-KR" altLang="en-US" sz="1200" b="1" dirty="0" err="1" smtClean="0"/>
              <a:t>실시일자</a:t>
            </a:r>
            <a:r>
              <a:rPr lang="ko-KR" altLang="en-US" sz="1200" b="1" dirty="0" smtClean="0"/>
              <a:t> </a:t>
            </a:r>
            <a:r>
              <a:rPr lang="en-US" altLang="ko-KR" sz="1200" b="1" dirty="0"/>
              <a:t>: 2022</a:t>
            </a:r>
            <a:r>
              <a:rPr lang="ko-KR" altLang="en-US" sz="1200" b="1" dirty="0"/>
              <a:t>년 </a:t>
            </a:r>
            <a:r>
              <a:rPr lang="en-US" altLang="ko-KR" sz="1200" b="1" dirty="0" smtClean="0"/>
              <a:t>9</a:t>
            </a:r>
            <a:r>
              <a:rPr lang="ko-KR" altLang="en-US" sz="1200" b="1" dirty="0" smtClean="0"/>
              <a:t>월 </a:t>
            </a:r>
            <a:r>
              <a:rPr lang="en-US" altLang="ko-KR" sz="1200" b="1" dirty="0" smtClean="0"/>
              <a:t>15</a:t>
            </a:r>
            <a:r>
              <a:rPr lang="ko-KR" altLang="en-US" sz="1200" b="1" dirty="0" smtClean="0"/>
              <a:t>일</a:t>
            </a:r>
            <a:r>
              <a:rPr lang="en-US" altLang="ko-KR" sz="1200" b="1" dirty="0" smtClean="0"/>
              <a:t>(</a:t>
            </a:r>
            <a:r>
              <a:rPr lang="ko-KR" altLang="en-US" sz="1200" b="1" dirty="0"/>
              <a:t>목</a:t>
            </a:r>
            <a:r>
              <a:rPr lang="en-US" altLang="ko-KR" sz="1200" b="1" dirty="0" smtClean="0"/>
              <a:t>) 09:00 </a:t>
            </a:r>
            <a:r>
              <a:rPr lang="en-US" altLang="ko-KR" sz="1200" b="1" dirty="0"/>
              <a:t>∼ 11:30</a:t>
            </a:r>
            <a:endParaRPr lang="ko-KR" altLang="en-US" sz="1200" dirty="0"/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     3) </a:t>
            </a:r>
            <a:r>
              <a:rPr lang="ko-KR" altLang="en-US" sz="1200" b="1" dirty="0" smtClean="0"/>
              <a:t>장 </a:t>
            </a:r>
            <a:r>
              <a:rPr lang="ko-KR" altLang="en-US" sz="1200" b="1" dirty="0"/>
              <a:t>     소 </a:t>
            </a:r>
            <a:r>
              <a:rPr lang="en-US" altLang="ko-KR" sz="1200" b="1" dirty="0"/>
              <a:t>: </a:t>
            </a:r>
            <a:r>
              <a:rPr lang="ko-KR" altLang="en-US" sz="1200" b="1" dirty="0" err="1" smtClean="0"/>
              <a:t>연구동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3</a:t>
            </a:r>
            <a:r>
              <a:rPr lang="ko-KR" altLang="en-US" sz="1200" b="1" dirty="0" smtClean="0"/>
              <a:t>층 </a:t>
            </a:r>
            <a:r>
              <a:rPr lang="ko-KR" altLang="en-US" sz="1200" b="1" dirty="0" err="1" smtClean="0"/>
              <a:t>중회의실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1,2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     4) </a:t>
            </a:r>
            <a:r>
              <a:rPr lang="ko-KR" altLang="en-US" sz="1200" b="1" dirty="0" smtClean="0"/>
              <a:t>실시기관 </a:t>
            </a:r>
            <a:r>
              <a:rPr lang="en-US" altLang="ko-KR" sz="1200" b="1" dirty="0"/>
              <a:t>: </a:t>
            </a:r>
            <a:r>
              <a:rPr lang="ko-KR" altLang="en-US" sz="1200" dirty="0" smtClean="0"/>
              <a:t>대한산업보건협회 경인지역본부</a:t>
            </a:r>
            <a:endParaRPr lang="en-US" altLang="ko-KR" sz="1200" dirty="0" smtClean="0"/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     </a:t>
            </a:r>
            <a:r>
              <a:rPr lang="en-US" altLang="ko-KR" sz="1200" dirty="0"/>
              <a:t>5) </a:t>
            </a:r>
            <a:r>
              <a:rPr lang="ko-KR" altLang="en-US" sz="1200" dirty="0" err="1"/>
              <a:t>진행현황</a:t>
            </a:r>
            <a:endParaRPr lang="en-US" altLang="ko-KR" sz="12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2" y="4005064"/>
            <a:ext cx="3600000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3600000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427703"/>
              </p:ext>
            </p:extLst>
          </p:nvPr>
        </p:nvGraphicFramePr>
        <p:xfrm>
          <a:off x="755576" y="3141261"/>
          <a:ext cx="3816423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2141">
                  <a:extLst>
                    <a:ext uri="{9D8B030D-6E8A-4147-A177-3AD203B41FA5}">
                      <a16:colId xmlns:a16="http://schemas.microsoft.com/office/drawing/2014/main" val="56153148"/>
                    </a:ext>
                  </a:extLst>
                </a:gridCol>
                <a:gridCol w="1272141">
                  <a:extLst>
                    <a:ext uri="{9D8B030D-6E8A-4147-A177-3AD203B41FA5}">
                      <a16:colId xmlns:a16="http://schemas.microsoft.com/office/drawing/2014/main" val="804378866"/>
                    </a:ext>
                  </a:extLst>
                </a:gridCol>
                <a:gridCol w="1272141">
                  <a:extLst>
                    <a:ext uri="{9D8B030D-6E8A-4147-A177-3AD203B41FA5}">
                      <a16:colId xmlns:a16="http://schemas.microsoft.com/office/drawing/2014/main" val="1371984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대상자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수검자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퇴사자</a:t>
                      </a:r>
                      <a:endParaRPr lang="ko-KR" altLang="en-US" sz="1200" b="1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213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86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39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</a:t>
                      </a:r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7240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85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1412776"/>
            <a:ext cx="8712646" cy="4662815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목적 및 근거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>
                <a:latin typeface="+mn-ea"/>
              </a:rPr>
              <a:t>유해인자에 대한 근로자의 노출 정도를 측정하여 쾌적한 작업 환경 조성 및 직업병을 사전 예방하기 </a:t>
            </a:r>
            <a:r>
              <a:rPr lang="ko-KR" altLang="en-US" sz="1200" dirty="0" smtClean="0">
                <a:latin typeface="+mn-ea"/>
              </a:rPr>
              <a:t>위함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>
                <a:latin typeface="+mn-ea"/>
              </a:rPr>
              <a:t>2) </a:t>
            </a:r>
            <a:r>
              <a:rPr lang="ko-KR" altLang="en-US" sz="1200" dirty="0">
                <a:latin typeface="+mn-ea"/>
              </a:rPr>
              <a:t>산업안전보건법 제</a:t>
            </a:r>
            <a:r>
              <a:rPr lang="en-US" altLang="ko-KR" sz="1200" dirty="0">
                <a:latin typeface="+mn-ea"/>
              </a:rPr>
              <a:t>125</a:t>
            </a:r>
            <a:r>
              <a:rPr lang="ko-KR" altLang="en-US" sz="1200" dirty="0">
                <a:latin typeface="+mn-ea"/>
              </a:rPr>
              <a:t>조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작업환경측정</a:t>
            </a:r>
            <a:r>
              <a:rPr lang="en-US" altLang="ko-KR" sz="1200" dirty="0">
                <a:latin typeface="+mn-ea"/>
              </a:rPr>
              <a:t>), </a:t>
            </a:r>
            <a:r>
              <a:rPr lang="ko-KR" altLang="en-US" sz="1200" dirty="0">
                <a:latin typeface="+mn-ea"/>
              </a:rPr>
              <a:t>동법 시행규칙 제</a:t>
            </a:r>
            <a:r>
              <a:rPr lang="en-US" altLang="ko-KR" sz="1200" dirty="0">
                <a:latin typeface="+mn-ea"/>
              </a:rPr>
              <a:t>190</a:t>
            </a:r>
            <a:r>
              <a:rPr lang="ko-KR" altLang="en-US" sz="1200" dirty="0">
                <a:latin typeface="+mn-ea"/>
              </a:rPr>
              <a:t>조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작업환경측정 주기 및 횟수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에 </a:t>
            </a:r>
            <a:r>
              <a:rPr lang="ko-KR" altLang="en-US" sz="1200" dirty="0" smtClean="0">
                <a:latin typeface="+mn-ea"/>
              </a:rPr>
              <a:t>의거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측정대상 및 기관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</a:t>
            </a:r>
            <a:r>
              <a:rPr lang="en-US" altLang="ko-KR" sz="1200" dirty="0">
                <a:latin typeface="+mn-ea"/>
              </a:rPr>
              <a:t>) </a:t>
            </a:r>
            <a:r>
              <a:rPr lang="ko-KR" altLang="en-US" sz="1200" dirty="0" err="1" smtClean="0">
                <a:latin typeface="+mn-ea"/>
              </a:rPr>
              <a:t>측정기관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대한산업보건협회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>
                <a:latin typeface="+mn-ea"/>
              </a:rPr>
              <a:t>     </a:t>
            </a:r>
            <a:r>
              <a:rPr lang="en-US" altLang="ko-KR" sz="1200" dirty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측정대상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   - 101</a:t>
            </a:r>
            <a:r>
              <a:rPr lang="ko-KR" altLang="en-US" sz="1200" dirty="0" smtClean="0">
                <a:latin typeface="+mn-ea"/>
              </a:rPr>
              <a:t>동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아세톤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기존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   - 104</a:t>
            </a:r>
            <a:r>
              <a:rPr lang="ko-KR" altLang="en-US" sz="1200" dirty="0" smtClean="0">
                <a:latin typeface="+mn-ea"/>
              </a:rPr>
              <a:t>동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메탄올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디에탄올아민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이산화황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흑연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신규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측정일자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및 주기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  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1) </a:t>
            </a:r>
            <a:r>
              <a:rPr lang="ko-KR" altLang="en-US" sz="1200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측정일자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: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2022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년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7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월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15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일</a:t>
            </a:r>
            <a:endParaRPr lang="ko-KR" altLang="en-US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    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2) </a:t>
            </a:r>
            <a:r>
              <a:rPr lang="ko-KR" altLang="en-US" sz="1200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측정주기</a:t>
            </a:r>
            <a:endParaRPr lang="ko-KR" altLang="en-US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       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-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아세톤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: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측정 결과 최근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2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회 연속 </a:t>
            </a:r>
            <a:r>
              <a:rPr lang="ko-KR" altLang="en-US" sz="1200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노출기준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 미만으로 년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회 </a:t>
            </a: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측정</a:t>
            </a:r>
            <a:endParaRPr lang="ko-KR" altLang="en-US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      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-</a:t>
            </a: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메탄올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00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디에탄올아민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이산화황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흑연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: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연구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팀 신규 공정 도입으로 반기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1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회 실시 예정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ko-KR" sz="12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                                                         </a:t>
            </a:r>
            <a:endParaRPr lang="en-US" altLang="ko-KR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작업환경측정 실시</a:t>
            </a:r>
            <a:endParaRPr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작업환경측정 실시</a:t>
            </a:r>
            <a:endParaRPr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313707" y="1412776"/>
            <a:ext cx="8506765" cy="4824536"/>
          </a:xfrm>
          <a:prstGeom prst="roundRect">
            <a:avLst>
              <a:gd name="adj" fmla="val 1035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467544" y="1556792"/>
            <a:ext cx="8136904" cy="2075076"/>
          </a:xfrm>
          <a:prstGeom prst="rect">
            <a:avLst/>
          </a:prstGeom>
          <a:noFill/>
        </p:spPr>
        <p:txBody>
          <a:bodyPr wrap="square" lIns="104287" tIns="52144" rIns="104287" bIns="52144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en-US" altLang="ko-KR" sz="1400" b="1" spc="-90" dirty="0"/>
              <a:t> </a:t>
            </a:r>
            <a:r>
              <a:rPr lang="ko-KR" altLang="en-US" sz="1400" b="1" spc="-90" dirty="0" smtClean="0"/>
              <a:t>측정 물질</a:t>
            </a:r>
            <a:endParaRPr lang="en-US" altLang="ko-KR" sz="1400" b="1" spc="-90" dirty="0"/>
          </a:p>
          <a:p>
            <a:pPr>
              <a:lnSpc>
                <a:spcPct val="200000"/>
              </a:lnSpc>
            </a:pPr>
            <a:r>
              <a:rPr lang="ko-KR" altLang="en-US" sz="1200" spc="-90" dirty="0">
                <a:solidFill>
                  <a:srgbClr val="E46C0A"/>
                </a:solidFill>
              </a:rPr>
              <a:t>   </a:t>
            </a:r>
            <a:r>
              <a:rPr lang="ko-KR" altLang="en-US" sz="1200" spc="-90" dirty="0" smtClean="0">
                <a:solidFill>
                  <a:srgbClr val="E46C0A"/>
                </a:solidFill>
              </a:rPr>
              <a:t>▶ </a:t>
            </a:r>
            <a:r>
              <a:rPr lang="en-US" altLang="ko-KR" sz="1200" spc="-90" dirty="0" smtClean="0"/>
              <a:t>(101</a:t>
            </a:r>
            <a:r>
              <a:rPr lang="ko-KR" altLang="en-US" sz="1200" spc="-90" dirty="0" smtClean="0"/>
              <a:t>동</a:t>
            </a:r>
            <a:r>
              <a:rPr lang="en-US" altLang="ko-KR" sz="1200" spc="-90" dirty="0" smtClean="0"/>
              <a:t>)</a:t>
            </a:r>
            <a:r>
              <a:rPr lang="ko-KR" altLang="en-US" sz="1200" spc="-90" dirty="0" smtClean="0"/>
              <a:t> </a:t>
            </a:r>
            <a:r>
              <a:rPr lang="ko-KR" altLang="en-US" sz="1200" b="1" spc="-90" dirty="0" smtClean="0"/>
              <a:t>아세톤</a:t>
            </a:r>
            <a:endParaRPr lang="en-US" altLang="ko-KR" sz="1200" b="1" spc="-90" dirty="0"/>
          </a:p>
          <a:p>
            <a:pPr>
              <a:lnSpc>
                <a:spcPct val="200000"/>
              </a:lnSpc>
            </a:pPr>
            <a:r>
              <a:rPr lang="ko-KR" altLang="en-US" sz="1200" spc="-90" dirty="0">
                <a:solidFill>
                  <a:srgbClr val="E46C0A"/>
                </a:solidFill>
              </a:rPr>
              <a:t> </a:t>
            </a:r>
            <a:r>
              <a:rPr lang="ko-KR" altLang="en-US" sz="1200" spc="-90" dirty="0" smtClean="0">
                <a:solidFill>
                  <a:srgbClr val="E46C0A"/>
                </a:solidFill>
              </a:rPr>
              <a:t>  ▶ </a:t>
            </a:r>
            <a:r>
              <a:rPr lang="en-US" altLang="ko-KR" sz="1200" spc="-90" dirty="0"/>
              <a:t>(</a:t>
            </a:r>
            <a:r>
              <a:rPr lang="en-US" altLang="ko-KR" sz="1200" spc="-90" dirty="0" smtClean="0"/>
              <a:t>104</a:t>
            </a:r>
            <a:r>
              <a:rPr lang="ko-KR" altLang="en-US" sz="1200" spc="-90" dirty="0" smtClean="0"/>
              <a:t>동</a:t>
            </a:r>
            <a:r>
              <a:rPr lang="en-US" altLang="ko-KR" sz="1200" spc="-90" dirty="0"/>
              <a:t>)</a:t>
            </a:r>
            <a:r>
              <a:rPr lang="ko-KR" altLang="en-US" sz="1200" spc="-90" dirty="0"/>
              <a:t> </a:t>
            </a:r>
            <a:r>
              <a:rPr lang="ko-KR" altLang="en-US" sz="1200" spc="-90" dirty="0" err="1" smtClean="0"/>
              <a:t>하이드라날</a:t>
            </a:r>
            <a:r>
              <a:rPr lang="ko-KR" altLang="en-US" sz="1200" spc="-90" dirty="0" smtClean="0"/>
              <a:t> </a:t>
            </a:r>
            <a:r>
              <a:rPr lang="ko-KR" altLang="en-US" sz="1200" spc="-90" dirty="0" err="1" smtClean="0"/>
              <a:t>쿨로마트</a:t>
            </a:r>
            <a:r>
              <a:rPr lang="ko-KR" altLang="en-US" sz="1200" spc="-90" dirty="0" smtClean="0"/>
              <a:t> 성분 中 </a:t>
            </a:r>
            <a:r>
              <a:rPr lang="ko-KR" altLang="en-US" sz="1200" b="1" spc="-90" dirty="0" smtClean="0"/>
              <a:t>메탄올</a:t>
            </a:r>
            <a:r>
              <a:rPr lang="en-US" altLang="ko-KR" sz="1200" b="1" spc="-90" dirty="0" smtClean="0"/>
              <a:t>, </a:t>
            </a:r>
            <a:r>
              <a:rPr lang="ko-KR" altLang="en-US" sz="1200" b="1" spc="-90" dirty="0" smtClean="0"/>
              <a:t>이산화황</a:t>
            </a:r>
            <a:r>
              <a:rPr lang="en-US" altLang="ko-KR" sz="1200" b="1" spc="-90" dirty="0" smtClean="0"/>
              <a:t>, </a:t>
            </a:r>
            <a:r>
              <a:rPr lang="ko-KR" altLang="en-US" sz="1200" b="1" spc="-90" dirty="0" err="1" smtClean="0"/>
              <a:t>다이에탄올아민</a:t>
            </a:r>
            <a:endParaRPr lang="en-US" altLang="ko-KR" sz="1200" b="1" spc="-90" dirty="0"/>
          </a:p>
          <a:p>
            <a:pPr>
              <a:lnSpc>
                <a:spcPct val="200000"/>
              </a:lnSpc>
            </a:pPr>
            <a:r>
              <a:rPr lang="ko-KR" altLang="en-US" sz="1200" spc="-90" dirty="0">
                <a:solidFill>
                  <a:srgbClr val="E46C0A"/>
                </a:solidFill>
              </a:rPr>
              <a:t> </a:t>
            </a:r>
            <a:r>
              <a:rPr lang="ko-KR" altLang="en-US" sz="1200" spc="-90" dirty="0" smtClean="0">
                <a:solidFill>
                  <a:srgbClr val="E46C0A"/>
                </a:solidFill>
              </a:rPr>
              <a:t>  ▶ </a:t>
            </a:r>
            <a:r>
              <a:rPr lang="en-US" altLang="ko-KR" sz="1200" spc="-90" dirty="0"/>
              <a:t>(104</a:t>
            </a:r>
            <a:r>
              <a:rPr lang="ko-KR" altLang="en-US" sz="1200" spc="-90" dirty="0"/>
              <a:t>동</a:t>
            </a:r>
            <a:r>
              <a:rPr lang="en-US" altLang="ko-KR" sz="1200" spc="-90" dirty="0"/>
              <a:t>)</a:t>
            </a:r>
            <a:r>
              <a:rPr lang="ko-KR" altLang="en-US" sz="1200" spc="-90" dirty="0"/>
              <a:t> </a:t>
            </a:r>
            <a:r>
              <a:rPr lang="en-US" altLang="ko-KR" sz="1200" spc="-90" dirty="0" smtClean="0"/>
              <a:t>TAS-500 </a:t>
            </a:r>
            <a:r>
              <a:rPr lang="ko-KR" altLang="en-US" sz="1200" spc="-90" dirty="0" smtClean="0"/>
              <a:t>성분 中 </a:t>
            </a:r>
            <a:r>
              <a:rPr lang="ko-KR" altLang="en-US" sz="1200" b="1" spc="-90" dirty="0" smtClean="0"/>
              <a:t>흑연</a:t>
            </a:r>
            <a:endParaRPr lang="en-US" altLang="ko-KR" sz="1200" b="1" spc="-90" dirty="0" smtClean="0"/>
          </a:p>
          <a:p>
            <a:pPr>
              <a:lnSpc>
                <a:spcPct val="200000"/>
              </a:lnSpc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en-US" altLang="ko-KR" sz="1400" b="1" spc="-90" dirty="0" smtClean="0"/>
              <a:t> </a:t>
            </a:r>
            <a:r>
              <a:rPr lang="ko-KR" altLang="en-US" sz="1400" b="1" spc="-90" dirty="0" smtClean="0"/>
              <a:t>측정 결과 </a:t>
            </a:r>
            <a:r>
              <a:rPr lang="ko-KR" altLang="en-US" sz="1400" spc="-90" dirty="0" smtClean="0">
                <a:solidFill>
                  <a:srgbClr val="E46C0A"/>
                </a:solidFill>
              </a:rPr>
              <a:t> </a:t>
            </a:r>
            <a:r>
              <a:rPr lang="en-US" altLang="ko-KR" sz="1200" spc="-90" dirty="0" smtClean="0"/>
              <a:t>: </a:t>
            </a:r>
            <a:r>
              <a:rPr lang="ko-KR" altLang="en-US" sz="1200" spc="-90" dirty="0" smtClean="0"/>
              <a:t>전 물질 노출 기준 미만으로 측정 및 평가</a:t>
            </a:r>
            <a:endParaRPr lang="en-US" altLang="ko-KR" sz="1200" b="1" spc="-90" dirty="0" smtClean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573016"/>
            <a:ext cx="7704856" cy="1512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467544" y="5115762"/>
            <a:ext cx="8136904" cy="905526"/>
          </a:xfrm>
          <a:prstGeom prst="rect">
            <a:avLst/>
          </a:prstGeom>
          <a:noFill/>
        </p:spPr>
        <p:txBody>
          <a:bodyPr wrap="square" lIns="104287" tIns="52144" rIns="104287" bIns="52144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en-US" altLang="ko-KR" sz="1400" b="1" spc="-90" dirty="0"/>
              <a:t> </a:t>
            </a:r>
            <a:r>
              <a:rPr lang="ko-KR" altLang="en-US" sz="1400" b="1" spc="-90" dirty="0" smtClean="0"/>
              <a:t>향후 측정 예상일</a:t>
            </a:r>
            <a:endParaRPr lang="en-US" altLang="ko-KR" sz="1400" b="1" spc="-90" dirty="0"/>
          </a:p>
          <a:p>
            <a:pPr>
              <a:lnSpc>
                <a:spcPct val="200000"/>
              </a:lnSpc>
            </a:pPr>
            <a:r>
              <a:rPr lang="ko-KR" altLang="en-US" sz="1200" spc="-90" dirty="0">
                <a:solidFill>
                  <a:srgbClr val="E46C0A"/>
                </a:solidFill>
              </a:rPr>
              <a:t>   </a:t>
            </a:r>
            <a:r>
              <a:rPr lang="ko-KR" altLang="en-US" sz="1200" b="1" spc="-90" dirty="0">
                <a:solidFill>
                  <a:srgbClr val="E46C0A"/>
                </a:solidFill>
              </a:rPr>
              <a:t>▶ </a:t>
            </a:r>
            <a:r>
              <a:rPr lang="en-US" altLang="ko-KR" sz="1200" b="1" spc="-90" dirty="0" smtClean="0"/>
              <a:t>2023</a:t>
            </a:r>
            <a:r>
              <a:rPr lang="ko-KR" altLang="en-US" sz="1200" b="1" spc="-90" dirty="0" smtClean="0"/>
              <a:t>년 </a:t>
            </a:r>
            <a:r>
              <a:rPr lang="en-US" altLang="ko-KR" sz="1200" b="1" spc="-90" dirty="0" smtClean="0"/>
              <a:t>2</a:t>
            </a:r>
            <a:r>
              <a:rPr lang="ko-KR" altLang="en-US" sz="1200" b="1" spc="-90" dirty="0" smtClean="0"/>
              <a:t>월 中</a:t>
            </a:r>
            <a:endParaRPr lang="en-US" altLang="ko-KR" sz="1400" b="1" spc="-90" dirty="0" smtClean="0"/>
          </a:p>
        </p:txBody>
      </p:sp>
      <p:sp>
        <p:nvSpPr>
          <p:cNvPr id="9" name="직사각형 8"/>
          <p:cNvSpPr/>
          <p:nvPr/>
        </p:nvSpPr>
        <p:spPr>
          <a:xfrm>
            <a:off x="3779912" y="3585544"/>
            <a:ext cx="1080120" cy="14996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61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독감 예방접종 실시</a:t>
            </a:r>
            <a:endParaRPr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251520" y="1273842"/>
            <a:ext cx="8712646" cy="383181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목적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>
                <a:latin typeface="+mn-ea"/>
              </a:rPr>
              <a:t>1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매년 전 세계적으로 유행하는 인플루엔자 바이러스에 대비하기 위함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증상이 유사한 코로나</a:t>
            </a:r>
            <a:r>
              <a:rPr lang="en-US" altLang="ko-KR" sz="1200" dirty="0" smtClean="0">
                <a:latin typeface="+mn-ea"/>
              </a:rPr>
              <a:t>19 </a:t>
            </a:r>
            <a:r>
              <a:rPr lang="ko-KR" altLang="en-US" sz="1200" dirty="0" smtClean="0">
                <a:latin typeface="+mn-ea"/>
              </a:rPr>
              <a:t>감염과의 감별 위함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3) </a:t>
            </a:r>
            <a:r>
              <a:rPr lang="ko-KR" altLang="en-US" sz="1200" dirty="0" smtClean="0">
                <a:latin typeface="+mn-ea"/>
              </a:rPr>
              <a:t>임직원 및 가족의 복리 증진 위함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접종비용지원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임직원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전액 회사 지원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•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가족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: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협약가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개인 부담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</a:t>
            </a:r>
            <a:endParaRPr lang="en-US" altLang="ko-KR" sz="1200" b="1" dirty="0">
              <a:latin typeface="+mn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접종일시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및 병원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 smtClean="0">
                <a:latin typeface="+mj-ea"/>
                <a:ea typeface="+mj-ea"/>
              </a:rPr>
              <a:t>     </a:t>
            </a:r>
            <a:r>
              <a:rPr lang="en-US" altLang="ko-KR" sz="1200" dirty="0" smtClean="0">
                <a:latin typeface="+mj-ea"/>
                <a:ea typeface="+mj-ea"/>
              </a:rPr>
              <a:t>• 2022</a:t>
            </a:r>
            <a:r>
              <a:rPr lang="ko-KR" altLang="en-US" sz="1200" dirty="0" smtClean="0">
                <a:latin typeface="+mj-ea"/>
                <a:ea typeface="+mj-ea"/>
              </a:rPr>
              <a:t>년 </a:t>
            </a:r>
            <a:r>
              <a:rPr lang="en-US" altLang="ko-KR" sz="1200" dirty="0" smtClean="0">
                <a:latin typeface="+mj-ea"/>
                <a:ea typeface="+mj-ea"/>
              </a:rPr>
              <a:t>9</a:t>
            </a:r>
            <a:r>
              <a:rPr lang="ko-KR" altLang="en-US" sz="1200" dirty="0" smtClean="0">
                <a:latin typeface="+mj-ea"/>
                <a:ea typeface="+mj-ea"/>
              </a:rPr>
              <a:t>월 </a:t>
            </a:r>
            <a:r>
              <a:rPr lang="en-US" altLang="ko-KR" sz="1200" dirty="0" smtClean="0">
                <a:latin typeface="+mj-ea"/>
                <a:ea typeface="+mj-ea"/>
              </a:rPr>
              <a:t>29</a:t>
            </a:r>
            <a:r>
              <a:rPr lang="ko-KR" altLang="en-US" sz="1200" dirty="0" smtClean="0">
                <a:latin typeface="+mj-ea"/>
                <a:ea typeface="+mj-ea"/>
              </a:rPr>
              <a:t>일 </a:t>
            </a:r>
            <a:r>
              <a:rPr lang="en-US" altLang="ko-KR" sz="1200" dirty="0" smtClean="0">
                <a:latin typeface="+mj-ea"/>
                <a:ea typeface="+mj-ea"/>
              </a:rPr>
              <a:t>~ 11</a:t>
            </a:r>
            <a:r>
              <a:rPr lang="ko-KR" altLang="en-US" sz="1200" dirty="0" smtClean="0">
                <a:latin typeface="+mj-ea"/>
                <a:ea typeface="+mj-ea"/>
              </a:rPr>
              <a:t>월 </a:t>
            </a:r>
            <a:r>
              <a:rPr lang="en-US" altLang="ko-KR" sz="1200" dirty="0" smtClean="0">
                <a:latin typeface="+mj-ea"/>
                <a:ea typeface="+mj-ea"/>
              </a:rPr>
              <a:t>30</a:t>
            </a:r>
            <a:r>
              <a:rPr lang="ko-KR" altLang="en-US" sz="1200" dirty="0" smtClean="0">
                <a:latin typeface="+mj-ea"/>
                <a:ea typeface="+mj-ea"/>
              </a:rPr>
              <a:t>일 </a:t>
            </a:r>
            <a:r>
              <a:rPr lang="en-US" altLang="ko-KR" sz="1200" dirty="0" smtClean="0">
                <a:latin typeface="+mj-ea"/>
                <a:ea typeface="+mj-ea"/>
              </a:rPr>
              <a:t>(</a:t>
            </a:r>
            <a:r>
              <a:rPr lang="ko-KR" altLang="en-US" sz="1200" dirty="0" smtClean="0">
                <a:latin typeface="+mj-ea"/>
                <a:ea typeface="+mj-ea"/>
              </a:rPr>
              <a:t>해외출장자에 한해 </a:t>
            </a:r>
            <a:r>
              <a:rPr lang="en-US" altLang="ko-KR" sz="1200" dirty="0" smtClean="0">
                <a:latin typeface="+mj-ea"/>
                <a:ea typeface="+mj-ea"/>
              </a:rPr>
              <a:t>12</a:t>
            </a:r>
            <a:r>
              <a:rPr lang="ko-KR" altLang="en-US" sz="1200" dirty="0" smtClean="0">
                <a:latin typeface="+mj-ea"/>
                <a:ea typeface="+mj-ea"/>
              </a:rPr>
              <a:t>월 </a:t>
            </a:r>
            <a:r>
              <a:rPr lang="en-US" altLang="ko-KR" sz="1200" dirty="0" smtClean="0">
                <a:latin typeface="+mj-ea"/>
                <a:ea typeface="+mj-ea"/>
              </a:rPr>
              <a:t>15</a:t>
            </a:r>
            <a:r>
              <a:rPr lang="ko-KR" altLang="en-US" sz="1200" dirty="0" smtClean="0">
                <a:latin typeface="+mj-ea"/>
                <a:ea typeface="+mj-ea"/>
              </a:rPr>
              <a:t>일까지 시행</a:t>
            </a:r>
            <a:r>
              <a:rPr lang="en-US" altLang="ko-KR" sz="1200" dirty="0" smtClean="0">
                <a:latin typeface="+mj-ea"/>
                <a:ea typeface="+mj-ea"/>
              </a:rPr>
              <a:t>)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ko-KR" sz="1200" dirty="0" smtClean="0">
                <a:latin typeface="+mj-ea"/>
                <a:ea typeface="+mj-ea"/>
              </a:rPr>
              <a:t> </a:t>
            </a:r>
            <a:r>
              <a:rPr lang="ko-KR" altLang="en-US" sz="1200" dirty="0">
                <a:latin typeface="+mj-ea"/>
              </a:rPr>
              <a:t> </a:t>
            </a:r>
            <a:r>
              <a:rPr lang="ko-KR" altLang="en-US" sz="1200" dirty="0" smtClean="0">
                <a:latin typeface="+mj-ea"/>
              </a:rPr>
              <a:t>   </a:t>
            </a:r>
            <a:r>
              <a:rPr lang="en-US" altLang="ko-KR" sz="1200" dirty="0" smtClean="0">
                <a:latin typeface="+mj-ea"/>
              </a:rPr>
              <a:t>• [</a:t>
            </a:r>
            <a:r>
              <a:rPr lang="ko-KR" altLang="en-US" sz="1200" dirty="0" smtClean="0">
                <a:latin typeface="+mj-ea"/>
              </a:rPr>
              <a:t>화성</a:t>
            </a:r>
            <a:r>
              <a:rPr lang="en-US" altLang="ko-KR" sz="1200" dirty="0" smtClean="0">
                <a:latin typeface="+mj-ea"/>
              </a:rPr>
              <a:t>] </a:t>
            </a:r>
            <a:r>
              <a:rPr lang="ko-KR" altLang="en-US" sz="1200" dirty="0" err="1" smtClean="0">
                <a:latin typeface="+mj-ea"/>
              </a:rPr>
              <a:t>동탄그레이스</a:t>
            </a:r>
            <a:r>
              <a:rPr lang="ko-KR" altLang="en-US" sz="1200" dirty="0" smtClean="0">
                <a:latin typeface="+mj-ea"/>
              </a:rPr>
              <a:t> 소아청소년과 의원</a:t>
            </a:r>
            <a:endParaRPr lang="en-US" altLang="ko-KR" sz="1200" dirty="0" smtClean="0">
              <a:latin typeface="+mj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>
                <a:latin typeface="+mj-ea"/>
              </a:rPr>
              <a:t> </a:t>
            </a:r>
            <a:r>
              <a:rPr lang="ko-KR" altLang="en-US" sz="1200" dirty="0" smtClean="0">
                <a:latin typeface="+mj-ea"/>
              </a:rPr>
              <a:t>    </a:t>
            </a:r>
            <a:r>
              <a:rPr lang="en-US" altLang="ko-KR" sz="1200" dirty="0" smtClean="0">
                <a:latin typeface="+mj-ea"/>
              </a:rPr>
              <a:t>• [</a:t>
            </a:r>
            <a:r>
              <a:rPr lang="ko-KR" altLang="en-US" sz="1200" dirty="0" smtClean="0">
                <a:latin typeface="+mj-ea"/>
              </a:rPr>
              <a:t>아산</a:t>
            </a:r>
            <a:r>
              <a:rPr lang="en-US" altLang="ko-KR" sz="1200" dirty="0" smtClean="0">
                <a:latin typeface="+mj-ea"/>
              </a:rPr>
              <a:t>] </a:t>
            </a:r>
            <a:r>
              <a:rPr lang="ko-KR" altLang="en-US" sz="1200" dirty="0" err="1" smtClean="0">
                <a:latin typeface="+mj-ea"/>
              </a:rPr>
              <a:t>장사랑연합내과의원</a:t>
            </a:r>
            <a:r>
              <a:rPr lang="en-US" altLang="ko-KR" sz="1200" dirty="0" smtClean="0">
                <a:latin typeface="+mj-ea"/>
              </a:rPr>
              <a:t>, </a:t>
            </a:r>
            <a:r>
              <a:rPr lang="ko-KR" altLang="en-US" sz="1200" dirty="0" err="1" smtClean="0">
                <a:latin typeface="+mj-ea"/>
              </a:rPr>
              <a:t>이수병원</a:t>
            </a:r>
            <a:r>
              <a:rPr lang="en-US" altLang="ko-KR" sz="1200" dirty="0" smtClean="0">
                <a:latin typeface="+mj-ea"/>
              </a:rPr>
              <a:t>, </a:t>
            </a:r>
            <a:r>
              <a:rPr lang="ko-KR" altLang="en-US" sz="1200" dirty="0" err="1" smtClean="0">
                <a:latin typeface="+mj-ea"/>
              </a:rPr>
              <a:t>둔포</a:t>
            </a:r>
            <a:r>
              <a:rPr lang="ko-KR" altLang="en-US" sz="1200" dirty="0" smtClean="0">
                <a:latin typeface="+mj-ea"/>
              </a:rPr>
              <a:t> </a:t>
            </a:r>
            <a:r>
              <a:rPr lang="ko-KR" altLang="en-US" sz="1200" dirty="0" err="1" smtClean="0">
                <a:latin typeface="+mj-ea"/>
              </a:rPr>
              <a:t>서울의원</a:t>
            </a:r>
            <a:r>
              <a:rPr lang="en-US" altLang="ko-KR" sz="1200" dirty="0" smtClean="0">
                <a:latin typeface="+mj-ea"/>
              </a:rPr>
              <a:t> </a:t>
            </a:r>
            <a:endParaRPr lang="en-US" altLang="ko-KR" sz="12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918472"/>
              </p:ext>
            </p:extLst>
          </p:nvPr>
        </p:nvGraphicFramePr>
        <p:xfrm>
          <a:off x="582514" y="5085184"/>
          <a:ext cx="6581774" cy="1260000"/>
        </p:xfrm>
        <a:graphic>
          <a:graphicData uri="http://schemas.openxmlformats.org/drawingml/2006/table">
            <a:tbl>
              <a:tblPr firstRow="1" firstCol="1" bandRow="1"/>
              <a:tblGrid>
                <a:gridCol w="1512759">
                  <a:extLst>
                    <a:ext uri="{9D8B030D-6E8A-4147-A177-3AD203B41FA5}">
                      <a16:colId xmlns:a16="http://schemas.microsoft.com/office/drawing/2014/main" val="508276229"/>
                    </a:ext>
                  </a:extLst>
                </a:gridCol>
                <a:gridCol w="1512759">
                  <a:extLst>
                    <a:ext uri="{9D8B030D-6E8A-4147-A177-3AD203B41FA5}">
                      <a16:colId xmlns:a16="http://schemas.microsoft.com/office/drawing/2014/main" val="605149358"/>
                    </a:ext>
                  </a:extLst>
                </a:gridCol>
                <a:gridCol w="1515938">
                  <a:extLst>
                    <a:ext uri="{9D8B030D-6E8A-4147-A177-3AD203B41FA5}">
                      <a16:colId xmlns:a16="http://schemas.microsoft.com/office/drawing/2014/main" val="3511988233"/>
                    </a:ext>
                  </a:extLst>
                </a:gridCol>
                <a:gridCol w="2040318">
                  <a:extLst>
                    <a:ext uri="{9D8B030D-6E8A-4147-A177-3AD203B41FA5}">
                      <a16:colId xmlns:a16="http://schemas.microsoft.com/office/drawing/2014/main" val="425518769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병원명</a:t>
                      </a:r>
                      <a:r>
                        <a:rPr lang="ko-KR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</a:t>
                      </a:r>
                      <a:endParaRPr lang="ko-KR" sz="1600" b="1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지 역</a:t>
                      </a:r>
                      <a:endParaRPr lang="ko-KR" sz="1600" b="1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단 가</a:t>
                      </a:r>
                      <a:endParaRPr lang="ko-KR" sz="1600" b="1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비 고</a:t>
                      </a:r>
                      <a:endParaRPr lang="ko-KR" sz="1600" b="1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428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장사랑내과의원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아산 모종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\30,000</a:t>
                      </a: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개별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내원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접종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/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- 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임직원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접종비용은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 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일괄정산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/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- 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직원가족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협약가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접종可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/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  (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비용본인부담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,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신분증지참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)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0415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이수병원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아산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배방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\30,000</a:t>
                      </a: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6637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둔포서울의원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아산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둔포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\28,000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원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7784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동탄그레이스병원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화성 동탄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\29,500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원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34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0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걷기프로그램 사전 조사</a:t>
            </a:r>
            <a:endParaRPr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188" y="1297049"/>
            <a:ext cx="1207382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시행 근거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39552" y="1712547"/>
            <a:ext cx="8165274" cy="305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1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)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산업안전보건법 </a:t>
            </a:r>
            <a:r>
              <a:rPr lang="ko-KR" altLang="en-US" sz="1200" dirty="0">
                <a:latin typeface="맑은 고딕" panose="020B0503020000020004" pitchFamily="50" charset="-127"/>
              </a:rPr>
              <a:t>제</a:t>
            </a:r>
            <a:r>
              <a:rPr lang="en-US" altLang="ko-KR" sz="1200" dirty="0">
                <a:latin typeface="맑은 고딕" panose="020B0503020000020004" pitchFamily="50" charset="-127"/>
              </a:rPr>
              <a:t>5</a:t>
            </a:r>
            <a:r>
              <a:rPr lang="ko-KR" altLang="en-US" sz="1200" dirty="0">
                <a:latin typeface="맑은 고딕" panose="020B0503020000020004" pitchFamily="50" charset="-127"/>
              </a:rPr>
              <a:t>조 제</a:t>
            </a:r>
            <a:r>
              <a:rPr lang="en-US" altLang="ko-KR" sz="1200" dirty="0">
                <a:latin typeface="맑은 고딕" panose="020B0503020000020004" pitchFamily="50" charset="-127"/>
              </a:rPr>
              <a:t>2</a:t>
            </a:r>
            <a:r>
              <a:rPr lang="ko-KR" altLang="en-US" sz="1200" dirty="0">
                <a:latin typeface="맑은 고딕" panose="020B0503020000020004" pitchFamily="50" charset="-127"/>
              </a:rPr>
              <a:t>호 및 산업안전보건법 시행령 제</a:t>
            </a:r>
            <a:r>
              <a:rPr lang="en-US" altLang="ko-KR" sz="1200" dirty="0">
                <a:latin typeface="맑은 고딕" panose="020B0503020000020004" pitchFamily="50" charset="-127"/>
              </a:rPr>
              <a:t>7</a:t>
            </a:r>
            <a:r>
              <a:rPr lang="ko-KR" altLang="en-US" sz="1200" dirty="0">
                <a:latin typeface="맑은 고딕" panose="020B0503020000020004" pitchFamily="50" charset="-127"/>
              </a:rPr>
              <a:t>조</a:t>
            </a:r>
            <a:r>
              <a:rPr lang="en-US" altLang="ko-KR" sz="1200" dirty="0">
                <a:latin typeface="맑은 고딕" panose="020B0503020000020004" pitchFamily="50" charset="-127"/>
              </a:rPr>
              <a:t>(</a:t>
            </a:r>
            <a:r>
              <a:rPr lang="ko-KR" altLang="en-US" sz="1200" dirty="0">
                <a:latin typeface="맑은 고딕" panose="020B0503020000020004" pitchFamily="50" charset="-127"/>
              </a:rPr>
              <a:t>건강증진사업 등의 추진</a:t>
            </a:r>
            <a:r>
              <a:rPr lang="en-US" altLang="ko-KR" sz="1200" dirty="0">
                <a:latin typeface="맑은 고딕" panose="020B0503020000020004" pitchFamily="50" charset="-127"/>
              </a:rPr>
              <a:t>)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188" y="2018465"/>
            <a:ext cx="1988045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걷기 프로그램 내용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39552" y="2433963"/>
            <a:ext cx="8165274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1)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‘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더헬스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’ </a:t>
            </a:r>
            <a:r>
              <a:rPr lang="ko-KR" altLang="en-US" sz="1200" dirty="0">
                <a:latin typeface="맑은 고딕" panose="020B0503020000020004" pitchFamily="50" charset="-127"/>
              </a:rPr>
              <a:t>애플리케이션을 통한 </a:t>
            </a:r>
            <a:r>
              <a:rPr lang="ko-KR" altLang="en-US" sz="1200" dirty="0" err="1">
                <a:latin typeface="맑은 고딕" panose="020B0503020000020004" pitchFamily="50" charset="-127"/>
              </a:rPr>
              <a:t>걸음수</a:t>
            </a:r>
            <a:r>
              <a:rPr lang="ko-KR" altLang="en-US" sz="1200" dirty="0">
                <a:latin typeface="맑은 고딕" panose="020B0503020000020004" pitchFamily="50" charset="-127"/>
              </a:rPr>
              <a:t> 측정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2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) 1~2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개월간 </a:t>
            </a:r>
            <a:r>
              <a:rPr lang="ko-KR" altLang="en-US" sz="1200" dirty="0">
                <a:latin typeface="맑은 고딕" panose="020B0503020000020004" pitchFamily="50" charset="-127"/>
              </a:rPr>
              <a:t>측정한 </a:t>
            </a:r>
            <a:r>
              <a:rPr lang="ko-KR" altLang="en-US" sz="1200" dirty="0" err="1">
                <a:latin typeface="맑은 고딕" panose="020B0503020000020004" pitchFamily="50" charset="-127"/>
              </a:rPr>
              <a:t>걸음수</a:t>
            </a:r>
            <a:r>
              <a:rPr lang="ko-KR" altLang="en-US" sz="1200" dirty="0">
                <a:latin typeface="맑은 고딕" panose="020B0503020000020004" pitchFamily="50" charset="-127"/>
              </a:rPr>
              <a:t> 랭킹에 따라 차등 상품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지급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3)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참여방법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   - ‘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더헬스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’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애플리케이션 다운로드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   -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홈 →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챌린지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</a:t>
            </a:r>
            <a:r>
              <a:rPr lang="ko-KR" altLang="en-US" sz="1200" dirty="0">
                <a:latin typeface="맑은 고딕" panose="020B0503020000020004" pitchFamily="50" charset="-127"/>
              </a:rPr>
              <a:t>→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법인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챌린지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참여하기 </a:t>
            </a:r>
            <a:r>
              <a:rPr lang="ko-KR" altLang="en-US" sz="1200" dirty="0">
                <a:latin typeface="맑은 고딕" panose="020B0503020000020004" pitchFamily="50" charset="-127"/>
              </a:rPr>
              <a:t>→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참여코드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입력 </a:t>
            </a:r>
            <a:r>
              <a:rPr lang="ko-KR" altLang="en-US" sz="1200" dirty="0">
                <a:latin typeface="맑은 고딕" panose="020B0503020000020004" pitchFamily="50" charset="-127"/>
              </a:rPr>
              <a:t>→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신청하기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   ※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어플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선정 이유</a:t>
            </a:r>
            <a:endParaRPr lang="ko-KR" altLang="en-US" sz="1200" dirty="0">
              <a:latin typeface="맑은 고딕" panose="020B0503020000020004" pitchFamily="50" charset="-127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961471"/>
              </p:ext>
            </p:extLst>
          </p:nvPr>
        </p:nvGraphicFramePr>
        <p:xfrm>
          <a:off x="1043608" y="3963904"/>
          <a:ext cx="6096000" cy="15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89979004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30191426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22163673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50074788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더헬스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Pacer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걷쥬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워크온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170912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제한 없음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삼성생명과 연계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</a:rPr>
                        <a:t>챌린지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코드 생성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: 500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명 제한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아산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화성 그룹 </a:t>
                      </a: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 같이 진행 어려움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제한 없음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아이폰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</a:rPr>
                        <a:t>걸음수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측정</a:t>
                      </a: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 오류로 진행 불가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: 100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명 제한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제한이 낮아</a:t>
                      </a: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 진행 불가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2376115"/>
                  </a:ext>
                </a:extLst>
              </a:tr>
            </a:tbl>
          </a:graphicData>
        </a:graphic>
      </p:graphicFrame>
      <p:pic>
        <p:nvPicPr>
          <p:cNvPr id="16" name="그림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34" y="4228584"/>
            <a:ext cx="54102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그림 16" descr="cid:image004.png@01D88AFF.EACB11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51" y="4228584"/>
            <a:ext cx="541020" cy="54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그림 17" descr="cid:image005.png@01D88AFF.EACB116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68" y="4228584"/>
            <a:ext cx="541020" cy="54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8" descr="cid:image011.png@01D88AFF.EACB116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62" y="4228584"/>
            <a:ext cx="563880" cy="5410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직사각형 19"/>
          <p:cNvSpPr/>
          <p:nvPr/>
        </p:nvSpPr>
        <p:spPr>
          <a:xfrm>
            <a:off x="1040567" y="3963904"/>
            <a:ext cx="1535717" cy="1584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254188" y="5605790"/>
            <a:ext cx="1628972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추후 시행 방안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39552" y="6021288"/>
            <a:ext cx="8165274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시행시기는 내년 </a:t>
            </a:r>
            <a:r>
              <a:rPr lang="ko-KR" altLang="en-US" sz="1200" dirty="0">
                <a:latin typeface="맑은 고딕" panose="020B0503020000020004" pitchFamily="50" charset="-127"/>
              </a:rPr>
              <a:t>상반기에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추진 예정</a:t>
            </a:r>
            <a:endParaRPr lang="ko-KR" altLang="en-US" sz="1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66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안전보건뉴스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EVENT)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게시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361861"/>
            <a:ext cx="7319632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목적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안전관리의 중요성을 재강조하고 임직원들의 안전관리 의식을 향상시켜 안전문화를 정착하기 위함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88131"/>
              </p:ext>
            </p:extLst>
          </p:nvPr>
        </p:nvGraphicFramePr>
        <p:xfrm>
          <a:off x="251520" y="1916832"/>
          <a:ext cx="8280920" cy="419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>
                  <a:extLst>
                    <a:ext uri="{9D8B030D-6E8A-4147-A177-3AD203B41FA5}">
                      <a16:colId xmlns:a16="http://schemas.microsoft.com/office/drawing/2014/main" val="1377139976"/>
                    </a:ext>
                  </a:extLst>
                </a:gridCol>
                <a:gridCol w="4140460">
                  <a:extLst>
                    <a:ext uri="{9D8B030D-6E8A-4147-A177-3AD203B41FA5}">
                      <a16:colId xmlns:a16="http://schemas.microsoft.com/office/drawing/2014/main" val="174370791"/>
                    </a:ext>
                  </a:extLst>
                </a:gridCol>
              </a:tblGrid>
              <a:tr h="20986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월호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사업장 보호구 착용 기준 강화 운영 안내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중대재해처벌법 시행령 주요 내용 안내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온열질환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예방과 관리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사고사례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산업안전보건법 위반 사례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보호구 착용 매뉴얼 동영상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월호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전기 취급 작업 안전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올바른 수공구 취급 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태풍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호우 등 여름철 자연재해 대비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독감 예방 관리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콘센트 파손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충전부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접촉으로 감전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전기안전사고 행동요령 동영상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857544"/>
                  </a:ext>
                </a:extLst>
              </a:tr>
              <a:tr h="20986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8</a:t>
                      </a:r>
                      <a:r>
                        <a:rPr lang="ko-KR" altLang="en-US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월호</a:t>
                      </a:r>
                      <a:endParaRPr lang="en-US" altLang="ko-KR" sz="1200" b="1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고용노동부 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22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년 하반기 변경 정책 안내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크레인 작업 안전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사업장 내 휴게시설 설치 의무화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+mn-ea"/>
                        </a:rPr>
                        <a:t>원숭이두창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예방법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+mn-ea"/>
                        </a:rPr>
                        <a:t>사고사례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지게차 운전 미숙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+mn-ea"/>
                        </a:rPr>
                        <a:t>재해사례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동영상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30000"/>
                        </a:lnSpc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310236"/>
                  </a:ext>
                </a:extLst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789040"/>
            <a:ext cx="2880000" cy="1921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4373164"/>
            <a:ext cx="2880000" cy="19723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839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505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Ⅲ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심의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안건 사항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51520" y="908720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22</a:t>
            </a:r>
            <a:r>
              <a:rPr lang="ko-KR" altLang="en-US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3</a:t>
            </a:r>
            <a:r>
              <a:rPr lang="ko-KR" altLang="en-US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분기 심의</a:t>
            </a:r>
            <a:r>
              <a:rPr lang="en-US" altLang="ko-KR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/</a:t>
            </a:r>
            <a:r>
              <a:rPr lang="ko-KR" altLang="en-US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안건 사항</a:t>
            </a:r>
            <a:endParaRPr kumimoji="0" lang="ko-KR" altLang="en-US" sz="12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/>
          </p:nvPr>
        </p:nvGraphicFramePr>
        <p:xfrm>
          <a:off x="295087" y="1412776"/>
          <a:ext cx="8633236" cy="724864"/>
        </p:xfrm>
        <a:graphic>
          <a:graphicData uri="http://schemas.openxmlformats.org/drawingml/2006/table">
            <a:tbl>
              <a:tblPr/>
              <a:tblGrid>
                <a:gridCol w="351796">
                  <a:extLst>
                    <a:ext uri="{9D8B030D-6E8A-4147-A177-3AD203B41FA5}">
                      <a16:colId xmlns:a16="http://schemas.microsoft.com/office/drawing/2014/main" val="90693495"/>
                    </a:ext>
                  </a:extLst>
                </a:gridCol>
                <a:gridCol w="1980901">
                  <a:extLst>
                    <a:ext uri="{9D8B030D-6E8A-4147-A177-3AD203B41FA5}">
                      <a16:colId xmlns:a16="http://schemas.microsoft.com/office/drawing/2014/main" val="3192284724"/>
                    </a:ext>
                  </a:extLst>
                </a:gridCol>
                <a:gridCol w="4968553">
                  <a:extLst>
                    <a:ext uri="{9D8B030D-6E8A-4147-A177-3AD203B41FA5}">
                      <a16:colId xmlns:a16="http://schemas.microsoft.com/office/drawing/2014/main" val="1547008134"/>
                    </a:ext>
                  </a:extLst>
                </a:gridCol>
                <a:gridCol w="1331986">
                  <a:extLst>
                    <a:ext uri="{9D8B030D-6E8A-4147-A177-3AD203B41FA5}">
                      <a16:colId xmlns:a16="http://schemas.microsoft.com/office/drawing/2014/main" val="2819488610"/>
                    </a:ext>
                  </a:extLst>
                </a:gridCol>
              </a:tblGrid>
              <a:tr h="238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연번 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세부 내용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시행일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8859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안전보건경영방침 개정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안전보건경영시스템</a:t>
                      </a:r>
                      <a:r>
                        <a:rPr lang="en-US" altLang="ko-KR" sz="1000" dirty="0" smtClean="0"/>
                        <a:t>(ISO</a:t>
                      </a:r>
                      <a:r>
                        <a:rPr lang="en-US" altLang="ko-KR" sz="1000" baseline="0" dirty="0" smtClean="0"/>
                        <a:t> 45001) </a:t>
                      </a:r>
                      <a:r>
                        <a:rPr lang="ko-KR" altLang="en-US" sz="1000" baseline="0" dirty="0" smtClean="0"/>
                        <a:t>요구조건에 부합하기 위해 안전보건경영방침 개정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9</a:t>
                      </a:r>
                      <a:r>
                        <a:rPr lang="ko-KR" altLang="en-US" sz="1000" dirty="0" smtClean="0"/>
                        <a:t>월 진행</a:t>
                      </a:r>
                      <a:endParaRPr lang="en-US" altLang="ko-KR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0812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1520" y="2301602"/>
            <a:ext cx="6003567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ISO 45001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요구조건 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작업장을 안전하고 쾌적한 작업환경 조성을 위한 의지 표명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2)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작업장의 위험요인 제거 및 위험성을 감소하기 위한 의지 표명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3)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안전보건경영시스템의 지속적 개선을 위한 의지 표명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4)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법적 요구사항 및 그 밖의 요구사항 준수 의지 표명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5)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대표이사는 안전보건 경영철학과 조직구성원의 참여 및 협의에 대한 의지 표명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37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228506" y="-4122"/>
            <a:ext cx="2546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목 차</a:t>
            </a:r>
            <a:endParaRPr lang="ko-KR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412357" y="1268760"/>
            <a:ext cx="3332475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2" name="모서리가 둥근 직사각형 41"/>
          <p:cNvSpPr/>
          <p:nvPr/>
        </p:nvSpPr>
        <p:spPr>
          <a:xfrm>
            <a:off x="432994" y="1707617"/>
            <a:ext cx="3312539" cy="3730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434583" y="2150129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441303" y="1294403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법정 안전보건교육 시행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64326" y="1722637"/>
            <a:ext cx="303763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안전보건협의체 개최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67544" y="2168385"/>
            <a:ext cx="3034414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합동안전보건점검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1520" y="908720"/>
            <a:ext cx="25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HY헤드라인M" panose="02030600000101010101" pitchFamily="18" charset="-127"/>
              </a:rPr>
              <a:t>Ⅰ </a:t>
            </a:r>
            <a:r>
              <a:rPr lang="ko-KR" altLang="en-US" b="1" dirty="0">
                <a:ea typeface="HY헤드라인M" panose="02030600000101010101" pitchFamily="18" charset="-127"/>
              </a:rPr>
              <a:t>주요</a:t>
            </a:r>
            <a:r>
              <a:rPr lang="ko-KR" altLang="en-US" b="1" dirty="0" smtClean="0">
                <a:ea typeface="HY헤드라인M" panose="02030600000101010101" pitchFamily="18" charset="-127"/>
              </a:rPr>
              <a:t> 안전 활동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48" name="모서리가 둥근 직사각형 47"/>
          <p:cNvSpPr/>
          <p:nvPr/>
        </p:nvSpPr>
        <p:spPr>
          <a:xfrm>
            <a:off x="434583" y="2593813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67544" y="2612069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정기 </a:t>
            </a: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공도구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점검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434583" y="3481269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467544" y="3499525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ISO 45001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내부심사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467544" y="3034354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434583" y="3928969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467544" y="3947225"/>
            <a:ext cx="388843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전자결재 양식 개설</a:t>
            </a:r>
            <a:r>
              <a:rPr lang="en-US" altLang="ko-KR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: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(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안전점검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) </a:t>
            </a: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개선요청서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9" name="모서리가 둥근 직사각형 58"/>
          <p:cNvSpPr/>
          <p:nvPr/>
        </p:nvSpPr>
        <p:spPr>
          <a:xfrm>
            <a:off x="434583" y="4381245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467544" y="4399501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지게차 </a:t>
            </a: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안전라인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TEST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434583" y="3032671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09" name="직사각형 108"/>
          <p:cNvSpPr/>
          <p:nvPr/>
        </p:nvSpPr>
        <p:spPr>
          <a:xfrm>
            <a:off x="467544" y="3050927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관리감독자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임명장 발급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434583" y="4832013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467544" y="4850269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제어그룹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특별교육 시행 예정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052765" y="957741"/>
            <a:ext cx="25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HY헤드라인M" panose="02030600000101010101" pitchFamily="18" charset="-127"/>
              </a:rPr>
              <a:t>Ⅱ </a:t>
            </a:r>
            <a:r>
              <a:rPr lang="ko-KR" altLang="en-US" b="1" dirty="0" smtClean="0">
                <a:ea typeface="HY헤드라인M" panose="02030600000101010101" pitchFamily="18" charset="-127"/>
              </a:rPr>
              <a:t>주요 보건 활동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119330" y="5324235"/>
            <a:ext cx="394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HY헤드라인M" panose="02030600000101010101" pitchFamily="18" charset="-127"/>
              </a:rPr>
              <a:t>Ⅲ 22</a:t>
            </a:r>
            <a:r>
              <a:rPr lang="ko-KR" altLang="en-US" b="1" dirty="0" smtClean="0">
                <a:ea typeface="HY헤드라인M" panose="02030600000101010101" pitchFamily="18" charset="-127"/>
              </a:rPr>
              <a:t>년 </a:t>
            </a:r>
            <a:r>
              <a:rPr lang="en-US" altLang="ko-KR" b="1" dirty="0" smtClean="0">
                <a:ea typeface="HY헤드라인M" panose="02030600000101010101" pitchFamily="18" charset="-127"/>
              </a:rPr>
              <a:t>3</a:t>
            </a:r>
            <a:r>
              <a:rPr lang="ko-KR" altLang="en-US" b="1" dirty="0" smtClean="0">
                <a:ea typeface="HY헤드라인M" panose="02030600000101010101" pitchFamily="18" charset="-127"/>
              </a:rPr>
              <a:t>분기 심의</a:t>
            </a:r>
            <a:r>
              <a:rPr lang="en-US" altLang="ko-KR" b="1" dirty="0" smtClean="0">
                <a:ea typeface="HY헤드라인M" panose="02030600000101010101" pitchFamily="18" charset="-127"/>
              </a:rPr>
              <a:t>/</a:t>
            </a:r>
            <a:r>
              <a:rPr lang="ko-KR" altLang="en-US" b="1" dirty="0" smtClean="0">
                <a:ea typeface="HY헤드라인M" panose="02030600000101010101" pitchFamily="18" charset="-127"/>
              </a:rPr>
              <a:t>안건 사항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114" name="모서리가 둥근 직사각형 113"/>
          <p:cNvSpPr/>
          <p:nvPr/>
        </p:nvSpPr>
        <p:spPr>
          <a:xfrm>
            <a:off x="5209997" y="1412776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5239763" y="1436930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코로나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19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예방 및 확산 방지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16" name="모서리가 둥근 직사각형 115"/>
          <p:cNvSpPr/>
          <p:nvPr/>
        </p:nvSpPr>
        <p:spPr>
          <a:xfrm>
            <a:off x="5209997" y="2276872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5239763" y="2301026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화학물질 모니터링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18" name="모서리가 둥근 직사각형 117"/>
          <p:cNvSpPr/>
          <p:nvPr/>
        </p:nvSpPr>
        <p:spPr>
          <a:xfrm>
            <a:off x="5213415" y="2701492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5243181" y="2725646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물질안전보건자료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보관함 설치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20" name="모서리가 둥근 직사각형 119"/>
          <p:cNvSpPr/>
          <p:nvPr/>
        </p:nvSpPr>
        <p:spPr>
          <a:xfrm>
            <a:off x="5220120" y="3575734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21" name="직사각형 120"/>
          <p:cNvSpPr/>
          <p:nvPr/>
        </p:nvSpPr>
        <p:spPr>
          <a:xfrm>
            <a:off x="5249886" y="3599888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작업환경측정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22" name="모서리가 둥근 직사각형 121"/>
          <p:cNvSpPr/>
          <p:nvPr/>
        </p:nvSpPr>
        <p:spPr>
          <a:xfrm>
            <a:off x="5213214" y="4034227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5242980" y="4058381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독감예방접종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24" name="모서리가 둥근 직사각형 123"/>
          <p:cNvSpPr/>
          <p:nvPr/>
        </p:nvSpPr>
        <p:spPr>
          <a:xfrm>
            <a:off x="5224503" y="4479959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25" name="직사각형 124"/>
          <p:cNvSpPr/>
          <p:nvPr/>
        </p:nvSpPr>
        <p:spPr>
          <a:xfrm>
            <a:off x="5254269" y="4504113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걷기프로그램 사전 조사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26" name="모서리가 둥근 직사각형 125"/>
          <p:cNvSpPr/>
          <p:nvPr/>
        </p:nvSpPr>
        <p:spPr>
          <a:xfrm>
            <a:off x="5213214" y="1844824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27" name="직사각형 126"/>
          <p:cNvSpPr/>
          <p:nvPr/>
        </p:nvSpPr>
        <p:spPr>
          <a:xfrm>
            <a:off x="5242980" y="1868978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안전보건뉴스 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(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EVENT)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5213415" y="3133562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5243181" y="3157716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출장 일반건강검진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48064" y="5872985"/>
            <a:ext cx="394278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맑은 고딕" panose="020B0503020000020004" pitchFamily="50" charset="-127"/>
              </a:rPr>
              <a:t>Ⅳ</a:t>
            </a:r>
            <a:r>
              <a:rPr lang="en-US" altLang="ko-KR" b="1" dirty="0" smtClean="0">
                <a:ea typeface="HY헤드라인M" panose="02030600000101010101" pitchFamily="18" charset="-127"/>
              </a:rPr>
              <a:t> 22</a:t>
            </a:r>
            <a:r>
              <a:rPr lang="ko-KR" altLang="en-US" b="1" dirty="0" smtClean="0">
                <a:ea typeface="HY헤드라인M" panose="02030600000101010101" pitchFamily="18" charset="-127"/>
              </a:rPr>
              <a:t>년 </a:t>
            </a:r>
            <a:r>
              <a:rPr lang="en-US" altLang="ko-KR" b="1" dirty="0">
                <a:ea typeface="HY헤드라인M" panose="02030600000101010101" pitchFamily="18" charset="-127"/>
              </a:rPr>
              <a:t>4</a:t>
            </a:r>
            <a:r>
              <a:rPr lang="ko-KR" altLang="en-US" b="1" dirty="0" smtClean="0">
                <a:ea typeface="HY헤드라인M" panose="02030600000101010101" pitchFamily="18" charset="-127"/>
              </a:rPr>
              <a:t>분기 업무계획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55" name="모서리가 둥근 직사각형 54"/>
          <p:cNvSpPr/>
          <p:nvPr/>
        </p:nvSpPr>
        <p:spPr>
          <a:xfrm>
            <a:off x="408342" y="5255024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441303" y="5273280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기구설계</a:t>
            </a:r>
            <a:r>
              <a:rPr lang="en-US" altLang="ko-KR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안전모 지급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11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836712"/>
            <a:ext cx="2303836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안전보건경영방침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변경 전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48563"/>
            <a:ext cx="3880915" cy="5206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836712"/>
            <a:ext cx="2303836" cy="30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안전보건경영방침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변경 후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69112"/>
            <a:ext cx="4032448" cy="5140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505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Ⅲ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심의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안건 사항</a:t>
            </a:r>
          </a:p>
        </p:txBody>
      </p:sp>
    </p:spTree>
    <p:extLst>
      <p:ext uri="{BB962C8B-B14F-4D97-AF65-F5344CB8AC3E}">
        <p14:creationId xmlns:p14="http://schemas.microsoft.com/office/powerpoint/2010/main" val="9493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23528" y="1988840"/>
            <a:ext cx="8712646" cy="3647152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교육대상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환경안전팀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보안요원 등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    •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각 사업장 별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39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명 시행 예정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교육일시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및 장소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</a:t>
            </a: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주관 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: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한국 응급처치 교육원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교육 내용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: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CPR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이론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실습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인공호흡 이론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실습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, AED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이론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실습</a:t>
            </a:r>
            <a:endParaRPr lang="en-US" altLang="ko-KR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454305"/>
              </p:ext>
            </p:extLst>
          </p:nvPr>
        </p:nvGraphicFramePr>
        <p:xfrm>
          <a:off x="683568" y="3673916"/>
          <a:ext cx="6096000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1700806397"/>
                    </a:ext>
                  </a:extLst>
                </a:gridCol>
                <a:gridCol w="5159896">
                  <a:extLst>
                    <a:ext uri="{9D8B030D-6E8A-4147-A177-3AD203B41FA5}">
                      <a16:colId xmlns:a16="http://schemas.microsoft.com/office/drawing/2014/main" val="2757127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화성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월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일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목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) 14:30 ~ 16:30 (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</a:rPr>
                        <a:t>장미홀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834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아산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월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일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화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) 14:30 ~ 16:30 (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</a:rPr>
                        <a:t>어울림동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</a:rPr>
                        <a:t>대교육장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98258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704283" y="3673916"/>
            <a:ext cx="6096000" cy="38066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776970"/>
              </p:ext>
            </p:extLst>
          </p:nvPr>
        </p:nvGraphicFramePr>
        <p:xfrm>
          <a:off x="179512" y="935107"/>
          <a:ext cx="8633236" cy="724864"/>
        </p:xfrm>
        <a:graphic>
          <a:graphicData uri="http://schemas.openxmlformats.org/drawingml/2006/table">
            <a:tbl>
              <a:tblPr/>
              <a:tblGrid>
                <a:gridCol w="351796">
                  <a:extLst>
                    <a:ext uri="{9D8B030D-6E8A-4147-A177-3AD203B41FA5}">
                      <a16:colId xmlns:a16="http://schemas.microsoft.com/office/drawing/2014/main" val="90693495"/>
                    </a:ext>
                  </a:extLst>
                </a:gridCol>
                <a:gridCol w="1336142">
                  <a:extLst>
                    <a:ext uri="{9D8B030D-6E8A-4147-A177-3AD203B41FA5}">
                      <a16:colId xmlns:a16="http://schemas.microsoft.com/office/drawing/2014/main" val="3192284724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val="1547008134"/>
                    </a:ext>
                  </a:extLst>
                </a:gridCol>
                <a:gridCol w="1184658">
                  <a:extLst>
                    <a:ext uri="{9D8B030D-6E8A-4147-A177-3AD203B41FA5}">
                      <a16:colId xmlns:a16="http://schemas.microsoft.com/office/drawing/2014/main" val="2819488610"/>
                    </a:ext>
                  </a:extLst>
                </a:gridCol>
              </a:tblGrid>
              <a:tr h="238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연번 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세부 내용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시행예정일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8859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심폐소생술 교육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>
                          <a:latin typeface="+mn-ea"/>
                        </a:rPr>
                        <a:t>관리감독자의 안전의식 향상 및 사내 </a:t>
                      </a:r>
                      <a:r>
                        <a:rPr lang="en-US" altLang="ko-KR" sz="1000" dirty="0" smtClean="0">
                          <a:latin typeface="+mn-ea"/>
                        </a:rPr>
                        <a:t>EMT(Emergency Medical Technician) </a:t>
                      </a:r>
                      <a:r>
                        <a:rPr lang="ko-KR" altLang="en-US" sz="1000" dirty="0" smtClean="0">
                          <a:latin typeface="+mn-ea"/>
                        </a:rPr>
                        <a:t>대원 양성</a:t>
                      </a:r>
                      <a:r>
                        <a:rPr lang="en-US" altLang="ko-KR" sz="1000" dirty="0" smtClean="0">
                          <a:latin typeface="+mn-ea"/>
                        </a:rPr>
                        <a:t>/</a:t>
                      </a:r>
                      <a:r>
                        <a:rPr lang="ko-KR" altLang="en-US" sz="1000" dirty="0" smtClean="0">
                          <a:latin typeface="+mn-ea"/>
                        </a:rPr>
                        <a:t>운영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1000" dirty="0" smtClean="0"/>
                        <a:t>ᆞ</a:t>
                      </a:r>
                      <a:r>
                        <a:rPr lang="ko-KR" altLang="en-US" sz="1000" dirty="0" smtClean="0">
                          <a:latin typeface="+mn-ea"/>
                        </a:rPr>
                        <a:t>현장이나 일상생활에서 발생할 수 있는 응급상황 시를 대비하여 신속하고 정확한 대응능력 향상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10</a:t>
                      </a:r>
                      <a:r>
                        <a:rPr lang="ko-KR" altLang="en-US" sz="1000" dirty="0" smtClean="0"/>
                        <a:t>월 중순</a:t>
                      </a:r>
                      <a:endParaRPr lang="en-US" altLang="ko-KR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08125"/>
                  </a:ext>
                </a:extLst>
              </a:tr>
            </a:tbl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505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Ⅲ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심의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안건 사항</a:t>
            </a:r>
          </a:p>
        </p:txBody>
      </p:sp>
    </p:spTree>
    <p:extLst>
      <p:ext uri="{BB962C8B-B14F-4D97-AF65-F5344CB8AC3E}">
        <p14:creationId xmlns:p14="http://schemas.microsoft.com/office/powerpoint/2010/main" val="3444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모서리가 둥근 직사각형 13"/>
          <p:cNvSpPr/>
          <p:nvPr/>
        </p:nvSpPr>
        <p:spPr>
          <a:xfrm>
            <a:off x="271840" y="3877640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건의 사항 </a:t>
            </a: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/ 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기타 의견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55891" y="5183022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강평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43808" y="3861048"/>
            <a:ext cx="6084514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2843808" y="5157192"/>
            <a:ext cx="6084514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14045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Ⅳ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업무계획</a:t>
            </a:r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1520" y="908720"/>
            <a:ext cx="3312368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22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4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분기 안전보건 주요업무 계획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206617"/>
              </p:ext>
            </p:extLst>
          </p:nvPr>
        </p:nvGraphicFramePr>
        <p:xfrm>
          <a:off x="295087" y="1412776"/>
          <a:ext cx="8633236" cy="2184631"/>
        </p:xfrm>
        <a:graphic>
          <a:graphicData uri="http://schemas.openxmlformats.org/drawingml/2006/table">
            <a:tbl>
              <a:tblPr/>
              <a:tblGrid>
                <a:gridCol w="351796">
                  <a:extLst>
                    <a:ext uri="{9D8B030D-6E8A-4147-A177-3AD203B41FA5}">
                      <a16:colId xmlns:a16="http://schemas.microsoft.com/office/drawing/2014/main" val="90693495"/>
                    </a:ext>
                  </a:extLst>
                </a:gridCol>
                <a:gridCol w="1980901">
                  <a:extLst>
                    <a:ext uri="{9D8B030D-6E8A-4147-A177-3AD203B41FA5}">
                      <a16:colId xmlns:a16="http://schemas.microsoft.com/office/drawing/2014/main" val="3192284724"/>
                    </a:ext>
                  </a:extLst>
                </a:gridCol>
                <a:gridCol w="4968553">
                  <a:extLst>
                    <a:ext uri="{9D8B030D-6E8A-4147-A177-3AD203B41FA5}">
                      <a16:colId xmlns:a16="http://schemas.microsoft.com/office/drawing/2014/main" val="1547008134"/>
                    </a:ext>
                  </a:extLst>
                </a:gridCol>
                <a:gridCol w="1331986">
                  <a:extLst>
                    <a:ext uri="{9D8B030D-6E8A-4147-A177-3AD203B41FA5}">
                      <a16:colId xmlns:a16="http://schemas.microsoft.com/office/drawing/2014/main" val="2819488610"/>
                    </a:ext>
                  </a:extLst>
                </a:gridCol>
              </a:tblGrid>
              <a:tr h="238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연번 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세부 내용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시행예정일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8859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</a:rPr>
                        <a:t> EMT</a:t>
                      </a:r>
                      <a:r>
                        <a:rPr lang="en-US" altLang="ko-KR" sz="10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rgbClr val="0000FF"/>
                          </a:solidFill>
                        </a:rPr>
                        <a:t>대원 양성교육 실시</a:t>
                      </a:r>
                      <a:endParaRPr lang="en-US" altLang="ko-KR" sz="1000" b="1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en-US" altLang="ko-KR" sz="1000" baseline="0" dirty="0" smtClean="0"/>
                        <a:t>(Emergency Medical Technician)</a:t>
                      </a:r>
                      <a:r>
                        <a:rPr lang="ko-KR" altLang="en-US" sz="1000" baseline="0" dirty="0" smtClean="0"/>
                        <a:t> 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외부강사 초빙을 통한 </a:t>
                      </a:r>
                      <a:r>
                        <a:rPr lang="en-US" altLang="ko-KR" sz="1000" dirty="0" smtClean="0"/>
                        <a:t>EMT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교육 진행 및 수료증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자격증</a:t>
                      </a:r>
                      <a:r>
                        <a:rPr lang="en-US" altLang="ko-KR" sz="1000" baseline="0" dirty="0" smtClean="0"/>
                        <a:t>) </a:t>
                      </a:r>
                      <a:r>
                        <a:rPr lang="ko-KR" altLang="en-US" sz="1000" baseline="0" dirty="0" smtClean="0"/>
                        <a:t>발부 </a:t>
                      </a:r>
                      <a:endParaRPr lang="en-US" altLang="ko-KR" sz="1000" baseline="0" dirty="0" smtClean="0"/>
                    </a:p>
                    <a:p>
                      <a:r>
                        <a:rPr lang="en-US" altLang="ko-KR" sz="1000" baseline="0" dirty="0" smtClean="0"/>
                        <a:t>    [</a:t>
                      </a:r>
                      <a:r>
                        <a:rPr lang="ko-KR" altLang="en-US" sz="1000" baseline="0" dirty="0" smtClean="0"/>
                        <a:t>한국응급처치교육원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대한적십자사 등</a:t>
                      </a:r>
                      <a:r>
                        <a:rPr lang="en-US" altLang="ko-KR" sz="1000" baseline="0" dirty="0" smtClean="0"/>
                        <a:t>]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baseline="0" dirty="0" smtClean="0"/>
                        <a:t>10</a:t>
                      </a:r>
                      <a:r>
                        <a:rPr lang="ko-KR" altLang="en-US" sz="1000" b="0" baseline="0" dirty="0" smtClean="0"/>
                        <a:t>월 </a:t>
                      </a:r>
                      <a:r>
                        <a:rPr lang="en-US" altLang="ko-KR" sz="1000" b="0" baseline="0" dirty="0" smtClean="0"/>
                        <a:t>18</a:t>
                      </a:r>
                      <a:r>
                        <a:rPr lang="ko-KR" altLang="en-US" sz="1000" b="0" baseline="0" dirty="0" smtClean="0"/>
                        <a:t>일 진행 예정</a:t>
                      </a:r>
                      <a:endParaRPr lang="en-US" altLang="ko-KR" sz="1000" b="0" baseline="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08125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ko-KR" altLang="en-US" sz="1000" b="1" dirty="0" err="1" smtClean="0">
                          <a:solidFill>
                            <a:srgbClr val="0000FF"/>
                          </a:solidFill>
                        </a:rPr>
                        <a:t>제어그룹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 특별교육 실시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제어 인력 대상 외부강사 초빙 특별안전보건교육 실시</a:t>
                      </a:r>
                      <a:r>
                        <a:rPr lang="en-US" altLang="ko-KR" sz="1000" dirty="0" smtClean="0"/>
                        <a:t>(2Hr, 2</a:t>
                      </a:r>
                      <a:r>
                        <a:rPr lang="ko-KR" altLang="en-US" sz="1000" dirty="0" smtClean="0"/>
                        <a:t>회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10</a:t>
                      </a:r>
                      <a:r>
                        <a:rPr lang="ko-KR" altLang="en-US" sz="1000" dirty="0" smtClean="0"/>
                        <a:t>월</a:t>
                      </a:r>
                      <a:r>
                        <a:rPr lang="en-US" altLang="ko-KR" sz="1000" dirty="0" smtClean="0"/>
                        <a:t>, 11</a:t>
                      </a:r>
                      <a:r>
                        <a:rPr lang="ko-KR" altLang="en-US" sz="1000" dirty="0" smtClean="0"/>
                        <a:t>월 진행 예정</a:t>
                      </a:r>
                      <a:endParaRPr lang="en-US" altLang="ko-KR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6526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안전보건경영시스템</a:t>
                      </a:r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</a:rPr>
                        <a:t>(ISO</a:t>
                      </a:r>
                      <a:r>
                        <a:rPr lang="en-US" altLang="ko-KR" sz="1000" b="1" baseline="0" dirty="0" smtClean="0">
                          <a:solidFill>
                            <a:srgbClr val="0000FF"/>
                          </a:solidFill>
                        </a:rPr>
                        <a:t> 45001)</a:t>
                      </a:r>
                    </a:p>
                    <a:p>
                      <a:pPr algn="ctr"/>
                      <a:r>
                        <a:rPr lang="ko-KR" altLang="en-US" sz="1000" b="1" baseline="0" dirty="0" smtClean="0">
                          <a:solidFill>
                            <a:srgbClr val="0000FF"/>
                          </a:solidFill>
                        </a:rPr>
                        <a:t>인증 추진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안전보건경영시스템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도입을 통한 </a:t>
                      </a:r>
                      <a:r>
                        <a:rPr lang="ko-KR" altLang="en-US" sz="1000" baseline="0" dirty="0" err="1" smtClean="0"/>
                        <a:t>중처법</a:t>
                      </a:r>
                      <a:r>
                        <a:rPr lang="ko-KR" altLang="en-US" sz="1000" baseline="0" dirty="0" smtClean="0"/>
                        <a:t> 대응체계 구축 및 선진 안전보건경영시스</a:t>
                      </a:r>
                      <a:r>
                        <a:rPr lang="en-US" altLang="ko-KR" sz="1000" baseline="0" dirty="0" smtClean="0"/>
                        <a:t/>
                      </a:r>
                      <a:br>
                        <a:rPr lang="en-US" altLang="ko-KR" sz="1000" baseline="0" dirty="0" smtClean="0"/>
                      </a:br>
                      <a:r>
                        <a:rPr lang="en-US" altLang="ko-KR" sz="1000" baseline="0" dirty="0" smtClean="0"/>
                        <a:t>    </a:t>
                      </a:r>
                      <a:r>
                        <a:rPr lang="ko-KR" altLang="en-US" sz="1000" baseline="0" dirty="0" smtClean="0"/>
                        <a:t>템 도입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11</a:t>
                      </a:r>
                      <a:r>
                        <a:rPr lang="ko-KR" altLang="en-US" sz="1000" dirty="0" smtClean="0"/>
                        <a:t>월 인증획득 예정</a:t>
                      </a:r>
                      <a:endParaRPr lang="en-US" altLang="ko-KR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0484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안전관리 전산화 시스템 도입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전산화 시스템 구축을 통한 체계적 관리</a:t>
                      </a:r>
                      <a:endParaRPr lang="en-US" altLang="ko-KR" sz="1000" dirty="0" smtClean="0"/>
                    </a:p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안전보건서류 전산화를 통한 </a:t>
                      </a:r>
                      <a:r>
                        <a:rPr lang="ko-KR" altLang="en-US" sz="1000" dirty="0" err="1" smtClean="0"/>
                        <a:t>중처법</a:t>
                      </a:r>
                      <a:r>
                        <a:rPr lang="ko-KR" altLang="en-US" sz="1000" dirty="0" smtClean="0"/>
                        <a:t> 대응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22</a:t>
                      </a:r>
                      <a:r>
                        <a:rPr lang="ko-KR" altLang="en-US" sz="1000" dirty="0" smtClean="0"/>
                        <a:t>년 </a:t>
                      </a:r>
                      <a:r>
                        <a:rPr lang="en-US" altLang="ko-KR" sz="1000" dirty="0" smtClean="0"/>
                        <a:t>11</a:t>
                      </a:r>
                      <a:r>
                        <a:rPr lang="ko-KR" altLang="en-US" sz="1000" dirty="0" smtClean="0"/>
                        <a:t>월 시스템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smtClean="0"/>
                        <a:t>구축 목표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43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9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00877"/>
              </p:ext>
            </p:extLst>
          </p:nvPr>
        </p:nvGraphicFramePr>
        <p:xfrm>
          <a:off x="539552" y="2924944"/>
          <a:ext cx="8064897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897">
                  <a:extLst>
                    <a:ext uri="{9D8B030D-6E8A-4147-A177-3AD203B41FA5}">
                      <a16:colId xmlns:a16="http://schemas.microsoft.com/office/drawing/2014/main" val="3104267136"/>
                    </a:ext>
                  </a:extLst>
                </a:gridCol>
              </a:tblGrid>
              <a:tr h="5387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baseline="0" dirty="0" smtClean="0">
                          <a:solidFill>
                            <a:schemeClr val="tx1"/>
                          </a:solidFill>
                        </a:rPr>
                        <a:t>감사합니다</a:t>
                      </a:r>
                      <a:r>
                        <a:rPr lang="en-US" altLang="ko-KR" sz="40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889348"/>
                  </a:ext>
                </a:extLst>
              </a:tr>
            </a:tbl>
          </a:graphicData>
        </a:graphic>
      </p:graphicFrame>
      <p:sp>
        <p:nvSpPr>
          <p:cNvPr id="4" name="직사각형 1"/>
          <p:cNvSpPr>
            <a:spLocks noChangeArrowheads="1"/>
          </p:cNvSpPr>
          <p:nvPr/>
        </p:nvSpPr>
        <p:spPr bwMode="auto">
          <a:xfrm>
            <a:off x="4139952" y="6517243"/>
            <a:ext cx="76462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latinLnBrk="0">
              <a:spcAft>
                <a:spcPct val="40000"/>
              </a:spcAft>
            </a:pPr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1340768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시행근거</a:t>
            </a:r>
            <a:endParaRPr lang="en-US" altLang="ko-KR" sz="1400" b="1" dirty="0" smtClean="0">
              <a:latin typeface="+mn-ea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29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근로자에 대한 안전보건교육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동법 시행규칙 제</a:t>
            </a:r>
            <a:r>
              <a:rPr lang="en-US" altLang="ko-KR" sz="1200" dirty="0" smtClean="0">
                <a:latin typeface="+mn-ea"/>
              </a:rPr>
              <a:t>26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교육시간 및 교육내용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및 시행규칙 별표</a:t>
            </a:r>
            <a:r>
              <a:rPr lang="en-US" altLang="ko-KR" sz="1200" dirty="0" smtClean="0">
                <a:latin typeface="+mn-ea"/>
              </a:rPr>
              <a:t>4</a:t>
            </a:r>
            <a:endParaRPr lang="en-US" altLang="ko-KR" sz="1200" dirty="0">
              <a:latin typeface="+mn-ea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938271"/>
              </p:ext>
            </p:extLst>
          </p:nvPr>
        </p:nvGraphicFramePr>
        <p:xfrm>
          <a:off x="348901" y="2833464"/>
          <a:ext cx="8424933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731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686613">
                  <a:extLst>
                    <a:ext uri="{9D8B030D-6E8A-4147-A177-3AD203B41FA5}">
                      <a16:colId xmlns:a16="http://schemas.microsoft.com/office/drawing/2014/main" val="3382182276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3606311198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3465295670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3572713102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3788673927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2731899178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2607310314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2260883126"/>
                    </a:ext>
                  </a:extLst>
                </a:gridCol>
                <a:gridCol w="915808">
                  <a:extLst>
                    <a:ext uri="{9D8B030D-6E8A-4147-A177-3AD203B41FA5}">
                      <a16:colId xmlns:a16="http://schemas.microsoft.com/office/drawing/2014/main" val="47397562"/>
                    </a:ext>
                  </a:extLst>
                </a:gridCol>
                <a:gridCol w="601434">
                  <a:extLst>
                    <a:ext uri="{9D8B030D-6E8A-4147-A177-3AD203B41FA5}">
                      <a16:colId xmlns:a16="http://schemas.microsoft.com/office/drawing/2014/main" val="606649429"/>
                    </a:ext>
                  </a:extLst>
                </a:gridCol>
              </a:tblGrid>
              <a:tr h="185437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 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교육월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교육주제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대상자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이수자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미이수자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이수율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일시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강사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방법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시간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457200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정기교육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화재의 종류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및 대처방법 外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665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295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370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599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267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332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66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28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38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90%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1/11~1/22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관리감독자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물질안전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보건자료</a:t>
                      </a:r>
                      <a:r>
                        <a:rPr lang="ko-KR" altLang="en-US" sz="800" dirty="0" smtClean="0"/>
                        <a:t> 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外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665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294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371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598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271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327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67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23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44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90%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2/11~2/22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관리감독자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314654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근골격계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질환예방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外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309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170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139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301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169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132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8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7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97%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3/10~3/22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관리감독자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2Hr</a:t>
                      </a:r>
                      <a:endParaRPr lang="ko-KR" alt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374014"/>
                  </a:ext>
                </a:extLst>
              </a:tr>
              <a:tr h="457200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채용시교육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시행규칙 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제</a:t>
                      </a:r>
                      <a:r>
                        <a:rPr lang="en-US" altLang="ko-KR" sz="800" dirty="0" smtClean="0"/>
                        <a:t>26</a:t>
                      </a:r>
                      <a:r>
                        <a:rPr lang="ko-KR" altLang="en-US" sz="800" dirty="0" smtClean="0"/>
                        <a:t>조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교육내용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22</a:t>
                      </a:r>
                      <a:r>
                        <a:rPr lang="ko-KR" altLang="en-US" sz="800" dirty="0" smtClean="0"/>
                        <a:t>년 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en-US" altLang="ko-KR" sz="800" dirty="0" smtClean="0"/>
                        <a:t>1</a:t>
                      </a:r>
                      <a:r>
                        <a:rPr lang="ko-KR" altLang="en-US" sz="800" dirty="0" smtClean="0"/>
                        <a:t>월 </a:t>
                      </a:r>
                      <a:r>
                        <a:rPr lang="ko-KR" altLang="en-US" sz="800" dirty="0" err="1" smtClean="0"/>
                        <a:t>입사자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6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-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100%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1/27, 1/28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안전관리자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보건관리자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8Hr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시행규칙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제</a:t>
                      </a:r>
                      <a:r>
                        <a:rPr lang="en-US" altLang="ko-KR" sz="800" dirty="0" smtClean="0"/>
                        <a:t>26</a:t>
                      </a:r>
                      <a:r>
                        <a:rPr lang="ko-KR" altLang="en-US" sz="800" dirty="0" smtClean="0"/>
                        <a:t>조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교육내용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22</a:t>
                      </a:r>
                      <a:r>
                        <a:rPr lang="ko-KR" altLang="en-US" sz="800" dirty="0" smtClean="0"/>
                        <a:t>년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월 </a:t>
                      </a:r>
                      <a:r>
                        <a:rPr lang="ko-KR" altLang="en-US" sz="800" dirty="0" err="1" smtClean="0"/>
                        <a:t>입사자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5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6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-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100%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2/9,</a:t>
                      </a:r>
                      <a:r>
                        <a:rPr lang="en-US" altLang="ko-KR" sz="800" baseline="0" dirty="0" smtClean="0"/>
                        <a:t> 2/23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안전관리자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보건관리자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8Hr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95171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시행규칙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제</a:t>
                      </a:r>
                      <a:r>
                        <a:rPr lang="en-US" altLang="ko-KR" sz="800" dirty="0" smtClean="0"/>
                        <a:t>26</a:t>
                      </a:r>
                      <a:r>
                        <a:rPr lang="ko-KR" altLang="en-US" sz="800" dirty="0" smtClean="0"/>
                        <a:t>조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교육내용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22</a:t>
                      </a:r>
                      <a:r>
                        <a:rPr lang="ko-KR" altLang="en-US" sz="800" dirty="0" smtClean="0"/>
                        <a:t>년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 </a:t>
                      </a:r>
                      <a:r>
                        <a:rPr lang="ko-KR" altLang="en-US" sz="800" dirty="0" err="1" smtClean="0"/>
                        <a:t>입사자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-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100%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3/3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안전관리자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보건관리자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8Hr</a:t>
                      </a:r>
                      <a:endParaRPr lang="ko-KR" alt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2884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관리감독자교육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</a:t>
                      </a:r>
                      <a:r>
                        <a:rPr lang="en-US" altLang="ko-KR" sz="800" dirty="0" smtClean="0"/>
                        <a:t>~4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제조</a:t>
                      </a:r>
                      <a:r>
                        <a:rPr lang="en-US" altLang="ko-KR" sz="800" dirty="0" smtClean="0"/>
                        <a:t>,/</a:t>
                      </a:r>
                      <a:r>
                        <a:rPr lang="ko-KR" altLang="en-US" sz="800" dirty="0" smtClean="0"/>
                        <a:t>건설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39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39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-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100%</a:t>
                      </a:r>
                      <a:endParaRPr lang="ko-KR" alt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</a:t>
                      </a:r>
                      <a:r>
                        <a:rPr lang="en-US" altLang="ko-KR" sz="800" dirty="0" smtClean="0"/>
                        <a:t>~4</a:t>
                      </a:r>
                      <a:r>
                        <a:rPr lang="ko-KR" altLang="en-US" sz="800" dirty="0" smtClean="0"/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원격교육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우편통신교육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16hr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373877"/>
                  </a:ext>
                </a:extLst>
              </a:tr>
            </a:tbl>
          </a:graphicData>
        </a:graphic>
      </p:graphicFrame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20544" y="2401416"/>
            <a:ext cx="8712646" cy="37388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실시현황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 smtClean="0">
                <a:latin typeface="+mn-ea"/>
              </a:rPr>
              <a:t>1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  <a:r>
              <a:rPr lang="ko-KR" altLang="en-US" sz="1400" b="1" dirty="0" smtClean="0">
                <a:latin typeface="+mn-ea"/>
              </a:rPr>
              <a:t> </a:t>
            </a:r>
            <a:endParaRPr lang="en-US" altLang="ko-KR" sz="1400" b="1" dirty="0" smtClean="0">
              <a:latin typeface="+mn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51520" y="908720"/>
            <a:ext cx="2376264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법정 안전보건교육 시행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6522818" y="6165304"/>
            <a:ext cx="2304256" cy="293414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+mn-ea"/>
              </a:rPr>
              <a:t>* </a:t>
            </a:r>
            <a:r>
              <a:rPr lang="ko-KR" altLang="en-US" sz="1000" b="1" dirty="0" err="1" smtClean="0">
                <a:latin typeface="+mn-ea"/>
              </a:rPr>
              <a:t>전사기준</a:t>
            </a:r>
            <a:endParaRPr lang="en-US" altLang="ko-KR" sz="10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93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실시현황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2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49436"/>
              </p:ext>
            </p:extLst>
          </p:nvPr>
        </p:nvGraphicFramePr>
        <p:xfrm>
          <a:off x="348901" y="1196752"/>
          <a:ext cx="8471571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731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38218227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6529567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727131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78867392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3189917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26088312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0755837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7397562"/>
                    </a:ext>
                  </a:extLst>
                </a:gridCol>
              </a:tblGrid>
              <a:tr h="629649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 육 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교육기간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대상자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미이수자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이수율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방법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시간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비고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6891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정기교육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4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6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264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261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99%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인터넷원격교육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6</a:t>
                      </a:r>
                      <a:r>
                        <a:rPr lang="en-US" altLang="ko-KR" sz="1000" baseline="0" dirty="0" smtClean="0"/>
                        <a:t>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미이수자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3</a:t>
                      </a:r>
                      <a:r>
                        <a:rPr lang="ko-KR" altLang="en-US" sz="1000" dirty="0" smtClean="0"/>
                        <a:t>명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smtClean="0"/>
                        <a:t>별도 교육실시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629649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채용시교육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4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5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인터넷원격교육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err="1" smtClean="0"/>
                        <a:t>강의식교육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en-US" altLang="ko-KR" sz="1000" dirty="0" smtClean="0"/>
                        <a:t>[</a:t>
                      </a:r>
                      <a:r>
                        <a:rPr lang="ko-KR" altLang="en-US" sz="1000" dirty="0" smtClean="0"/>
                        <a:t>안전</a:t>
                      </a:r>
                      <a:r>
                        <a:rPr lang="en-US" altLang="ko-KR" sz="1000" dirty="0" smtClean="0"/>
                        <a:t>/</a:t>
                      </a:r>
                      <a:r>
                        <a:rPr lang="ko-KR" altLang="en-US" sz="1000" dirty="0" err="1" smtClean="0"/>
                        <a:t>보건관리자</a:t>
                      </a:r>
                      <a:r>
                        <a:rPr lang="en-US" altLang="ko-KR" sz="1000" dirty="0" smtClean="0"/>
                        <a:t>]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8Hr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</a:t>
                      </a:r>
                      <a:r>
                        <a:rPr lang="ko-KR" altLang="en-US" sz="1000" dirty="0" smtClean="0"/>
                        <a:t>분기 </a:t>
                      </a:r>
                      <a:r>
                        <a:rPr lang="ko-KR" altLang="en-US" sz="1000" dirty="0" err="1" smtClean="0"/>
                        <a:t>입사자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: 66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5876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5</a:t>
                      </a:r>
                      <a:r>
                        <a:rPr lang="ko-KR" altLang="en-US" sz="1000" baseline="0" dirty="0" smtClean="0"/>
                        <a:t>월</a:t>
                      </a:r>
                      <a:r>
                        <a:rPr lang="ko-KR" altLang="en-US" sz="1000" baseline="0" dirty="0"/>
                        <a:t> </a:t>
                      </a:r>
                      <a:r>
                        <a:rPr lang="en-US" altLang="ko-KR" sz="1000" baseline="0" dirty="0" smtClean="0"/>
                        <a:t>~ 6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8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8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  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07019"/>
                  </a:ext>
                </a:extLst>
              </a:tr>
              <a:tr h="5876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6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7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54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54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14768"/>
                  </a:ext>
                </a:extLst>
              </a:tr>
              <a:tr h="669466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관리감독자교육</a:t>
                      </a:r>
                      <a:endParaRPr lang="en-US" altLang="ko-KR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4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5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27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27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우편통신교육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16Hr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누적 </a:t>
                      </a:r>
                      <a:r>
                        <a:rPr lang="en-US" altLang="ko-KR" sz="1000" dirty="0" smtClean="0"/>
                        <a:t>:</a:t>
                      </a:r>
                      <a:r>
                        <a:rPr lang="en-US" altLang="ko-KR" sz="1000" baseline="0" dirty="0" smtClean="0"/>
                        <a:t> 147</a:t>
                      </a:r>
                      <a:r>
                        <a:rPr lang="ko-KR" altLang="en-US" sz="1000" baseline="0" dirty="0" smtClean="0"/>
                        <a:t>명</a:t>
                      </a:r>
                      <a:endParaRPr lang="en-US" altLang="ko-KR" sz="1000" baseline="0" dirty="0" smtClean="0"/>
                    </a:p>
                    <a:p>
                      <a:pPr algn="ctr"/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전체 </a:t>
                      </a:r>
                      <a:r>
                        <a:rPr lang="en-US" altLang="ko-KR" sz="1000" baseline="0" dirty="0" smtClean="0"/>
                        <a:t>350</a:t>
                      </a:r>
                      <a:r>
                        <a:rPr lang="ko-KR" altLang="en-US" sz="1000" baseline="0" dirty="0" smtClean="0"/>
                        <a:t>명</a:t>
                      </a:r>
                      <a:r>
                        <a:rPr lang="en-US" altLang="ko-KR" sz="1000" baseline="0" dirty="0" smtClean="0"/>
                        <a:t>)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2197"/>
                  </a:ext>
                </a:extLst>
              </a:tr>
              <a:tr h="5876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5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6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59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59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55944"/>
                  </a:ext>
                </a:extLst>
              </a:tr>
              <a:tr h="5876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6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7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21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21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51759"/>
                  </a:ext>
                </a:extLst>
              </a:tr>
            </a:tbl>
          </a:graphicData>
        </a:graphic>
      </p:graphicFrame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6522818" y="6165304"/>
            <a:ext cx="2304256" cy="293414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+mn-ea"/>
              </a:rPr>
              <a:t>* </a:t>
            </a:r>
            <a:r>
              <a:rPr lang="ko-KR" altLang="en-US" sz="1000" b="1" dirty="0" err="1" smtClean="0">
                <a:latin typeface="+mn-ea"/>
              </a:rPr>
              <a:t>전사기준</a:t>
            </a:r>
            <a:endParaRPr lang="en-US" altLang="ko-KR" sz="10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3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실시현황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3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447170"/>
              </p:ext>
            </p:extLst>
          </p:nvPr>
        </p:nvGraphicFramePr>
        <p:xfrm>
          <a:off x="348901" y="1196752"/>
          <a:ext cx="8471571" cy="475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731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38218227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6529567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727131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78867392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3189917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26088312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0755837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7397562"/>
                    </a:ext>
                  </a:extLst>
                </a:gridCol>
              </a:tblGrid>
              <a:tr h="602273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 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교육기간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대상자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미이수자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이수율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방법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시간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비고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65913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정기교육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7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9</a:t>
                      </a:r>
                      <a:r>
                        <a:rPr lang="ko-KR" altLang="en-US" sz="1000" baseline="0" dirty="0" smtClean="0"/>
                        <a:t>월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현재</a:t>
                      </a:r>
                      <a:r>
                        <a:rPr lang="en-US" altLang="ko-KR" sz="1000" baseline="0" dirty="0" smtClean="0"/>
                        <a:t>)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281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280</a:t>
                      </a:r>
                    </a:p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진행중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</a:t>
                      </a:r>
                      <a:r>
                        <a:rPr lang="ko-KR" altLang="en-US" sz="1000" dirty="0" smtClean="0"/>
                        <a:t>명</a:t>
                      </a:r>
                      <a:endParaRPr lang="en-US" altLang="ko-KR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99%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인터넷원격교육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6</a:t>
                      </a:r>
                      <a:r>
                        <a:rPr lang="en-US" altLang="ko-KR" sz="1000" baseline="0" dirty="0" smtClean="0"/>
                        <a:t>Hr /</a:t>
                      </a:r>
                    </a:p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3Hr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602273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채용시교육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7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8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9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9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인터넷원격교육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err="1" smtClean="0"/>
                        <a:t>강의식교육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en-US" altLang="ko-KR" sz="1000" dirty="0" smtClean="0"/>
                        <a:t>[</a:t>
                      </a:r>
                      <a:r>
                        <a:rPr lang="ko-KR" altLang="en-US" sz="1000" dirty="0" smtClean="0"/>
                        <a:t>안전</a:t>
                      </a:r>
                      <a:r>
                        <a:rPr lang="en-US" altLang="ko-KR" sz="1000" dirty="0" smtClean="0"/>
                        <a:t>/</a:t>
                      </a:r>
                      <a:r>
                        <a:rPr lang="ko-KR" altLang="en-US" sz="1000" dirty="0" err="1" smtClean="0"/>
                        <a:t>보건관리자</a:t>
                      </a:r>
                      <a:r>
                        <a:rPr lang="en-US" altLang="ko-KR" sz="1000" dirty="0" smtClean="0"/>
                        <a:t>]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8Hr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3</a:t>
                      </a:r>
                      <a:r>
                        <a:rPr lang="ko-KR" altLang="en-US" sz="1000" dirty="0" smtClean="0"/>
                        <a:t>분기 </a:t>
                      </a:r>
                      <a:endParaRPr lang="en-US" altLang="ko-KR" sz="1000" dirty="0" smtClean="0"/>
                    </a:p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 smtClean="0"/>
                        <a:t>입사자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:</a:t>
                      </a:r>
                    </a:p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55</a:t>
                      </a:r>
                      <a:r>
                        <a:rPr lang="ko-KR" altLang="en-US" sz="1000" dirty="0" smtClean="0"/>
                        <a:t>명</a:t>
                      </a:r>
                    </a:p>
                    <a:p>
                      <a:pPr algn="ctr"/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562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8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9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16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16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07019"/>
                  </a:ext>
                </a:extLst>
              </a:tr>
              <a:tr h="562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9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10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30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진행중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14768"/>
                  </a:ext>
                </a:extLst>
              </a:tr>
              <a:tr h="640358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관리감독자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smtClean="0"/>
                        <a:t>교육</a:t>
                      </a:r>
                      <a:endParaRPr lang="en-US" altLang="ko-KR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7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8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30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30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우편통신교육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16Hr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누적 </a:t>
                      </a:r>
                      <a:r>
                        <a:rPr lang="en-US" altLang="ko-KR" sz="1000" dirty="0" smtClean="0"/>
                        <a:t>: 232</a:t>
                      </a:r>
                      <a:r>
                        <a:rPr lang="ko-KR" altLang="en-US" sz="1000" dirty="0" smtClean="0"/>
                        <a:t>명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전체 </a:t>
                      </a:r>
                      <a:r>
                        <a:rPr lang="en-US" altLang="ko-KR" sz="1000" dirty="0" smtClean="0"/>
                        <a:t>360</a:t>
                      </a:r>
                      <a:r>
                        <a:rPr lang="ko-KR" altLang="en-US" sz="1000" dirty="0" smtClean="0"/>
                        <a:t>명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2197"/>
                  </a:ext>
                </a:extLst>
              </a:tr>
              <a:tr h="562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8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9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18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18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55944"/>
                  </a:ext>
                </a:extLst>
              </a:tr>
              <a:tr h="562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9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10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37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진행중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51759"/>
                  </a:ext>
                </a:extLst>
              </a:tr>
            </a:tbl>
          </a:graphicData>
        </a:graphic>
      </p:graphicFrame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6522818" y="5949279"/>
            <a:ext cx="2304256" cy="293414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+mn-ea"/>
              </a:rPr>
              <a:t>* </a:t>
            </a:r>
            <a:r>
              <a:rPr lang="ko-KR" altLang="en-US" sz="1000" b="1" dirty="0" err="1" smtClean="0">
                <a:latin typeface="+mn-ea"/>
              </a:rPr>
              <a:t>전사기준</a:t>
            </a:r>
            <a:endParaRPr lang="en-US" altLang="ko-KR" sz="10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05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 및 보건에 관한 협의체 개최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41668"/>
            <a:ext cx="8532787" cy="438581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회의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err="1" smtClean="0">
                <a:latin typeface="+mn-ea"/>
              </a:rPr>
              <a:t>실시목적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 협력업체에 대한 애로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건의사항의 수렴 등을 통해 안전한 근로환경을 조성하여 산업재해 예방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err="1" smtClean="0">
                <a:latin typeface="+mn-ea"/>
              </a:rPr>
              <a:t>구성인원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도급인인 사업주 및 그의 </a:t>
            </a:r>
            <a:r>
              <a:rPr lang="ko-KR" altLang="en-US" sz="1200" dirty="0" err="1" smtClean="0">
                <a:latin typeface="+mn-ea"/>
              </a:rPr>
              <a:t>수급인인</a:t>
            </a:r>
            <a:r>
              <a:rPr lang="ko-KR" altLang="en-US" sz="1200" dirty="0" smtClean="0">
                <a:latin typeface="+mn-ea"/>
              </a:rPr>
              <a:t> 사업주 전원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  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법적 근거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</a:t>
            </a:r>
            <a:r>
              <a:rPr lang="en-US" altLang="ko-KR" sz="1400" b="1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64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도급에 따른 산업재해 예방조치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산업안전보건법 시행규칙 제</a:t>
            </a:r>
            <a:r>
              <a:rPr lang="en-US" altLang="ko-KR" sz="1200" dirty="0" smtClean="0">
                <a:latin typeface="+mn-ea"/>
              </a:rPr>
              <a:t>79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협의체의 구성 및 운영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※ </a:t>
            </a:r>
            <a:r>
              <a:rPr lang="ko-KR" altLang="en-US" sz="1000" dirty="0" smtClean="0"/>
              <a:t>도급인인 사업주는 도급인과 </a:t>
            </a:r>
            <a:r>
              <a:rPr lang="ko-KR" altLang="en-US" sz="1000" dirty="0" err="1" smtClean="0"/>
              <a:t>수급인을</a:t>
            </a:r>
            <a:r>
              <a:rPr lang="ko-KR" altLang="en-US" sz="1000" dirty="0" smtClean="0"/>
              <a:t> 구성원으로 하는 안전 및 보건에 관한 협의체를 구성 및 운영하여야 함</a:t>
            </a:r>
            <a:endParaRPr lang="en-US" altLang="ko-KR" sz="1000" dirty="0" smtClean="0">
              <a:latin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385882"/>
              </p:ext>
            </p:extLst>
          </p:nvPr>
        </p:nvGraphicFramePr>
        <p:xfrm>
          <a:off x="683568" y="2420888"/>
          <a:ext cx="4086036" cy="1978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18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2043018">
                  <a:extLst>
                    <a:ext uri="{9D8B030D-6E8A-4147-A177-3AD203B41FA5}">
                      <a16:colId xmlns:a16="http://schemas.microsoft.com/office/drawing/2014/main" val="2681952062"/>
                    </a:ext>
                  </a:extLst>
                </a:gridCol>
              </a:tblGrid>
              <a:tr h="334130">
                <a:tc gridSpan="2"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화성 </a:t>
                      </a:r>
                      <a:r>
                        <a:rPr kumimoji="0" lang="en-US" altLang="ko-KR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kumimoji="0" lang="ko-KR" altLang="en-US" sz="11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아산사업장</a:t>
                      </a:r>
                      <a:r>
                        <a:rPr kumimoji="0" lang="ko-KR" altLang="en-US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 협의체 </a:t>
                      </a:r>
                      <a:r>
                        <a:rPr kumimoji="0" lang="ko-KR" altLang="en-US" sz="11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구성인원</a:t>
                      </a:r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도급인</a:t>
                      </a:r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수급인</a:t>
                      </a:r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041560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안전보건총괄책임자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ko-KR" altLang="en-US" sz="1100" dirty="0" err="1" smtClean="0"/>
                        <a:t>수급인인</a:t>
                      </a:r>
                      <a:r>
                        <a:rPr lang="ko-KR" altLang="en-US" sz="1100" dirty="0" smtClean="0"/>
                        <a:t> 사업주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환경안전팀장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사업장 안전 </a:t>
                      </a:r>
                      <a:r>
                        <a:rPr lang="en-US" altLang="ko-KR" sz="1100" dirty="0" smtClean="0"/>
                        <a:t>· </a:t>
                      </a:r>
                      <a:r>
                        <a:rPr lang="ko-KR" altLang="en-US" sz="1100" dirty="0" err="1" smtClean="0"/>
                        <a:t>보건관리자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258463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인프라지원팀</a:t>
                      </a:r>
                      <a:r>
                        <a:rPr lang="en-US" altLang="ko-KR" sz="1100" dirty="0" smtClean="0"/>
                        <a:t>(</a:t>
                      </a:r>
                      <a:r>
                        <a:rPr lang="ko-KR" altLang="en-US" sz="1100" dirty="0" smtClean="0"/>
                        <a:t>파트</a:t>
                      </a:r>
                      <a:r>
                        <a:rPr lang="en-US" altLang="ko-KR" sz="1100" dirty="0" smtClean="0"/>
                        <a:t>)</a:t>
                      </a:r>
                      <a:r>
                        <a:rPr lang="ko-KR" altLang="en-US" sz="1100" dirty="0" smtClean="0"/>
                        <a:t>장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38124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공사수행부서 </a:t>
                      </a:r>
                      <a:r>
                        <a:rPr lang="en-US" altLang="ko-KR" sz="1100" dirty="0" smtClean="0"/>
                        <a:t>PM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958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5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협의체 회의 결과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3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977475"/>
              </p:ext>
            </p:extLst>
          </p:nvPr>
        </p:nvGraphicFramePr>
        <p:xfrm>
          <a:off x="467544" y="1169073"/>
          <a:ext cx="8352928" cy="4798730"/>
        </p:xfrm>
        <a:graphic>
          <a:graphicData uri="http://schemas.openxmlformats.org/drawingml/2006/table">
            <a:tbl>
              <a:tblPr/>
              <a:tblGrid>
                <a:gridCol w="648072">
                  <a:extLst>
                    <a:ext uri="{9D8B030D-6E8A-4147-A177-3AD203B41FA5}">
                      <a16:colId xmlns:a16="http://schemas.microsoft.com/office/drawing/2014/main" val="107526360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67390042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1604111807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186885624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val="845863949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val="2454075650"/>
                    </a:ext>
                  </a:extLst>
                </a:gridCol>
              </a:tblGrid>
              <a:tr h="293002"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개최월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일시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참석 업체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회의방식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협의체 회의 내용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216607"/>
                  </a:ext>
                </a:extLst>
              </a:tr>
              <a:tr h="293002"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기본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안건 협의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354741"/>
                  </a:ext>
                </a:extLst>
              </a:tr>
              <a:tr h="1420563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22.07.27(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수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)</a:t>
                      </a: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(7/7)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社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참석율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: 100%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0" eaLnBrk="1" latinLnBrk="1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ko-KR" altLang="en-US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1000" dirty="0" smtClean="0">
                          <a:latin typeface="+mn-ea"/>
                        </a:rPr>
                        <a:t>1)</a:t>
                      </a:r>
                      <a:r>
                        <a:rPr lang="en-US" altLang="ko-KR" sz="1000" baseline="0" dirty="0" smtClean="0">
                          <a:latin typeface="+mn-ea"/>
                        </a:rPr>
                        <a:t>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작업의 </a:t>
                      </a:r>
                      <a:r>
                        <a:rPr lang="ko-KR" altLang="en-US" sz="1000" dirty="0" err="1" smtClean="0">
                          <a:latin typeface="+mn-ea"/>
                        </a:rPr>
                        <a:t>시작시간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 eaLnBrk="1" latinLnBrk="1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2)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 또는 작업장 간의 연락 방법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3) </a:t>
                      </a:r>
                      <a:r>
                        <a:rPr lang="ko-KR" altLang="en-US" sz="1000" dirty="0" smtClean="0">
                          <a:latin typeface="+mn-ea"/>
                        </a:rPr>
                        <a:t>재해발생 위험이 있는 경우 대피방법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ko-KR" altLang="en-US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1000" dirty="0" smtClean="0">
                          <a:latin typeface="+mn-ea"/>
                        </a:rPr>
                        <a:t>4)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작업장에서의 법 제</a:t>
                      </a:r>
                      <a:r>
                        <a:rPr lang="en-US" altLang="ko-KR" sz="1000" dirty="0" smtClean="0">
                          <a:latin typeface="+mn-ea"/>
                        </a:rPr>
                        <a:t>36</a:t>
                      </a:r>
                      <a:r>
                        <a:rPr lang="ko-KR" altLang="en-US" sz="1000" dirty="0" smtClean="0">
                          <a:latin typeface="+mn-ea"/>
                        </a:rPr>
                        <a:t>조에 따른 위험성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</a:rPr>
                        <a:t>     </a:t>
                      </a:r>
                      <a:r>
                        <a:rPr lang="ko-KR" altLang="en-US" sz="1000" dirty="0" smtClean="0">
                          <a:latin typeface="+mn-ea"/>
                        </a:rPr>
                        <a:t>평가의 실시에 관한 사항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5) </a:t>
                      </a:r>
                      <a:r>
                        <a:rPr lang="ko-KR" altLang="en-US" sz="1000" dirty="0" smtClean="0">
                          <a:latin typeface="+mn-ea"/>
                        </a:rPr>
                        <a:t>사업주와 수급인 또는 수급인 상호간의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</a:rPr>
                        <a:t>     </a:t>
                      </a:r>
                      <a:r>
                        <a:rPr lang="ko-KR" altLang="en-US" sz="1000" dirty="0" smtClean="0">
                          <a:latin typeface="+mn-ea"/>
                        </a:rPr>
                        <a:t>연락 방법 및 작업공정의 조정</a:t>
                      </a:r>
                      <a:endParaRPr lang="en-US" altLang="ko-KR" sz="1000" dirty="0">
                        <a:latin typeface="+mn-ea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 2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분기 합동점검 결과 공유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고용노동부 하반기 정책변경 안내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크레인 작업 안전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보호구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착용기준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강화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지게차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안전검검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원숭이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두창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예방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자동심자충격기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사용 방법 안내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6)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안건 건의 및 질의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8573"/>
                  </a:ext>
                </a:extLst>
              </a:tr>
              <a:tr h="1420563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22.08.25(</a:t>
                      </a:r>
                      <a:r>
                        <a:rPr lang="ko-KR" altLang="en-US" sz="1000" dirty="0" smtClean="0"/>
                        <a:t>목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(6/6)</a:t>
                      </a:r>
                      <a:r>
                        <a:rPr lang="ko-KR" altLang="en-US" sz="10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社</a:t>
                      </a:r>
                      <a:endParaRPr lang="en-US" altLang="ko-KR" sz="1000" dirty="0" smtClean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참석율</a:t>
                      </a:r>
                      <a:r>
                        <a:rPr lang="ko-KR" altLang="en-US" sz="10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100%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endParaRPr lang="en-US" altLang="ko-KR" sz="1000" dirty="0">
                        <a:latin typeface="+mn-ea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안전보건공단 지원사업 안내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올바른 수공구 취급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전기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취급안전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사고사례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롱코비드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이겨내기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작업환경 측정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화학물질 관리요령 정보 제공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6)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안건 건의 및 질의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34808"/>
                  </a:ext>
                </a:extLst>
              </a:tr>
              <a:tr h="1317456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9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월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22.09.21(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수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(8/8)</a:t>
                      </a:r>
                      <a:r>
                        <a:rPr lang="ko-KR" altLang="en-US" sz="1000" dirty="0" smtClean="0"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社</a:t>
                      </a:r>
                      <a:endParaRPr lang="en-US" altLang="ko-KR" sz="1000" dirty="0" smtClean="0"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 smtClean="0"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참석율</a:t>
                      </a:r>
                      <a:r>
                        <a:rPr lang="ko-KR" altLang="en-US" sz="1000" dirty="0" smtClean="0"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en-US" altLang="ko-KR" sz="1000" dirty="0" smtClean="0"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100%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작업장 정리정돈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</a:t>
                      </a:r>
                      <a:r>
                        <a:rPr lang="ko-KR" altLang="en-US" sz="100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사고사례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독감 예방 관리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고령 근로자의 안전보건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신규 외주 </a:t>
                      </a:r>
                      <a:r>
                        <a:rPr lang="ko-KR" altLang="en-US" sz="100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협력사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등록 시 평가 시행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6)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안건 건의 및 질의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058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9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1441668"/>
            <a:ext cx="8532787" cy="452431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점검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err="1" smtClean="0">
                <a:latin typeface="+mn-ea"/>
              </a:rPr>
              <a:t>점검기간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2022. 08. 30.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smtClean="0">
                <a:latin typeface="+mn-ea"/>
              </a:rPr>
              <a:t>점검대상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화성사업장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3) </a:t>
            </a:r>
            <a:r>
              <a:rPr lang="ko-KR" altLang="en-US" sz="1200" dirty="0" err="1" smtClean="0">
                <a:latin typeface="+mn-ea"/>
              </a:rPr>
              <a:t>점검방법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도급인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err="1" smtClean="0">
                <a:latin typeface="+mn-ea"/>
              </a:rPr>
              <a:t>에스에프에이</a:t>
            </a:r>
            <a:r>
              <a:rPr lang="en-US" altLang="ko-KR" sz="1200" dirty="0" smtClean="0">
                <a:latin typeface="+mn-ea"/>
              </a:rPr>
              <a:t>), </a:t>
            </a:r>
            <a:r>
              <a:rPr lang="ko-KR" altLang="en-US" sz="1200" dirty="0" smtClean="0">
                <a:latin typeface="+mn-ea"/>
              </a:rPr>
              <a:t>수급인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협력회사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합동안전보건점검</a:t>
            </a:r>
            <a:r>
              <a:rPr lang="en-US" altLang="ko-KR" sz="1200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4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err="1" smtClean="0">
                <a:latin typeface="+mn-ea"/>
              </a:rPr>
              <a:t>점검자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환경안전팀</a:t>
            </a:r>
            <a:r>
              <a:rPr lang="ko-KR" altLang="en-US" sz="1200" dirty="0" smtClean="0">
                <a:latin typeface="+mn-ea"/>
              </a:rPr>
              <a:t> 정재훈 팀장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조광일 과장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권혜지 사원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당사 </a:t>
            </a:r>
            <a:r>
              <a:rPr lang="ko-KR" altLang="en-US" sz="1200" dirty="0" err="1" smtClean="0">
                <a:latin typeface="+mn-ea"/>
              </a:rPr>
              <a:t>관리감독자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협력회사 대표자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err="1" smtClean="0">
                <a:latin typeface="+mn-ea"/>
              </a:rPr>
              <a:t>수임자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근로자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5) </a:t>
            </a:r>
            <a:r>
              <a:rPr lang="ko-KR" altLang="en-US" sz="1200" dirty="0" smtClean="0">
                <a:latin typeface="+mn-ea"/>
              </a:rPr>
              <a:t>중점 점검 사항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법적 근거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</a:t>
            </a:r>
            <a:r>
              <a:rPr lang="en-US" altLang="ko-KR" sz="1400" b="1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64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도급에 따른 산업재해 예방조치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산업안전보건법 시행규칙 제</a:t>
            </a:r>
            <a:r>
              <a:rPr lang="en-US" altLang="ko-KR" sz="1200" dirty="0" smtClean="0">
                <a:latin typeface="+mn-ea"/>
              </a:rPr>
              <a:t>82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err="1" smtClean="0">
                <a:latin typeface="+mn-ea"/>
              </a:rPr>
              <a:t>도급사업의</a:t>
            </a:r>
            <a:r>
              <a:rPr lang="ko-KR" altLang="en-US" sz="1200" dirty="0" smtClean="0">
                <a:latin typeface="+mn-ea"/>
              </a:rPr>
              <a:t> 합동안전보건점검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※ </a:t>
            </a:r>
            <a:r>
              <a:rPr lang="ko-KR" altLang="en-US" sz="1000" dirty="0"/>
              <a:t>도급인은 </a:t>
            </a:r>
            <a:r>
              <a:rPr lang="ko-KR" altLang="en-US" sz="1000" dirty="0" smtClean="0"/>
              <a:t>자신의 </a:t>
            </a:r>
            <a:r>
              <a:rPr lang="ko-KR" altLang="en-US" sz="1000" dirty="0"/>
              <a:t>근로자 및 </a:t>
            </a:r>
            <a:r>
              <a:rPr lang="ko-KR" altLang="en-US" sz="1000" dirty="0" err="1"/>
              <a:t>관계수급인</a:t>
            </a:r>
            <a:r>
              <a:rPr lang="ko-KR" altLang="en-US" sz="1000" dirty="0"/>
              <a:t> 근로자와 함께 정기적으로 또는 수시로 작업장의 안전 및 보건에 관한 점검을 하여야 </a:t>
            </a:r>
            <a:r>
              <a:rPr lang="ko-KR" altLang="en-US" sz="1000" dirty="0" smtClean="0"/>
              <a:t>함</a:t>
            </a:r>
            <a:endParaRPr lang="en-US" altLang="ko-KR" sz="1000" dirty="0" smtClean="0">
              <a:latin typeface="+mn-ea"/>
            </a:endParaRP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2022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3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분기 합동안전보건점검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212976"/>
            <a:ext cx="626469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기계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기구 기타 설비 위험 예방 조치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주요 시설물의 육안 점검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화학물질 관리 상태 점검</a:t>
            </a:r>
            <a:r>
              <a:rPr lang="en-US" altLang="ko-KR" sz="1200" dirty="0" smtClean="0"/>
              <a:t> (</a:t>
            </a:r>
            <a:r>
              <a:rPr lang="ko-KR" altLang="en-US" sz="1200" dirty="0" smtClean="0"/>
              <a:t>화학물질 반입 승인 여부</a:t>
            </a:r>
            <a:r>
              <a:rPr lang="en-US" altLang="ko-KR" sz="1200" dirty="0"/>
              <a:t> </a:t>
            </a:r>
            <a:r>
              <a:rPr lang="ko-KR" altLang="en-US" sz="1200" dirty="0" smtClean="0"/>
              <a:t>및 화학물질 보관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사용 상태</a:t>
            </a:r>
            <a:r>
              <a:rPr lang="en-US" altLang="ko-KR" sz="1200" dirty="0" smtClean="0"/>
              <a:t>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기타 안전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보건불합리사항 및 참여자 의견 청취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473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26724</TotalTime>
  <Words>3397</Words>
  <Application>Microsoft Office PowerPoint</Application>
  <PresentationFormat>화면 슬라이드 쇼(4:3)</PresentationFormat>
  <Paragraphs>788</Paragraphs>
  <Slides>33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33</vt:i4>
      </vt:variant>
    </vt:vector>
  </HeadingPairs>
  <TitlesOfParts>
    <vt:vector size="46" baseType="lpstr">
      <vt:lpstr>HY견고딕</vt:lpstr>
      <vt:lpstr>HY울릉도M</vt:lpstr>
      <vt:lpstr>HY헤드라인M</vt:lpstr>
      <vt:lpstr>KoPubWorld돋움체 Bold</vt:lpstr>
      <vt:lpstr>견고딕</vt:lpstr>
      <vt:lpstr>굴림</vt:lpstr>
      <vt:lpstr>맑은 고딕</vt:lpstr>
      <vt:lpstr>맑은 고딕</vt:lpstr>
      <vt:lpstr>Arial</vt:lpstr>
      <vt:lpstr>Wingdings</vt:lpstr>
      <vt:lpstr>3_디자인 사용자 지정</vt:lpstr>
      <vt:lpstr>1_디자인 사용자 지정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SDC 신규라인 통합제안서</dc:title>
  <dc:creator>081105</dc:creator>
  <cp:lastModifiedBy>조광일(화성지원팀/과장/-)</cp:lastModifiedBy>
  <cp:revision>2893</cp:revision>
  <cp:lastPrinted>2022-03-28T07:02:36Z</cp:lastPrinted>
  <dcterms:created xsi:type="dcterms:W3CDTF">2013-11-15T02:30:58Z</dcterms:created>
  <dcterms:modified xsi:type="dcterms:W3CDTF">2022-10-09T08:02:26Z</dcterms:modified>
</cp:coreProperties>
</file>