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54" r:id="rId2"/>
  </p:sldMasterIdLst>
  <p:notesMasterIdLst>
    <p:notesMasterId r:id="rId31"/>
  </p:notesMasterIdLst>
  <p:handoutMasterIdLst>
    <p:handoutMasterId r:id="rId32"/>
  </p:handoutMasterIdLst>
  <p:sldIdLst>
    <p:sldId id="256" r:id="rId3"/>
    <p:sldId id="374" r:id="rId4"/>
    <p:sldId id="303" r:id="rId5"/>
    <p:sldId id="411" r:id="rId6"/>
    <p:sldId id="348" r:id="rId7"/>
    <p:sldId id="333" r:id="rId8"/>
    <p:sldId id="334" r:id="rId9"/>
    <p:sldId id="360" r:id="rId10"/>
    <p:sldId id="359" r:id="rId11"/>
    <p:sldId id="335" r:id="rId12"/>
    <p:sldId id="336" r:id="rId13"/>
    <p:sldId id="337" r:id="rId14"/>
    <p:sldId id="377" r:id="rId15"/>
    <p:sldId id="378" r:id="rId16"/>
    <p:sldId id="379" r:id="rId17"/>
    <p:sldId id="380" r:id="rId18"/>
    <p:sldId id="38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386" r:id="rId27"/>
    <p:sldId id="419" r:id="rId28"/>
    <p:sldId id="421" r:id="rId29"/>
    <p:sldId id="410" r:id="rId30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03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0F2E4"/>
    <a:srgbClr val="EAEEEC"/>
    <a:srgbClr val="FFFFCC"/>
    <a:srgbClr val="005293"/>
    <a:srgbClr val="ECECEE"/>
    <a:srgbClr val="00599F"/>
    <a:srgbClr val="ECECF1"/>
    <a:srgbClr val="E7E7E7"/>
    <a:srgbClr val="00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5037" autoAdjust="0"/>
  </p:normalViewPr>
  <p:slideViewPr>
    <p:cSldViewPr snapToGrid="0">
      <p:cViewPr>
        <p:scale>
          <a:sx n="100" d="100"/>
          <a:sy n="100" d="100"/>
        </p:scale>
        <p:origin x="869" y="-254"/>
      </p:cViewPr>
      <p:guideLst>
        <p:guide orient="horz" pos="3803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462" y="-13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83" cy="512618"/>
          </a:xfrm>
          <a:prstGeom prst="rect">
            <a:avLst/>
          </a:prstGeom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6" y="1"/>
            <a:ext cx="3078383" cy="512618"/>
          </a:xfrm>
          <a:prstGeom prst="rect">
            <a:avLst/>
          </a:prstGeom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3773161F-5FFD-4712-A818-DAABBDBB0324}" type="datetimeFigureOut">
              <a:rPr lang="en-US" altLang="ko-KR"/>
              <a:pPr>
                <a:defRPr/>
              </a:pPr>
              <a:t>6/13/2024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22"/>
            <a:ext cx="3078383" cy="512618"/>
          </a:xfrm>
          <a:prstGeom prst="rect">
            <a:avLst/>
          </a:prstGeom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6" y="9720222"/>
            <a:ext cx="3078383" cy="512618"/>
          </a:xfrm>
          <a:prstGeom prst="rect">
            <a:avLst/>
          </a:prstGeom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FC6A155F-53E9-462D-80B5-27F16C7519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9255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83" cy="512618"/>
          </a:xfrm>
          <a:prstGeom prst="rect">
            <a:avLst/>
          </a:prstGeom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6" y="1"/>
            <a:ext cx="3078383" cy="512618"/>
          </a:xfrm>
          <a:prstGeom prst="rect">
            <a:avLst/>
          </a:prstGeom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C4C3442A-81E7-427E-8147-E5DAC70ECAEA}" type="datetimeFigureOut">
              <a:rPr lang="en-US" altLang="ko-KR"/>
              <a:pPr>
                <a:defRPr/>
              </a:pPr>
              <a:t>6/13/2024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861886"/>
            <a:ext cx="5680694" cy="460468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6" y="9720222"/>
            <a:ext cx="3078383" cy="512618"/>
          </a:xfrm>
          <a:prstGeom prst="rect">
            <a:avLst/>
          </a:prstGeom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3A6BB056-8F82-4B4D-9C96-E9C769A763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9824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142" indent="-2962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834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767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701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D838AF-1F91-478E-861A-7004D46D2636}" type="slidenum">
              <a:rPr lang="en-US" altLang="ko-KR" smtClean="0">
                <a:latin typeface="Calibri" pitchFamily="34" charset="0"/>
              </a:rPr>
              <a:pPr eaLnBrk="1" hangingPunct="1"/>
              <a:t>1</a:t>
            </a:fld>
            <a:endParaRPr lang="en-US" altLang="ko-K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142" indent="-2962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834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767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701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C3223C-13C9-4DA5-9EC3-5FD57753D41B}" type="slidenum">
              <a:rPr lang="ko-KR" altLang="en-US" smtClean="0">
                <a:latin typeface="Calibri" pitchFamily="34" charset="0"/>
              </a:rPr>
              <a:pPr eaLnBrk="1" hangingPunct="1"/>
              <a:t>2</a:t>
            </a:fld>
            <a:endParaRPr lang="en-US" altLang="ko-K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142" indent="-2962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834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767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701" indent="-2369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401324-95F4-425B-B8E6-FACFFB3ADBA3}" type="slidenum">
              <a:rPr lang="ko-KR" altLang="en-US" smtClean="0">
                <a:latin typeface="Calibri" pitchFamily="34" charset="0"/>
              </a:rPr>
              <a:pPr eaLnBrk="1" hangingPunct="1"/>
              <a:t>3</a:t>
            </a:fld>
            <a:endParaRPr lang="en-US" altLang="ko-K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BB056-8F82-4B4D-9C96-E9C769A76310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816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BB056-8F82-4B4D-9C96-E9C769A76310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329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BB056-8F82-4B4D-9C96-E9C769A76310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685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BB056-8F82-4B4D-9C96-E9C769A76310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661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BB056-8F82-4B4D-9C96-E9C769A76310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140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293"/>
              </a:buClr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293"/>
              </a:buClr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293"/>
              </a:buClr>
              <a:buSzTx/>
              <a:buFont typeface="Arial" pitchFamily="34" charset="0"/>
              <a:buChar char="•"/>
              <a:tabLst/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99F"/>
              </a:buClr>
              <a:buSzTx/>
              <a:buFont typeface="Arial" pitchFamily="34" charset="0"/>
              <a:buChar char="−"/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99F"/>
              </a:buClr>
              <a:buSzTx/>
              <a:buFont typeface="Arial" pitchFamily="34" charset="0"/>
              <a:buChar char="•"/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99F"/>
              </a:buClr>
              <a:buSzTx/>
              <a:buFont typeface="Arial" pitchFamily="34" charset="0"/>
              <a:buChar char="−"/>
              <a:tabLst/>
              <a:defRPr/>
            </a:lvl8pPr>
            <a:lvl9pPr marL="39433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99F"/>
              </a:buClr>
              <a:buSzTx/>
              <a:buFont typeface="Arial" pitchFamily="34" charset="0"/>
              <a:buChar char="•"/>
              <a:tabLst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18149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Logo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862263"/>
            <a:ext cx="5375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0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84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93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05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52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58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11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59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698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03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636"/>
            <a:ext cx="8686800" cy="914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3"/>
            <a:ext cx="4270248" cy="4994147"/>
          </a:xfr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rgbClr val="00599F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rgbClr val="00599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6153"/>
            <a:ext cx="4270248" cy="4994147"/>
          </a:xfr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rgbClr val="00599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1574885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15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32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02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636"/>
            <a:ext cx="8686800" cy="914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3"/>
            <a:ext cx="4270248" cy="2411898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00599F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rgbClr val="00599F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6153"/>
            <a:ext cx="4270248" cy="2411898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rgbClr val="00599F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34696" y="3764281"/>
            <a:ext cx="4279392" cy="2417063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00599F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rgbClr val="00599F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4296" y="3764281"/>
            <a:ext cx="4279392" cy="2417063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rgbClr val="00599F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4581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9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88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hidden="1"/>
          <p:cNvSpPr>
            <a:spLocks/>
          </p:cNvSpPr>
          <p:nvPr userDrawn="1"/>
        </p:nvSpPr>
        <p:spPr bwMode="auto">
          <a:xfrm>
            <a:off x="4656138" y="282575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9" hidden="1"/>
          <p:cNvSpPr>
            <a:spLocks/>
          </p:cNvSpPr>
          <p:nvPr userDrawn="1"/>
        </p:nvSpPr>
        <p:spPr bwMode="auto">
          <a:xfrm>
            <a:off x="6870700" y="282575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11" hidden="1"/>
          <p:cNvSpPr>
            <a:spLocks/>
          </p:cNvSpPr>
          <p:nvPr userDrawn="1"/>
        </p:nvSpPr>
        <p:spPr bwMode="auto">
          <a:xfrm>
            <a:off x="2443163" y="2428875"/>
            <a:ext cx="2044700" cy="20431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12" hidden="1"/>
          <p:cNvSpPr>
            <a:spLocks/>
          </p:cNvSpPr>
          <p:nvPr userDrawn="1"/>
        </p:nvSpPr>
        <p:spPr bwMode="auto">
          <a:xfrm>
            <a:off x="4656138" y="2428875"/>
            <a:ext cx="2044700" cy="20431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13" hidden="1"/>
          <p:cNvSpPr>
            <a:spLocks/>
          </p:cNvSpPr>
          <p:nvPr userDrawn="1"/>
        </p:nvSpPr>
        <p:spPr bwMode="auto">
          <a:xfrm>
            <a:off x="6870700" y="2428875"/>
            <a:ext cx="2044700" cy="20431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14" hidden="1"/>
          <p:cNvSpPr>
            <a:spLocks/>
          </p:cNvSpPr>
          <p:nvPr userDrawn="1"/>
        </p:nvSpPr>
        <p:spPr bwMode="auto">
          <a:xfrm>
            <a:off x="228600" y="4573588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16" hidden="1"/>
          <p:cNvSpPr>
            <a:spLocks/>
          </p:cNvSpPr>
          <p:nvPr userDrawn="1"/>
        </p:nvSpPr>
        <p:spPr bwMode="auto">
          <a:xfrm>
            <a:off x="4656138" y="4573588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7" hidden="1"/>
          <p:cNvSpPr>
            <a:spLocks/>
          </p:cNvSpPr>
          <p:nvPr userDrawn="1"/>
        </p:nvSpPr>
        <p:spPr bwMode="auto">
          <a:xfrm>
            <a:off x="6870700" y="4573588"/>
            <a:ext cx="2044700" cy="20447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17" y="2440543"/>
            <a:ext cx="5943600" cy="452432"/>
          </a:xfr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780" y="2943479"/>
            <a:ext cx="5943600" cy="369332"/>
          </a:xfrm>
        </p:spPr>
        <p:txBody>
          <a:bodyPr>
            <a:spAutoFit/>
          </a:bodyPr>
          <a:lstStyle>
            <a:lvl1pPr marL="0" indent="0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430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29420" y="2286000"/>
            <a:ext cx="6347652" cy="74066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en-US"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29420" y="3399536"/>
            <a:ext cx="6347652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lang="en-U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smtClean="0"/>
              <a:t>마스터 부제목 스타일 편집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99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Log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19125"/>
            <a:ext cx="10842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31136" y="2286000"/>
            <a:ext cx="6355080" cy="74066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en-US"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31136" y="3399536"/>
            <a:ext cx="635508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lang="en-US"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smtClean="0"/>
              <a:t>마스터 부제목 스타일 편집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26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losing">
    <p:bg bwMode="auto"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4825"/>
            <a:ext cx="5229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82563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6025"/>
            <a:ext cx="86868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cxnSp>
        <p:nvCxnSpPr>
          <p:cNvPr id="14" name="Straight Connector 13"/>
          <p:cNvCxnSpPr/>
          <p:nvPr/>
        </p:nvCxnSpPr>
        <p:spPr bwMode="gray">
          <a:xfrm>
            <a:off x="8572500" y="6545263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" y="1136650"/>
            <a:ext cx="868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4" name="TextBox 15"/>
          <p:cNvSpPr txBox="1">
            <a:spLocks noChangeArrowheads="1"/>
          </p:cNvSpPr>
          <p:nvPr/>
        </p:nvSpPr>
        <p:spPr bwMode="auto">
          <a:xfrm>
            <a:off x="8451850" y="6529388"/>
            <a:ext cx="463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4BAFE3C-5465-4E1B-AB9E-66CBC6DAAB29}" type="slidenum">
              <a:rPr lang="en-US" altLang="ko-KR" sz="11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ko-KR" sz="1100" smtClean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570913" y="6591300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545263"/>
            <a:ext cx="21971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" descr=".&#10;Corning Restricted - Confidential under NDA                .&#10;          ."/>
          <p:cNvSpPr txBox="1"/>
          <p:nvPr userDrawn="1"/>
        </p:nvSpPr>
        <p:spPr>
          <a:xfrm>
            <a:off x="5546541" y="6435631"/>
            <a:ext cx="3597459" cy="44627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sz="600" b="0" i="0" u="none" baseline="0" dirty="0" smtClean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r"/>
            <a:r>
              <a:rPr lang="en-US" sz="1100" b="0" i="0" u="none" baseline="0" dirty="0" smtClean="0">
                <a:solidFill>
                  <a:srgbClr val="000000"/>
                </a:solidFill>
                <a:latin typeface="arial"/>
              </a:rPr>
              <a:t>Corning Restricted - Confidential under NDA                </a:t>
            </a:r>
            <a:r>
              <a:rPr lang="en-US" sz="600" b="0" i="0" u="none" baseline="0" dirty="0" smtClean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r"/>
            <a:r>
              <a:rPr lang="en-US" sz="600" b="0" i="0" u="none" baseline="0" dirty="0" smtClean="0">
                <a:solidFill>
                  <a:srgbClr val="FFFFFF"/>
                </a:solidFill>
                <a:latin typeface="arial"/>
              </a:rPr>
              <a:t>          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77813" indent="-277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00599F"/>
        </a:buClr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00599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00599F"/>
        </a:buClr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Clr>
          <a:srgbClr val="00599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51FAC-6240-489C-89BC-2EEAA82CDE97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3BFDF-A619-459B-8543-4429040FF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9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jpeg"/><Relationship Id="rId7" Type="http://schemas.openxmlformats.org/officeDocument/2006/relationships/package" Target="../embeddings/Microsoft_Excel_____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32032" y="969403"/>
            <a:ext cx="7731364" cy="2539635"/>
          </a:xfrm>
        </p:spPr>
        <p:txBody>
          <a:bodyPr/>
          <a:lstStyle/>
          <a:p>
            <a:pPr algn="ctr" eaLnBrk="1" hangingPunct="1"/>
            <a:r>
              <a:rPr lang="en-US" altLang="ko-KR" sz="400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4000" dirty="0" smtClean="0">
                <a:latin typeface="맑은 고딕" pitchFamily="50" charset="-127"/>
                <a:ea typeface="맑은 고딕" pitchFamily="50" charset="-127"/>
              </a:rPr>
              <a:t>안전관리 계획서</a:t>
            </a:r>
            <a:r>
              <a:rPr lang="en-US" altLang="ko-KR" sz="4000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kumimoji="1" lang="en-US" altLang="ko-KR" sz="2800" dirty="0" smtClean="0">
                <a:latin typeface="맑은 고딕" pitchFamily="50" charset="-127"/>
                <a:ea typeface="맑은 고딕" pitchFamily="50" charset="-127"/>
              </a:rPr>
              <a:t>KC08BOD BERG P2 TRIAL </a:t>
            </a:r>
            <a:r>
              <a:rPr kumimoji="1" lang="ko-KR" altLang="en-US" sz="2800" dirty="0" smtClean="0">
                <a:latin typeface="맑은 고딕" pitchFamily="50" charset="-127"/>
                <a:ea typeface="맑은 고딕" pitchFamily="50" charset="-127"/>
              </a:rPr>
              <a:t>공사</a:t>
            </a:r>
            <a:r>
              <a:rPr kumimoji="1" lang="en-US" altLang="ko-KR" sz="28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699532" y="3713163"/>
            <a:ext cx="6348413" cy="1443037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2024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年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06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月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日</a:t>
            </a:r>
            <a:endParaRPr lang="ko-KR" altLang="en-US" sz="2200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ko-KR" sz="2200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o-KR" altLang="en-US" sz="2200" b="1" dirty="0" err="1" smtClean="0">
                <a:latin typeface="맑은 고딕" pitchFamily="50" charset="-127"/>
                <a:ea typeface="맑은 고딕" pitchFamily="50" charset="-127"/>
              </a:rPr>
              <a:t>에스에프에</a:t>
            </a:r>
            <a:r>
              <a:rPr lang="ko-KR" altLang="en-US" sz="2200" b="1" dirty="0" err="1">
                <a:latin typeface="맑은 고딕" pitchFamily="50" charset="-127"/>
                <a:ea typeface="맑은 고딕" pitchFamily="50" charset="-127"/>
              </a:rPr>
              <a:t>이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b="1" dirty="0">
                <a:latin typeface="맑은 고딕" pitchFamily="50" charset="-127"/>
                <a:ea typeface="맑은 고딕" pitchFamily="50" charset="-127"/>
              </a:rPr>
              <a:t>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noProof="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비상대응체계 및 조직의 운영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재해 발생 시 비상 조치 계획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29217" y="1286202"/>
            <a:ext cx="8705850" cy="5191125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47675" y="1503363"/>
            <a:ext cx="1230313" cy="979487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사고발생</a:t>
            </a: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647701" y="1314451"/>
            <a:ext cx="660400" cy="615950"/>
          </a:xfrm>
          <a:prstGeom prst="lightningBol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1677988" y="1695450"/>
            <a:ext cx="404812" cy="522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</a:t>
            </a: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2276476" y="1639888"/>
            <a:ext cx="4779962" cy="57785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 內 안전사고 발생時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경중에 관계없이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안전환경그룹에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통보</a:t>
            </a:r>
            <a:endParaRPr lang="en-US" altLang="ko-KR" sz="12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120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99433" y="4688185"/>
            <a:ext cx="41291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 latinLnBrk="0">
              <a:spcBef>
                <a:spcPts val="500"/>
              </a:spcBef>
              <a:spcAft>
                <a:spcPts val="0"/>
              </a:spcAft>
              <a:buClrTx/>
              <a:defRPr/>
            </a:pPr>
            <a:r>
              <a:rPr kumimoji="0" lang="ko-KR" altLang="en-US" sz="1500" b="1" i="0" u="none" strike="noStrike" kern="0" cap="none" spc="0" normalizeH="0" baseline="0" noProof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sym typeface="Wingdings 3"/>
              </a:rPr>
              <a:t> </a:t>
            </a:r>
            <a:r>
              <a:rPr lang="ko-KR" altLang="en-US" sz="1500" b="1" noProof="0" dirty="0">
                <a:latin typeface="맑은 고딕" pitchFamily="50" charset="-127"/>
                <a:ea typeface="맑은 고딕" pitchFamily="50" charset="-127"/>
                <a:sym typeface="Wingdings 3"/>
              </a:rPr>
              <a:t>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500" b="1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</a:t>
            </a:r>
            <a:r>
              <a:rPr lang="ko-KR" altLang="en-US" sz="1500" b="1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처리 조치사항 </a:t>
            </a:r>
            <a:endParaRPr lang="en-US" altLang="ko-KR" sz="1500" b="1" kern="0" dirty="0">
              <a:ln>
                <a:solidFill>
                  <a:srgbClr val="A2CCFA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87205" y="4991075"/>
            <a:ext cx="8548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□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안전환경 사고 발생 後 은폐 및 보고 지연 발생時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안전환경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사고처리 지침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의거 징계를 실시함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600"/>
              </a:spcBef>
            </a:pP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□</a:t>
            </a: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인명사고 발생時 교대지원그룹</a:t>
            </a: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방제센터</a:t>
            </a: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사내 응급차량을 이용하여</a:t>
            </a: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병원으로 후송하는 것을 원칙으로 함 </a:t>
            </a:r>
            <a:endParaRPr lang="en-US" altLang="ko-KR" sz="1300" kern="0" dirty="0">
              <a:ln>
                <a:solidFill>
                  <a:srgbClr val="A2CCFA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spcBef>
                <a:spcPts val="600"/>
              </a:spcBef>
            </a:pP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□ </a:t>
            </a:r>
            <a:r>
              <a:rPr lang="ko-KR" altLang="en-US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안전환경그룹과 재해자의 재해 정도</a:t>
            </a:r>
            <a:r>
              <a:rPr lang="en-US" altLang="ko-KR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치료 및 경과</a:t>
            </a:r>
            <a:r>
              <a:rPr lang="en-US" altLang="ko-KR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산재 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처리 등에 </a:t>
            </a:r>
            <a:r>
              <a:rPr lang="ko-KR" altLang="en-US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대해 상호 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협의 後 진행</a:t>
            </a:r>
            <a:endParaRPr lang="en-US" altLang="ko-KR" sz="1300" kern="0" dirty="0">
              <a:ln>
                <a:solidFill>
                  <a:srgbClr val="A2CCFA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※ </a:t>
            </a:r>
            <a:r>
              <a:rPr lang="ko-KR" altLang="en-US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산업안전보건법 </a:t>
            </a:r>
            <a:r>
              <a:rPr lang="en-US" altLang="ko-KR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산업재해 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보고기준</a:t>
            </a: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) :  </a:t>
            </a:r>
            <a:r>
              <a:rPr lang="ko-KR" altLang="en-US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사망자 또는 </a:t>
            </a: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이상의 휴업을 요하는 산업재해</a:t>
            </a:r>
            <a:endParaRPr lang="en-US" altLang="ko-KR" sz="1300" kern="0" dirty="0" smtClean="0">
              <a:ln>
                <a:solidFill>
                  <a:srgbClr val="A2CCFA">
                    <a:alpha val="0"/>
                  </a:srgbClr>
                </a:solidFill>
              </a:ln>
              <a:solidFill>
                <a:srgbClr val="0000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1300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</a:t>
            </a:r>
            <a:r>
              <a:rPr lang="en-US" altLang="ko-KR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발생 시 즉시 발주 처에 통보하고 중대재해 시 고용노동부에 즉시 보고한다</a:t>
            </a:r>
            <a:endParaRPr lang="ko-KR" altLang="en-US" sz="1300" kern="0" dirty="0">
              <a:ln>
                <a:solidFill>
                  <a:srgbClr val="A2CCFA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7" name="Picture 19" descr="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1" y="4687597"/>
            <a:ext cx="361177" cy="3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/>
          <p:cNvSpPr/>
          <p:nvPr/>
        </p:nvSpPr>
        <p:spPr>
          <a:xfrm>
            <a:off x="2778124" y="4657342"/>
            <a:ext cx="6211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5363" eaLnBrk="0" hangingPunct="0">
              <a:spcBef>
                <a:spcPts val="300"/>
              </a:spcBef>
              <a:spcAft>
                <a:spcPts val="300"/>
              </a:spcAft>
              <a:buClr>
                <a:srgbClr val="33CCFF"/>
              </a:buClr>
              <a:defRPr/>
            </a:pPr>
            <a:r>
              <a:rPr lang="en-US" altLang="ko-KR" sz="1600" b="1" i="1" u="sng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i="1" u="sng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중대사고 발생 </a:t>
            </a:r>
            <a:r>
              <a:rPr lang="en-US" altLang="ko-KR" sz="1600" b="1" i="1" u="sng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i="1" u="sng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 즉시 </a:t>
            </a:r>
            <a:r>
              <a:rPr lang="en-US" altLang="ko-KR" sz="1600" b="1" i="1" u="sng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Corning </a:t>
            </a:r>
            <a:r>
              <a:rPr lang="ko-KR" altLang="en-US" sz="1600" b="1" i="1" u="sng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및 고용노동관서 장에게</a:t>
            </a:r>
            <a:r>
              <a:rPr lang="en-US" altLang="ko-KR" sz="1600" b="1" i="1" u="sng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i="1" u="sng" kern="0" dirty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600" b="1" i="1" u="sng" kern="0" dirty="0" smtClean="0">
                <a:ln>
                  <a:solidFill>
                    <a:srgbClr val="A2CCFA">
                      <a:alpha val="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600" b="1" i="1" u="sng" kern="0" dirty="0">
              <a:ln>
                <a:solidFill>
                  <a:srgbClr val="A2CCFA">
                    <a:alpha val="0"/>
                  </a:srgb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AutoShape 31"/>
          <p:cNvSpPr>
            <a:spLocks noChangeArrowheads="1"/>
          </p:cNvSpPr>
          <p:nvPr/>
        </p:nvSpPr>
        <p:spPr bwMode="auto">
          <a:xfrm>
            <a:off x="538163" y="3098800"/>
            <a:ext cx="647700" cy="373063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총괄</a:t>
            </a:r>
            <a:r>
              <a:rPr kumimoji="0"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PM</a:t>
            </a:r>
          </a:p>
        </p:txBody>
      </p:sp>
      <p:sp>
        <p:nvSpPr>
          <p:cNvPr id="50" name="AutoShape 32"/>
          <p:cNvSpPr>
            <a:spLocks noChangeArrowheads="1"/>
          </p:cNvSpPr>
          <p:nvPr/>
        </p:nvSpPr>
        <p:spPr bwMode="auto">
          <a:xfrm>
            <a:off x="1584325" y="3746500"/>
            <a:ext cx="1177925" cy="501650"/>
          </a:xfrm>
          <a:prstGeom prst="flowChartAlternateProcess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CPM 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 및</a:t>
            </a:r>
            <a:endParaRPr kumimoji="0" lang="en-US" altLang="ko-KR" sz="1000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안전담당자 상황보고</a:t>
            </a:r>
            <a:endParaRPr kumimoji="0" lang="ko-KR" altLang="en-US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>
            <a:off x="1185863" y="3465513"/>
            <a:ext cx="398462" cy="306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 flipV="1">
            <a:off x="1185863" y="2833688"/>
            <a:ext cx="369887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AutoShape 35"/>
          <p:cNvSpPr>
            <a:spLocks noChangeArrowheads="1"/>
          </p:cNvSpPr>
          <p:nvPr/>
        </p:nvSpPr>
        <p:spPr bwMode="auto">
          <a:xfrm>
            <a:off x="3003550" y="2649538"/>
            <a:ext cx="2097088" cy="1169987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 응급조치</a:t>
            </a:r>
            <a:endParaRPr kumimoji="0" lang="en-US" altLang="ko-KR" sz="1000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방재센터 응급 </a:t>
            </a:r>
            <a:r>
              <a:rPr kumimoji="0" lang="ko-KR" altLang="en-US" sz="10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구조사</a:t>
            </a:r>
            <a:r>
              <a:rPr kumimoji="0" lang="en-US" altLang="ko-KR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000" b="1" dirty="0" smtClean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☎1119</a:t>
            </a:r>
            <a:r>
              <a:rPr kumimoji="0"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병원 후송 </a:t>
            </a:r>
            <a:r>
              <a:rPr kumimoji="0"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사내 응급차량 이동</a:t>
            </a:r>
            <a:r>
              <a:rPr kumimoji="0"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AutoShape 36"/>
          <p:cNvSpPr>
            <a:spLocks noChangeArrowheads="1"/>
          </p:cNvSpPr>
          <p:nvPr/>
        </p:nvSpPr>
        <p:spPr bwMode="auto">
          <a:xfrm>
            <a:off x="5362575" y="2967038"/>
            <a:ext cx="857250" cy="38100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사고수습</a:t>
            </a:r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 flipV="1">
            <a:off x="5119688" y="3146425"/>
            <a:ext cx="2460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Line 38"/>
          <p:cNvSpPr>
            <a:spLocks noChangeShapeType="1"/>
          </p:cNvSpPr>
          <p:nvPr/>
        </p:nvSpPr>
        <p:spPr bwMode="auto">
          <a:xfrm flipV="1">
            <a:off x="6216650" y="3154363"/>
            <a:ext cx="2460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AutoShape 39"/>
          <p:cNvSpPr>
            <a:spLocks noChangeArrowheads="1"/>
          </p:cNvSpPr>
          <p:nvPr/>
        </p:nvSpPr>
        <p:spPr bwMode="auto">
          <a:xfrm>
            <a:off x="6462713" y="2744788"/>
            <a:ext cx="1187450" cy="815975"/>
          </a:xfrm>
          <a:prstGeom prst="flowChartAlternateProcess">
            <a:avLst/>
          </a:prstGeom>
          <a:solidFill>
            <a:srgbClr val="FFC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atinLnBrk="0"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보고서 작성</a:t>
            </a:r>
          </a:p>
          <a:p>
            <a:pPr latinLnBrk="0"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/CPM</a:t>
            </a:r>
            <a:endParaRPr kumimoji="0" lang="en-US" altLang="ko-KR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보고서 통보</a:t>
            </a:r>
          </a:p>
        </p:txBody>
      </p:sp>
      <p:sp>
        <p:nvSpPr>
          <p:cNvPr id="58" name="AutoShape 40"/>
          <p:cNvSpPr>
            <a:spLocks noChangeArrowheads="1"/>
          </p:cNvSpPr>
          <p:nvPr/>
        </p:nvSpPr>
        <p:spPr bwMode="auto">
          <a:xfrm>
            <a:off x="7896225" y="2944813"/>
            <a:ext cx="731838" cy="38100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상황 종료</a:t>
            </a: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 flipV="1">
            <a:off x="7650163" y="3138488"/>
            <a:ext cx="2460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AutoShape 42"/>
          <p:cNvSpPr>
            <a:spLocks noChangeArrowheads="1"/>
          </p:cNvSpPr>
          <p:nvPr/>
        </p:nvSpPr>
        <p:spPr bwMode="auto">
          <a:xfrm>
            <a:off x="1568449" y="3078163"/>
            <a:ext cx="1209675" cy="379412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 총괄책임자 </a:t>
            </a:r>
          </a:p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상황 보고</a:t>
            </a:r>
          </a:p>
        </p:txBody>
      </p:sp>
      <p:sp>
        <p:nvSpPr>
          <p:cNvPr id="61" name="Line 43"/>
          <p:cNvSpPr>
            <a:spLocks noChangeShapeType="1"/>
          </p:cNvSpPr>
          <p:nvPr/>
        </p:nvSpPr>
        <p:spPr bwMode="auto">
          <a:xfrm flipV="1">
            <a:off x="2762250" y="3513138"/>
            <a:ext cx="233363" cy="323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>
            <a:off x="2762250" y="2767013"/>
            <a:ext cx="233363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1363663" y="2362201"/>
            <a:ext cx="3814762" cy="202098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1531144" y="3457575"/>
            <a:ext cx="1346200" cy="261937"/>
            <a:chOff x="4628229" y="4581525"/>
            <a:chExt cx="1849437" cy="261937"/>
          </a:xfrm>
        </p:grpSpPr>
        <p:sp>
          <p:nvSpPr>
            <p:cNvPr id="65" name="Text Box 50"/>
            <p:cNvSpPr txBox="1">
              <a:spLocks noChangeArrowheads="1"/>
            </p:cNvSpPr>
            <p:nvPr/>
          </p:nvSpPr>
          <p:spPr bwMode="auto">
            <a:xfrm>
              <a:off x="4628229" y="4581525"/>
              <a:ext cx="18494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>
                  <a:schemeClr val="tx1"/>
                </a:buClr>
              </a:pPr>
              <a:r>
                <a:rPr kumimoji="0" lang="ko-KR" altLang="en-US" sz="10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비상연락망 가동</a:t>
              </a:r>
            </a:p>
          </p:txBody>
        </p:sp>
        <p:sp>
          <p:nvSpPr>
            <p:cNvPr id="66" name="Line 51"/>
            <p:cNvSpPr>
              <a:spLocks noChangeShapeType="1"/>
            </p:cNvSpPr>
            <p:nvPr/>
          </p:nvSpPr>
          <p:spPr bwMode="auto">
            <a:xfrm>
              <a:off x="5039710" y="4841875"/>
              <a:ext cx="920750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5039711" y="4799013"/>
              <a:ext cx="920750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8" name="AutoShape 56"/>
          <p:cNvSpPr>
            <a:spLocks noChangeArrowheads="1"/>
          </p:cNvSpPr>
          <p:nvPr/>
        </p:nvSpPr>
        <p:spPr bwMode="auto">
          <a:xfrm>
            <a:off x="7897813" y="3619500"/>
            <a:ext cx="730250" cy="38100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재발방지</a:t>
            </a:r>
          </a:p>
          <a:p>
            <a:pPr algn="ctr" latinLnBrk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</a:p>
        </p:txBody>
      </p:sp>
      <p:cxnSp>
        <p:nvCxnSpPr>
          <p:cNvPr id="69" name="AutoShape 57"/>
          <p:cNvCxnSpPr>
            <a:cxnSpLocks noChangeShapeType="1"/>
            <a:stCxn id="58" idx="2"/>
            <a:endCxn id="68" idx="0"/>
          </p:cNvCxnSpPr>
          <p:nvPr/>
        </p:nvCxnSpPr>
        <p:spPr bwMode="auto">
          <a:xfrm>
            <a:off x="8262938" y="3325813"/>
            <a:ext cx="0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AutoShape 42"/>
          <p:cNvSpPr>
            <a:spLocks noChangeArrowheads="1"/>
          </p:cNvSpPr>
          <p:nvPr/>
        </p:nvSpPr>
        <p:spPr bwMode="auto">
          <a:xfrm>
            <a:off x="1552575" y="2482851"/>
            <a:ext cx="1209675" cy="379412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ko-KR" altLang="en-US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방재센터 신고</a:t>
            </a:r>
            <a:endParaRPr kumimoji="0"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latinLnBrk="0"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☎ 041-520-1119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 flipV="1">
            <a:off x="1185863" y="3286125"/>
            <a:ext cx="398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92147" y="3862860"/>
            <a:ext cx="26196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안전 담당</a:t>
            </a:r>
            <a:r>
              <a:rPr lang="en-US" altLang="ko-KR" sz="10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김경섭 프로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010-9800-4421</a:t>
            </a:r>
          </a:p>
          <a:p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SFA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안전 담당 </a:t>
            </a:r>
            <a:r>
              <a:rPr lang="ko-KR" altLang="en-US" sz="1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정진훈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수석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010-2124-1558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00" b="1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00" b="1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60061"/>
              </p:ext>
            </p:extLst>
          </p:nvPr>
        </p:nvGraphicFramePr>
        <p:xfrm>
          <a:off x="5341938" y="3656013"/>
          <a:ext cx="2422525" cy="1008062"/>
        </p:xfrm>
        <a:graphic>
          <a:graphicData uri="http://schemas.openxmlformats.org/drawingml/2006/table">
            <a:tbl>
              <a:tblPr/>
              <a:tblGrid>
                <a:gridCol w="105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3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순천향대병원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041 – 570 - 2114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단국대학병원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041 – 550 – 7114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광명성애병원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손가락 절단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 – 2680 – 7114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한강성심병원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화상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감전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 – 2639 - 5114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4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dirty="0" err="1" smtClean="0">
                <a:latin typeface="맑은 고딕" pitchFamily="50" charset="-127"/>
                <a:ea typeface="맑은 고딕" pitchFamily="50" charset="-127"/>
              </a:rPr>
              <a:t>협력사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 협의회 운영계획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TextBox 12"/>
          <p:cNvSpPr txBox="1">
            <a:spLocks noChangeArrowheads="1"/>
          </p:cNvSpPr>
          <p:nvPr/>
        </p:nvSpPr>
        <p:spPr bwMode="auto">
          <a:xfrm>
            <a:off x="250825" y="1091678"/>
            <a:ext cx="4392835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■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발주처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주관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협력사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협의회 운영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683568" y="1570310"/>
            <a:ext cx="3744416" cy="2549054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□ 사업장 </a:t>
            </a:r>
            <a:r>
              <a:rPr lang="ko-KR" altLang="en-US" sz="1400" b="1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정기 협의회 운영 </a:t>
            </a:r>
            <a:endParaRPr lang="en-US" altLang="ko-KR" sz="1400" b="1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 관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코닝정밀소재㈜ 안전환경그룹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상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제조 및 공사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 기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(1Hr)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주요내용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*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내외 사고 사례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*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안전 법규 준수사항 및 기준 안내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*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안전업무 정보공유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*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현장 불합리 </a:t>
            </a:r>
            <a:r>
              <a:rPr lang="ko-KR" altLang="en-US" sz="13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조치등의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협조요청 外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16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600" b="1" dirty="0" smtClean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1" dirty="0" smtClean="0">
              <a:solidFill>
                <a:srgbClr val="0066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ko-KR" altLang="en-US" sz="1600" b="1" dirty="0" smtClean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1" dirty="0" smtClean="0">
              <a:solidFill>
                <a:srgbClr val="0066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16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4722467" y="1570310"/>
            <a:ext cx="3744416" cy="2549054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□ 공사수행 부서 </a:t>
            </a:r>
            <a:r>
              <a:rPr lang="ko-KR" altLang="en-US" sz="1400" b="1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협의회 운영 </a:t>
            </a:r>
            <a:endParaRPr lang="en-US" altLang="ko-KR" sz="1400" b="1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 관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코닝정밀소재㈜ 공사 수행부서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상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해당공사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원도급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주요내용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*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내외 사고 사례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*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안전 중점 추진사항 및 안전 불합리 사항   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*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현장 안전관리 협의 및 협조요청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*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공사안전 건의사항 外</a:t>
            </a:r>
            <a:endParaRPr lang="en-US" altLang="ko-KR" sz="1600" b="1" dirty="0" smtClean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51520" y="4301480"/>
            <a:ext cx="4392835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■ 원도급사 주관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협력사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협의회 운영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683568" y="4762997"/>
            <a:ext cx="3888432" cy="1698723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□ </a:t>
            </a:r>
            <a:r>
              <a:rPr lang="ko-KR" altLang="en-US" sz="1400" b="1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정기 협의회 운영 </a:t>
            </a:r>
            <a:endParaRPr lang="en-US" altLang="ko-KR" sz="1400" b="1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 관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원청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도급업체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상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공사참여 하도급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 기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(1Hr)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주요내용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공사현장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전반업무협의  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26607"/>
            <a:ext cx="2171959" cy="1487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75" y="5021561"/>
            <a:ext cx="2153789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개인 보호구 지급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43750" y="2876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7143750" y="3657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7143750" y="4483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4247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6-1.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안전보호구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LIST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106419"/>
              </p:ext>
            </p:extLst>
          </p:nvPr>
        </p:nvGraphicFramePr>
        <p:xfrm>
          <a:off x="403226" y="1348165"/>
          <a:ext cx="8312936" cy="4977129"/>
        </p:xfrm>
        <a:graphic>
          <a:graphicData uri="http://schemas.openxmlformats.org/drawingml/2006/table">
            <a:tbl>
              <a:tblPr/>
              <a:tblGrid>
                <a:gridCol w="63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7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6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구 분</a:t>
                      </a:r>
                      <a:endParaRPr kumimoji="1" lang="ko-KR" alt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항  목</a:t>
                      </a:r>
                      <a:endParaRPr kumimoji="1" lang="ko-KR" alt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지급수량</a:t>
                      </a:r>
                      <a:endParaRPr kumimoji="1" lang="ko-KR" alt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 급 시 기</a:t>
                      </a:r>
                      <a:endParaRPr kumimoji="1" lang="ko-KR" alt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  고</a:t>
                      </a:r>
                      <a:endParaRPr kumimoji="1" lang="ko-KR" alt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안전모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현장작업 시작 시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근로자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안전화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현장작업 시작 시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근로자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안전대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현장작업 시작 시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고소 작업 근로자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현장작업 시작 시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비산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화기 작업자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귀마개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매일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소음 발생 작업자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방진마스크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매일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분진 발생 작업자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절연장갑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현장작업 시작 시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감전 위험 작업자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방독마스크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Paint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유해 물질 취급자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보안면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비산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화기 작업자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보호복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유해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물질 취급자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400" b="1" kern="0" dirty="0">
                <a:latin typeface="맑은 고딕" pitchFamily="50" charset="-127"/>
                <a:ea typeface="맑은 고딕" pitchFamily="50" charset="-127"/>
              </a:rPr>
              <a:t>개인 보호구 지급 계획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4247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6-2.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개인보호구 착용 및 현장동선 표시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80044"/>
              </p:ext>
            </p:extLst>
          </p:nvPr>
        </p:nvGraphicFramePr>
        <p:xfrm>
          <a:off x="357188" y="1304925"/>
          <a:ext cx="8424935" cy="5238751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4197">
                <a:tc>
                  <a:txBody>
                    <a:bodyPr/>
                    <a:lstStyle/>
                    <a:p>
                      <a:pPr marL="0" marR="0" lvl="0" indent="0" algn="ctr" defTabSz="779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 분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725" marR="76725" marT="39897" marB="398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(PM)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제어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안전감시단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일반 작업자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불티감시자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신규 근로자</a:t>
                      </a: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복장기준</a:t>
                      </a:r>
                    </a:p>
                  </a:txBody>
                  <a:tcPr marL="99044" marR="99044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4" marR="99044" marT="45731" marB="4573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동선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식별</a:t>
                      </a:r>
                    </a:p>
                  </a:txBody>
                  <a:tcPr marL="99044" marR="99044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모든 출입문에 부착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동선이탈 예방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811" marB="4681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latin typeface="맑은 고딕" pitchFamily="50" charset="-127"/>
                          <a:ea typeface="맑은 고딕" pitchFamily="50" charset="-127"/>
                        </a:rPr>
                        <a:t>근로자 작업복 뒷면</a:t>
                      </a:r>
                      <a:endParaRPr lang="en-US" altLang="ko-KR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latin typeface="맑은 고딕" pitchFamily="50" charset="-127"/>
                          <a:ea typeface="맑은 고딕" pitchFamily="50" charset="-127"/>
                        </a:rPr>
                        <a:t>공사명 및 출입공정 표시</a:t>
                      </a:r>
                    </a:p>
                  </a:txBody>
                  <a:tcPr marL="0" marR="0" marT="46811" marB="4681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811" marB="46811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동선 상의</a:t>
                      </a: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방향 전환 표시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811" marB="4681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바닥 동선 표시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811" marB="46811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811" marB="46811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7475538" y="4168688"/>
            <a:ext cx="1254125" cy="1477558"/>
          </a:xfrm>
          <a:prstGeom prst="roundRect">
            <a:avLst>
              <a:gd name="adj" fmla="val 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19" y="2399344"/>
            <a:ext cx="1209803" cy="142574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21" y="1671503"/>
            <a:ext cx="1209802" cy="70713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00" y="1728301"/>
            <a:ext cx="1091687" cy="67593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00" y="2419839"/>
            <a:ext cx="1091687" cy="144644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98" y="1716398"/>
            <a:ext cx="1088595" cy="67593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53" y="2428640"/>
            <a:ext cx="1088595" cy="142574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08" y="1687103"/>
            <a:ext cx="1168400" cy="213798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82" y="1691997"/>
            <a:ext cx="1155702" cy="675938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82" y="2404239"/>
            <a:ext cx="1155702" cy="142944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3" y="1691997"/>
            <a:ext cx="1162049" cy="7071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3" y="2419837"/>
            <a:ext cx="1162049" cy="1425744"/>
          </a:xfrm>
          <a:prstGeom prst="rect">
            <a:avLst/>
          </a:prstGeom>
        </p:spPr>
      </p:pic>
      <p:pic>
        <p:nvPicPr>
          <p:cNvPr id="37" name="Picture 2" descr="T:\CPM\사진\20171207_15461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01" y="4017817"/>
            <a:ext cx="1827072" cy="16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94" y="4000754"/>
            <a:ext cx="2625958" cy="17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4220639"/>
            <a:ext cx="1287173" cy="142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292" y="4799786"/>
            <a:ext cx="131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err="1" smtClean="0">
                <a:latin typeface="+mj-lt"/>
              </a:rPr>
              <a:t>에스에프에이</a:t>
            </a:r>
            <a:r>
              <a:rPr lang="ko-KR" altLang="en-US" sz="1100" b="1" dirty="0" smtClean="0">
                <a:latin typeface="+mj-lt"/>
              </a:rPr>
              <a:t> ㈜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41232" y="5164489"/>
            <a:ext cx="131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 err="1" smtClean="0">
                <a:latin typeface="+mj-lt"/>
              </a:rPr>
              <a:t>에스에프에이</a:t>
            </a:r>
            <a:r>
              <a:rPr lang="ko-KR" altLang="en-US" sz="1050" b="1" dirty="0" smtClean="0">
                <a:latin typeface="+mj-lt"/>
              </a:rPr>
              <a:t> ㈜</a:t>
            </a:r>
          </a:p>
        </p:txBody>
      </p:sp>
    </p:spTree>
    <p:extLst>
      <p:ext uri="{BB962C8B-B14F-4D97-AF65-F5344CB8AC3E}">
        <p14:creationId xmlns:p14="http://schemas.microsoft.com/office/powerpoint/2010/main" val="12058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48292"/>
              </p:ext>
            </p:extLst>
          </p:nvPr>
        </p:nvGraphicFramePr>
        <p:xfrm>
          <a:off x="361365" y="1281220"/>
          <a:ext cx="8457514" cy="5008749"/>
        </p:xfrm>
        <a:graphic>
          <a:graphicData uri="http://schemas.openxmlformats.org/drawingml/2006/table">
            <a:tbl>
              <a:tblPr/>
              <a:tblGrid>
                <a:gridCol w="45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사용처 </a:t>
                      </a:r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300" b="1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협력사</a:t>
                      </a:r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제품명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 용 </a:t>
                      </a:r>
                      <a:r>
                        <a:rPr lang="ko-KR" altLang="en-US" sz="1300" b="1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</a:t>
                      </a:r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도</a:t>
                      </a:r>
                      <a:endParaRPr lang="ko-KR" altLang="en-US" sz="13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위험물 보관장소</a:t>
                      </a:r>
                      <a:endParaRPr lang="ko-KR" altLang="en-US" sz="13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 용 빈 도</a:t>
                      </a:r>
                      <a:endParaRPr lang="ko-KR" altLang="en-US" sz="13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LOCTITE(243)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Bolt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고정제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/(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밴더룸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수시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LOCTITE(262)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Bolt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고정제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/(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밴더룸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수시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WD-40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윤활유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/(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밴더룸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수시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ST-501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탭핑유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드릴작업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/(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밴더룸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수시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BW RUSTOP M-260S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방청유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회성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CA-360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케미칼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앙카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회성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OMEGA85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그리스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회성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비고그리스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그리스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회성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EP-200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경화제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Robot Base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에폭시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회성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EP-200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Robot Base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에폭시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회성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태양솔루션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TOPSEAL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마감 작업용 실리콘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위험물보관소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회성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81686" y="269696"/>
            <a:ext cx="607150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유해</a:t>
            </a:r>
            <a:r>
              <a:rPr lang="en-US" altLang="ko-KR" sz="2400" b="1" kern="0" noProof="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위험 기계 기구의 방호 조치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7-1.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화학물질 취급 현황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협력사별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8440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32697"/>
              </p:ext>
            </p:extLst>
          </p:nvPr>
        </p:nvGraphicFramePr>
        <p:xfrm>
          <a:off x="481682" y="1704807"/>
          <a:ext cx="8198088" cy="1823963"/>
        </p:xfrm>
        <a:graphic>
          <a:graphicData uri="http://schemas.openxmlformats.org/drawingml/2006/table">
            <a:tbl>
              <a:tblPr/>
              <a:tblGrid>
                <a:gridCol w="3970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273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 품 명</a:t>
                      </a:r>
                      <a:endParaRPr lang="ko-KR" altLang="en-US" sz="13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8000" marR="108000" marT="72000" marB="7200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300" b="1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보 관 장 소</a:t>
                      </a:r>
                      <a:r>
                        <a:rPr lang="ko-KR" altLang="en-US" sz="1300" b="1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ko-KR" altLang="en-US" sz="13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8000" marR="108000" marT="72000" marB="7200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9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u="sng" kern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LOCTITE243, 262, WD40, TAP-MA, ST-501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M-260S, CA-360, OMEGA85, VIGO</a:t>
                      </a:r>
                      <a:r>
                        <a:rPr lang="ko-KR" altLang="en-US" sz="1300" b="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300" b="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Grease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EP-200(</a:t>
                      </a:r>
                      <a:r>
                        <a:rPr lang="ko-KR" altLang="en-US" sz="1300" b="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경화제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), EP-200(</a:t>
                      </a: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주제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), TOPSEAL</a:t>
                      </a:r>
                    </a:p>
                  </a:txBody>
                  <a:tcPr marL="84420" marR="84420" marT="45709" marB="4570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ts val="2500"/>
                        </a:lnSpc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단지 재활용센터 위험물보관소</a:t>
                      </a:r>
                      <a:endParaRPr lang="en-US" altLang="ko-KR" sz="13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20" marR="84420" marT="45709" marB="4570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481682" y="3711658"/>
            <a:ext cx="8198088" cy="24314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00"/>
              </a:lnSpc>
              <a:defRPr sz="15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상기 화학물질 사용시에는 사용 전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관리자</a:t>
            </a:r>
            <a:r>
              <a:rPr lang="en-US" altLang="ko-KR" sz="1400" dirty="0" smtClean="0"/>
              <a:t>(PM &amp; </a:t>
            </a:r>
            <a:r>
              <a:rPr lang="ko-KR" altLang="en-US" sz="1400" dirty="0" smtClean="0"/>
              <a:t>안전관리자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확인 후 입고하여 사용 할 것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부득이하게 보관이 필요한 경우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단지 재활용센터 위험물보관소에 보관하여 관리 할 것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>
              <a:lnSpc>
                <a:spcPct val="20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- LOCTITE243</a:t>
            </a:r>
            <a:r>
              <a:rPr lang="en-US" altLang="ko-KR" sz="1400" dirty="0">
                <a:solidFill>
                  <a:schemeClr val="tx1"/>
                </a:solidFill>
              </a:rPr>
              <a:t>, 262, WD40, TAP-MA, </a:t>
            </a:r>
            <a:r>
              <a:rPr lang="en-US" altLang="ko-KR" sz="1400" dirty="0" smtClean="0">
                <a:solidFill>
                  <a:schemeClr val="tx1"/>
                </a:solidFill>
              </a:rPr>
              <a:t>ST-501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수시로 사용되고 있는 화학물질에 대하여서는</a:t>
            </a:r>
            <a:endParaRPr lang="en-US" altLang="ko-KR" sz="1400" dirty="0"/>
          </a:p>
          <a:p>
            <a:pPr>
              <a:lnSpc>
                <a:spcPct val="200000"/>
              </a:lnSpc>
            </a:pPr>
            <a:r>
              <a:rPr lang="ko-KR" altLang="en-US" sz="1400" dirty="0" smtClean="0"/>
              <a:t>  보관방법 </a:t>
            </a:r>
            <a:r>
              <a:rPr lang="en-US" altLang="ko-KR" sz="1400" dirty="0" smtClean="0"/>
              <a:t>CPM</a:t>
            </a:r>
            <a:r>
              <a:rPr lang="ko-KR" altLang="en-US" sz="1400" dirty="0" smtClean="0"/>
              <a:t>과 별도 협의 필요함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지정된 보관장소 까지의 이동거리가 있음</a:t>
            </a:r>
            <a:r>
              <a:rPr lang="en-US" altLang="ko-KR" sz="1400" dirty="0" smtClean="0"/>
              <a:t>)</a:t>
            </a:r>
          </a:p>
          <a:p>
            <a:endParaRPr lang="en-US" altLang="ko-KR" dirty="0"/>
          </a:p>
          <a:p>
            <a:r>
              <a:rPr lang="en-US" altLang="ko-KR" dirty="0" smtClean="0"/>
              <a:t> 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686" y="269696"/>
            <a:ext cx="607150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유해</a:t>
            </a:r>
            <a:r>
              <a:rPr lang="en-US" altLang="ko-KR" sz="2400" b="1" kern="0" noProof="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위험 기계 기구의 방호 조치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45429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7298" indent="-327298"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7-2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화학물질 보관장소 및 보관방법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36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29"/>
          <p:cNvSpPr txBox="1">
            <a:spLocks noChangeArrowheads="1"/>
          </p:cNvSpPr>
          <p:nvPr/>
        </p:nvSpPr>
        <p:spPr bwMode="auto">
          <a:xfrm>
            <a:off x="496719" y="1208699"/>
            <a:ext cx="8018631" cy="244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9" tIns="43640" rIns="87279" bIns="4364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 질 명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LOCTITE243,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</a:rPr>
              <a:t>LOCTITE(262),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WD40,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</a:rPr>
              <a:t>ST-501, </a:t>
            </a:r>
            <a:r>
              <a:rPr lang="en-US" altLang="ko-KR" sz="1400" dirty="0">
                <a:solidFill>
                  <a:srgbClr val="000000"/>
                </a:solidFill>
                <a:latin typeface="맑은 고딕"/>
              </a:rPr>
              <a:t>BW RUSTOP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</a:rPr>
              <a:t>M-260S, CA-360 </a:t>
            </a:r>
            <a:endParaRPr lang="en-US" altLang="ko-KR" sz="1400" dirty="0">
              <a:solidFill>
                <a:srgbClr val="000000"/>
              </a:solidFill>
              <a:latin typeface="맑은 고딕"/>
            </a:endParaRPr>
          </a:p>
          <a:p>
            <a:pPr marL="327298" indent="-327298">
              <a:lnSpc>
                <a:spcPct val="150000"/>
              </a:lnSpc>
            </a:pPr>
            <a:r>
              <a: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 용 량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LOCTITE243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50g, WD40 250g, TAP-MA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473mL</a:t>
            </a:r>
          </a:p>
          <a:p>
            <a:pPr marL="327298" indent="-327298"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물질 유해성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27298" indent="-327298">
              <a:lnSpc>
                <a:spcPct val="150000"/>
              </a:lnSpc>
            </a:pPr>
            <a:endParaRPr lang="en-US" altLang="ko-KR" sz="14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27298" indent="-327298">
              <a:lnSpc>
                <a:spcPct val="150000"/>
              </a:lnSpc>
            </a:pPr>
            <a:endParaRPr lang="en-US" altLang="ko-KR" sz="14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27298" indent="-327298">
              <a:lnSpc>
                <a:spcPct val="150000"/>
              </a:lnSpc>
            </a:pPr>
            <a:endParaRPr lang="en-US" altLang="ko-KR" sz="14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27298" indent="-327298">
              <a:lnSpc>
                <a:spcPct val="150000"/>
              </a:lnSpc>
            </a:pPr>
            <a:endParaRPr lang="en-US" altLang="ko-KR" sz="14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95888" y="2519680"/>
            <a:ext cx="8393395" cy="3169920"/>
            <a:chOff x="406048" y="2784874"/>
            <a:chExt cx="8393395" cy="26405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48" y="2784874"/>
              <a:ext cx="2389349" cy="2640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360" y="2784874"/>
              <a:ext cx="2945100" cy="2640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555" y="2784874"/>
              <a:ext cx="2645888" cy="2640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686" y="269696"/>
            <a:ext cx="607150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유해</a:t>
            </a:r>
            <a:r>
              <a:rPr lang="en-US" altLang="ko-KR" sz="2400" b="1" kern="0" noProof="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위험 기계 기구의 방호 조치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3224" y="733425"/>
            <a:ext cx="8519103" cy="507831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7-3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화학물질 자료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준비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(M.S.D.S)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22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42"/>
          <p:cNvSpPr txBox="1">
            <a:spLocks noChangeArrowheads="1"/>
          </p:cNvSpPr>
          <p:nvPr/>
        </p:nvSpPr>
        <p:spPr bwMode="auto">
          <a:xfrm>
            <a:off x="588814" y="1256113"/>
            <a:ext cx="8578129" cy="328382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wrap="square" lIns="96606" tIns="48303" rIns="96606" bIns="48303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□ 화학물질 사용시 보호 용품 착용 후 작업 진행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Rectangle 6"/>
          <p:cNvSpPr>
            <a:spLocks noChangeArrowheads="1"/>
          </p:cNvSpPr>
          <p:nvPr/>
        </p:nvSpPr>
        <p:spPr bwMode="auto">
          <a:xfrm>
            <a:off x="381686" y="269696"/>
            <a:ext cx="607150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유해</a:t>
            </a:r>
            <a:r>
              <a:rPr lang="en-US" altLang="ko-KR" sz="2400" b="1" kern="0" noProof="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400" b="1" kern="0" noProof="0" dirty="0" smtClean="0">
                <a:latin typeface="맑은 고딕" pitchFamily="50" charset="-127"/>
                <a:ea typeface="맑은 고딕" pitchFamily="50" charset="-127"/>
              </a:rPr>
              <a:t>위험 기계 기구의 방호 조치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7" name="TextBox 12"/>
          <p:cNvSpPr txBox="1">
            <a:spLocks noChangeArrowheads="1"/>
          </p:cNvSpPr>
          <p:nvPr/>
        </p:nvSpPr>
        <p:spPr bwMode="auto">
          <a:xfrm>
            <a:off x="403224" y="733425"/>
            <a:ext cx="8519103" cy="3693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7-4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화학물질 보호구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9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68239"/>
              </p:ext>
            </p:extLst>
          </p:nvPr>
        </p:nvGraphicFramePr>
        <p:xfrm>
          <a:off x="489638" y="1616009"/>
          <a:ext cx="8196043" cy="4904214"/>
        </p:xfrm>
        <a:graphic>
          <a:graphicData uri="http://schemas.openxmlformats.org/drawingml/2006/table">
            <a:tbl>
              <a:tblPr/>
              <a:tblGrid>
                <a:gridCol w="71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1835481646"/>
                    </a:ext>
                  </a:extLst>
                </a:gridCol>
                <a:gridCol w="107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581316704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1181657991"/>
                    </a:ext>
                  </a:extLst>
                </a:gridCol>
                <a:gridCol w="956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물질명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보호구명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제조회사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모델명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인증일자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인증번호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이미지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비고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9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유해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방진마스크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호흡기용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보안경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안면용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안전장갑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작업용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0" name="그림 119">
            <a:extLst>
              <a:ext uri="{FF2B5EF4-FFF2-40B4-BE49-F238E27FC236}">
                <a16:creationId xmlns:a16="http://schemas.microsoft.com/office/drawing/2014/main" id="{D5676F3E-8508-474C-8FB5-5BC447328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17" y="4318747"/>
            <a:ext cx="1122299" cy="983318"/>
          </a:xfrm>
          <a:prstGeom prst="rect">
            <a:avLst/>
          </a:prstGeom>
        </p:spPr>
      </p:pic>
      <p:pic>
        <p:nvPicPr>
          <p:cNvPr id="121" name="그림 120">
            <a:extLst>
              <a:ext uri="{FF2B5EF4-FFF2-40B4-BE49-F238E27FC236}">
                <a16:creationId xmlns:a16="http://schemas.microsoft.com/office/drawing/2014/main" id="{243587A8-3856-453D-ACD1-7F85168D3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32" y="3180080"/>
            <a:ext cx="1129002" cy="9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">
            <a:extLst>
              <a:ext uri="{FF2B5EF4-FFF2-40B4-BE49-F238E27FC236}">
                <a16:creationId xmlns:a16="http://schemas.microsoft.com/office/drawing/2014/main" id="{C194767A-0736-4C30-B3E5-940F846F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14" y="2037561"/>
            <a:ext cx="1129002" cy="100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2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01183"/>
              </p:ext>
            </p:extLst>
          </p:nvPr>
        </p:nvGraphicFramePr>
        <p:xfrm>
          <a:off x="475875" y="1386151"/>
          <a:ext cx="8198088" cy="1763427"/>
        </p:xfrm>
        <a:graphic>
          <a:graphicData uri="http://schemas.openxmlformats.org/drawingml/2006/table">
            <a:tbl>
              <a:tblPr/>
              <a:tblGrid>
                <a:gridCol w="432719">
                  <a:extLst>
                    <a:ext uri="{9D8B030D-6E8A-4147-A177-3AD203B41FA5}">
                      <a16:colId xmlns:a16="http://schemas.microsoft.com/office/drawing/2014/main" val="733471335"/>
                    </a:ext>
                  </a:extLst>
                </a:gridCol>
                <a:gridCol w="373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009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1" kern="12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No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20" marR="84420" marT="45709" marB="45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 험 요 인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20" marR="84420" marT="45709" marB="4570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 전 대 책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20" marR="84420" marT="45709" marB="4570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84420" marR="84420" marT="45709" marB="45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2500"/>
                        </a:lnSpc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유해 화학물질 작업 시 유해 물질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ts val="2500"/>
                        </a:lnSpc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호흡기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 등에 튐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접촉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ts val="2500"/>
                        </a:lnSpc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위험물 보관 시 관리 담당자 선임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20" marR="84420" marT="45709" marB="45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2500"/>
                        </a:lnSpc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화학물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보호구 必 착용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ts val="2500"/>
                        </a:lnSpc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방진마스크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장갑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보안경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l" latinLnBrk="1">
                        <a:lnSpc>
                          <a:spcPts val="2500"/>
                        </a:lnSpc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 전 안전 교육실시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(TBM)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-.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위험물 사용 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&amp;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보관 시 관리 대장 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LIST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작성</a:t>
                      </a:r>
                    </a:p>
                  </a:txBody>
                  <a:tcPr marL="84420" marR="84420" marT="45709" marB="45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2">
            <a:extLst>
              <a:ext uri="{FF2B5EF4-FFF2-40B4-BE49-F238E27FC236}">
                <a16:creationId xmlns:a16="http://schemas.microsoft.com/office/drawing/2014/main" id="{ED98EF0A-6685-4B73-957A-199F80CA6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1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7-5.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잠재위험 및 안전대책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C9492A5-D3DC-45AA-BC81-3B4EA76153E8}"/>
              </a:ext>
            </a:extLst>
          </p:cNvPr>
          <p:cNvSpPr/>
          <p:nvPr/>
        </p:nvSpPr>
        <p:spPr>
          <a:xfrm>
            <a:off x="475875" y="3333151"/>
            <a:ext cx="81899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ko-KR" altLang="en-US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■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비상 시 조치 계획</a:t>
            </a:r>
            <a:endParaRPr lang="en-US" altLang="ko-KR" sz="1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작업을 중지하고 즉시 방재센터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안전환경부서 신고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부상자 발생 시 노출 부위 세안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세척 및 방재센터 응급구조 요청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비상 연락처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방재센터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1119 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안전환경그룹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배동운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프로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1171, 010-5448-1549)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CPM 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가공설비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 연락 조치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김경섭 프로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010-9800-4421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SFA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환경안전팀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 연락 조치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정진훈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수석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010-2124-1558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847E85-AD5E-4EF3-A15C-832714BF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6" y="269696"/>
            <a:ext cx="832853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화학물질 취급 계획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598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514385" y="2068758"/>
          <a:ext cx="3816425" cy="2452321"/>
        </p:xfrm>
        <a:graphic>
          <a:graphicData uri="http://schemas.openxmlformats.org/drawingml/2006/table">
            <a:tbl>
              <a:tblPr/>
              <a:tblGrid>
                <a:gridCol w="90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기계기구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방호장치</a:t>
                      </a:r>
                    </a:p>
                  </a:txBody>
                  <a:tcPr marL="17780" marR="17780" marT="17780" marB="1778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</a:t>
                      </a:r>
                    </a:p>
                  </a:txBody>
                  <a:tcPr marL="17780" marR="17780" marT="17780" marB="1778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공기압축기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압력방출장치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금속절단기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납 접촉예방장치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지게차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헤드가드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백레스트</a:t>
                      </a:r>
                      <a:endParaRPr lang="en-US" altLang="ko-KR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전조등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후미 등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안전벨트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직사각형 38"/>
          <p:cNvSpPr/>
          <p:nvPr/>
        </p:nvSpPr>
        <p:spPr>
          <a:xfrm>
            <a:off x="291757" y="4803829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kumimoji="1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■ 동력 기계기구에 대한 방호조치</a:t>
            </a:r>
            <a:endParaRPr kumimoji="1" 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/>
          </p:nvPr>
        </p:nvGraphicFramePr>
        <p:xfrm>
          <a:off x="512758" y="5177338"/>
          <a:ext cx="3813455" cy="1135737"/>
        </p:xfrm>
        <a:graphic>
          <a:graphicData uri="http://schemas.openxmlformats.org/drawingml/2006/table">
            <a:tbl>
              <a:tblPr/>
              <a:tblGrid>
                <a:gridCol w="158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돌기부분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묻힘형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또는 덮개 부착</a:t>
                      </a:r>
                    </a:p>
                  </a:txBody>
                  <a:tcPr marL="17780" marR="17780" marT="17780" marB="1778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동력전달부분 및</a:t>
                      </a:r>
                      <a:endParaRPr lang="en-US" altLang="ko-KR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속도조절부분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방호망</a:t>
                      </a:r>
                      <a:r>
                        <a:rPr lang="ko-KR" altLang="en-US" sz="12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설치 또는 덮개 부착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회전기계의 </a:t>
                      </a:r>
                      <a:r>
                        <a:rPr lang="ko-KR" altLang="en-US" sz="1200" b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물림점</a:t>
                      </a: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 또는 덮개 설치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71" y="2538885"/>
            <a:ext cx="812290" cy="59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71" y="3222636"/>
            <a:ext cx="709620" cy="5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55" y="3877572"/>
            <a:ext cx="7964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표 43"/>
          <p:cNvGraphicFramePr>
            <a:graphicFrameLocks noGrp="1"/>
          </p:cNvGraphicFramePr>
          <p:nvPr>
            <p:extLst/>
          </p:nvPr>
        </p:nvGraphicFramePr>
        <p:xfrm>
          <a:off x="4522048" y="2048593"/>
          <a:ext cx="4192860" cy="4252521"/>
        </p:xfrm>
        <a:graphic>
          <a:graphicData uri="http://schemas.openxmlformats.org/drawingml/2006/table">
            <a:tbl>
              <a:tblPr/>
              <a:tblGrid>
                <a:gridCol w="131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기계기구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방호장치</a:t>
                      </a:r>
                    </a:p>
                  </a:txBody>
                  <a:tcPr marL="17780" marR="17780" marT="17780" marB="1778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</a:t>
                      </a:r>
                    </a:p>
                  </a:txBody>
                  <a:tcPr marL="17780" marR="17780" marT="17780" marB="1778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아세틸렌 또는</a:t>
                      </a:r>
                      <a:endParaRPr lang="en-US" altLang="ko-KR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가스집합용접장치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안전기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교류아크용접기</a:t>
                      </a:r>
                      <a:endParaRPr lang="ko-KR" altLang="en-US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자동전격방지기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연삭기</a:t>
                      </a:r>
                      <a:endParaRPr lang="ko-KR" altLang="en-US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덮개</a:t>
                      </a:r>
                    </a:p>
                    <a:p>
                      <a:pPr marL="0" marR="0" algn="l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크레인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리프트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과부하 방지장치</a:t>
                      </a:r>
                      <a:endParaRPr lang="en-US" altLang="ko-KR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algn="l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권과방지장치</a:t>
                      </a:r>
                      <a:endParaRPr lang="ko-KR" altLang="en-US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산업용 로봇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안전매트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방호울</a:t>
                      </a:r>
                      <a:endParaRPr lang="ko-KR" altLang="en-US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정전</a:t>
                      </a:r>
                      <a:endParaRPr lang="en-US" altLang="ko-KR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활선작업용</a:t>
                      </a:r>
                      <a:endParaRPr lang="en-US" altLang="ko-KR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algn="ctr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절연용기구</a:t>
                      </a:r>
                      <a:endParaRPr lang="ko-KR" altLang="en-US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절연용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방호구</a:t>
                      </a:r>
                      <a:endParaRPr lang="en-US" altLang="ko-KR" sz="1200" b="0" i="0" u="none" strike="noStrike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algn="l" defTabSz="914400" rtl="0" eaLnBrk="1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활성작업용 기구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79" y="3870540"/>
            <a:ext cx="1040680" cy="3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80" y="5745216"/>
            <a:ext cx="1440159" cy="47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42" y="2526532"/>
            <a:ext cx="1499597" cy="5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09" y="3177274"/>
            <a:ext cx="800100" cy="58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17" y="4377064"/>
            <a:ext cx="519683" cy="4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79" y="5058774"/>
            <a:ext cx="1040680" cy="52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323010" y="1211184"/>
            <a:ext cx="794811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위험기계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기구 사용시 위험장소 및 부위에 근로자가 접근하지 못하도록 제한조치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fontAlgn="ctr"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  및 각종 방호장치를 설치 및 정상유지 관리토록 함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327A255-A862-42FE-A34A-286A0FEE5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6" y="269696"/>
            <a:ext cx="832853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noProof="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유해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위험 기계 기구의 방호 조치 계획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DAA051D-EAF5-412D-B502-09B92667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1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8-1.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유해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위험 기계 기구 등의 방호 조치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51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1403350" y="2039938"/>
            <a:ext cx="1296988" cy="6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latinLnBrk="1" hangingPunct="1">
              <a:lnSpc>
                <a:spcPct val="200000"/>
              </a:lnSpc>
            </a:pPr>
            <a:r>
              <a:rPr lang="ko-KR" altLang="en-US" sz="2200" b="1" dirty="0">
                <a:latin typeface="맑은 고딕" pitchFamily="50" charset="-127"/>
                <a:ea typeface="맑은 고딕" pitchFamily="50" charset="-127"/>
              </a:rPr>
              <a:t>목 차</a:t>
            </a:r>
            <a:endParaRPr lang="en-US" altLang="ko-KR" sz="2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27350" y="1473199"/>
            <a:ext cx="287338" cy="4413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6578" y="269696"/>
            <a:ext cx="1505181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31" tIns="47617" rIns="95231" bIns="47617" anchor="ctr">
            <a:spAutoFit/>
          </a:bodyPr>
          <a:lstStyle/>
          <a:p>
            <a:pPr marL="0" marR="0" lvl="0" indent="0" algn="ctr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Contents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66294" y="1501775"/>
            <a:ext cx="5377656" cy="405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102" tIns="62551" rIns="125102" bIns="62551">
            <a:spAutoFit/>
          </a:bodyPr>
          <a:lstStyle>
            <a:lvl1pPr marL="498475" indent="-498475" defTabSz="12509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12509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12509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12509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12509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12509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12509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12509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12509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kumimoji="0" lang="en-US" altLang="ko-KR" sz="1900" b="1" kern="0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900" b="1" kern="0" dirty="0">
                <a:latin typeface="맑은 고딕" pitchFamily="50" charset="-127"/>
                <a:ea typeface="맑은 고딕" pitchFamily="50" charset="-127"/>
              </a:rPr>
              <a:t>공사 개요</a:t>
            </a:r>
            <a:endParaRPr kumimoji="0"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안전보건 관리</a:t>
            </a: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조직도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안전보건 및 공정안전 교육 계획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비상대응체계 및 조직의 운영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900" b="1" kern="0" dirty="0" err="1">
                <a:latin typeface="맑은 고딕" pitchFamily="50" charset="-127"/>
                <a:ea typeface="맑은 고딕" pitchFamily="50" charset="-127"/>
              </a:rPr>
              <a:t>협력사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 협의회 운영계획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개인 보호구 지급 계획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화학물질 취급계획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유해</a:t>
            </a: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위험 기계 기구의 방호 조치 계획</a:t>
            </a: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9.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각종 안전장구</a:t>
            </a: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공도구 확보 및 유지방안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안전 활동 및 점검 계획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11.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 산업재해 발생 기록 및 동종재해 예방대책 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spcBef>
                <a:spcPts val="300"/>
              </a:spcBef>
              <a:buClr>
                <a:schemeClr val="accent2"/>
              </a:buClr>
              <a:buSzPct val="75000"/>
              <a:defRPr/>
            </a:pPr>
            <a:r>
              <a:rPr lang="en-US" altLang="ko-KR" sz="1900" b="1" kern="0" dirty="0">
                <a:latin typeface="맑은 고딕" pitchFamily="50" charset="-127"/>
                <a:ea typeface="맑은 고딕" pitchFamily="50" charset="-127"/>
              </a:rPr>
              <a:t>12. </a:t>
            </a:r>
            <a:r>
              <a:rPr lang="ko-KR" altLang="en-US" sz="1900" b="1" kern="0" dirty="0">
                <a:latin typeface="맑은 고딕" pitchFamily="50" charset="-127"/>
                <a:ea typeface="맑은 고딕" pitchFamily="50" charset="-127"/>
              </a:rPr>
              <a:t>작업 위험성 </a:t>
            </a:r>
            <a:r>
              <a:rPr lang="ko-KR" altLang="en-US" sz="1900" b="1" kern="0" dirty="0" smtClean="0">
                <a:latin typeface="맑은 고딕" pitchFamily="50" charset="-127"/>
                <a:ea typeface="맑은 고딕" pitchFamily="50" charset="-127"/>
              </a:rPr>
              <a:t>평가</a:t>
            </a:r>
            <a:endParaRPr lang="en-US" altLang="ko-KR" sz="1900" b="1" kern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85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507927" y="2079143"/>
          <a:ext cx="8215370" cy="3132569"/>
        </p:xfrm>
        <a:graphic>
          <a:graphicData uri="http://schemas.openxmlformats.org/drawingml/2006/table">
            <a:tbl>
              <a:tblPr/>
              <a:tblGrid>
                <a:gridCol w="60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1" i="0" u="none" strike="noStrike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ko-KR" sz="1200" b="1" i="0" u="none" strike="noStrike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LOTO Key </a:t>
                      </a:r>
                      <a:r>
                        <a:rPr lang="ko-KR" altLang="en-US" sz="1200" b="1" i="0" u="none" strike="noStrike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시건 개소 </a:t>
                      </a:r>
                      <a:r>
                        <a:rPr lang="en-US" altLang="ko-KR" sz="1200" b="1" i="0" u="none" strike="noStrike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(SFA)</a:t>
                      </a:r>
                      <a:endParaRPr lang="ko-KR" altLang="en-US" sz="1200" b="1" i="0" u="none" strike="noStrike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1" i="0" u="none" strike="noStrike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1" i="0" u="none" strike="noStrike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관련 부서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200" b="1" i="0" u="none" strike="noStrike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664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2F Utility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배관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Valve (PW,PCW,PA)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CPM LOTO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 </a:t>
                      </a:r>
                      <a:endParaRPr lang="en-US" altLang="ko-KR" sz="1200" b="0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SFA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입회하여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Lock Key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Facility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지원그룹</a:t>
                      </a:r>
                      <a:endParaRPr lang="en-US" altLang="ko-KR" sz="1200" b="0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용해성형 그룹</a:t>
                      </a:r>
                      <a:endParaRPr lang="en-US" altLang="ko-KR" sz="1200" b="0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SFA</a:t>
                      </a:r>
                      <a:endParaRPr lang="ko-KR" altLang="en-US" sz="1200" b="0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1F HBOD MCC, CBOD MCC  </a:t>
                      </a:r>
                    </a:p>
                    <a:p>
                      <a:pPr marL="171450" indent="-17145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1F SUB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전기실 내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VCB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Power Off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LOTO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실시</a:t>
                      </a:r>
                      <a:endParaRPr lang="en-US" altLang="ko-KR" sz="1200" b="0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Facility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지원그룹</a:t>
                      </a:r>
                      <a:endParaRPr lang="en-US" altLang="ko-KR" sz="1200" b="0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SFA</a:t>
                      </a:r>
                      <a:endParaRPr lang="ko-KR" altLang="en-US" sz="1200" b="0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77" y="3794851"/>
            <a:ext cx="1500198" cy="136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99" y="2477551"/>
            <a:ext cx="150019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4663" y="5342721"/>
            <a:ext cx="7237851" cy="992516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■ 안전검사 계획</a:t>
            </a:r>
            <a:r>
              <a: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- Robot 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컨베이어 설치 시 대상기기 자율안전확인 신고 실시</a:t>
            </a:r>
            <a:endParaRPr lang="en-US" altLang="ko-KR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- Hoist 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설치 시 안전인증 추진</a:t>
            </a: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기타 압력용기 等 안전검사 대상설비 설치 시 실시</a:t>
            </a:r>
            <a:r>
              <a:rPr lang="ko-KR" altLang="en-US" sz="14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339788" y="1211178"/>
            <a:ext cx="794811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※ Lock Out / Tag Out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실시로 안전사고 사전 예방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fontAlgn="ctr"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6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위험에너지원에 대해서는 </a:t>
            </a:r>
            <a:r>
              <a:rPr lang="ko-KR" altLang="en-US" sz="1600" b="1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발주처의</a:t>
            </a:r>
            <a:r>
              <a:rPr lang="ko-KR" altLang="en-US" sz="16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LOTO </a:t>
            </a:r>
            <a:r>
              <a:rPr lang="ko-KR" altLang="en-US" sz="1600" b="1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절차서에</a:t>
            </a:r>
            <a:r>
              <a:rPr lang="ko-KR" altLang="en-US" sz="16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의거 차단조치 함</a:t>
            </a:r>
            <a:r>
              <a:rPr lang="en-US" altLang="ko-KR" sz="16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51F2B13-5DF9-48DF-9223-9652DC29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6" y="269696"/>
            <a:ext cx="832853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8.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유해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위험 기계 기구의 방호 조치 계획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AE30805-1DF0-4004-8FF8-D1DA873A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1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8-2.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위험 에너지원의 방호 조치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8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08" y="3534203"/>
            <a:ext cx="992331" cy="11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8897" y="1221210"/>
            <a:ext cx="8393141" cy="5359865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■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공도구 안전확보 및 유지관리  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공도구 입고 시는 코닝정밀소재㈜ 확인을 받고 공도구 </a:t>
            </a:r>
            <a:r>
              <a:rPr lang="ko-KR" altLang="en-US" sz="1400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필증을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부착 후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허가를 득하여 사용함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공도구 및 안전장구 점검에 의한 주기적 확인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b="1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ko-KR" altLang="en-US" sz="12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b="1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>
              <a:lnSpc>
                <a:spcPct val="150000"/>
              </a:lnSpc>
              <a:buClr>
                <a:srgbClr val="0000FF"/>
              </a:buClr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■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중량물의 취급 장비 안전확보 및 유지관리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중기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중장비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안전작업 계획서 수립</a:t>
            </a:r>
            <a:endParaRPr lang="en-US" altLang="ko-KR" sz="14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</a:t>
            </a: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신호수</a:t>
            </a: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감시자 현장 상주 관리</a:t>
            </a:r>
            <a:endParaRPr kumimoji="0" lang="en-US" altLang="ko-KR" sz="12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 前</a:t>
            </a: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中 안전점검 실시 </a:t>
            </a: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(Check List)</a:t>
            </a: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장비 안전성 사전 확인</a:t>
            </a:r>
            <a:endParaRPr lang="en-US" altLang="ko-KR" sz="14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</a:t>
            </a:r>
            <a:r>
              <a:rPr kumimoji="0" lang="ko-KR" altLang="en-US" sz="1200" spc="-1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인양 장비</a:t>
            </a:r>
            <a:r>
              <a:rPr kumimoji="0" lang="en-US" altLang="ko-KR" sz="1200" spc="-1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200" spc="-1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와이어</a:t>
            </a:r>
            <a:r>
              <a:rPr kumimoji="0" lang="en-US" altLang="ko-KR" sz="1200" spc="-1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spc="-100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샤클</a:t>
            </a:r>
            <a:r>
              <a:rPr kumimoji="0" lang="en-US" altLang="ko-KR" sz="1200" spc="-1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spc="-1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체인 等</a:t>
            </a:r>
            <a:r>
              <a:rPr kumimoji="0" lang="en-US" altLang="ko-KR" sz="1200" spc="-1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200" spc="-1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정기검사 </a:t>
            </a:r>
            <a:r>
              <a:rPr kumimoji="0" lang="ko-KR" altLang="en-US" sz="1200" spc="-100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필증</a:t>
            </a:r>
            <a:endParaRPr kumimoji="0" lang="en-US" altLang="ko-KR" sz="1200" spc="-1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 방호장치</a:t>
            </a: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과부하 방지 等</a:t>
            </a: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안전 인증</a:t>
            </a:r>
            <a:endParaRPr kumimoji="0" lang="en-US" altLang="ko-KR" sz="12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</a:t>
            </a:r>
            <a:r>
              <a:rPr kumimoji="0" lang="ko-KR" altLang="en-US" sz="1200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운전원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면허증</a:t>
            </a: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보험 가입</a:t>
            </a:r>
            <a:r>
              <a:rPr kumimoji="0"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非파괴 검사 성적서 </a:t>
            </a:r>
            <a:r>
              <a:rPr kumimoji="0"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等 </a:t>
            </a:r>
            <a:endParaRPr kumimoji="0" lang="en-US" altLang="ko-KR" sz="12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중장비 연식 제한</a:t>
            </a:r>
            <a:endParaRPr lang="en-US" altLang="ko-KR" sz="14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. ’09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年 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月 이후 제작 장비 사용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 인증 대상 장비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중장비 사용 前 안전점검 실시 </a:t>
            </a:r>
            <a:endParaRPr lang="en-US" altLang="ko-KR" sz="14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75" y="5054683"/>
            <a:ext cx="2188896" cy="135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56" y="2101841"/>
            <a:ext cx="14382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31" y="2101841"/>
            <a:ext cx="19526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02" y="3534203"/>
            <a:ext cx="1075364" cy="115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25" y="3843828"/>
            <a:ext cx="1266530" cy="11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87AA75DB-BB2D-4E46-8C79-EDA594F8D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6" y="269696"/>
            <a:ext cx="832853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9.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각종 안전장구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공도구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확보 및 유지방안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17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410"/>
          <p:cNvGraphicFramePr>
            <a:graphicFrameLocks noGrp="1"/>
          </p:cNvGraphicFramePr>
          <p:nvPr>
            <p:extLst/>
          </p:nvPr>
        </p:nvGraphicFramePr>
        <p:xfrm>
          <a:off x="511728" y="1214422"/>
          <a:ext cx="8212822" cy="2554560"/>
        </p:xfrm>
        <a:graphic>
          <a:graphicData uri="http://schemas.openxmlformats.org/drawingml/2006/table">
            <a:tbl>
              <a:tblPr/>
              <a:tblGrid>
                <a:gridCol w="83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 방안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점검활동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유해위험기계기구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(Hoist/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체인블럭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그라인더 등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 전 검사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_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정기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),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수시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 전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사용빈도 많은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지게차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고소작업대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작업시작 전 점검 철저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_S/L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운전면허증 운영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현장 內 불량 공도구 적발 시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“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사용금지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”Tag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사각지역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(Shop/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공조실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전기실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정기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수시 점검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안전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&amp;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시공담당자 합동안전점검 실시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매일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)_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공사현장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全구역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시간대별 층별 안전점검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i="0" dirty="0"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폭발</a:t>
                      </a:r>
                      <a:r>
                        <a:rPr lang="en-US" altLang="ko-KR" sz="1200" b="1" i="0" dirty="0"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1" i="0" dirty="0">
                          <a:solidFill>
                            <a:srgbClr val="0000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화재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중대산업사고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관련</a:t>
                      </a:r>
                      <a:r>
                        <a:rPr lang="ko-KR" altLang="en-US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용접작업</a:t>
                      </a:r>
                      <a:r>
                        <a:rPr lang="en-US" altLang="ko-KR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/Purge/</a:t>
                      </a:r>
                      <a:r>
                        <a:rPr lang="ko-KR" altLang="en-US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가스 취급</a:t>
                      </a:r>
                      <a:r>
                        <a:rPr lang="en-US" altLang="ko-KR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 밀착관리</a:t>
                      </a:r>
                      <a:endParaRPr lang="en-US" altLang="ko-KR" sz="1200" b="1" i="0" baseline="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- Check Sheet(Hose Leak/Gauge </a:t>
                      </a:r>
                      <a:r>
                        <a:rPr lang="ko-KR" altLang="en-US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압력 등</a:t>
                      </a:r>
                      <a:r>
                        <a:rPr lang="en-US" altLang="ko-KR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i="0" baseline="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77" y="1708586"/>
            <a:ext cx="1541081" cy="176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 flipV="1">
            <a:off x="1801814" y="3908326"/>
            <a:ext cx="6913562" cy="5318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lnSpc>
                <a:spcPct val="90000"/>
              </a:lnSpc>
              <a:defRPr/>
            </a:pPr>
            <a:endParaRPr lang="ko-KR" altLang="en-US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110582" y="3914678"/>
            <a:ext cx="6296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자체</a:t>
            </a:r>
            <a:r>
              <a:rPr lang="en-US" altLang="ko-KR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안전 점검</a:t>
            </a:r>
            <a:endParaRPr lang="en-US" altLang="ko-KR" sz="1200" b="1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▶ 일일 안전 </a:t>
            </a:r>
            <a:r>
              <a:rPr lang="ko-KR" altLang="en-US" sz="1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점검표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작업 방법에 따른 위험 요소 파악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지적 사항에 대한 조치 결과 기록</a:t>
            </a:r>
            <a:endParaRPr lang="en-US" altLang="ko-KR" sz="1200" b="1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Picture 5" descr="g-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4" y="3967576"/>
            <a:ext cx="266845" cy="2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19"/>
          <p:cNvSpPr>
            <a:spLocks noChangeArrowheads="1"/>
          </p:cNvSpPr>
          <p:nvPr/>
        </p:nvSpPr>
        <p:spPr bwMode="auto">
          <a:xfrm flipV="1">
            <a:off x="511728" y="4025312"/>
            <a:ext cx="850347" cy="24059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rot="10800000" lIns="72000" tIns="36000" rIns="72000" bIns="36000">
            <a:normAutofit lnSpcReduction="10000"/>
          </a:bodyPr>
          <a:lstStyle/>
          <a:p>
            <a:pPr algn="ctr">
              <a:lnSpc>
                <a:spcPct val="80000"/>
              </a:lnSpc>
              <a:defRPr/>
            </a:pPr>
            <a:endParaRPr lang="en-US" altLang="ko-KR" sz="2500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500" dirty="0">
                <a:latin typeface="맑은 고딕" pitchFamily="50" charset="-127"/>
                <a:ea typeface="맑은 고딕" pitchFamily="50" charset="-127"/>
              </a:rPr>
              <a:t>안</a:t>
            </a:r>
          </a:p>
          <a:p>
            <a:pPr algn="ctr">
              <a:lnSpc>
                <a:spcPct val="80000"/>
              </a:lnSpc>
              <a:defRPr/>
            </a:pP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500" dirty="0">
                <a:latin typeface="맑은 고딕" pitchFamily="50" charset="-127"/>
                <a:ea typeface="맑은 고딕" pitchFamily="50" charset="-127"/>
              </a:rPr>
              <a:t>전</a:t>
            </a:r>
          </a:p>
          <a:p>
            <a:pPr algn="ctr">
              <a:lnSpc>
                <a:spcPct val="80000"/>
              </a:lnSpc>
              <a:defRPr/>
            </a:pP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500" dirty="0">
                <a:latin typeface="맑은 고딕" pitchFamily="50" charset="-127"/>
                <a:ea typeface="맑은 고딕" pitchFamily="50" charset="-127"/>
              </a:rPr>
              <a:t>활</a:t>
            </a:r>
          </a:p>
          <a:p>
            <a:pPr algn="ctr">
              <a:lnSpc>
                <a:spcPct val="80000"/>
              </a:lnSpc>
              <a:defRPr/>
            </a:pP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500" dirty="0">
                <a:latin typeface="맑은 고딕" pitchFamily="50" charset="-127"/>
                <a:ea typeface="맑은 고딕" pitchFamily="50" charset="-127"/>
              </a:rPr>
              <a:t>동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 flipV="1">
            <a:off x="1801814" y="4510252"/>
            <a:ext cx="6913562" cy="67944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lnSpc>
                <a:spcPct val="90000"/>
              </a:lnSpc>
              <a:defRPr/>
            </a:pPr>
            <a:endParaRPr lang="ko-KR" altLang="en-US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110582" y="4507080"/>
            <a:ext cx="6296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정기 안전 점검</a:t>
            </a:r>
            <a:endParaRPr lang="en-US" altLang="ko-KR" sz="1200" b="1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▶ 지속적인 본사 점검 실시 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공사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현장 안전 점검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Check Sheet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기준 작성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정기 안전 지적 사항은 반드시 보안 조치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확인하고 기록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" name="Picture 5" descr="g-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4" y="4569503"/>
            <a:ext cx="266845" cy="2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/>
          <p:cNvSpPr>
            <a:spLocks noChangeArrowheads="1"/>
          </p:cNvSpPr>
          <p:nvPr/>
        </p:nvSpPr>
        <p:spPr bwMode="auto">
          <a:xfrm flipV="1">
            <a:off x="1801814" y="5276814"/>
            <a:ext cx="6913562" cy="5318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lnSpc>
                <a:spcPct val="90000"/>
              </a:lnSpc>
              <a:defRPr/>
            </a:pPr>
            <a:endParaRPr lang="ko-KR" altLang="en-US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0582" y="5283166"/>
            <a:ext cx="660479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정밀 안전 점검</a:t>
            </a:r>
            <a:endParaRPr lang="en-US" altLang="ko-KR" sz="1200" b="1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▶ 물리적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기능적 결함 등이 있을 경우에 보수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보강 등의 필요한 조치를 취하기 위해 실시</a:t>
            </a:r>
            <a:endParaRPr lang="en-US" altLang="ko-KR" sz="1200" b="1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Picture 5" descr="g-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4" y="5336064"/>
            <a:ext cx="266845" cy="2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"/>
          <p:cNvSpPr>
            <a:spLocks noChangeArrowheads="1"/>
          </p:cNvSpPr>
          <p:nvPr/>
        </p:nvSpPr>
        <p:spPr bwMode="auto">
          <a:xfrm flipV="1">
            <a:off x="1801814" y="5892810"/>
            <a:ext cx="6913562" cy="5318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lnSpc>
                <a:spcPct val="90000"/>
              </a:lnSpc>
              <a:defRPr/>
            </a:pPr>
            <a:endParaRPr lang="ko-KR" altLang="en-US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110582" y="5899161"/>
            <a:ext cx="6296025" cy="5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4) </a:t>
            </a: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공</a:t>
            </a:r>
            <a:r>
              <a:rPr lang="en-US" altLang="ko-KR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도구 점검 실시 </a:t>
            </a:r>
            <a:endParaRPr lang="en-US" altLang="ko-KR" sz="1200" b="1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▶ 매월 공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도구 점검 </a:t>
            </a:r>
            <a:r>
              <a: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일일 현장 </a:t>
            </a:r>
            <a:r>
              <a:rPr lang="ko-KR" altLang="en-US" sz="1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사용전</a:t>
            </a: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점검 확인</a:t>
            </a:r>
            <a:endParaRPr lang="en-US" altLang="ko-KR" sz="1200" b="1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5" descr="g-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4" y="5952060"/>
            <a:ext cx="266845" cy="2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직선 화살표 연결선 33"/>
          <p:cNvCxnSpPr/>
          <p:nvPr/>
        </p:nvCxnSpPr>
        <p:spPr>
          <a:xfrm>
            <a:off x="1562300" y="4174232"/>
            <a:ext cx="2395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1562300" y="4831720"/>
            <a:ext cx="2395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1562300" y="5533988"/>
            <a:ext cx="2395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1562300" y="6158716"/>
            <a:ext cx="2395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cxnSpLocks/>
          </p:cNvCxnSpPr>
          <p:nvPr/>
        </p:nvCxnSpPr>
        <p:spPr>
          <a:xfrm>
            <a:off x="1562300" y="4174232"/>
            <a:ext cx="0" cy="1984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1362075" y="5211024"/>
            <a:ext cx="200225" cy="1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6">
            <a:extLst>
              <a:ext uri="{FF2B5EF4-FFF2-40B4-BE49-F238E27FC236}">
                <a16:creationId xmlns:a16="http://schemas.microsoft.com/office/drawing/2014/main" id="{82A56363-D7EB-4972-AD67-7FC538D1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6" y="269696"/>
            <a:ext cx="832853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안전활동 및 점검 계획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867008D4-F071-4BC0-B47B-9A9F706F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1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10-1.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안전점검 활동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73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18"/>
          <p:cNvSpPr txBox="1">
            <a:spLocks noChangeArrowheads="1"/>
          </p:cNvSpPr>
          <p:nvPr/>
        </p:nvSpPr>
        <p:spPr bwMode="auto">
          <a:xfrm>
            <a:off x="5226050" y="2464441"/>
            <a:ext cx="2586038" cy="839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45" tIns="49873" rIns="99745" bIns="49873">
            <a:spAutoFit/>
          </a:bodyPr>
          <a:lstStyle/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일일 안전조회 실시 </a:t>
            </a:r>
            <a:r>
              <a:rPr kumimoji="0"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40</a:t>
            </a: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분</a:t>
            </a:r>
            <a:endParaRPr kumimoji="0" lang="en-US" altLang="ko-KR" sz="1200" dirty="0">
              <a:solidFill>
                <a:srgbClr val="00009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근로자 건강상태 </a:t>
            </a:r>
            <a:r>
              <a:rPr kumimoji="0"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음주측정</a:t>
            </a:r>
            <a:r>
              <a:rPr kumimoji="0"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매일</a:t>
            </a:r>
            <a:r>
              <a:rPr kumimoji="0"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안전보호구 준비상태 </a:t>
            </a: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공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도구 안전점검</a:t>
            </a:r>
          </a:p>
        </p:txBody>
      </p:sp>
      <p:sp>
        <p:nvSpPr>
          <p:cNvPr id="42" name="Text Box 218"/>
          <p:cNvSpPr txBox="1">
            <a:spLocks noChangeArrowheads="1"/>
          </p:cNvSpPr>
          <p:nvPr/>
        </p:nvSpPr>
        <p:spPr bwMode="auto">
          <a:xfrm>
            <a:off x="287338" y="5164779"/>
            <a:ext cx="2439987" cy="839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45" tIns="49873" rIns="99745" bIns="49873">
            <a:spAutoFit/>
          </a:bodyPr>
          <a:lstStyle/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안전보호구 착용상태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소화기 비치상태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고소작업대 안전확보 상태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 err="1">
                <a:latin typeface="맑은 고딕" pitchFamily="50" charset="-127"/>
                <a:ea typeface="맑은 고딕" pitchFamily="50" charset="-127"/>
              </a:rPr>
              <a:t>사용필증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 err="1">
                <a:latin typeface="맑은 고딕" pitchFamily="50" charset="-127"/>
                <a:ea typeface="맑은 고딕" pitchFamily="50" charset="-127"/>
              </a:rPr>
              <a:t>미부착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 err="1">
                <a:latin typeface="맑은 고딕" pitchFamily="50" charset="-127"/>
                <a:ea typeface="맑은 고딕" pitchFamily="50" charset="-127"/>
              </a:rPr>
              <a:t>공구류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 조치</a:t>
            </a:r>
          </a:p>
        </p:txBody>
      </p:sp>
      <p:sp>
        <p:nvSpPr>
          <p:cNvPr id="43" name="Text Box 218"/>
          <p:cNvSpPr txBox="1">
            <a:spLocks noChangeArrowheads="1"/>
          </p:cNvSpPr>
          <p:nvPr/>
        </p:nvSpPr>
        <p:spPr bwMode="auto">
          <a:xfrm>
            <a:off x="395288" y="3955104"/>
            <a:ext cx="2243137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45" tIns="49873" rIns="99745" bIns="49873">
            <a:spAutoFit/>
          </a:bodyPr>
          <a:lstStyle/>
          <a:p>
            <a:pPr marL="85725" indent="-85725" eaLnBrk="0" latinLnBrk="0" hangingPunct="0">
              <a:buFontTx/>
              <a:buChar char="•"/>
            </a:pP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Gas Bombe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류 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V/V Close</a:t>
            </a:r>
          </a:p>
          <a:p>
            <a:pPr marL="85725" indent="-85725" eaLnBrk="0" latinLnBrk="0" hangingPunct="0">
              <a:buFontTx/>
              <a:buChar char="•"/>
            </a:pP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Power On/Off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상태 확인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자재 실명판 표시 상태</a:t>
            </a:r>
          </a:p>
        </p:txBody>
      </p:sp>
      <p:sp>
        <p:nvSpPr>
          <p:cNvPr id="44" name="AutoShape 50"/>
          <p:cNvSpPr>
            <a:spLocks noChangeArrowheads="1"/>
          </p:cNvSpPr>
          <p:nvPr/>
        </p:nvSpPr>
        <p:spPr bwMode="auto">
          <a:xfrm>
            <a:off x="2651125" y="2986729"/>
            <a:ext cx="3565525" cy="3435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8966B0">
                  <a:alpha val="60001"/>
                </a:srgbClr>
              </a:gs>
              <a:gs pos="100000">
                <a:srgbClr val="3F2F51">
                  <a:alpha val="60001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" name="Oval 53"/>
          <p:cNvSpPr>
            <a:spLocks noChangeArrowheads="1"/>
          </p:cNvSpPr>
          <p:nvPr/>
        </p:nvSpPr>
        <p:spPr bwMode="auto">
          <a:xfrm>
            <a:off x="4068763" y="3016891"/>
            <a:ext cx="795337" cy="766763"/>
          </a:xfrm>
          <a:prstGeom prst="ellipse">
            <a:avLst/>
          </a:prstGeom>
          <a:gradFill rotWithShape="0">
            <a:gsLst>
              <a:gs pos="0">
                <a:srgbClr val="99CC00"/>
              </a:gs>
              <a:gs pos="100000">
                <a:srgbClr val="475E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안전조회</a:t>
            </a:r>
            <a:endParaRPr lang="en-US" altLang="ko-KR" sz="12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Oval 54"/>
          <p:cNvSpPr>
            <a:spLocks noChangeArrowheads="1"/>
          </p:cNvSpPr>
          <p:nvPr/>
        </p:nvSpPr>
        <p:spPr bwMode="auto">
          <a:xfrm>
            <a:off x="3082925" y="5239391"/>
            <a:ext cx="795338" cy="766763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2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오후</a:t>
            </a:r>
            <a:endParaRPr lang="en-US" altLang="ko-KR" sz="12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PATROL</a:t>
            </a:r>
          </a:p>
          <a:p>
            <a:pPr algn="ctr"/>
            <a:endParaRPr lang="en-US" altLang="ko-KR" sz="12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Oval 55"/>
          <p:cNvSpPr>
            <a:spLocks noChangeArrowheads="1"/>
          </p:cNvSpPr>
          <p:nvPr/>
        </p:nvSpPr>
        <p:spPr bwMode="auto">
          <a:xfrm>
            <a:off x="4013200" y="5601341"/>
            <a:ext cx="795338" cy="766763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2F2F76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작업장</a:t>
            </a:r>
            <a:endParaRPr lang="en-US" altLang="ko-KR" sz="12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정리정돈</a:t>
            </a:r>
            <a:endParaRPr lang="en-US" altLang="ko-KR" sz="12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" name="Picture 91" descr="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950216"/>
            <a:ext cx="86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2" descr="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167954"/>
            <a:ext cx="86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93" descr="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5541016"/>
            <a:ext cx="86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Freeform 102"/>
          <p:cNvSpPr>
            <a:spLocks/>
          </p:cNvSpPr>
          <p:nvPr/>
        </p:nvSpPr>
        <p:spPr bwMode="auto">
          <a:xfrm>
            <a:off x="4462463" y="3994791"/>
            <a:ext cx="903287" cy="1038225"/>
          </a:xfrm>
          <a:custGeom>
            <a:avLst/>
            <a:gdLst>
              <a:gd name="T0" fmla="*/ 2147483647 w 1475"/>
              <a:gd name="T1" fmla="*/ 2147483647 h 1760"/>
              <a:gd name="T2" fmla="*/ 2147483647 w 1475"/>
              <a:gd name="T3" fmla="*/ 2147483647 h 1760"/>
              <a:gd name="T4" fmla="*/ 2147483647 w 1475"/>
              <a:gd name="T5" fmla="*/ 2147483647 h 1760"/>
              <a:gd name="T6" fmla="*/ 2147483647 w 1475"/>
              <a:gd name="T7" fmla="*/ 2147483647 h 1760"/>
              <a:gd name="T8" fmla="*/ 2147483647 w 1475"/>
              <a:gd name="T9" fmla="*/ 2147483647 h 1760"/>
              <a:gd name="T10" fmla="*/ 2147483647 w 1475"/>
              <a:gd name="T11" fmla="*/ 2147483647 h 1760"/>
              <a:gd name="T12" fmla="*/ 2147483647 w 1475"/>
              <a:gd name="T13" fmla="*/ 2147483647 h 1760"/>
              <a:gd name="T14" fmla="*/ 2147483647 w 1475"/>
              <a:gd name="T15" fmla="*/ 2147483647 h 1760"/>
              <a:gd name="T16" fmla="*/ 2147483647 w 1475"/>
              <a:gd name="T17" fmla="*/ 2147483647 h 1760"/>
              <a:gd name="T18" fmla="*/ 2147483647 w 1475"/>
              <a:gd name="T19" fmla="*/ 2147483647 h 1760"/>
              <a:gd name="T20" fmla="*/ 2147483647 w 1475"/>
              <a:gd name="T21" fmla="*/ 2147483647 h 1760"/>
              <a:gd name="T22" fmla="*/ 2147483647 w 1475"/>
              <a:gd name="T23" fmla="*/ 2147483647 h 1760"/>
              <a:gd name="T24" fmla="*/ 2147483647 w 1475"/>
              <a:gd name="T25" fmla="*/ 2147483647 h 1760"/>
              <a:gd name="T26" fmla="*/ 2147483647 w 1475"/>
              <a:gd name="T27" fmla="*/ 2147483647 h 1760"/>
              <a:gd name="T28" fmla="*/ 2147483647 w 1475"/>
              <a:gd name="T29" fmla="*/ 2147483647 h 1760"/>
              <a:gd name="T30" fmla="*/ 2147483647 w 1475"/>
              <a:gd name="T31" fmla="*/ 2147483647 h 1760"/>
              <a:gd name="T32" fmla="*/ 2147483647 w 1475"/>
              <a:gd name="T33" fmla="*/ 2147483647 h 1760"/>
              <a:gd name="T34" fmla="*/ 2147483647 w 1475"/>
              <a:gd name="T35" fmla="*/ 0 h 1760"/>
              <a:gd name="T36" fmla="*/ 2147483647 w 1475"/>
              <a:gd name="T37" fmla="*/ 0 h 1760"/>
              <a:gd name="T38" fmla="*/ 2147483647 w 1475"/>
              <a:gd name="T39" fmla="*/ 2147483647 h 1760"/>
              <a:gd name="T40" fmla="*/ 2147483647 w 1475"/>
              <a:gd name="T41" fmla="*/ 2147483647 h 1760"/>
              <a:gd name="T42" fmla="*/ 2147483647 w 1475"/>
              <a:gd name="T43" fmla="*/ 2147483647 h 1760"/>
              <a:gd name="T44" fmla="*/ 2147483647 w 1475"/>
              <a:gd name="T45" fmla="*/ 2147483647 h 1760"/>
              <a:gd name="T46" fmla="*/ 2147483647 w 1475"/>
              <a:gd name="T47" fmla="*/ 2147483647 h 1760"/>
              <a:gd name="T48" fmla="*/ 2147483647 w 1475"/>
              <a:gd name="T49" fmla="*/ 2147483647 h 1760"/>
              <a:gd name="T50" fmla="*/ 2147483647 w 1475"/>
              <a:gd name="T51" fmla="*/ 2147483647 h 1760"/>
              <a:gd name="T52" fmla="*/ 2147483647 w 1475"/>
              <a:gd name="T53" fmla="*/ 2147483647 h 1760"/>
              <a:gd name="T54" fmla="*/ 2147483647 w 1475"/>
              <a:gd name="T55" fmla="*/ 2147483647 h 1760"/>
              <a:gd name="T56" fmla="*/ 2147483647 w 1475"/>
              <a:gd name="T57" fmla="*/ 2147483647 h 1760"/>
              <a:gd name="T58" fmla="*/ 2147483647 w 1475"/>
              <a:gd name="T59" fmla="*/ 2147483647 h 1760"/>
              <a:gd name="T60" fmla="*/ 2147483647 w 1475"/>
              <a:gd name="T61" fmla="*/ 2147483647 h 1760"/>
              <a:gd name="T62" fmla="*/ 2147483647 w 1475"/>
              <a:gd name="T63" fmla="*/ 2147483647 h 1760"/>
              <a:gd name="T64" fmla="*/ 2147483647 w 1475"/>
              <a:gd name="T65" fmla="*/ 2147483647 h 1760"/>
              <a:gd name="T66" fmla="*/ 2147483647 w 1475"/>
              <a:gd name="T67" fmla="*/ 2147483647 h 1760"/>
              <a:gd name="T68" fmla="*/ 2147483647 w 1475"/>
              <a:gd name="T69" fmla="*/ 2147483647 h 1760"/>
              <a:gd name="T70" fmla="*/ 2147483647 w 1475"/>
              <a:gd name="T71" fmla="*/ 2147483647 h 1760"/>
              <a:gd name="T72" fmla="*/ 2147483647 w 1475"/>
              <a:gd name="T73" fmla="*/ 2147483647 h 1760"/>
              <a:gd name="T74" fmla="*/ 2147483647 w 1475"/>
              <a:gd name="T75" fmla="*/ 2147483647 h 1760"/>
              <a:gd name="T76" fmla="*/ 2147483647 w 1475"/>
              <a:gd name="T77" fmla="*/ 2147483647 h 1760"/>
              <a:gd name="T78" fmla="*/ 2147483647 w 1475"/>
              <a:gd name="T79" fmla="*/ 2147483647 h 1760"/>
              <a:gd name="T80" fmla="*/ 2147483647 w 1475"/>
              <a:gd name="T81" fmla="*/ 2147483647 h 1760"/>
              <a:gd name="T82" fmla="*/ 2147483647 w 1475"/>
              <a:gd name="T83" fmla="*/ 2147483647 h 1760"/>
              <a:gd name="T84" fmla="*/ 2147483647 w 1475"/>
              <a:gd name="T85" fmla="*/ 2147483647 h 1760"/>
              <a:gd name="T86" fmla="*/ 2147483647 w 1475"/>
              <a:gd name="T87" fmla="*/ 2147483647 h 1760"/>
              <a:gd name="T88" fmla="*/ 2147483647 w 1475"/>
              <a:gd name="T89" fmla="*/ 2147483647 h 1760"/>
              <a:gd name="T90" fmla="*/ 2147483647 w 1475"/>
              <a:gd name="T91" fmla="*/ 2147483647 h 1760"/>
              <a:gd name="T92" fmla="*/ 2147483647 w 1475"/>
              <a:gd name="T93" fmla="*/ 2147483647 h 1760"/>
              <a:gd name="T94" fmla="*/ 2147483647 w 1475"/>
              <a:gd name="T95" fmla="*/ 2147483647 h 1760"/>
              <a:gd name="T96" fmla="*/ 2147483647 w 1475"/>
              <a:gd name="T97" fmla="*/ 2147483647 h 17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75"/>
              <a:gd name="T148" fmla="*/ 0 h 1760"/>
              <a:gd name="T149" fmla="*/ 1475 w 1475"/>
              <a:gd name="T150" fmla="*/ 1760 h 17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75" h="1760">
                <a:moveTo>
                  <a:pt x="595" y="1173"/>
                </a:moveTo>
                <a:lnTo>
                  <a:pt x="593" y="1142"/>
                </a:lnTo>
                <a:lnTo>
                  <a:pt x="592" y="1112"/>
                </a:lnTo>
                <a:lnTo>
                  <a:pt x="585" y="1083"/>
                </a:lnTo>
                <a:lnTo>
                  <a:pt x="581" y="1054"/>
                </a:lnTo>
                <a:lnTo>
                  <a:pt x="575" y="1027"/>
                </a:lnTo>
                <a:lnTo>
                  <a:pt x="567" y="998"/>
                </a:lnTo>
                <a:lnTo>
                  <a:pt x="559" y="969"/>
                </a:lnTo>
                <a:lnTo>
                  <a:pt x="547" y="944"/>
                </a:lnTo>
                <a:lnTo>
                  <a:pt x="537" y="918"/>
                </a:lnTo>
                <a:lnTo>
                  <a:pt x="522" y="891"/>
                </a:lnTo>
                <a:lnTo>
                  <a:pt x="508" y="867"/>
                </a:lnTo>
                <a:lnTo>
                  <a:pt x="494" y="843"/>
                </a:lnTo>
                <a:lnTo>
                  <a:pt x="478" y="822"/>
                </a:lnTo>
                <a:lnTo>
                  <a:pt x="461" y="798"/>
                </a:lnTo>
                <a:lnTo>
                  <a:pt x="440" y="777"/>
                </a:lnTo>
                <a:lnTo>
                  <a:pt x="421" y="756"/>
                </a:lnTo>
                <a:lnTo>
                  <a:pt x="402" y="737"/>
                </a:lnTo>
                <a:lnTo>
                  <a:pt x="380" y="720"/>
                </a:lnTo>
                <a:lnTo>
                  <a:pt x="358" y="702"/>
                </a:lnTo>
                <a:lnTo>
                  <a:pt x="334" y="685"/>
                </a:lnTo>
                <a:lnTo>
                  <a:pt x="312" y="669"/>
                </a:lnTo>
                <a:lnTo>
                  <a:pt x="286" y="657"/>
                </a:lnTo>
                <a:lnTo>
                  <a:pt x="261" y="643"/>
                </a:lnTo>
                <a:lnTo>
                  <a:pt x="237" y="630"/>
                </a:lnTo>
                <a:lnTo>
                  <a:pt x="208" y="622"/>
                </a:lnTo>
                <a:lnTo>
                  <a:pt x="182" y="610"/>
                </a:lnTo>
                <a:lnTo>
                  <a:pt x="153" y="604"/>
                </a:lnTo>
                <a:lnTo>
                  <a:pt x="126" y="598"/>
                </a:lnTo>
                <a:lnTo>
                  <a:pt x="97" y="592"/>
                </a:lnTo>
                <a:lnTo>
                  <a:pt x="66" y="589"/>
                </a:lnTo>
                <a:lnTo>
                  <a:pt x="37" y="588"/>
                </a:lnTo>
                <a:lnTo>
                  <a:pt x="8" y="585"/>
                </a:lnTo>
                <a:lnTo>
                  <a:pt x="7" y="585"/>
                </a:lnTo>
                <a:lnTo>
                  <a:pt x="0" y="0"/>
                </a:lnTo>
                <a:lnTo>
                  <a:pt x="8" y="0"/>
                </a:lnTo>
                <a:lnTo>
                  <a:pt x="37" y="0"/>
                </a:lnTo>
                <a:lnTo>
                  <a:pt x="66" y="0"/>
                </a:lnTo>
                <a:lnTo>
                  <a:pt x="97" y="2"/>
                </a:lnTo>
                <a:lnTo>
                  <a:pt x="127" y="4"/>
                </a:lnTo>
                <a:lnTo>
                  <a:pt x="156" y="8"/>
                </a:lnTo>
                <a:lnTo>
                  <a:pt x="186" y="12"/>
                </a:lnTo>
                <a:lnTo>
                  <a:pt x="214" y="16"/>
                </a:lnTo>
                <a:lnTo>
                  <a:pt x="243" y="21"/>
                </a:lnTo>
                <a:lnTo>
                  <a:pt x="272" y="27"/>
                </a:lnTo>
                <a:lnTo>
                  <a:pt x="299" y="37"/>
                </a:lnTo>
                <a:lnTo>
                  <a:pt x="327" y="44"/>
                </a:lnTo>
                <a:lnTo>
                  <a:pt x="355" y="51"/>
                </a:lnTo>
                <a:lnTo>
                  <a:pt x="384" y="59"/>
                </a:lnTo>
                <a:lnTo>
                  <a:pt x="410" y="70"/>
                </a:lnTo>
                <a:lnTo>
                  <a:pt x="439" y="80"/>
                </a:lnTo>
                <a:lnTo>
                  <a:pt x="465" y="91"/>
                </a:lnTo>
                <a:lnTo>
                  <a:pt x="490" y="102"/>
                </a:lnTo>
                <a:lnTo>
                  <a:pt x="516" y="114"/>
                </a:lnTo>
                <a:lnTo>
                  <a:pt x="541" y="128"/>
                </a:lnTo>
                <a:lnTo>
                  <a:pt x="567" y="141"/>
                </a:lnTo>
                <a:lnTo>
                  <a:pt x="592" y="153"/>
                </a:lnTo>
                <a:lnTo>
                  <a:pt x="616" y="169"/>
                </a:lnTo>
                <a:lnTo>
                  <a:pt x="640" y="182"/>
                </a:lnTo>
                <a:lnTo>
                  <a:pt x="662" y="200"/>
                </a:lnTo>
                <a:lnTo>
                  <a:pt x="686" y="215"/>
                </a:lnTo>
                <a:lnTo>
                  <a:pt x="710" y="233"/>
                </a:lnTo>
                <a:lnTo>
                  <a:pt x="755" y="267"/>
                </a:lnTo>
                <a:lnTo>
                  <a:pt x="798" y="305"/>
                </a:lnTo>
                <a:lnTo>
                  <a:pt x="836" y="341"/>
                </a:lnTo>
                <a:lnTo>
                  <a:pt x="875" y="382"/>
                </a:lnTo>
                <a:lnTo>
                  <a:pt x="911" y="426"/>
                </a:lnTo>
                <a:lnTo>
                  <a:pt x="947" y="469"/>
                </a:lnTo>
                <a:lnTo>
                  <a:pt x="965" y="494"/>
                </a:lnTo>
                <a:lnTo>
                  <a:pt x="979" y="515"/>
                </a:lnTo>
                <a:lnTo>
                  <a:pt x="995" y="538"/>
                </a:lnTo>
                <a:lnTo>
                  <a:pt x="1009" y="563"/>
                </a:lnTo>
                <a:lnTo>
                  <a:pt x="1025" y="588"/>
                </a:lnTo>
                <a:lnTo>
                  <a:pt x="1038" y="613"/>
                </a:lnTo>
                <a:lnTo>
                  <a:pt x="1052" y="636"/>
                </a:lnTo>
                <a:lnTo>
                  <a:pt x="1064" y="662"/>
                </a:lnTo>
                <a:lnTo>
                  <a:pt x="1077" y="690"/>
                </a:lnTo>
                <a:lnTo>
                  <a:pt x="1089" y="716"/>
                </a:lnTo>
                <a:lnTo>
                  <a:pt x="1099" y="741"/>
                </a:lnTo>
                <a:lnTo>
                  <a:pt x="1110" y="767"/>
                </a:lnTo>
                <a:lnTo>
                  <a:pt x="1119" y="796"/>
                </a:lnTo>
                <a:lnTo>
                  <a:pt x="1128" y="822"/>
                </a:lnTo>
                <a:lnTo>
                  <a:pt x="1136" y="850"/>
                </a:lnTo>
                <a:lnTo>
                  <a:pt x="1142" y="879"/>
                </a:lnTo>
                <a:lnTo>
                  <a:pt x="1152" y="907"/>
                </a:lnTo>
                <a:lnTo>
                  <a:pt x="1155" y="934"/>
                </a:lnTo>
                <a:lnTo>
                  <a:pt x="1162" y="963"/>
                </a:lnTo>
                <a:lnTo>
                  <a:pt x="1166" y="994"/>
                </a:lnTo>
                <a:lnTo>
                  <a:pt x="1171" y="1021"/>
                </a:lnTo>
                <a:lnTo>
                  <a:pt x="1175" y="1053"/>
                </a:lnTo>
                <a:lnTo>
                  <a:pt x="1176" y="1082"/>
                </a:lnTo>
                <a:lnTo>
                  <a:pt x="1180" y="1112"/>
                </a:lnTo>
                <a:lnTo>
                  <a:pt x="1180" y="1142"/>
                </a:lnTo>
                <a:lnTo>
                  <a:pt x="1180" y="1173"/>
                </a:lnTo>
                <a:lnTo>
                  <a:pt x="1183" y="1173"/>
                </a:lnTo>
                <a:lnTo>
                  <a:pt x="1475" y="1173"/>
                </a:lnTo>
                <a:lnTo>
                  <a:pt x="889" y="1760"/>
                </a:lnTo>
                <a:lnTo>
                  <a:pt x="302" y="1173"/>
                </a:lnTo>
                <a:lnTo>
                  <a:pt x="595" y="1173"/>
                </a:lnTo>
                <a:close/>
              </a:path>
            </a:pathLst>
          </a:cu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2" name="Freeform 103"/>
          <p:cNvSpPr>
            <a:spLocks/>
          </p:cNvSpPr>
          <p:nvPr/>
        </p:nvSpPr>
        <p:spPr bwMode="auto">
          <a:xfrm>
            <a:off x="3706813" y="3788416"/>
            <a:ext cx="1076325" cy="866775"/>
          </a:xfrm>
          <a:custGeom>
            <a:avLst/>
            <a:gdLst>
              <a:gd name="T0" fmla="*/ 2147483647 w 1760"/>
              <a:gd name="T1" fmla="*/ 2147483647 h 1470"/>
              <a:gd name="T2" fmla="*/ 2147483647 w 1760"/>
              <a:gd name="T3" fmla="*/ 2147483647 h 1470"/>
              <a:gd name="T4" fmla="*/ 2147483647 w 1760"/>
              <a:gd name="T5" fmla="*/ 2147483647 h 1470"/>
              <a:gd name="T6" fmla="*/ 2147483647 w 1760"/>
              <a:gd name="T7" fmla="*/ 2147483647 h 1470"/>
              <a:gd name="T8" fmla="*/ 2147483647 w 1760"/>
              <a:gd name="T9" fmla="*/ 2147483647 h 1470"/>
              <a:gd name="T10" fmla="*/ 2147483647 w 1760"/>
              <a:gd name="T11" fmla="*/ 2147483647 h 1470"/>
              <a:gd name="T12" fmla="*/ 2147483647 w 1760"/>
              <a:gd name="T13" fmla="*/ 2147483647 h 1470"/>
              <a:gd name="T14" fmla="*/ 2147483647 w 1760"/>
              <a:gd name="T15" fmla="*/ 2147483647 h 1470"/>
              <a:gd name="T16" fmla="*/ 2147483647 w 1760"/>
              <a:gd name="T17" fmla="*/ 2147483647 h 1470"/>
              <a:gd name="T18" fmla="*/ 2147483647 w 1760"/>
              <a:gd name="T19" fmla="*/ 2147483647 h 1470"/>
              <a:gd name="T20" fmla="*/ 2147483647 w 1760"/>
              <a:gd name="T21" fmla="*/ 2147483647 h 1470"/>
              <a:gd name="T22" fmla="*/ 2147483647 w 1760"/>
              <a:gd name="T23" fmla="*/ 2147483647 h 1470"/>
              <a:gd name="T24" fmla="*/ 2147483647 w 1760"/>
              <a:gd name="T25" fmla="*/ 2147483647 h 1470"/>
              <a:gd name="T26" fmla="*/ 2147483647 w 1760"/>
              <a:gd name="T27" fmla="*/ 2147483647 h 1470"/>
              <a:gd name="T28" fmla="*/ 2147483647 w 1760"/>
              <a:gd name="T29" fmla="*/ 2147483647 h 1470"/>
              <a:gd name="T30" fmla="*/ 2147483647 w 1760"/>
              <a:gd name="T31" fmla="*/ 2147483647 h 1470"/>
              <a:gd name="T32" fmla="*/ 2147483647 w 1760"/>
              <a:gd name="T33" fmla="*/ 2147483647 h 1470"/>
              <a:gd name="T34" fmla="*/ 0 w 1760"/>
              <a:gd name="T35" fmla="*/ 2147483647 h 1470"/>
              <a:gd name="T36" fmla="*/ 0 w 1760"/>
              <a:gd name="T37" fmla="*/ 2147483647 h 1470"/>
              <a:gd name="T38" fmla="*/ 2147483647 w 1760"/>
              <a:gd name="T39" fmla="*/ 2147483647 h 1470"/>
              <a:gd name="T40" fmla="*/ 2147483647 w 1760"/>
              <a:gd name="T41" fmla="*/ 2147483647 h 1470"/>
              <a:gd name="T42" fmla="*/ 2147483647 w 1760"/>
              <a:gd name="T43" fmla="*/ 2147483647 h 1470"/>
              <a:gd name="T44" fmla="*/ 2147483647 w 1760"/>
              <a:gd name="T45" fmla="*/ 2147483647 h 1470"/>
              <a:gd name="T46" fmla="*/ 2147483647 w 1760"/>
              <a:gd name="T47" fmla="*/ 2147483647 h 1470"/>
              <a:gd name="T48" fmla="*/ 2147483647 w 1760"/>
              <a:gd name="T49" fmla="*/ 2147483647 h 1470"/>
              <a:gd name="T50" fmla="*/ 2147483647 w 1760"/>
              <a:gd name="T51" fmla="*/ 2147483647 h 1470"/>
              <a:gd name="T52" fmla="*/ 2147483647 w 1760"/>
              <a:gd name="T53" fmla="*/ 2147483647 h 1470"/>
              <a:gd name="T54" fmla="*/ 2147483647 w 1760"/>
              <a:gd name="T55" fmla="*/ 2147483647 h 1470"/>
              <a:gd name="T56" fmla="*/ 2147483647 w 1760"/>
              <a:gd name="T57" fmla="*/ 2147483647 h 1470"/>
              <a:gd name="T58" fmla="*/ 2147483647 w 1760"/>
              <a:gd name="T59" fmla="*/ 2147483647 h 1470"/>
              <a:gd name="T60" fmla="*/ 2147483647 w 1760"/>
              <a:gd name="T61" fmla="*/ 2147483647 h 1470"/>
              <a:gd name="T62" fmla="*/ 2147483647 w 1760"/>
              <a:gd name="T63" fmla="*/ 2147483647 h 1470"/>
              <a:gd name="T64" fmla="*/ 2147483647 w 1760"/>
              <a:gd name="T65" fmla="*/ 2147483647 h 1470"/>
              <a:gd name="T66" fmla="*/ 2147483647 w 1760"/>
              <a:gd name="T67" fmla="*/ 2147483647 h 1470"/>
              <a:gd name="T68" fmla="*/ 2147483647 w 1760"/>
              <a:gd name="T69" fmla="*/ 2147483647 h 1470"/>
              <a:gd name="T70" fmla="*/ 2147483647 w 1760"/>
              <a:gd name="T71" fmla="*/ 2147483647 h 1470"/>
              <a:gd name="T72" fmla="*/ 2147483647 w 1760"/>
              <a:gd name="T73" fmla="*/ 2147483647 h 1470"/>
              <a:gd name="T74" fmla="*/ 2147483647 w 1760"/>
              <a:gd name="T75" fmla="*/ 2147483647 h 1470"/>
              <a:gd name="T76" fmla="*/ 2147483647 w 1760"/>
              <a:gd name="T77" fmla="*/ 2147483647 h 1470"/>
              <a:gd name="T78" fmla="*/ 2147483647 w 1760"/>
              <a:gd name="T79" fmla="*/ 2147483647 h 1470"/>
              <a:gd name="T80" fmla="*/ 2147483647 w 1760"/>
              <a:gd name="T81" fmla="*/ 2147483647 h 1470"/>
              <a:gd name="T82" fmla="*/ 2147483647 w 1760"/>
              <a:gd name="T83" fmla="*/ 2147483647 h 1470"/>
              <a:gd name="T84" fmla="*/ 2147483647 w 1760"/>
              <a:gd name="T85" fmla="*/ 2147483647 h 1470"/>
              <a:gd name="T86" fmla="*/ 2147483647 w 1760"/>
              <a:gd name="T87" fmla="*/ 2147483647 h 1470"/>
              <a:gd name="T88" fmla="*/ 2147483647 w 1760"/>
              <a:gd name="T89" fmla="*/ 2147483647 h 1470"/>
              <a:gd name="T90" fmla="*/ 2147483647 w 1760"/>
              <a:gd name="T91" fmla="*/ 2147483647 h 1470"/>
              <a:gd name="T92" fmla="*/ 2147483647 w 1760"/>
              <a:gd name="T93" fmla="*/ 2147483647 h 1470"/>
              <a:gd name="T94" fmla="*/ 2147483647 w 1760"/>
              <a:gd name="T95" fmla="*/ 0 h 1470"/>
              <a:gd name="T96" fmla="*/ 2147483647 w 1760"/>
              <a:gd name="T97" fmla="*/ 2147483647 h 147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60"/>
              <a:gd name="T148" fmla="*/ 0 h 1470"/>
              <a:gd name="T149" fmla="*/ 1760 w 1760"/>
              <a:gd name="T150" fmla="*/ 1470 h 147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60" h="1470">
                <a:moveTo>
                  <a:pt x="1173" y="879"/>
                </a:moveTo>
                <a:lnTo>
                  <a:pt x="1143" y="879"/>
                </a:lnTo>
                <a:lnTo>
                  <a:pt x="1112" y="883"/>
                </a:lnTo>
                <a:lnTo>
                  <a:pt x="1082" y="885"/>
                </a:lnTo>
                <a:lnTo>
                  <a:pt x="1053" y="892"/>
                </a:lnTo>
                <a:lnTo>
                  <a:pt x="1024" y="898"/>
                </a:lnTo>
                <a:lnTo>
                  <a:pt x="997" y="905"/>
                </a:lnTo>
                <a:lnTo>
                  <a:pt x="971" y="915"/>
                </a:lnTo>
                <a:lnTo>
                  <a:pt x="943" y="924"/>
                </a:lnTo>
                <a:lnTo>
                  <a:pt x="917" y="937"/>
                </a:lnTo>
                <a:lnTo>
                  <a:pt x="892" y="951"/>
                </a:lnTo>
                <a:lnTo>
                  <a:pt x="868" y="964"/>
                </a:lnTo>
                <a:lnTo>
                  <a:pt x="846" y="979"/>
                </a:lnTo>
                <a:lnTo>
                  <a:pt x="821" y="996"/>
                </a:lnTo>
                <a:lnTo>
                  <a:pt x="799" y="1013"/>
                </a:lnTo>
                <a:lnTo>
                  <a:pt x="778" y="1031"/>
                </a:lnTo>
                <a:lnTo>
                  <a:pt x="758" y="1050"/>
                </a:lnTo>
                <a:lnTo>
                  <a:pt x="737" y="1071"/>
                </a:lnTo>
                <a:lnTo>
                  <a:pt x="719" y="1093"/>
                </a:lnTo>
                <a:lnTo>
                  <a:pt x="701" y="1114"/>
                </a:lnTo>
                <a:lnTo>
                  <a:pt x="686" y="1137"/>
                </a:lnTo>
                <a:lnTo>
                  <a:pt x="671" y="1162"/>
                </a:lnTo>
                <a:lnTo>
                  <a:pt x="656" y="1186"/>
                </a:lnTo>
                <a:lnTo>
                  <a:pt x="642" y="1212"/>
                </a:lnTo>
                <a:lnTo>
                  <a:pt x="631" y="1238"/>
                </a:lnTo>
                <a:lnTo>
                  <a:pt x="621" y="1264"/>
                </a:lnTo>
                <a:lnTo>
                  <a:pt x="612" y="1293"/>
                </a:lnTo>
                <a:lnTo>
                  <a:pt x="603" y="1317"/>
                </a:lnTo>
                <a:lnTo>
                  <a:pt x="598" y="1346"/>
                </a:lnTo>
                <a:lnTo>
                  <a:pt x="592" y="1376"/>
                </a:lnTo>
                <a:lnTo>
                  <a:pt x="588" y="1405"/>
                </a:lnTo>
                <a:lnTo>
                  <a:pt x="587" y="1436"/>
                </a:lnTo>
                <a:lnTo>
                  <a:pt x="587" y="1466"/>
                </a:lnTo>
                <a:lnTo>
                  <a:pt x="587" y="1469"/>
                </a:lnTo>
                <a:lnTo>
                  <a:pt x="0" y="1470"/>
                </a:lnTo>
                <a:lnTo>
                  <a:pt x="0" y="1466"/>
                </a:lnTo>
                <a:lnTo>
                  <a:pt x="0" y="1436"/>
                </a:lnTo>
                <a:lnTo>
                  <a:pt x="0" y="1405"/>
                </a:lnTo>
                <a:lnTo>
                  <a:pt x="1" y="1375"/>
                </a:lnTo>
                <a:lnTo>
                  <a:pt x="4" y="1346"/>
                </a:lnTo>
                <a:lnTo>
                  <a:pt x="8" y="1316"/>
                </a:lnTo>
                <a:lnTo>
                  <a:pt x="11" y="1289"/>
                </a:lnTo>
                <a:lnTo>
                  <a:pt x="17" y="1257"/>
                </a:lnTo>
                <a:lnTo>
                  <a:pt x="21" y="1230"/>
                </a:lnTo>
                <a:lnTo>
                  <a:pt x="28" y="1201"/>
                </a:lnTo>
                <a:lnTo>
                  <a:pt x="36" y="1172"/>
                </a:lnTo>
                <a:lnTo>
                  <a:pt x="43" y="1144"/>
                </a:lnTo>
                <a:lnTo>
                  <a:pt x="51" y="1115"/>
                </a:lnTo>
                <a:lnTo>
                  <a:pt x="61" y="1089"/>
                </a:lnTo>
                <a:lnTo>
                  <a:pt x="69" y="1062"/>
                </a:lnTo>
                <a:lnTo>
                  <a:pt x="79" y="1035"/>
                </a:lnTo>
                <a:lnTo>
                  <a:pt x="90" y="1009"/>
                </a:lnTo>
                <a:lnTo>
                  <a:pt x="101" y="983"/>
                </a:lnTo>
                <a:lnTo>
                  <a:pt x="115" y="957"/>
                </a:lnTo>
                <a:lnTo>
                  <a:pt x="128" y="931"/>
                </a:lnTo>
                <a:lnTo>
                  <a:pt x="141" y="907"/>
                </a:lnTo>
                <a:lnTo>
                  <a:pt x="152" y="881"/>
                </a:lnTo>
                <a:lnTo>
                  <a:pt x="169" y="857"/>
                </a:lnTo>
                <a:lnTo>
                  <a:pt x="184" y="834"/>
                </a:lnTo>
                <a:lnTo>
                  <a:pt x="199" y="810"/>
                </a:lnTo>
                <a:lnTo>
                  <a:pt x="214" y="787"/>
                </a:lnTo>
                <a:lnTo>
                  <a:pt x="232" y="763"/>
                </a:lnTo>
                <a:lnTo>
                  <a:pt x="266" y="719"/>
                </a:lnTo>
                <a:lnTo>
                  <a:pt x="304" y="676"/>
                </a:lnTo>
                <a:lnTo>
                  <a:pt x="342" y="636"/>
                </a:lnTo>
                <a:lnTo>
                  <a:pt x="381" y="598"/>
                </a:lnTo>
                <a:lnTo>
                  <a:pt x="425" y="561"/>
                </a:lnTo>
                <a:lnTo>
                  <a:pt x="468" y="526"/>
                </a:lnTo>
                <a:lnTo>
                  <a:pt x="493" y="509"/>
                </a:lnTo>
                <a:lnTo>
                  <a:pt x="517" y="494"/>
                </a:lnTo>
                <a:lnTo>
                  <a:pt x="537" y="477"/>
                </a:lnTo>
                <a:lnTo>
                  <a:pt x="562" y="464"/>
                </a:lnTo>
                <a:lnTo>
                  <a:pt x="588" y="448"/>
                </a:lnTo>
                <a:lnTo>
                  <a:pt x="612" y="435"/>
                </a:lnTo>
                <a:lnTo>
                  <a:pt x="638" y="420"/>
                </a:lnTo>
                <a:lnTo>
                  <a:pt x="661" y="410"/>
                </a:lnTo>
                <a:lnTo>
                  <a:pt x="689" y="396"/>
                </a:lnTo>
                <a:lnTo>
                  <a:pt x="715" y="385"/>
                </a:lnTo>
                <a:lnTo>
                  <a:pt x="740" y="375"/>
                </a:lnTo>
                <a:lnTo>
                  <a:pt x="768" y="363"/>
                </a:lnTo>
                <a:lnTo>
                  <a:pt x="795" y="355"/>
                </a:lnTo>
                <a:lnTo>
                  <a:pt x="823" y="346"/>
                </a:lnTo>
                <a:lnTo>
                  <a:pt x="852" y="337"/>
                </a:lnTo>
                <a:lnTo>
                  <a:pt x="879" y="328"/>
                </a:lnTo>
                <a:lnTo>
                  <a:pt x="908" y="323"/>
                </a:lnTo>
                <a:lnTo>
                  <a:pt x="936" y="316"/>
                </a:lnTo>
                <a:lnTo>
                  <a:pt x="964" y="312"/>
                </a:lnTo>
                <a:lnTo>
                  <a:pt x="993" y="306"/>
                </a:lnTo>
                <a:lnTo>
                  <a:pt x="1023" y="302"/>
                </a:lnTo>
                <a:lnTo>
                  <a:pt x="1052" y="298"/>
                </a:lnTo>
                <a:lnTo>
                  <a:pt x="1082" y="295"/>
                </a:lnTo>
                <a:lnTo>
                  <a:pt x="1112" y="294"/>
                </a:lnTo>
                <a:lnTo>
                  <a:pt x="1143" y="294"/>
                </a:lnTo>
                <a:lnTo>
                  <a:pt x="1172" y="291"/>
                </a:lnTo>
                <a:lnTo>
                  <a:pt x="1173" y="291"/>
                </a:lnTo>
                <a:lnTo>
                  <a:pt x="1173" y="0"/>
                </a:lnTo>
                <a:lnTo>
                  <a:pt x="1760" y="585"/>
                </a:lnTo>
                <a:lnTo>
                  <a:pt x="1173" y="1172"/>
                </a:lnTo>
                <a:lnTo>
                  <a:pt x="1173" y="879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" name="Freeform 104"/>
          <p:cNvSpPr>
            <a:spLocks/>
          </p:cNvSpPr>
          <p:nvPr/>
        </p:nvSpPr>
        <p:spPr bwMode="auto">
          <a:xfrm>
            <a:off x="3497263" y="4391666"/>
            <a:ext cx="898525" cy="1038225"/>
          </a:xfrm>
          <a:custGeom>
            <a:avLst/>
            <a:gdLst>
              <a:gd name="T0" fmla="*/ 2147483647 w 1471"/>
              <a:gd name="T1" fmla="*/ 2147483647 h 1760"/>
              <a:gd name="T2" fmla="*/ 2147483647 w 1471"/>
              <a:gd name="T3" fmla="*/ 2147483647 h 1760"/>
              <a:gd name="T4" fmla="*/ 2147483647 w 1471"/>
              <a:gd name="T5" fmla="*/ 2147483647 h 1760"/>
              <a:gd name="T6" fmla="*/ 2147483647 w 1471"/>
              <a:gd name="T7" fmla="*/ 2147483647 h 1760"/>
              <a:gd name="T8" fmla="*/ 2147483647 w 1471"/>
              <a:gd name="T9" fmla="*/ 2147483647 h 1760"/>
              <a:gd name="T10" fmla="*/ 2147483647 w 1471"/>
              <a:gd name="T11" fmla="*/ 2147483647 h 1760"/>
              <a:gd name="T12" fmla="*/ 2147483647 w 1471"/>
              <a:gd name="T13" fmla="*/ 2147483647 h 1760"/>
              <a:gd name="T14" fmla="*/ 2147483647 w 1471"/>
              <a:gd name="T15" fmla="*/ 2147483647 h 1760"/>
              <a:gd name="T16" fmla="*/ 2147483647 w 1471"/>
              <a:gd name="T17" fmla="*/ 2147483647 h 1760"/>
              <a:gd name="T18" fmla="*/ 2147483647 w 1471"/>
              <a:gd name="T19" fmla="*/ 2147483647 h 1760"/>
              <a:gd name="T20" fmla="*/ 2147483647 w 1471"/>
              <a:gd name="T21" fmla="*/ 2147483647 h 1760"/>
              <a:gd name="T22" fmla="*/ 2147483647 w 1471"/>
              <a:gd name="T23" fmla="*/ 2147483647 h 1760"/>
              <a:gd name="T24" fmla="*/ 2147483647 w 1471"/>
              <a:gd name="T25" fmla="*/ 2147483647 h 1760"/>
              <a:gd name="T26" fmla="*/ 2147483647 w 1471"/>
              <a:gd name="T27" fmla="*/ 2147483647 h 1760"/>
              <a:gd name="T28" fmla="*/ 2147483647 w 1471"/>
              <a:gd name="T29" fmla="*/ 2147483647 h 1760"/>
              <a:gd name="T30" fmla="*/ 2147483647 w 1471"/>
              <a:gd name="T31" fmla="*/ 2147483647 h 1760"/>
              <a:gd name="T32" fmla="*/ 2147483647 w 1471"/>
              <a:gd name="T33" fmla="*/ 2147483647 h 1760"/>
              <a:gd name="T34" fmla="*/ 2147483647 w 1471"/>
              <a:gd name="T35" fmla="*/ 2147483647 h 1760"/>
              <a:gd name="T36" fmla="*/ 2147483647 w 1471"/>
              <a:gd name="T37" fmla="*/ 2147483647 h 1760"/>
              <a:gd name="T38" fmla="*/ 2147483647 w 1471"/>
              <a:gd name="T39" fmla="*/ 2147483647 h 1760"/>
              <a:gd name="T40" fmla="*/ 2147483647 w 1471"/>
              <a:gd name="T41" fmla="*/ 2147483647 h 1760"/>
              <a:gd name="T42" fmla="*/ 2147483647 w 1471"/>
              <a:gd name="T43" fmla="*/ 2147483647 h 1760"/>
              <a:gd name="T44" fmla="*/ 2147483647 w 1471"/>
              <a:gd name="T45" fmla="*/ 2147483647 h 1760"/>
              <a:gd name="T46" fmla="*/ 2147483647 w 1471"/>
              <a:gd name="T47" fmla="*/ 2147483647 h 1760"/>
              <a:gd name="T48" fmla="*/ 2147483647 w 1471"/>
              <a:gd name="T49" fmla="*/ 2147483647 h 1760"/>
              <a:gd name="T50" fmla="*/ 2147483647 w 1471"/>
              <a:gd name="T51" fmla="*/ 2147483647 h 1760"/>
              <a:gd name="T52" fmla="*/ 2147483647 w 1471"/>
              <a:gd name="T53" fmla="*/ 2147483647 h 1760"/>
              <a:gd name="T54" fmla="*/ 2147483647 w 1471"/>
              <a:gd name="T55" fmla="*/ 2147483647 h 1760"/>
              <a:gd name="T56" fmla="*/ 2147483647 w 1471"/>
              <a:gd name="T57" fmla="*/ 2147483647 h 1760"/>
              <a:gd name="T58" fmla="*/ 2147483647 w 1471"/>
              <a:gd name="T59" fmla="*/ 2147483647 h 1760"/>
              <a:gd name="T60" fmla="*/ 2147483647 w 1471"/>
              <a:gd name="T61" fmla="*/ 2147483647 h 1760"/>
              <a:gd name="T62" fmla="*/ 2147483647 w 1471"/>
              <a:gd name="T63" fmla="*/ 2147483647 h 1760"/>
              <a:gd name="T64" fmla="*/ 2147483647 w 1471"/>
              <a:gd name="T65" fmla="*/ 2147483647 h 1760"/>
              <a:gd name="T66" fmla="*/ 2147483647 w 1471"/>
              <a:gd name="T67" fmla="*/ 2147483647 h 1760"/>
              <a:gd name="T68" fmla="*/ 2147483647 w 1471"/>
              <a:gd name="T69" fmla="*/ 2147483647 h 1760"/>
              <a:gd name="T70" fmla="*/ 2147483647 w 1471"/>
              <a:gd name="T71" fmla="*/ 2147483647 h 1760"/>
              <a:gd name="T72" fmla="*/ 2147483647 w 1471"/>
              <a:gd name="T73" fmla="*/ 2147483647 h 1760"/>
              <a:gd name="T74" fmla="*/ 2147483647 w 1471"/>
              <a:gd name="T75" fmla="*/ 2147483647 h 1760"/>
              <a:gd name="T76" fmla="*/ 2147483647 w 1471"/>
              <a:gd name="T77" fmla="*/ 2147483647 h 1760"/>
              <a:gd name="T78" fmla="*/ 2147483647 w 1471"/>
              <a:gd name="T79" fmla="*/ 2147483647 h 1760"/>
              <a:gd name="T80" fmla="*/ 2147483647 w 1471"/>
              <a:gd name="T81" fmla="*/ 2147483647 h 1760"/>
              <a:gd name="T82" fmla="*/ 2147483647 w 1471"/>
              <a:gd name="T83" fmla="*/ 2147483647 h 1760"/>
              <a:gd name="T84" fmla="*/ 2147483647 w 1471"/>
              <a:gd name="T85" fmla="*/ 2147483647 h 1760"/>
              <a:gd name="T86" fmla="*/ 2147483647 w 1471"/>
              <a:gd name="T87" fmla="*/ 2147483647 h 1760"/>
              <a:gd name="T88" fmla="*/ 2147483647 w 1471"/>
              <a:gd name="T89" fmla="*/ 2147483647 h 1760"/>
              <a:gd name="T90" fmla="*/ 2147483647 w 1471"/>
              <a:gd name="T91" fmla="*/ 2147483647 h 1760"/>
              <a:gd name="T92" fmla="*/ 2147483647 w 1471"/>
              <a:gd name="T93" fmla="*/ 2147483647 h 1760"/>
              <a:gd name="T94" fmla="*/ 2147483647 w 1471"/>
              <a:gd name="T95" fmla="*/ 0 h 1760"/>
              <a:gd name="T96" fmla="*/ 2147483647 w 1471"/>
              <a:gd name="T97" fmla="*/ 2147483647 h 17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71"/>
              <a:gd name="T148" fmla="*/ 0 h 1760"/>
              <a:gd name="T149" fmla="*/ 1471 w 1471"/>
              <a:gd name="T150" fmla="*/ 1760 h 17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71" h="1760">
                <a:moveTo>
                  <a:pt x="881" y="587"/>
                </a:moveTo>
                <a:lnTo>
                  <a:pt x="881" y="617"/>
                </a:lnTo>
                <a:lnTo>
                  <a:pt x="882" y="646"/>
                </a:lnTo>
                <a:lnTo>
                  <a:pt x="886" y="676"/>
                </a:lnTo>
                <a:lnTo>
                  <a:pt x="892" y="705"/>
                </a:lnTo>
                <a:lnTo>
                  <a:pt x="897" y="732"/>
                </a:lnTo>
                <a:lnTo>
                  <a:pt x="906" y="761"/>
                </a:lnTo>
                <a:lnTo>
                  <a:pt x="915" y="790"/>
                </a:lnTo>
                <a:lnTo>
                  <a:pt x="925" y="816"/>
                </a:lnTo>
                <a:lnTo>
                  <a:pt x="936" y="842"/>
                </a:lnTo>
                <a:lnTo>
                  <a:pt x="950" y="867"/>
                </a:lnTo>
                <a:lnTo>
                  <a:pt x="965" y="892"/>
                </a:lnTo>
                <a:lnTo>
                  <a:pt x="980" y="915"/>
                </a:lnTo>
                <a:lnTo>
                  <a:pt x="995" y="937"/>
                </a:lnTo>
                <a:lnTo>
                  <a:pt x="1013" y="958"/>
                </a:lnTo>
                <a:lnTo>
                  <a:pt x="1031" y="980"/>
                </a:lnTo>
                <a:lnTo>
                  <a:pt x="1052" y="1001"/>
                </a:lnTo>
                <a:lnTo>
                  <a:pt x="1072" y="1019"/>
                </a:lnTo>
                <a:lnTo>
                  <a:pt x="1093" y="1040"/>
                </a:lnTo>
                <a:lnTo>
                  <a:pt x="1115" y="1056"/>
                </a:lnTo>
                <a:lnTo>
                  <a:pt x="1140" y="1073"/>
                </a:lnTo>
                <a:lnTo>
                  <a:pt x="1162" y="1087"/>
                </a:lnTo>
                <a:lnTo>
                  <a:pt x="1186" y="1103"/>
                </a:lnTo>
                <a:lnTo>
                  <a:pt x="1211" y="1116"/>
                </a:lnTo>
                <a:lnTo>
                  <a:pt x="1237" y="1128"/>
                </a:lnTo>
                <a:lnTo>
                  <a:pt x="1265" y="1138"/>
                </a:lnTo>
                <a:lnTo>
                  <a:pt x="1291" y="1146"/>
                </a:lnTo>
                <a:lnTo>
                  <a:pt x="1318" y="1154"/>
                </a:lnTo>
                <a:lnTo>
                  <a:pt x="1347" y="1162"/>
                </a:lnTo>
                <a:lnTo>
                  <a:pt x="1376" y="1166"/>
                </a:lnTo>
                <a:lnTo>
                  <a:pt x="1406" y="1171"/>
                </a:lnTo>
                <a:lnTo>
                  <a:pt x="1437" y="1172"/>
                </a:lnTo>
                <a:lnTo>
                  <a:pt x="1467" y="1172"/>
                </a:lnTo>
                <a:lnTo>
                  <a:pt x="1470" y="1172"/>
                </a:lnTo>
                <a:lnTo>
                  <a:pt x="1471" y="1760"/>
                </a:lnTo>
                <a:lnTo>
                  <a:pt x="1467" y="1760"/>
                </a:lnTo>
                <a:lnTo>
                  <a:pt x="1437" y="1760"/>
                </a:lnTo>
                <a:lnTo>
                  <a:pt x="1406" y="1757"/>
                </a:lnTo>
                <a:lnTo>
                  <a:pt x="1376" y="1757"/>
                </a:lnTo>
                <a:lnTo>
                  <a:pt x="1346" y="1753"/>
                </a:lnTo>
                <a:lnTo>
                  <a:pt x="1317" y="1752"/>
                </a:lnTo>
                <a:lnTo>
                  <a:pt x="1287" y="1745"/>
                </a:lnTo>
                <a:lnTo>
                  <a:pt x="1258" y="1741"/>
                </a:lnTo>
                <a:lnTo>
                  <a:pt x="1230" y="1735"/>
                </a:lnTo>
                <a:lnTo>
                  <a:pt x="1202" y="1730"/>
                </a:lnTo>
                <a:lnTo>
                  <a:pt x="1173" y="1723"/>
                </a:lnTo>
                <a:lnTo>
                  <a:pt x="1146" y="1717"/>
                </a:lnTo>
                <a:lnTo>
                  <a:pt x="1117" y="1708"/>
                </a:lnTo>
                <a:lnTo>
                  <a:pt x="1089" y="1698"/>
                </a:lnTo>
                <a:lnTo>
                  <a:pt x="1062" y="1688"/>
                </a:lnTo>
                <a:lnTo>
                  <a:pt x="1036" y="1679"/>
                </a:lnTo>
                <a:lnTo>
                  <a:pt x="1009" y="1668"/>
                </a:lnTo>
                <a:lnTo>
                  <a:pt x="983" y="1658"/>
                </a:lnTo>
                <a:lnTo>
                  <a:pt x="955" y="1644"/>
                </a:lnTo>
                <a:lnTo>
                  <a:pt x="932" y="1632"/>
                </a:lnTo>
                <a:lnTo>
                  <a:pt x="906" y="1619"/>
                </a:lnTo>
                <a:lnTo>
                  <a:pt x="882" y="1604"/>
                </a:lnTo>
                <a:lnTo>
                  <a:pt x="859" y="1590"/>
                </a:lnTo>
                <a:lnTo>
                  <a:pt x="834" y="1574"/>
                </a:lnTo>
                <a:lnTo>
                  <a:pt x="811" y="1560"/>
                </a:lnTo>
                <a:lnTo>
                  <a:pt x="787" y="1544"/>
                </a:lnTo>
                <a:lnTo>
                  <a:pt x="762" y="1527"/>
                </a:lnTo>
                <a:lnTo>
                  <a:pt x="719" y="1492"/>
                </a:lnTo>
                <a:lnTo>
                  <a:pt x="677" y="1456"/>
                </a:lnTo>
                <a:lnTo>
                  <a:pt x="636" y="1415"/>
                </a:lnTo>
                <a:lnTo>
                  <a:pt x="598" y="1375"/>
                </a:lnTo>
                <a:lnTo>
                  <a:pt x="560" y="1333"/>
                </a:lnTo>
                <a:lnTo>
                  <a:pt x="526" y="1288"/>
                </a:lnTo>
                <a:lnTo>
                  <a:pt x="508" y="1266"/>
                </a:lnTo>
                <a:lnTo>
                  <a:pt x="493" y="1241"/>
                </a:lnTo>
                <a:lnTo>
                  <a:pt x="478" y="1219"/>
                </a:lnTo>
                <a:lnTo>
                  <a:pt x="463" y="1194"/>
                </a:lnTo>
                <a:lnTo>
                  <a:pt x="446" y="1171"/>
                </a:lnTo>
                <a:lnTo>
                  <a:pt x="435" y="1146"/>
                </a:lnTo>
                <a:lnTo>
                  <a:pt x="422" y="1120"/>
                </a:lnTo>
                <a:lnTo>
                  <a:pt x="409" y="1096"/>
                </a:lnTo>
                <a:lnTo>
                  <a:pt x="395" y="1070"/>
                </a:lnTo>
                <a:lnTo>
                  <a:pt x="384" y="1044"/>
                </a:lnTo>
                <a:lnTo>
                  <a:pt x="373" y="1018"/>
                </a:lnTo>
                <a:lnTo>
                  <a:pt x="363" y="989"/>
                </a:lnTo>
                <a:lnTo>
                  <a:pt x="355" y="965"/>
                </a:lnTo>
                <a:lnTo>
                  <a:pt x="345" y="936"/>
                </a:lnTo>
                <a:lnTo>
                  <a:pt x="337" y="907"/>
                </a:lnTo>
                <a:lnTo>
                  <a:pt x="330" y="881"/>
                </a:lnTo>
                <a:lnTo>
                  <a:pt x="322" y="852"/>
                </a:lnTo>
                <a:lnTo>
                  <a:pt x="316" y="824"/>
                </a:lnTo>
                <a:lnTo>
                  <a:pt x="311" y="794"/>
                </a:lnTo>
                <a:lnTo>
                  <a:pt x="305" y="765"/>
                </a:lnTo>
                <a:lnTo>
                  <a:pt x="302" y="736"/>
                </a:lnTo>
                <a:lnTo>
                  <a:pt x="298" y="707"/>
                </a:lnTo>
                <a:lnTo>
                  <a:pt x="295" y="676"/>
                </a:lnTo>
                <a:lnTo>
                  <a:pt x="294" y="649"/>
                </a:lnTo>
                <a:lnTo>
                  <a:pt x="294" y="617"/>
                </a:lnTo>
                <a:lnTo>
                  <a:pt x="294" y="587"/>
                </a:lnTo>
                <a:lnTo>
                  <a:pt x="0" y="587"/>
                </a:lnTo>
                <a:lnTo>
                  <a:pt x="587" y="0"/>
                </a:lnTo>
                <a:lnTo>
                  <a:pt x="1173" y="587"/>
                </a:lnTo>
                <a:lnTo>
                  <a:pt x="881" y="587"/>
                </a:lnTo>
                <a:close/>
              </a:path>
            </a:pathLst>
          </a:custGeom>
          <a:gradFill rotWithShape="1">
            <a:gsLst>
              <a:gs pos="0">
                <a:srgbClr val="2F5E76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4" name="Freeform 105"/>
          <p:cNvSpPr>
            <a:spLocks/>
          </p:cNvSpPr>
          <p:nvPr/>
        </p:nvSpPr>
        <p:spPr bwMode="auto">
          <a:xfrm>
            <a:off x="4094163" y="4893316"/>
            <a:ext cx="1058862" cy="730250"/>
          </a:xfrm>
          <a:custGeom>
            <a:avLst/>
            <a:gdLst>
              <a:gd name="T0" fmla="*/ 2147483647 w 1730"/>
              <a:gd name="T1" fmla="*/ 2147483647 h 1238"/>
              <a:gd name="T2" fmla="*/ 2147483647 w 1730"/>
              <a:gd name="T3" fmla="*/ 2147483647 h 1238"/>
              <a:gd name="T4" fmla="*/ 2147483647 w 1730"/>
              <a:gd name="T5" fmla="*/ 2147483647 h 1238"/>
              <a:gd name="T6" fmla="*/ 2147483647 w 1730"/>
              <a:gd name="T7" fmla="*/ 2147483647 h 1238"/>
              <a:gd name="T8" fmla="*/ 2147483647 w 1730"/>
              <a:gd name="T9" fmla="*/ 2147483647 h 1238"/>
              <a:gd name="T10" fmla="*/ 2147483647 w 1730"/>
              <a:gd name="T11" fmla="*/ 2147483647 h 1238"/>
              <a:gd name="T12" fmla="*/ 2147483647 w 1730"/>
              <a:gd name="T13" fmla="*/ 2147483647 h 1238"/>
              <a:gd name="T14" fmla="*/ 2147483647 w 1730"/>
              <a:gd name="T15" fmla="*/ 2147483647 h 1238"/>
              <a:gd name="T16" fmla="*/ 2147483647 w 1730"/>
              <a:gd name="T17" fmla="*/ 2147483647 h 1238"/>
              <a:gd name="T18" fmla="*/ 2147483647 w 1730"/>
              <a:gd name="T19" fmla="*/ 2147483647 h 1238"/>
              <a:gd name="T20" fmla="*/ 2147483647 w 1730"/>
              <a:gd name="T21" fmla="*/ 2147483647 h 1238"/>
              <a:gd name="T22" fmla="*/ 2147483647 w 1730"/>
              <a:gd name="T23" fmla="*/ 0 h 1238"/>
              <a:gd name="T24" fmla="*/ 2147483647 w 1730"/>
              <a:gd name="T25" fmla="*/ 2147483647 h 1238"/>
              <a:gd name="T26" fmla="*/ 2147483647 w 1730"/>
              <a:gd name="T27" fmla="*/ 2147483647 h 1238"/>
              <a:gd name="T28" fmla="*/ 2147483647 w 1730"/>
              <a:gd name="T29" fmla="*/ 2147483647 h 1238"/>
              <a:gd name="T30" fmla="*/ 2147483647 w 1730"/>
              <a:gd name="T31" fmla="*/ 2147483647 h 1238"/>
              <a:gd name="T32" fmla="*/ 2147483647 w 1730"/>
              <a:gd name="T33" fmla="*/ 2147483647 h 1238"/>
              <a:gd name="T34" fmla="*/ 2147483647 w 1730"/>
              <a:gd name="T35" fmla="*/ 2147483647 h 1238"/>
              <a:gd name="T36" fmla="*/ 2147483647 w 1730"/>
              <a:gd name="T37" fmla="*/ 2147483647 h 1238"/>
              <a:gd name="T38" fmla="*/ 2147483647 w 1730"/>
              <a:gd name="T39" fmla="*/ 2147483647 h 1238"/>
              <a:gd name="T40" fmla="*/ 2147483647 w 1730"/>
              <a:gd name="T41" fmla="*/ 2147483647 h 1238"/>
              <a:gd name="T42" fmla="*/ 2147483647 w 1730"/>
              <a:gd name="T43" fmla="*/ 2147483647 h 1238"/>
              <a:gd name="T44" fmla="*/ 2147483647 w 1730"/>
              <a:gd name="T45" fmla="*/ 2147483647 h 1238"/>
              <a:gd name="T46" fmla="*/ 2147483647 w 1730"/>
              <a:gd name="T47" fmla="*/ 2147483647 h 1238"/>
              <a:gd name="T48" fmla="*/ 2147483647 w 1730"/>
              <a:gd name="T49" fmla="*/ 2147483647 h 1238"/>
              <a:gd name="T50" fmla="*/ 2147483647 w 1730"/>
              <a:gd name="T51" fmla="*/ 2147483647 h 1238"/>
              <a:gd name="T52" fmla="*/ 2147483647 w 1730"/>
              <a:gd name="T53" fmla="*/ 2147483647 h 1238"/>
              <a:gd name="T54" fmla="*/ 2147483647 w 1730"/>
              <a:gd name="T55" fmla="*/ 2147483647 h 1238"/>
              <a:gd name="T56" fmla="*/ 2147483647 w 1730"/>
              <a:gd name="T57" fmla="*/ 2147483647 h 1238"/>
              <a:gd name="T58" fmla="*/ 2147483647 w 1730"/>
              <a:gd name="T59" fmla="*/ 2147483647 h 1238"/>
              <a:gd name="T60" fmla="*/ 2147483647 w 1730"/>
              <a:gd name="T61" fmla="*/ 2147483647 h 1238"/>
              <a:gd name="T62" fmla="*/ 2147483647 w 1730"/>
              <a:gd name="T63" fmla="*/ 2147483647 h 1238"/>
              <a:gd name="T64" fmla="*/ 2147483647 w 1730"/>
              <a:gd name="T65" fmla="*/ 2147483647 h 1238"/>
              <a:gd name="T66" fmla="*/ 2147483647 w 1730"/>
              <a:gd name="T67" fmla="*/ 2147483647 h 1238"/>
              <a:gd name="T68" fmla="*/ 2147483647 w 1730"/>
              <a:gd name="T69" fmla="*/ 2147483647 h 1238"/>
              <a:gd name="T70" fmla="*/ 2147483647 w 1730"/>
              <a:gd name="T71" fmla="*/ 2147483647 h 1238"/>
              <a:gd name="T72" fmla="*/ 2147483647 w 1730"/>
              <a:gd name="T73" fmla="*/ 2147483647 h 1238"/>
              <a:gd name="T74" fmla="*/ 2147483647 w 1730"/>
              <a:gd name="T75" fmla="*/ 2147483647 h 1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30"/>
              <a:gd name="T115" fmla="*/ 0 h 1238"/>
              <a:gd name="T116" fmla="*/ 1730 w 1730"/>
              <a:gd name="T117" fmla="*/ 1238 h 1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30" h="1238">
                <a:moveTo>
                  <a:pt x="588" y="360"/>
                </a:moveTo>
                <a:lnTo>
                  <a:pt x="618" y="360"/>
                </a:lnTo>
                <a:lnTo>
                  <a:pt x="649" y="356"/>
                </a:lnTo>
                <a:lnTo>
                  <a:pt x="679" y="353"/>
                </a:lnTo>
                <a:lnTo>
                  <a:pt x="707" y="346"/>
                </a:lnTo>
                <a:lnTo>
                  <a:pt x="735" y="340"/>
                </a:lnTo>
                <a:lnTo>
                  <a:pt x="763" y="333"/>
                </a:lnTo>
                <a:lnTo>
                  <a:pt x="789" y="323"/>
                </a:lnTo>
                <a:lnTo>
                  <a:pt x="817" y="314"/>
                </a:lnTo>
                <a:lnTo>
                  <a:pt x="844" y="301"/>
                </a:lnTo>
                <a:lnTo>
                  <a:pt x="867" y="288"/>
                </a:lnTo>
                <a:lnTo>
                  <a:pt x="892" y="275"/>
                </a:lnTo>
                <a:lnTo>
                  <a:pt x="915" y="259"/>
                </a:lnTo>
                <a:lnTo>
                  <a:pt x="940" y="242"/>
                </a:lnTo>
                <a:lnTo>
                  <a:pt x="961" y="225"/>
                </a:lnTo>
                <a:lnTo>
                  <a:pt x="983" y="207"/>
                </a:lnTo>
                <a:lnTo>
                  <a:pt x="1002" y="188"/>
                </a:lnTo>
                <a:lnTo>
                  <a:pt x="1022" y="168"/>
                </a:lnTo>
                <a:lnTo>
                  <a:pt x="1042" y="145"/>
                </a:lnTo>
                <a:lnTo>
                  <a:pt x="1059" y="125"/>
                </a:lnTo>
                <a:lnTo>
                  <a:pt x="1075" y="101"/>
                </a:lnTo>
                <a:lnTo>
                  <a:pt x="1089" y="76"/>
                </a:lnTo>
                <a:lnTo>
                  <a:pt x="1105" y="53"/>
                </a:lnTo>
                <a:lnTo>
                  <a:pt x="1128" y="0"/>
                </a:lnTo>
                <a:lnTo>
                  <a:pt x="1460" y="344"/>
                </a:lnTo>
                <a:lnTo>
                  <a:pt x="1730" y="92"/>
                </a:lnTo>
                <a:lnTo>
                  <a:pt x="1705" y="140"/>
                </a:lnTo>
                <a:lnTo>
                  <a:pt x="1692" y="177"/>
                </a:lnTo>
                <a:lnTo>
                  <a:pt x="1680" y="203"/>
                </a:lnTo>
                <a:lnTo>
                  <a:pt x="1670" y="229"/>
                </a:lnTo>
                <a:lnTo>
                  <a:pt x="1659" y="255"/>
                </a:lnTo>
                <a:lnTo>
                  <a:pt x="1645" y="281"/>
                </a:lnTo>
                <a:lnTo>
                  <a:pt x="1633" y="307"/>
                </a:lnTo>
                <a:lnTo>
                  <a:pt x="1619" y="331"/>
                </a:lnTo>
                <a:lnTo>
                  <a:pt x="1607" y="357"/>
                </a:lnTo>
                <a:lnTo>
                  <a:pt x="1590" y="382"/>
                </a:lnTo>
                <a:lnTo>
                  <a:pt x="1576" y="404"/>
                </a:lnTo>
                <a:lnTo>
                  <a:pt x="1561" y="429"/>
                </a:lnTo>
                <a:lnTo>
                  <a:pt x="1546" y="451"/>
                </a:lnTo>
                <a:lnTo>
                  <a:pt x="1529" y="474"/>
                </a:lnTo>
                <a:lnTo>
                  <a:pt x="1495" y="519"/>
                </a:lnTo>
                <a:lnTo>
                  <a:pt x="1456" y="562"/>
                </a:lnTo>
                <a:lnTo>
                  <a:pt x="1418" y="602"/>
                </a:lnTo>
                <a:lnTo>
                  <a:pt x="1379" y="640"/>
                </a:lnTo>
                <a:lnTo>
                  <a:pt x="1336" y="677"/>
                </a:lnTo>
                <a:lnTo>
                  <a:pt x="1291" y="712"/>
                </a:lnTo>
                <a:lnTo>
                  <a:pt x="1268" y="729"/>
                </a:lnTo>
                <a:lnTo>
                  <a:pt x="1244" y="745"/>
                </a:lnTo>
                <a:lnTo>
                  <a:pt x="1222" y="762"/>
                </a:lnTo>
                <a:lnTo>
                  <a:pt x="1197" y="775"/>
                </a:lnTo>
                <a:lnTo>
                  <a:pt x="1172" y="790"/>
                </a:lnTo>
                <a:lnTo>
                  <a:pt x="1148" y="803"/>
                </a:lnTo>
                <a:lnTo>
                  <a:pt x="1122" y="818"/>
                </a:lnTo>
                <a:lnTo>
                  <a:pt x="1098" y="828"/>
                </a:lnTo>
                <a:lnTo>
                  <a:pt x="1072" y="843"/>
                </a:lnTo>
                <a:lnTo>
                  <a:pt x="1046" y="853"/>
                </a:lnTo>
                <a:lnTo>
                  <a:pt x="1020" y="864"/>
                </a:lnTo>
                <a:lnTo>
                  <a:pt x="991" y="875"/>
                </a:lnTo>
                <a:lnTo>
                  <a:pt x="965" y="883"/>
                </a:lnTo>
                <a:lnTo>
                  <a:pt x="936" y="892"/>
                </a:lnTo>
                <a:lnTo>
                  <a:pt x="909" y="901"/>
                </a:lnTo>
                <a:lnTo>
                  <a:pt x="881" y="911"/>
                </a:lnTo>
                <a:lnTo>
                  <a:pt x="853" y="916"/>
                </a:lnTo>
                <a:lnTo>
                  <a:pt x="824" y="922"/>
                </a:lnTo>
                <a:lnTo>
                  <a:pt x="795" y="926"/>
                </a:lnTo>
                <a:lnTo>
                  <a:pt x="767" y="931"/>
                </a:lnTo>
                <a:lnTo>
                  <a:pt x="737" y="937"/>
                </a:lnTo>
                <a:lnTo>
                  <a:pt x="708" y="941"/>
                </a:lnTo>
                <a:lnTo>
                  <a:pt x="679" y="943"/>
                </a:lnTo>
                <a:lnTo>
                  <a:pt x="649" y="944"/>
                </a:lnTo>
                <a:lnTo>
                  <a:pt x="618" y="944"/>
                </a:lnTo>
                <a:lnTo>
                  <a:pt x="589" y="947"/>
                </a:lnTo>
                <a:lnTo>
                  <a:pt x="588" y="947"/>
                </a:lnTo>
                <a:lnTo>
                  <a:pt x="588" y="1238"/>
                </a:lnTo>
                <a:lnTo>
                  <a:pt x="0" y="653"/>
                </a:lnTo>
                <a:lnTo>
                  <a:pt x="588" y="66"/>
                </a:lnTo>
                <a:lnTo>
                  <a:pt x="588" y="360"/>
                </a:lnTo>
                <a:close/>
              </a:path>
            </a:pathLst>
          </a:custGeom>
          <a:gradFill rotWithShape="1">
            <a:gsLst>
              <a:gs pos="0">
                <a:srgbClr val="474776"/>
              </a:gs>
              <a:gs pos="100000">
                <a:srgbClr val="9999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4930775" y="5285429"/>
            <a:ext cx="795338" cy="766762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2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오전</a:t>
            </a:r>
            <a:endParaRPr lang="en-US" altLang="ko-KR" sz="12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PATROL</a:t>
            </a:r>
          </a:p>
          <a:p>
            <a:pPr algn="ctr"/>
            <a:endParaRPr lang="en-US" altLang="ko-KR" sz="12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5384800" y="4336104"/>
            <a:ext cx="795338" cy="766762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2F2F76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합동점검</a:t>
            </a:r>
            <a:endParaRPr lang="en-US" altLang="ko-KR" sz="12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7" name="Picture 93" descr="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275779"/>
            <a:ext cx="86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3014663" y="3474091"/>
            <a:ext cx="795337" cy="766763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2F5E76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2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일일</a:t>
            </a:r>
            <a:endParaRPr lang="en-US" altLang="ko-KR" sz="12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공정회의</a:t>
            </a:r>
            <a:endParaRPr lang="en-US" altLang="ko-KR" sz="12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9" name="Picture 94" descr="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409004"/>
            <a:ext cx="8620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Oval 56"/>
          <p:cNvSpPr>
            <a:spLocks noChangeArrowheads="1"/>
          </p:cNvSpPr>
          <p:nvPr/>
        </p:nvSpPr>
        <p:spPr bwMode="auto">
          <a:xfrm>
            <a:off x="5029200" y="3421704"/>
            <a:ext cx="795338" cy="766762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2F5E76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4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4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TBM</a:t>
            </a:r>
          </a:p>
          <a:p>
            <a:pPr algn="ctr"/>
            <a:endParaRPr lang="en-US" altLang="ko-KR" sz="14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" name="Picture 94" descr="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359791"/>
            <a:ext cx="86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2" descr="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5204466"/>
            <a:ext cx="86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125"/>
          <p:cNvSpPr txBox="1">
            <a:spLocks noChangeArrowheads="1"/>
          </p:cNvSpPr>
          <p:nvPr/>
        </p:nvSpPr>
        <p:spPr bwMode="auto">
          <a:xfrm>
            <a:off x="3949700" y="4042416"/>
            <a:ext cx="31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endParaRPr lang="ko-KR" altLang="en-US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Box 126"/>
          <p:cNvSpPr txBox="1">
            <a:spLocks noChangeArrowheads="1"/>
          </p:cNvSpPr>
          <p:nvPr/>
        </p:nvSpPr>
        <p:spPr bwMode="auto">
          <a:xfrm>
            <a:off x="4770438" y="4328166"/>
            <a:ext cx="347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D</a:t>
            </a:r>
            <a:endParaRPr lang="ko-KR" altLang="en-US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127"/>
          <p:cNvSpPr txBox="1">
            <a:spLocks noChangeArrowheads="1"/>
          </p:cNvSpPr>
          <p:nvPr/>
        </p:nvSpPr>
        <p:spPr bwMode="auto">
          <a:xfrm>
            <a:off x="4500563" y="5042541"/>
            <a:ext cx="32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endParaRPr lang="ko-KR" altLang="en-US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TextBox 128"/>
          <p:cNvSpPr txBox="1">
            <a:spLocks noChangeArrowheads="1"/>
          </p:cNvSpPr>
          <p:nvPr/>
        </p:nvSpPr>
        <p:spPr bwMode="auto">
          <a:xfrm>
            <a:off x="3743325" y="4782191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endParaRPr lang="ko-KR" altLang="en-US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Text Box 218"/>
          <p:cNvSpPr txBox="1">
            <a:spLocks noChangeArrowheads="1"/>
          </p:cNvSpPr>
          <p:nvPr/>
        </p:nvSpPr>
        <p:spPr bwMode="auto">
          <a:xfrm>
            <a:off x="6083300" y="3329629"/>
            <a:ext cx="2917825" cy="839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45" tIns="49873" rIns="99745" bIns="49873">
            <a:spAutoFit/>
          </a:bodyPr>
          <a:lstStyle/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공종 별 작업 전 </a:t>
            </a:r>
            <a:r>
              <a:rPr kumimoji="0"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TBM </a:t>
            </a: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실시 </a:t>
            </a:r>
            <a:r>
              <a:rPr kumimoji="0"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: 8</a:t>
            </a: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시 </a:t>
            </a:r>
            <a:r>
              <a:rPr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분</a:t>
            </a:r>
            <a:endParaRPr kumimoji="0" lang="en-US" altLang="ko-KR" sz="1200" dirty="0">
              <a:solidFill>
                <a:srgbClr val="00009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화기작업허가서 부착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안전작업허가서 부착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공사 현황판 관리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 Box 218"/>
          <p:cNvSpPr txBox="1">
            <a:spLocks noChangeArrowheads="1"/>
          </p:cNvSpPr>
          <p:nvPr/>
        </p:nvSpPr>
        <p:spPr bwMode="auto">
          <a:xfrm>
            <a:off x="6527800" y="4504379"/>
            <a:ext cx="2544763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45" tIns="49873" rIns="99745" bIns="49873">
            <a:spAutoFit/>
          </a:bodyPr>
          <a:lstStyle/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당일 위험작업 및 대책 공유</a:t>
            </a:r>
            <a:endParaRPr kumimoji="0" lang="en-US" altLang="ko-KR" sz="1200" dirty="0">
              <a:solidFill>
                <a:srgbClr val="00009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Power On/Off 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상태 재확인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소화기 비치상태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6629792" y="5134299"/>
            <a:ext cx="1384300" cy="307975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작업 전 점검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TextBox 12"/>
          <p:cNvSpPr txBox="1">
            <a:spLocks noChangeArrowheads="1"/>
          </p:cNvSpPr>
          <p:nvPr/>
        </p:nvSpPr>
        <p:spPr bwMode="auto">
          <a:xfrm>
            <a:off x="374650" y="5980754"/>
            <a:ext cx="1516063" cy="307975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작업 중 점검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488633" y="4587881"/>
            <a:ext cx="1463675" cy="306388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작업 후 점검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>
            <a:off x="4832350" y="3262954"/>
            <a:ext cx="290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5807075" y="5113979"/>
            <a:ext cx="2917825" cy="17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358775" y="5971229"/>
            <a:ext cx="31623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503238" y="4580579"/>
            <a:ext cx="2244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>
            <a:off x="5627688" y="4142429"/>
            <a:ext cx="3192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55"/>
          <p:cNvSpPr>
            <a:spLocks noChangeArrowheads="1"/>
          </p:cNvSpPr>
          <p:nvPr/>
        </p:nvSpPr>
        <p:spPr bwMode="auto">
          <a:xfrm>
            <a:off x="2657475" y="4418654"/>
            <a:ext cx="795338" cy="766762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2F2F76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작업장</a:t>
            </a:r>
            <a:endParaRPr lang="en-US" altLang="ko-KR" sz="12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정리정돈</a:t>
            </a:r>
            <a:endParaRPr lang="en-US" altLang="ko-KR" sz="12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8" name="Picture 93" descr="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47216"/>
            <a:ext cx="86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 Box 218"/>
          <p:cNvSpPr txBox="1">
            <a:spLocks noChangeArrowheads="1"/>
          </p:cNvSpPr>
          <p:nvPr/>
        </p:nvSpPr>
        <p:spPr bwMode="auto">
          <a:xfrm>
            <a:off x="323850" y="3272479"/>
            <a:ext cx="2592388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45" tIns="49873" rIns="99745" bIns="49873">
            <a:spAutoFit/>
          </a:bodyPr>
          <a:lstStyle/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당일 작업현황 및 익일 계획 공유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5725" indent="-85725" eaLnBrk="0" latinLnBrk="0" hangingPunct="0">
              <a:buFontTx/>
              <a:buChar char="•"/>
            </a:pP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안전불합리 사항 공유</a:t>
            </a:r>
          </a:p>
        </p:txBody>
      </p:sp>
      <p:cxnSp>
        <p:nvCxnSpPr>
          <p:cNvPr id="80" name="직선 연결선 79"/>
          <p:cNvCxnSpPr/>
          <p:nvPr/>
        </p:nvCxnSpPr>
        <p:spPr>
          <a:xfrm>
            <a:off x="431800" y="3718566"/>
            <a:ext cx="2605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45304"/>
            <a:ext cx="2019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452116"/>
            <a:ext cx="2724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069154"/>
            <a:ext cx="2790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6">
            <a:extLst>
              <a:ext uri="{FF2B5EF4-FFF2-40B4-BE49-F238E27FC236}">
                <a16:creationId xmlns:a16="http://schemas.microsoft.com/office/drawing/2014/main" id="{B177B90A-1442-4C2C-98CC-D94452AC9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6" y="269696"/>
            <a:ext cx="832853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안전활동 및 점검 계획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TextBox 12">
            <a:extLst>
              <a:ext uri="{FF2B5EF4-FFF2-40B4-BE49-F238E27FC236}">
                <a16:creationId xmlns:a16="http://schemas.microsoft.com/office/drawing/2014/main" id="{784AEBFA-6105-4E7E-9AAD-DC25D119E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1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10-2.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안전관리 시공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Cycle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0CC8EB-D206-457C-8270-32F0988E3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97" y="1221210"/>
            <a:ext cx="8567765" cy="697050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투입 전 공사 담당자 현장 도착 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(09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이전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TBM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지적 확인 주관 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공사 현황판에 기록 관리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작업 별 위험요소 발굴 및 점검 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Sheet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의한 관리</a:t>
            </a:r>
            <a:endParaRPr lang="en-US" altLang="ko-KR" sz="14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DCEE85-FDFE-4EDA-B361-1B818BC7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6" y="269696"/>
            <a:ext cx="8328532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산업 재해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발생 기록 및 동종 재해 예방 대책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D266B-A41F-46F6-AE9C-586BD8F4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97" y="1465050"/>
            <a:ext cx="8393141" cy="445782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 재해 발생 기록  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공사 작업 中 산업 재해 발생 시 </a:t>
            </a:r>
            <a:r>
              <a:rPr lang="ko-KR" altLang="en-US" sz="1400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코닝정밀소재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사고 보고 기준에 의거 보고</a:t>
            </a:r>
            <a:endParaRPr lang="en-US" altLang="ko-KR" sz="14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*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사고발생 → 사고내용 즉시통보 → 사고보고서 보고 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(12hr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- </a:t>
            </a:r>
            <a:r>
              <a:rPr lang="ko-KR" altLang="en-US" sz="1200" dirty="0" err="1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코닝정밀소재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전사공통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안전환경 </a:t>
            </a:r>
            <a:r>
              <a:rPr lang="ko-KR" altLang="en-US" sz="1200" dirty="0" smtClean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사고처리 지침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</a:t>
            </a:r>
            <a:endParaRPr lang="en-US" altLang="ko-KR" sz="12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 재해 기록 관리 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5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이상 기록 보존 관리 실시</a:t>
            </a: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b="1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ko-KR" altLang="en-US" sz="1400" b="1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b="1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>
              <a:lnSpc>
                <a:spcPct val="150000"/>
              </a:lnSpc>
              <a:buClr>
                <a:srgbClr val="0000FF"/>
              </a:buClr>
              <a:defRPr/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재해 원인 분석 및 동종 재해 예방 대책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 발생 시 사고 원인 분석 실시</a:t>
            </a:r>
            <a:endParaRPr lang="en-US" altLang="ko-KR" sz="14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*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도급업체 및 수급업체 관련자 소집 → 도급업체 원인분석 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Tool (5-Why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동종 재발 방지 대책 수립</a:t>
            </a:r>
            <a:endParaRPr lang="en-US" altLang="ko-KR" sz="12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400" dirty="0" smtClean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 방지 대책 수립 및 개선</a:t>
            </a:r>
            <a:r>
              <a:rPr lang="en-US" altLang="ko-KR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작업자 특별교육 실시</a:t>
            </a:r>
            <a:endParaRPr lang="en-US" altLang="ko-KR" sz="14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*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 방지 단기 및 장기 대책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일정</a:t>
            </a:r>
            <a:endParaRPr lang="en-US" altLang="ko-KR" sz="12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*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 방지 대책 주관부서 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공사업체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책임자</a:t>
            </a:r>
            <a:endParaRPr lang="en-US" altLang="ko-KR" sz="12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40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*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작업자 재발 방지 교육 실시 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사고내용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사고조사 결과 等</a:t>
            </a:r>
            <a:r>
              <a:rPr lang="en-US" altLang="ko-KR" sz="1200" dirty="0">
                <a:ln>
                  <a:solidFill>
                    <a:srgbClr val="BBE0E3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dirty="0">
              <a:ln>
                <a:solidFill>
                  <a:srgbClr val="BBE0E3">
                    <a:alpha val="0"/>
                  </a:srgbClr>
                </a:solidFill>
              </a:ln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686" y="269696"/>
            <a:ext cx="691446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noProof="0" dirty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noProof="0" dirty="0">
                <a:latin typeface="맑은 고딕" pitchFamily="50" charset="-127"/>
                <a:ea typeface="맑은 고딕" pitchFamily="50" charset="-127"/>
              </a:rPr>
              <a:t>작업 위험성평가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3" y="1535615"/>
            <a:ext cx="3816424" cy="180020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3" y="3685662"/>
            <a:ext cx="3835517" cy="142875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535615"/>
            <a:ext cx="3816424" cy="180020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49053" y="1254671"/>
            <a:ext cx="897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■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심각성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802135" y="1245068"/>
            <a:ext cx="1296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■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발생가능성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0199" y="3391739"/>
            <a:ext cx="1296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■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t>노출빈도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39552" y="5298164"/>
            <a:ext cx="2808312" cy="1152733"/>
          </a:xfrm>
          <a:prstGeom prst="rightArrow">
            <a:avLst>
              <a:gd name="adj1" fmla="val 60235"/>
              <a:gd name="adj2" fmla="val 46267"/>
            </a:avLst>
          </a:prstGeom>
          <a:solidFill>
            <a:srgbClr val="4BACC6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※ 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위험등급 분류 및 관리기준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5428969"/>
            <a:ext cx="5112568" cy="102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450207" y="5187023"/>
            <a:ext cx="3389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※ </a:t>
            </a:r>
            <a:r>
              <a:rPr lang="ko-KR" altLang="en-US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위험도</a:t>
            </a:r>
            <a:r>
              <a:rPr lang="en-US" altLang="ko-KR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점수</a:t>
            </a:r>
            <a:r>
              <a:rPr lang="en-US" altLang="ko-KR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)</a:t>
            </a:r>
            <a:r>
              <a:rPr lang="ko-KR" altLang="en-US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 </a:t>
            </a:r>
            <a:r>
              <a:rPr lang="en-US" altLang="ko-KR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= </a:t>
            </a:r>
            <a:r>
              <a:rPr lang="ko-KR" altLang="en-US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심각성 </a:t>
            </a:r>
            <a:r>
              <a:rPr lang="en-US" altLang="ko-KR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x </a:t>
            </a:r>
            <a:r>
              <a:rPr lang="ko-KR" altLang="en-US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노출빈도 </a:t>
            </a:r>
            <a:r>
              <a:rPr lang="en-US" altLang="ko-KR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x </a:t>
            </a:r>
            <a:r>
              <a:rPr lang="ko-KR" altLang="en-US" sz="1100" b="1" u="sng" dirty="0">
                <a:solidFill>
                  <a:srgbClr val="000099"/>
                </a:solidFill>
                <a:latin typeface="맑은 고딕"/>
                <a:ea typeface="맑은 고딕"/>
                <a:cs typeface="+mn-cs"/>
              </a:rPr>
              <a:t>발생가능성</a:t>
            </a:r>
            <a:endParaRPr lang="en-US" sz="1100" b="1" u="sng" dirty="0">
              <a:solidFill>
                <a:srgbClr val="000099"/>
              </a:solidFill>
              <a:latin typeface="맑은 고딕"/>
              <a:ea typeface="굴림" pitchFamily="50" charset="-127"/>
              <a:cs typeface="+mn-cs"/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12-1.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위험성 평가 기준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8394" y="2179930"/>
            <a:ext cx="16093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  <a:endParaRPr lang="ko-KR" altLang="en-US" sz="9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8394" y="2516971"/>
            <a:ext cx="16093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  <a:endParaRPr lang="ko-KR" altLang="en-US" sz="9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85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0600" y="68401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 smtClean="0">
                <a:latin typeface="맑은 고딕" pitchFamily="50" charset="-127"/>
                <a:ea typeface="맑은 고딕" pitchFamily="50" charset="-127"/>
              </a:rPr>
              <a:t> 위험성평가표</a:t>
            </a:r>
            <a:endParaRPr lang="en-US" altLang="ko-KR" b="1" kern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0" y="1219200"/>
            <a:ext cx="839465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2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0600" y="68401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 smtClean="0">
                <a:latin typeface="맑은 고딕" pitchFamily="50" charset="-127"/>
                <a:ea typeface="맑은 고딕" pitchFamily="50" charset="-127"/>
              </a:rPr>
              <a:t> 위험성평가표</a:t>
            </a:r>
            <a:endParaRPr lang="en-US" altLang="ko-KR" b="1" kern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0" y="1282259"/>
            <a:ext cx="8494605" cy="47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16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1707596" y="3028108"/>
            <a:ext cx="6345733" cy="1169551"/>
          </a:xfrm>
          <a:prstGeom prst="rect">
            <a:avLst/>
          </a:prstGeom>
          <a:noFill/>
          <a:ln w="730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7000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신그래픽" pitchFamily="18" charset="-127"/>
                <a:ea typeface="신그래픽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4863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81687" y="269696"/>
            <a:ext cx="2304363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개요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58321"/>
              </p:ext>
            </p:extLst>
          </p:nvPr>
        </p:nvGraphicFramePr>
        <p:xfrm>
          <a:off x="494152" y="1716090"/>
          <a:ext cx="8253242" cy="2147504"/>
        </p:xfrm>
        <a:graphic>
          <a:graphicData uri="http://schemas.openxmlformats.org/drawingml/2006/table">
            <a:tbl>
              <a:tblPr/>
              <a:tblGrid>
                <a:gridCol w="2703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구  분</a:t>
                      </a:r>
                    </a:p>
                  </a:txBody>
                  <a:tcPr marL="126000" marR="126000" marT="54000" marB="54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>
                            <a:alpha val="39999"/>
                          </a:srgbClr>
                        </a:gs>
                        <a:gs pos="100000">
                          <a:srgbClr val="003399">
                            <a:gamma/>
                            <a:shade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내   용</a:t>
                      </a:r>
                    </a:p>
                  </a:txBody>
                  <a:tcPr marL="126000" marR="126000" marT="54000" marB="54000"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>
                            <a:alpha val="39999"/>
                          </a:srgbClr>
                        </a:gs>
                        <a:gs pos="100000">
                          <a:srgbClr val="003399">
                            <a:gamma/>
                            <a:shade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61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 사 명</a:t>
                      </a:r>
                    </a:p>
                  </a:txBody>
                  <a:tcPr marL="126000" marR="126000" marT="54000" marB="54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KC08BOD BERG P2 TRIAL </a:t>
                      </a:r>
                      <a:r>
                        <a:rPr kumimoji="1"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공사</a:t>
                      </a:r>
                      <a:r>
                        <a:rPr kumimoji="1"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ko-KR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26000" marR="126000" marT="54000" marB="54000"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61">
                <a:tc>
                  <a:txBody>
                    <a:bodyPr/>
                    <a:lstStyle/>
                    <a:p>
                      <a:pPr marL="0" marR="0" lvl="0" indent="0" algn="dist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 공 사</a:t>
                      </a:r>
                    </a:p>
                  </a:txBody>
                  <a:tcPr marL="126000" marR="126000" marT="54000" marB="54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SFA</a:t>
                      </a:r>
                    </a:p>
                  </a:txBody>
                  <a:tcPr marL="126000" marR="126000" marT="54000" marB="54000"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61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협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력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사</a:t>
                      </a:r>
                    </a:p>
                  </a:txBody>
                  <a:tcPr marL="126000" marR="126000" marT="54000" marB="54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태양솔루션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승리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ENG</a:t>
                      </a:r>
                    </a:p>
                  </a:txBody>
                  <a:tcPr marL="126000" marR="126000" marT="54000" marB="54000"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61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투 입 인 원</a:t>
                      </a:r>
                    </a:p>
                  </a:txBody>
                  <a:tcPr marL="126000" marR="126000" marT="54000" marB="54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126000" marR="126000" marT="54000" marB="54000"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61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공사기간</a:t>
                      </a:r>
                    </a:p>
                  </a:txBody>
                  <a:tcPr marL="126000" marR="126000" marT="54000" marB="54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06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2024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06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6000" marR="126000" marT="54000" marB="54000"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" name="Picture 36" descr="구슬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EBEBE"/>
              </a:clrFrom>
              <a:clrTo>
                <a:srgbClr val="BEBE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338263"/>
            <a:ext cx="177800" cy="1873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781050" y="1281113"/>
            <a:ext cx="2100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공사 개요</a:t>
            </a:r>
          </a:p>
        </p:txBody>
      </p:sp>
      <p:pic>
        <p:nvPicPr>
          <p:cNvPr id="9" name="Picture 36" descr="구슬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EBEBE"/>
              </a:clrFrom>
              <a:clrTo>
                <a:srgbClr val="BEBE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" y="4126419"/>
            <a:ext cx="177800" cy="1873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780033" y="4069269"/>
            <a:ext cx="2100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주요 일정</a:t>
            </a:r>
            <a:endParaRPr lang="ko-KR" altLang="en-US" sz="2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6137" y="4499236"/>
            <a:ext cx="764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-. Line Down(8Hr) : 24/06/17</a:t>
            </a:r>
          </a:p>
          <a:p>
            <a:endParaRPr lang="en-US" altLang="ko-KR" sz="1600" b="1" dirty="0" smtClean="0">
              <a:latin typeface="+mn-ea"/>
            </a:endParaRPr>
          </a:p>
          <a:p>
            <a:r>
              <a:rPr lang="en-US" altLang="ko-KR" sz="1600" b="1" dirty="0" smtClean="0">
                <a:latin typeface="+mn-ea"/>
              </a:rPr>
              <a:t>-. </a:t>
            </a:r>
            <a:r>
              <a:rPr lang="en-US" altLang="ko-KR" sz="1600" b="1" dirty="0">
                <a:latin typeface="+mn-ea"/>
              </a:rPr>
              <a:t>Packing </a:t>
            </a:r>
            <a:r>
              <a:rPr lang="en-US" altLang="ko-KR" sz="1600" b="1" dirty="0" smtClean="0">
                <a:latin typeface="+mn-ea"/>
              </a:rPr>
              <a:t>Start </a:t>
            </a:r>
            <a:r>
              <a:rPr lang="en-US" altLang="ko-KR" sz="1600" b="1" smtClean="0">
                <a:latin typeface="+mn-ea"/>
              </a:rPr>
              <a:t>: </a:t>
            </a:r>
            <a:r>
              <a:rPr lang="en-US" altLang="ko-KR" sz="1600" b="1" smtClean="0">
                <a:latin typeface="+mn-ea"/>
              </a:rPr>
              <a:t>24/06/22</a:t>
            </a:r>
            <a:endParaRPr lang="en-US" altLang="ko-KR" sz="1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954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463E3F-1B70-4FC5-B67D-D95258A1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6" y="269696"/>
            <a:ext cx="50666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noProof="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안전보건 관리 조직도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1D56217-B864-486E-9647-F77D2AE1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1" y="733425"/>
            <a:ext cx="3974441" cy="4247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2-1. CPM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안전 관리 조직도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표 2">
            <a:extLst>
              <a:ext uri="{FF2B5EF4-FFF2-40B4-BE49-F238E27FC236}">
                <a16:creationId xmlns:a16="http://schemas.microsoft.com/office/drawing/2014/main" id="{D4277009-5AA1-4960-8268-B4935D5A3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77545"/>
              </p:ext>
            </p:extLst>
          </p:nvPr>
        </p:nvGraphicFramePr>
        <p:xfrm>
          <a:off x="3723237" y="2311459"/>
          <a:ext cx="166521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214">
                  <a:extLst>
                    <a:ext uri="{9D8B030D-6E8A-4147-A177-3AD203B41FA5}">
                      <a16:colId xmlns:a16="http://schemas.microsoft.com/office/drawing/2014/main" val="420262457"/>
                    </a:ext>
                  </a:extLst>
                </a:gridCol>
              </a:tblGrid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99472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최재준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팀장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010-3843-9402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911558"/>
                  </a:ext>
                </a:extLst>
              </a:tr>
            </a:tbl>
          </a:graphicData>
        </a:graphic>
      </p:graphicFrame>
      <p:graphicFrame>
        <p:nvGraphicFramePr>
          <p:cNvPr id="10" name="표 2">
            <a:extLst>
              <a:ext uri="{FF2B5EF4-FFF2-40B4-BE49-F238E27FC236}">
                <a16:creationId xmlns:a16="http://schemas.microsoft.com/office/drawing/2014/main" id="{C376783A-7548-4371-9AC4-B04B11849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00633"/>
              </p:ext>
            </p:extLst>
          </p:nvPr>
        </p:nvGraphicFramePr>
        <p:xfrm>
          <a:off x="3723237" y="1378275"/>
          <a:ext cx="166521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214">
                  <a:extLst>
                    <a:ext uri="{9D8B030D-6E8A-4147-A177-3AD203B41FA5}">
                      <a16:colId xmlns:a16="http://schemas.microsoft.com/office/drawing/2014/main" val="420262457"/>
                    </a:ext>
                  </a:extLst>
                </a:gridCol>
              </a:tblGrid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공정장비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사업부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99472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김상경 상무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</a:tbl>
          </a:graphicData>
        </a:graphic>
      </p:graphicFrame>
      <p:graphicFrame>
        <p:nvGraphicFramePr>
          <p:cNvPr id="11" name="표 2">
            <a:extLst>
              <a:ext uri="{FF2B5EF4-FFF2-40B4-BE49-F238E27FC236}">
                <a16:creationId xmlns:a16="http://schemas.microsoft.com/office/drawing/2014/main" id="{6FFE5B87-1B9F-4DDA-A436-B05E3CE87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48634"/>
              </p:ext>
            </p:extLst>
          </p:nvPr>
        </p:nvGraphicFramePr>
        <p:xfrm>
          <a:off x="325697" y="3544751"/>
          <a:ext cx="150038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84">
                  <a:extLst>
                    <a:ext uri="{9D8B030D-6E8A-4147-A177-3AD203B41FA5}">
                      <a16:colId xmlns:a16="http://schemas.microsoft.com/office/drawing/2014/main" val="420262457"/>
                    </a:ext>
                  </a:extLst>
                </a:gridCol>
              </a:tblGrid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99472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손동현 수석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이주헌 차장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911558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박승호 과장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250218"/>
                  </a:ext>
                </a:extLst>
              </a:tr>
            </a:tbl>
          </a:graphicData>
        </a:graphic>
      </p:graphicFrame>
      <p:graphicFrame>
        <p:nvGraphicFramePr>
          <p:cNvPr id="12" name="표 2">
            <a:extLst>
              <a:ext uri="{FF2B5EF4-FFF2-40B4-BE49-F238E27FC236}">
                <a16:creationId xmlns:a16="http://schemas.microsoft.com/office/drawing/2014/main" id="{0C873879-E549-497D-8BD9-4428388E3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573094"/>
              </p:ext>
            </p:extLst>
          </p:nvPr>
        </p:nvGraphicFramePr>
        <p:xfrm>
          <a:off x="6520965" y="1668555"/>
          <a:ext cx="227341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806">
                  <a:extLst>
                    <a:ext uri="{9D8B030D-6E8A-4147-A177-3AD203B41FA5}">
                      <a16:colId xmlns:a16="http://schemas.microsoft.com/office/drawing/2014/main" val="133550337"/>
                    </a:ext>
                  </a:extLst>
                </a:gridCol>
                <a:gridCol w="1280609">
                  <a:extLst>
                    <a:ext uri="{9D8B030D-6E8A-4147-A177-3AD203B41FA5}">
                      <a16:colId xmlns:a16="http://schemas.microsoft.com/office/drawing/2014/main" val="1111305351"/>
                    </a:ext>
                  </a:extLst>
                </a:gridCol>
              </a:tblGrid>
              <a:tr h="12329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가공설비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</a:t>
                      </a:r>
                    </a:p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 담당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김경섭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254569"/>
                  </a:ext>
                </a:extLst>
              </a:tr>
              <a:tr h="12329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010-9800-4421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253216"/>
                  </a:ext>
                </a:extLst>
              </a:tr>
              <a:tr h="12329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Project</a:t>
                      </a:r>
                    </a:p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유도훈 프로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010-9105-7970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561360"/>
                  </a:ext>
                </a:extLst>
              </a:tr>
            </a:tbl>
          </a:graphicData>
        </a:graphic>
      </p:graphicFrame>
      <p:graphicFrame>
        <p:nvGraphicFramePr>
          <p:cNvPr id="14" name="표 2">
            <a:extLst>
              <a:ext uri="{FF2B5EF4-FFF2-40B4-BE49-F238E27FC236}">
                <a16:creationId xmlns:a16="http://schemas.microsoft.com/office/drawing/2014/main" id="{C561894C-3091-4BB1-A288-A2F78DAAB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58887"/>
              </p:ext>
            </p:extLst>
          </p:nvPr>
        </p:nvGraphicFramePr>
        <p:xfrm>
          <a:off x="3723859" y="3544751"/>
          <a:ext cx="166521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92">
                  <a:extLst>
                    <a:ext uri="{9D8B030D-6E8A-4147-A177-3AD203B41FA5}">
                      <a16:colId xmlns:a16="http://schemas.microsoft.com/office/drawing/2014/main" val="1112642007"/>
                    </a:ext>
                  </a:extLst>
                </a:gridCol>
                <a:gridCol w="915022">
                  <a:extLst>
                    <a:ext uri="{9D8B030D-6E8A-4147-A177-3AD203B41FA5}">
                      <a16:colId xmlns:a16="http://schemas.microsoft.com/office/drawing/2014/main" val="420262457"/>
                    </a:ext>
                  </a:extLst>
                </a:gridCol>
              </a:tblGrid>
              <a:tr h="12329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99472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총괄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이상일 수석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  <a:tr h="12329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010-6339-5636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911558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전복규 차장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475299"/>
                  </a:ext>
                </a:extLst>
              </a:tr>
              <a:tr h="12329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010-6894-1100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362461"/>
                  </a:ext>
                </a:extLst>
              </a:tr>
            </a:tbl>
          </a:graphicData>
        </a:graphic>
      </p:graphicFrame>
      <p:graphicFrame>
        <p:nvGraphicFramePr>
          <p:cNvPr id="17" name="표 2">
            <a:extLst>
              <a:ext uri="{FF2B5EF4-FFF2-40B4-BE49-F238E27FC236}">
                <a16:creationId xmlns:a16="http://schemas.microsoft.com/office/drawing/2014/main" id="{85ADC396-D710-4CBD-931C-4DD70254B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50261"/>
              </p:ext>
            </p:extLst>
          </p:nvPr>
        </p:nvGraphicFramePr>
        <p:xfrm>
          <a:off x="7286851" y="3544751"/>
          <a:ext cx="150038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84">
                  <a:extLst>
                    <a:ext uri="{9D8B030D-6E8A-4147-A177-3AD203B41FA5}">
                      <a16:colId xmlns:a16="http://schemas.microsoft.com/office/drawing/2014/main" val="420262457"/>
                    </a:ext>
                  </a:extLst>
                </a:gridCol>
              </a:tblGrid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99472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정진훈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수석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010-2124-1558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91155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김기훈 대리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15334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010-4573-2618</a:t>
                      </a:r>
                      <a:endParaRPr kumimoji="0" lang="ko-KR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30920"/>
                  </a:ext>
                </a:extLst>
              </a:tr>
            </a:tbl>
          </a:graphicData>
        </a:graphic>
      </p:graphicFrame>
      <p:graphicFrame>
        <p:nvGraphicFramePr>
          <p:cNvPr id="24" name="표 2">
            <a:extLst>
              <a:ext uri="{FF2B5EF4-FFF2-40B4-BE49-F238E27FC236}">
                <a16:creationId xmlns:a16="http://schemas.microsoft.com/office/drawing/2014/main" id="{7784EA58-A5B9-44C6-894D-9371987BB0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22007" y="5229817"/>
          <a:ext cx="16652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92">
                  <a:extLst>
                    <a:ext uri="{9D8B030D-6E8A-4147-A177-3AD203B41FA5}">
                      <a16:colId xmlns:a16="http://schemas.microsoft.com/office/drawing/2014/main" val="1112642007"/>
                    </a:ext>
                  </a:extLst>
                </a:gridCol>
                <a:gridCol w="915022">
                  <a:extLst>
                    <a:ext uri="{9D8B030D-6E8A-4147-A177-3AD203B41FA5}">
                      <a16:colId xmlns:a16="http://schemas.microsoft.com/office/drawing/2014/main" val="420262457"/>
                    </a:ext>
                  </a:extLst>
                </a:gridCol>
              </a:tblGrid>
              <a:tr h="12329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(H/W)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99472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업체명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승리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ENG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책임자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배재영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부장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4752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010-6650-4522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362461"/>
                  </a:ext>
                </a:extLst>
              </a:tr>
            </a:tbl>
          </a:graphicData>
        </a:graphic>
      </p:graphicFrame>
      <p:graphicFrame>
        <p:nvGraphicFramePr>
          <p:cNvPr id="25" name="표 2">
            <a:extLst>
              <a:ext uri="{FF2B5EF4-FFF2-40B4-BE49-F238E27FC236}">
                <a16:creationId xmlns:a16="http://schemas.microsoft.com/office/drawing/2014/main" id="{02A9CA9C-23F4-4404-818D-F67866DE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41575"/>
              </p:ext>
            </p:extLst>
          </p:nvPr>
        </p:nvGraphicFramePr>
        <p:xfrm>
          <a:off x="2507883" y="5229817"/>
          <a:ext cx="16652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92">
                  <a:extLst>
                    <a:ext uri="{9D8B030D-6E8A-4147-A177-3AD203B41FA5}">
                      <a16:colId xmlns:a16="http://schemas.microsoft.com/office/drawing/2014/main" val="1112642007"/>
                    </a:ext>
                  </a:extLst>
                </a:gridCol>
                <a:gridCol w="915022">
                  <a:extLst>
                    <a:ext uri="{9D8B030D-6E8A-4147-A177-3AD203B41FA5}">
                      <a16:colId xmlns:a16="http://schemas.microsoft.com/office/drawing/2014/main" val="420262457"/>
                    </a:ext>
                  </a:extLst>
                </a:gridCol>
              </a:tblGrid>
              <a:tr h="12329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Conveyor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99472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업체명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태양솔루션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책임자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이일섭 대표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4752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010-5065-8481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362461"/>
                  </a:ext>
                </a:extLst>
              </a:tr>
            </a:tbl>
          </a:graphicData>
        </a:graphic>
      </p:graphicFrame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149B97F-5AB3-4056-9E36-2B75CCC0BD0A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4555844" y="1926915"/>
            <a:ext cx="0" cy="384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4EA8C4A-A94F-4EAF-B369-8558133B551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556466" y="3324344"/>
            <a:ext cx="0" cy="2204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C15E6CA2-0955-47FF-9917-5B3BB69BC8B7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rot="5400000" flipH="1" flipV="1">
            <a:off x="2595460" y="1584368"/>
            <a:ext cx="440812" cy="34799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2BED560B-99AB-4C9C-B12F-D0AFEF8EDA99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6186241" y="1693948"/>
            <a:ext cx="220407" cy="348119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CBD1ACDC-B7AB-4C3D-BE19-995CAFA21ED9}"/>
              </a:ext>
            </a:extLst>
          </p:cNvPr>
          <p:cNvCxnSpPr>
            <a:cxnSpLocks/>
            <a:stCxn id="25" idx="0"/>
            <a:endCxn id="14" idx="2"/>
          </p:cNvCxnSpPr>
          <p:nvPr/>
        </p:nvCxnSpPr>
        <p:spPr>
          <a:xfrm rot="5400000" flipH="1" flipV="1">
            <a:off x="3730785" y="4404136"/>
            <a:ext cx="435386" cy="121597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연결선: 꺾임 46">
            <a:extLst>
              <a:ext uri="{FF2B5EF4-FFF2-40B4-BE49-F238E27FC236}">
                <a16:creationId xmlns:a16="http://schemas.microsoft.com/office/drawing/2014/main" id="{F732D0AC-58BB-4A5A-AE89-387F9D74E663}"/>
              </a:ext>
            </a:extLst>
          </p:cNvPr>
          <p:cNvCxnSpPr>
            <a:cxnSpLocks/>
          </p:cNvCxnSpPr>
          <p:nvPr/>
        </p:nvCxnSpPr>
        <p:spPr>
          <a:xfrm flipV="1">
            <a:off x="4555222" y="5016317"/>
            <a:ext cx="1699392" cy="140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12376C05-7044-4959-BE46-69C7BC09078B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254614" y="5016317"/>
            <a:ext cx="0" cy="213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02" name="직선 연결선 14401">
            <a:extLst>
              <a:ext uri="{FF2B5EF4-FFF2-40B4-BE49-F238E27FC236}">
                <a16:creationId xmlns:a16="http://schemas.microsoft.com/office/drawing/2014/main" id="{B59DB000-28A7-4C19-9DB4-571D25629C85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1731279" y="1730055"/>
            <a:ext cx="4163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99D2E0DC-5AEC-4704-BD2F-6D30618F1AD4}"/>
              </a:ext>
            </a:extLst>
          </p:cNvPr>
          <p:cNvCxnSpPr>
            <a:cxnSpLocks/>
          </p:cNvCxnSpPr>
          <p:nvPr/>
        </p:nvCxnSpPr>
        <p:spPr>
          <a:xfrm>
            <a:off x="1731279" y="2552295"/>
            <a:ext cx="4163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07" name="직선 연결선 14406">
            <a:extLst>
              <a:ext uri="{FF2B5EF4-FFF2-40B4-BE49-F238E27FC236}">
                <a16:creationId xmlns:a16="http://schemas.microsoft.com/office/drawing/2014/main" id="{5472A5A3-7D29-43D1-88CC-C75952045CB5}"/>
              </a:ext>
            </a:extLst>
          </p:cNvPr>
          <p:cNvCxnSpPr/>
          <p:nvPr/>
        </p:nvCxnSpPr>
        <p:spPr>
          <a:xfrm>
            <a:off x="2147582" y="1730055"/>
            <a:ext cx="0" cy="822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76AD8400-99B0-4027-B2D3-F0A1C9616CF9}"/>
              </a:ext>
            </a:extLst>
          </p:cNvPr>
          <p:cNvCxnSpPr>
            <a:cxnSpLocks/>
          </p:cNvCxnSpPr>
          <p:nvPr/>
        </p:nvCxnSpPr>
        <p:spPr>
          <a:xfrm>
            <a:off x="2147582" y="2146806"/>
            <a:ext cx="2407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표 2">
            <a:extLst>
              <a:ext uri="{FF2B5EF4-FFF2-40B4-BE49-F238E27FC236}">
                <a16:creationId xmlns:a16="http://schemas.microsoft.com/office/drawing/2014/main" id="{6FFE5B87-1B9F-4DDA-A436-B05E3CE87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28438"/>
              </p:ext>
            </p:extLst>
          </p:nvPr>
        </p:nvGraphicFramePr>
        <p:xfrm>
          <a:off x="230895" y="1455735"/>
          <a:ext cx="150038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84">
                  <a:extLst>
                    <a:ext uri="{9D8B030D-6E8A-4147-A177-3AD203B41FA5}">
                      <a16:colId xmlns:a16="http://schemas.microsoft.com/office/drawing/2014/main" val="420262457"/>
                    </a:ext>
                  </a:extLst>
                </a:gridCol>
              </a:tblGrid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기구설계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99472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정병만 수석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61526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573058"/>
              </p:ext>
            </p:extLst>
          </p:nvPr>
        </p:nvGraphicFramePr>
        <p:xfrm>
          <a:off x="228600" y="2140815"/>
          <a:ext cx="15003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84">
                  <a:extLst>
                    <a:ext uri="{9D8B030D-6E8A-4147-A177-3AD203B41FA5}">
                      <a16:colId xmlns:a16="http://schemas.microsoft.com/office/drawing/2014/main" val="204750937"/>
                    </a:ext>
                  </a:extLst>
                </a:gridCol>
              </a:tblGrid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708953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김창대 팀장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099046"/>
                  </a:ext>
                </a:extLst>
              </a:tr>
              <a:tr h="123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백태흥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1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b="1" kern="0" dirty="0">
                <a:latin typeface="맑은 고딕" pitchFamily="50" charset="-127"/>
                <a:ea typeface="맑은 고딕" pitchFamily="50" charset="-127"/>
              </a:rPr>
              <a:t>안전보건 관리 조직도</a:t>
            </a: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44888" y="1328738"/>
            <a:ext cx="2016125" cy="287337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50000">
                <a:schemeClr val="bg1"/>
              </a:gs>
              <a:gs pos="100000">
                <a:srgbClr val="F8F8F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indent="-266700" algn="ctr">
              <a:lnSpc>
                <a:spcPct val="120000"/>
              </a:lnSpc>
              <a:defRPr/>
            </a:pP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환경 안전 총괄 책임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44888" y="1616075"/>
            <a:ext cx="20161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김상경 사업부장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44888" y="1903413"/>
            <a:ext cx="2016125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010-4802-2877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44888" y="2697163"/>
            <a:ext cx="2016125" cy="287337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50000">
                <a:schemeClr val="bg1"/>
              </a:gs>
              <a:gs pos="100000">
                <a:srgbClr val="F8F8F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indent="-266700" algn="ctr">
              <a:lnSpc>
                <a:spcPct val="120000"/>
              </a:lnSpc>
              <a:defRPr/>
            </a:pP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환경 안전 책임자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544888" y="2984500"/>
            <a:ext cx="20161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최재준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팀장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544888" y="3271838"/>
            <a:ext cx="2016125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1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010-3843-9402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952500" y="5449888"/>
            <a:ext cx="1800225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이상일 수석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52500" y="5737225"/>
            <a:ext cx="18002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010-6339-5636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03213" y="5449888"/>
            <a:ext cx="649287" cy="574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BOD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03213" y="5168900"/>
            <a:ext cx="2449512" cy="287338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50000">
                <a:schemeClr val="bg1"/>
              </a:gs>
              <a:gs pos="100000">
                <a:srgbClr val="F8F8F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indent="-266700" algn="ctr">
              <a:lnSpc>
                <a:spcPct val="120000"/>
              </a:lnSpc>
              <a:defRPr/>
            </a:pP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Project</a:t>
            </a: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별 안전 책임자</a:t>
            </a:r>
          </a:p>
        </p:txBody>
      </p:sp>
      <p:cxnSp>
        <p:nvCxnSpPr>
          <p:cNvPr id="22" name="AutoShape 13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4552950" y="2190750"/>
            <a:ext cx="0" cy="506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976688" y="5441950"/>
            <a:ext cx="18002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전복규 차장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976688" y="5729288"/>
            <a:ext cx="1800225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1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010-6894-1100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327400" y="5441950"/>
            <a:ext cx="649288" cy="574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BOD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3327400" y="5160963"/>
            <a:ext cx="2449513" cy="287337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50000">
                <a:schemeClr val="bg1"/>
              </a:gs>
              <a:gs pos="100000">
                <a:srgbClr val="F8F8F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indent="-266700" algn="ctr">
              <a:lnSpc>
                <a:spcPct val="120000"/>
              </a:lnSpc>
              <a:defRPr/>
            </a:pP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Project</a:t>
            </a: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별 안전 담당자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7000875" y="5448300"/>
            <a:ext cx="18002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정진훈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수석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7000875" y="5735638"/>
            <a:ext cx="1800225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1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010-2124-1558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351588" y="5448300"/>
            <a:ext cx="649287" cy="574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안전</a:t>
            </a:r>
          </a:p>
          <a:p>
            <a:pPr algn="ctr" eaLnBrk="1" hangingPunct="1">
              <a:lnSpc>
                <a:spcPct val="120000"/>
              </a:lnSpc>
            </a:pP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000875" y="6024563"/>
            <a:ext cx="1800225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김기훈 대리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7000875" y="6311900"/>
            <a:ext cx="18002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010-4573-2618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6351588" y="6024563"/>
            <a:ext cx="649287" cy="574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66700" indent="-2667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안전</a:t>
            </a:r>
          </a:p>
          <a:p>
            <a:pPr algn="ctr" eaLnBrk="1" hangingPunct="1">
              <a:lnSpc>
                <a:spcPct val="120000"/>
              </a:lnSpc>
            </a:pP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감시단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6351588" y="5154613"/>
            <a:ext cx="2449512" cy="287337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50000">
                <a:schemeClr val="bg1"/>
              </a:gs>
              <a:gs pos="100000">
                <a:srgbClr val="F8F8F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indent="-266700" algn="ctr">
              <a:lnSpc>
                <a:spcPct val="120000"/>
              </a:lnSpc>
              <a:defRPr/>
            </a:pP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2752725" y="57372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5" name="AutoShape 27"/>
          <p:cNvCxnSpPr>
            <a:cxnSpLocks noChangeShapeType="1"/>
            <a:stCxn id="17" idx="2"/>
            <a:endCxn id="26" idx="0"/>
          </p:cNvCxnSpPr>
          <p:nvPr/>
        </p:nvCxnSpPr>
        <p:spPr bwMode="auto">
          <a:xfrm flipH="1">
            <a:off x="4552157" y="3559175"/>
            <a:ext cx="794" cy="1601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5776913" y="57372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7828757" y="4330699"/>
            <a:ext cx="0" cy="771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629041"/>
              </p:ext>
            </p:extLst>
          </p:nvPr>
        </p:nvGraphicFramePr>
        <p:xfrm>
          <a:off x="6426200" y="1304926"/>
          <a:ext cx="23749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</a:rPr>
                        <a:t>CPM 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</a:rPr>
                        <a:t>안전 담당자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22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가공설비 </a:t>
                      </a:r>
                      <a:r>
                        <a:rPr lang="en-US" altLang="ko-KR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오재준</a:t>
                      </a:r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02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010-4086-5390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022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부서</a:t>
                      </a:r>
                      <a:endParaRPr lang="en-US" altLang="ko-KR" sz="1100" b="1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가공설비</a:t>
                      </a:r>
                      <a:r>
                        <a:rPr lang="en-US" altLang="ko-KR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김경섭 프로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022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010-9800-4421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0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KC Plant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최태훈 프로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010-2666-6658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0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KN Plant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조용길 프로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sz="1100" b="1" dirty="0" smtClean="0">
                          <a:effectLst/>
                        </a:rPr>
                        <a:t>010-9388-9089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022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안전환경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곽병기</a:t>
                      </a:r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</a:t>
                      </a:r>
                      <a:r>
                        <a:rPr lang="en-US" altLang="ko-KR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(2467)</a:t>
                      </a:r>
                      <a:endParaRPr lang="ko-KR" altLang="en-US" sz="1100" b="1" dirty="0">
                        <a:solidFill>
                          <a:srgbClr val="3333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02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b="1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010-6531-3874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02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방재센터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041-520-3119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2" name="직선 연결선 41"/>
          <p:cNvCxnSpPr/>
          <p:nvPr/>
        </p:nvCxnSpPr>
        <p:spPr>
          <a:xfrm>
            <a:off x="4552950" y="4733925"/>
            <a:ext cx="32758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1285221" y="4733925"/>
            <a:ext cx="32758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37"/>
          <p:cNvSpPr>
            <a:spLocks noChangeShapeType="1"/>
          </p:cNvSpPr>
          <p:nvPr/>
        </p:nvSpPr>
        <p:spPr bwMode="auto">
          <a:xfrm flipH="1">
            <a:off x="1285221" y="4733925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34250" y="834036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적용일 </a:t>
            </a:r>
            <a:r>
              <a:rPr lang="en-US" altLang="ko-KR" sz="11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2024.06.17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51D56217-B864-486E-9647-F77D2AE1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1" y="733425"/>
            <a:ext cx="2964107" cy="4247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2-2.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비상 연락 체계도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03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안전보건 및 공정안전 교육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4247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3-1.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작업자 교육 계획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93655"/>
              </p:ext>
            </p:extLst>
          </p:nvPr>
        </p:nvGraphicFramePr>
        <p:xfrm>
          <a:off x="600894" y="1314451"/>
          <a:ext cx="7992888" cy="5191124"/>
        </p:xfrm>
        <a:graphic>
          <a:graphicData uri="http://schemas.openxmlformats.org/drawingml/2006/table">
            <a:tbl>
              <a:tblPr/>
              <a:tblGrid>
                <a:gridCol w="18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65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교육과정</a:t>
                      </a:r>
                      <a:endParaRPr lang="ko-KR" altLang="en-US" sz="17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교육대상</a:t>
                      </a:r>
                      <a:endParaRPr lang="ko-KR" altLang="en-US" sz="17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교육시간</a:t>
                      </a:r>
                      <a:endParaRPr lang="ko-KR" altLang="en-US" sz="17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04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정기교육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생산직종사근로자</a:t>
                      </a:r>
                    </a:p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사무직종사근로자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관리감독자의 지위에 있는 자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매월 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ko-KR" altLang="en-US" sz="1400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매월 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en-US" altLang="ko-KR" sz="1400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연간 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이상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0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채용 시 교육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일용 근로자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이상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8"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dirty="0">
                        <a:effectLst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일용 근로자를 제외한 근로자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이상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8"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작업내용</a:t>
                      </a:r>
                      <a:endParaRPr lang="en-US" altLang="ko-KR" sz="1400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변경시의 </a:t>
                      </a:r>
                      <a:r>
                        <a:rPr lang="ko-KR" altLang="en-US" sz="14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일용 근로자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이상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409"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dirty="0">
                        <a:effectLst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일용 근로자를 제외한 근로자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115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특별교육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라목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각 호의 어느 하나에 해당하는 작업에 종사하는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일용근로자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  <a:r>
                        <a:rPr lang="ko-KR" altLang="en-US" sz="140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40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협력사</a:t>
                      </a:r>
                      <a:r>
                        <a:rPr lang="ko-KR" altLang="en-US" sz="14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안전 교육</a:t>
                      </a:r>
                      <a:endParaRPr lang="ko-KR" altLang="en-US" sz="14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CPM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주관 교육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원청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근로자 참석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매월 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이상</a:t>
                      </a:r>
                      <a:endParaRPr lang="ko-KR" altLang="en-US" sz="1400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040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원청</a:t>
                      </a:r>
                      <a:r>
                        <a:rPr lang="ko-KR" altLang="en-US" sz="14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안전 교육</a:t>
                      </a:r>
                      <a:endParaRPr lang="ko-KR" altLang="en-US" sz="14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현장내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당일 공사 근로자 일일 현장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투입전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TBM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실시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당일 작업 내용 이해 및 시공 방법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algn="just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안전 수칙 준수 및 주의 사항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매일 </a:t>
                      </a:r>
                      <a:r>
                        <a:rPr lang="en-US" altLang="ko-KR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40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 이상</a:t>
                      </a:r>
                      <a:endParaRPr lang="ko-KR" altLang="en-US" sz="1400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안전보건 및 공정안전 교육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4247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3-2.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신규 채용 시 안전교육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Process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22250" y="1227139"/>
            <a:ext cx="5302250" cy="1230311"/>
          </a:xfrm>
          <a:prstGeom prst="roundRect">
            <a:avLst>
              <a:gd name="adj" fmla="val 7245"/>
            </a:avLst>
          </a:prstGeom>
          <a:gradFill rotWithShape="1">
            <a:gsLst>
              <a:gs pos="0">
                <a:srgbClr val="00005E"/>
              </a:gs>
              <a:gs pos="100000">
                <a:srgbClr val="0000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0000" bIns="90000" anchor="ctr"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공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기술팀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전체 설비 증설 및 개조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합리화 공사 전 반드시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안전환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경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그룹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주관 안전교육을 이수하여 교육 필 증 을 받고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유효기간 </a:t>
            </a:r>
            <a:r>
              <a:rPr lang="en-US" altLang="ko-KR" sz="1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개월</a:t>
            </a:r>
            <a:r>
              <a:rPr lang="en-US" altLang="ko-KR" sz="1400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장비 점검을 받은 후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작업에 임한다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5" descr="안전교육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505077"/>
            <a:ext cx="2419350" cy="279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SCN2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2505076"/>
            <a:ext cx="2581274" cy="28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099" y="5353134"/>
            <a:ext cx="4496744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위규시 </a:t>
            </a:r>
            <a:r>
              <a:rPr lang="en-US" altLang="ko-KR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Penalty </a:t>
            </a:r>
            <a:r>
              <a:rPr lang="ko-KR" altLang="en-US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적용 건</a:t>
            </a:r>
            <a:endParaRPr lang="en-US" altLang="ko-KR" sz="1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미 실시자 적발 시 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CPM </a:t>
            </a:r>
            <a:r>
              <a:rPr lang="en-US" altLang="ko-KR" sz="13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3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일간 출입 제한</a:t>
            </a:r>
            <a:endParaRPr lang="en-US" altLang="ko-KR" sz="1300" b="1" u="sng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공도구 미 점검 적발 시 </a:t>
            </a:r>
            <a:r>
              <a:rPr lang="ko-KR" altLang="en-US" sz="13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</a:t>
            </a:r>
            <a:r>
              <a:rPr lang="en-US" altLang="ko-KR" sz="13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PM</a:t>
            </a:r>
            <a:r>
              <a:rPr lang="ko-KR" altLang="en-US" sz="13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재발방지대책서 작성</a:t>
            </a:r>
            <a:r>
              <a:rPr lang="en-US" altLang="ko-KR" sz="1500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 u="sng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903731" y="1249850"/>
            <a:ext cx="3079750" cy="5303349"/>
            <a:chOff x="4852988" y="2149475"/>
            <a:chExt cx="4759325" cy="4498975"/>
          </a:xfrm>
        </p:grpSpPr>
        <p:sp>
          <p:nvSpPr>
            <p:cNvPr id="14" name="직사각형 13"/>
            <p:cNvSpPr/>
            <p:nvPr/>
          </p:nvSpPr>
          <p:spPr bwMode="auto">
            <a:xfrm>
              <a:off x="4852988" y="2149475"/>
              <a:ext cx="4759325" cy="2587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b="1" dirty="0">
                  <a:solidFill>
                    <a:schemeClr val="tx1"/>
                  </a:solidFill>
                </a:rPr>
                <a:t>교육절차 </a:t>
              </a:r>
              <a:r>
                <a:rPr lang="en-US" altLang="ko-KR" b="1" dirty="0">
                  <a:solidFill>
                    <a:schemeClr val="tx1"/>
                  </a:solidFill>
                </a:rPr>
                <a:t>PROCESS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4852988" y="2408238"/>
              <a:ext cx="4759325" cy="4240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6351588" y="2501900"/>
              <a:ext cx="1687512" cy="2301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100" dirty="0" smtClean="0">
                  <a:solidFill>
                    <a:schemeClr val="tx1"/>
                  </a:solidFill>
                </a:rPr>
                <a:t>안전계획수</a:t>
              </a:r>
              <a:r>
                <a:rPr lang="ko-KR" altLang="en-US" sz="1100" dirty="0">
                  <a:solidFill>
                    <a:schemeClr val="tx1"/>
                  </a:solidFill>
                </a:rPr>
                <a:t>립</a:t>
              </a: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6480175" y="3471863"/>
              <a:ext cx="1454150" cy="22383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900" dirty="0" smtClean="0">
                  <a:solidFill>
                    <a:schemeClr val="tx1"/>
                  </a:solidFill>
                </a:rPr>
                <a:t>관련부서통보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6438900" y="2911475"/>
              <a:ext cx="1524000" cy="26987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900" dirty="0" smtClean="0">
                  <a:solidFill>
                    <a:schemeClr val="tx1"/>
                  </a:solidFill>
                  <a:latin typeface="+mn-ea"/>
                </a:rPr>
                <a:t>협력</a:t>
              </a:r>
              <a:r>
                <a:rPr lang="ko-KR" altLang="en-US" sz="900" dirty="0">
                  <a:solidFill>
                    <a:schemeClr val="tx1"/>
                  </a:solidFill>
                  <a:latin typeface="+mn-ea"/>
                </a:rPr>
                <a:t>사</a:t>
              </a:r>
              <a:r>
                <a:rPr lang="en-US" altLang="ko-KR" sz="90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900" dirty="0" smtClean="0">
                  <a:solidFill>
                    <a:schemeClr val="tx1"/>
                  </a:solidFill>
                  <a:latin typeface="+mn-ea"/>
                </a:rPr>
                <a:t>환경안전 검토</a:t>
              </a:r>
              <a:endParaRPr lang="ko-KR" altLang="en-US" sz="9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9" name="다이아몬드 18"/>
            <p:cNvSpPr/>
            <p:nvPr/>
          </p:nvSpPr>
          <p:spPr bwMode="auto">
            <a:xfrm>
              <a:off x="6172200" y="3921125"/>
              <a:ext cx="2125663" cy="557213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900" dirty="0" smtClean="0">
                  <a:solidFill>
                    <a:schemeClr val="tx1"/>
                  </a:solidFill>
                </a:rPr>
                <a:t>안전환경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G</a:t>
              </a:r>
            </a:p>
            <a:p>
              <a:pPr algn="ctr">
                <a:defRPr/>
              </a:pPr>
              <a:r>
                <a:rPr lang="ko-KR" altLang="en-US" sz="900" dirty="0" smtClean="0">
                  <a:solidFill>
                    <a:schemeClr val="tx1"/>
                  </a:solidFill>
                </a:rPr>
                <a:t>안전교육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 bwMode="auto">
            <a:xfrm>
              <a:off x="7221538" y="2759075"/>
              <a:ext cx="0" cy="13017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다이아몬드 20"/>
            <p:cNvSpPr/>
            <p:nvPr/>
          </p:nvSpPr>
          <p:spPr bwMode="auto">
            <a:xfrm>
              <a:off x="6186488" y="5305425"/>
              <a:ext cx="2225040" cy="558800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50" dirty="0" smtClean="0">
                  <a:solidFill>
                    <a:schemeClr val="tx1"/>
                  </a:solidFill>
                </a:rPr>
                <a:t>협력사</a:t>
              </a:r>
              <a:endParaRPr lang="en-US" altLang="ko-KR" sz="1050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ko-KR" altLang="en-US" sz="1050" dirty="0" smtClean="0">
                  <a:solidFill>
                    <a:schemeClr val="tx1"/>
                  </a:solidFill>
                </a:rPr>
                <a:t>자체</a:t>
              </a:r>
              <a:endParaRPr lang="en-US" altLang="ko-KR" sz="1050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ko-KR" altLang="en-US" sz="1050" dirty="0" smtClean="0">
                  <a:solidFill>
                    <a:schemeClr val="tx1"/>
                  </a:solidFill>
                </a:rPr>
                <a:t>안전교육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 bwMode="auto">
            <a:xfrm>
              <a:off x="5219700" y="3052763"/>
              <a:ext cx="9525" cy="2549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 bwMode="auto">
            <a:xfrm flipV="1">
              <a:off x="5211763" y="3040063"/>
              <a:ext cx="1154112" cy="127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 bwMode="auto">
            <a:xfrm>
              <a:off x="5229225" y="5602288"/>
              <a:ext cx="1123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49"/>
            <p:cNvSpPr txBox="1">
              <a:spLocks noChangeArrowheads="1"/>
            </p:cNvSpPr>
            <p:nvPr/>
          </p:nvSpPr>
          <p:spPr bwMode="auto">
            <a:xfrm>
              <a:off x="8411527" y="2719330"/>
              <a:ext cx="612368" cy="215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50" b="1" dirty="0">
                  <a:solidFill>
                    <a:srgbClr val="FF0000"/>
                  </a:solidFill>
                  <a:cs typeface="Arial" charset="0"/>
                </a:rPr>
                <a:t>NO</a:t>
              </a:r>
              <a:endParaRPr lang="ko-KR" altLang="en-US" sz="105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6478588" y="4697413"/>
              <a:ext cx="1454150" cy="22383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900" dirty="0" err="1" smtClean="0">
                  <a:solidFill>
                    <a:schemeClr val="tx1"/>
                  </a:solidFill>
                </a:rPr>
                <a:t>교육필증수</a:t>
              </a:r>
              <a:r>
                <a:rPr lang="ko-KR" altLang="en-US" sz="900" dirty="0" err="1">
                  <a:solidFill>
                    <a:schemeClr val="tx1"/>
                  </a:solidFill>
                </a:rPr>
                <a:t>령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직선 화살표 연결선 26"/>
            <p:cNvCxnSpPr/>
            <p:nvPr/>
          </p:nvCxnSpPr>
          <p:spPr bwMode="auto">
            <a:xfrm>
              <a:off x="7321550" y="5969000"/>
              <a:ext cx="0" cy="19367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 bwMode="auto">
            <a:xfrm>
              <a:off x="6604000" y="6294438"/>
              <a:ext cx="1454150" cy="2270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업무수행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49"/>
            <p:cNvSpPr txBox="1">
              <a:spLocks noChangeArrowheads="1"/>
            </p:cNvSpPr>
            <p:nvPr/>
          </p:nvSpPr>
          <p:spPr bwMode="auto">
            <a:xfrm>
              <a:off x="7593169" y="5957763"/>
              <a:ext cx="580166" cy="215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50" b="1" dirty="0">
                  <a:solidFill>
                    <a:srgbClr val="3333FF"/>
                  </a:solidFill>
                  <a:cs typeface="Arial" charset="0"/>
                </a:rPr>
                <a:t>OK</a:t>
              </a:r>
              <a:endParaRPr lang="ko-KR" altLang="en-US" sz="1050" b="1" dirty="0">
                <a:solidFill>
                  <a:srgbClr val="3333FF"/>
                </a:solidFill>
                <a:cs typeface="Arial" charset="0"/>
              </a:endParaRPr>
            </a:p>
          </p:txBody>
        </p:sp>
        <p:sp>
          <p:nvSpPr>
            <p:cNvPr id="30" name="TextBox 47"/>
            <p:cNvSpPr txBox="1">
              <a:spLocks noChangeArrowheads="1"/>
            </p:cNvSpPr>
            <p:nvPr/>
          </p:nvSpPr>
          <p:spPr bwMode="auto">
            <a:xfrm>
              <a:off x="5589763" y="5289921"/>
              <a:ext cx="612368" cy="215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50" b="1" dirty="0">
                  <a:solidFill>
                    <a:srgbClr val="FF0000"/>
                  </a:solidFill>
                  <a:cs typeface="Arial" charset="0"/>
                </a:rPr>
                <a:t>NO</a:t>
              </a:r>
              <a:endParaRPr lang="ko-KR" altLang="en-US" sz="105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6319838" y="2835275"/>
              <a:ext cx="1747837" cy="41116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6446838" y="5189538"/>
              <a:ext cx="1749425" cy="8064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3" name="직선 연결선 32"/>
            <p:cNvCxnSpPr/>
            <p:nvPr/>
          </p:nvCxnSpPr>
          <p:spPr bwMode="auto">
            <a:xfrm>
              <a:off x="8024813" y="3044825"/>
              <a:ext cx="3349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 bwMode="auto">
            <a:xfrm flipH="1">
              <a:off x="8342313" y="2592388"/>
              <a:ext cx="3175" cy="4413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 bwMode="auto">
            <a:xfrm flipH="1">
              <a:off x="8015288" y="2609850"/>
              <a:ext cx="32067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 bwMode="auto">
            <a:xfrm>
              <a:off x="7227888" y="3316288"/>
              <a:ext cx="0" cy="12858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 bwMode="auto">
            <a:xfrm>
              <a:off x="7227888" y="3754438"/>
              <a:ext cx="0" cy="12858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 bwMode="auto">
            <a:xfrm>
              <a:off x="7227888" y="4522788"/>
              <a:ext cx="0" cy="12858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 bwMode="auto">
            <a:xfrm>
              <a:off x="7237413" y="5038725"/>
              <a:ext cx="0" cy="128588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19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4280389" y="2008755"/>
            <a:ext cx="38026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법적 기준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작업계획서 작성기준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buFontTx/>
              <a:buAutoNum type="arabicPeriod"/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안전계수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안전율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buFontTx/>
              <a:buAutoNum type="arabicPeriod"/>
            </a:pP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달기구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사용기준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AutoNum type="arabicPeriod"/>
            </a:pP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중량물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취급 안전수칙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92723" y="1635126"/>
          <a:ext cx="3582866" cy="4633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3913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393" marR="8439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30" name="TextBox 8"/>
          <p:cNvSpPr txBox="1">
            <a:spLocks noChangeArrowheads="1"/>
          </p:cNvSpPr>
          <p:nvPr/>
        </p:nvSpPr>
        <p:spPr bwMode="auto">
          <a:xfrm>
            <a:off x="4173415" y="1340910"/>
            <a:ext cx="4806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대 상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SFA PM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협력사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근로자</a:t>
            </a:r>
          </a:p>
          <a:p>
            <a:pPr eaLnBrk="1" hangingPunct="1"/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교육내용</a:t>
            </a:r>
            <a:endParaRPr lang="ko-KR" altLang="en-US" sz="1800" dirty="0"/>
          </a:p>
        </p:txBody>
      </p:sp>
      <p:pic>
        <p:nvPicPr>
          <p:cNvPr id="30731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1" y="1417402"/>
            <a:ext cx="3497873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49960"/>
              </p:ext>
            </p:extLst>
          </p:nvPr>
        </p:nvGraphicFramePr>
        <p:xfrm>
          <a:off x="4132385" y="3527188"/>
          <a:ext cx="1926981" cy="2403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347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64" marR="84464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3278"/>
              </p:ext>
            </p:extLst>
          </p:nvPr>
        </p:nvGraphicFramePr>
        <p:xfrm>
          <a:off x="6411059" y="3493827"/>
          <a:ext cx="1925515" cy="2429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9301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1" marR="8440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4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6" y="3606563"/>
            <a:ext cx="1844920" cy="222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12" y="3566877"/>
            <a:ext cx="1820008" cy="226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6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51112"/>
              </p:ext>
            </p:extLst>
          </p:nvPr>
        </p:nvGraphicFramePr>
        <p:xfrm>
          <a:off x="7784139" y="54592"/>
          <a:ext cx="1318547" cy="120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2"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4139" y="54592"/>
                        <a:ext cx="1318547" cy="1205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안전보건 및 공정안전 교육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4247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3-3.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중량물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취급 전문교육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(SFA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환경안전팀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주관 실시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67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3"/>
          <p:cNvSpPr txBox="1">
            <a:spLocks noChangeArrowheads="1"/>
          </p:cNvSpPr>
          <p:nvPr/>
        </p:nvSpPr>
        <p:spPr bwMode="auto">
          <a:xfrm>
            <a:off x="0" y="1125392"/>
            <a:ext cx="866921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800" b="1" dirty="0" smtClean="0"/>
              <a:t>       -</a:t>
            </a:r>
            <a:r>
              <a:rPr lang="ko-KR" altLang="en-US" sz="1800" b="1" dirty="0" smtClean="0"/>
              <a:t>기존 </a:t>
            </a:r>
            <a:r>
              <a:rPr lang="en-US" altLang="ko-KR" sz="1800" b="1" dirty="0" smtClean="0"/>
              <a:t>: </a:t>
            </a:r>
            <a:r>
              <a:rPr lang="ko-KR" altLang="en-US" sz="1800" b="1" dirty="0" err="1" smtClean="0"/>
              <a:t>중량물</a:t>
            </a:r>
            <a:r>
              <a:rPr lang="ko-KR" altLang="en-US" sz="1800" b="1" dirty="0" smtClean="0"/>
              <a:t> 취급 작업에 대한 추가 교육 없이 운영</a:t>
            </a:r>
            <a:endParaRPr lang="en-US" altLang="ko-KR" sz="18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ko-KR" sz="18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2000" b="1" dirty="0" smtClean="0"/>
              <a:t>      </a:t>
            </a:r>
            <a:r>
              <a:rPr lang="en-US" altLang="ko-KR" sz="1800" b="1" dirty="0" smtClean="0"/>
              <a:t>-</a:t>
            </a:r>
            <a:r>
              <a:rPr lang="ko-KR" altLang="en-US" sz="1800" b="1" dirty="0" smtClean="0"/>
              <a:t>개선 </a:t>
            </a:r>
            <a:r>
              <a:rPr lang="en-US" altLang="ko-KR" sz="1800" b="1" dirty="0" smtClean="0"/>
              <a:t>: 1) </a:t>
            </a:r>
            <a:r>
              <a:rPr lang="ko-KR" altLang="en-US" sz="1800" b="1" dirty="0" smtClean="0"/>
              <a:t>전담 대상 인력 </a:t>
            </a:r>
            <a:r>
              <a:rPr lang="en-US" altLang="ko-KR" sz="1800" b="1" dirty="0" smtClean="0"/>
              <a:t>: </a:t>
            </a:r>
            <a:r>
              <a:rPr lang="en-US" altLang="ko-KR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이상 </a:t>
            </a:r>
            <a:r>
              <a:rPr lang="en-US" altLang="ko-KR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 </a:t>
            </a:r>
            <a:r>
              <a:rPr lang="ko-KR" alt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공사 경험 소지자 </a:t>
            </a:r>
            <a:endParaRPr lang="en-US" altLang="ko-KR" sz="1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800" b="1" dirty="0" smtClean="0"/>
              <a:t>                2) </a:t>
            </a:r>
            <a:r>
              <a:rPr lang="ko-KR" altLang="en-US" sz="1800" b="1" dirty="0" err="1"/>
              <a:t>협력사</a:t>
            </a:r>
            <a:r>
              <a:rPr lang="ko-KR" altLang="en-US" sz="1800" b="1" dirty="0"/>
              <a:t> 별 </a:t>
            </a:r>
            <a:r>
              <a:rPr lang="ko-KR" altLang="en-US" sz="1800" b="1" dirty="0" err="1"/>
              <a:t>중량물</a:t>
            </a:r>
            <a:r>
              <a:rPr lang="ko-KR" altLang="en-US" sz="1800" b="1" dirty="0"/>
              <a:t> 취급 전담 인력에 대한 추가 안전교육 실시 </a:t>
            </a:r>
            <a:endParaRPr lang="en-US" altLang="ko-KR" sz="18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800" b="1" dirty="0" smtClean="0"/>
              <a:t>                3) </a:t>
            </a:r>
            <a:r>
              <a:rPr lang="ko-KR" altLang="en-US" sz="1800" b="1" dirty="0" err="1" smtClean="0"/>
              <a:t>중량물</a:t>
            </a:r>
            <a:r>
              <a:rPr lang="ko-KR" altLang="en-US" sz="1800" b="1" dirty="0" smtClean="0"/>
              <a:t> 취급 안전교육 </a:t>
            </a:r>
            <a:r>
              <a:rPr lang="ko-KR" altLang="en-US" sz="1800" b="1" dirty="0" err="1" smtClean="0"/>
              <a:t>필증</a:t>
            </a:r>
            <a:r>
              <a:rPr lang="ko-KR" altLang="en-US" sz="1800" b="1" dirty="0" smtClean="0"/>
              <a:t> 지급 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안전모 부착 후 작업 허가</a:t>
            </a:r>
            <a:r>
              <a:rPr lang="en-US" altLang="ko-KR" sz="1800" b="1" dirty="0" smtClean="0"/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800" b="1" dirty="0" smtClean="0"/>
              <a:t>                   : </a:t>
            </a:r>
            <a:r>
              <a:rPr lang="ko-KR" altLang="en-US" sz="1800" b="1" dirty="0" smtClean="0"/>
              <a:t>신규 </a:t>
            </a:r>
            <a:r>
              <a:rPr lang="en-US" altLang="ko-KR" sz="1800" b="1" dirty="0" err="1" smtClean="0"/>
              <a:t>Pjt</a:t>
            </a:r>
            <a:r>
              <a:rPr lang="en-US" altLang="ko-KR" sz="1800" b="1" dirty="0" smtClean="0"/>
              <a:t> </a:t>
            </a:r>
            <a:r>
              <a:rPr lang="ko-KR" altLang="en-US" sz="1800" b="1" dirty="0" smtClean="0"/>
              <a:t>착수 전 실시 </a:t>
            </a:r>
            <a:r>
              <a:rPr lang="en-US" altLang="ko-KR" sz="1800" b="1" dirty="0" smtClean="0"/>
              <a:t>, </a:t>
            </a:r>
            <a:r>
              <a:rPr lang="ko-KR" altLang="en-US" sz="1800" b="1" dirty="0" err="1" smtClean="0"/>
              <a:t>필증</a:t>
            </a:r>
            <a:r>
              <a:rPr lang="ko-KR" altLang="en-US" sz="1800" b="1" dirty="0" smtClean="0"/>
              <a:t> 발급은 협력사별 </a:t>
            </a:r>
            <a:r>
              <a:rPr lang="en-US" altLang="ko-KR" sz="1800" b="1" dirty="0"/>
              <a:t>3</a:t>
            </a:r>
            <a:r>
              <a:rPr lang="ko-KR" altLang="en-US" sz="1800" b="1" dirty="0"/>
              <a:t>명으로 </a:t>
            </a:r>
            <a:r>
              <a:rPr lang="ko-KR" altLang="en-US" sz="1800" b="1" dirty="0" smtClean="0"/>
              <a:t>제한</a:t>
            </a:r>
            <a:endParaRPr lang="en-US" altLang="ko-KR" sz="1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기대효과 </a:t>
            </a:r>
            <a:r>
              <a:rPr lang="en-US" altLang="ko-KR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전문 인력을 양성하여 </a:t>
            </a:r>
            <a:r>
              <a:rPr lang="ko-KR" altLang="en-US" sz="2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중량물</a:t>
            </a:r>
            <a:r>
              <a:rPr lang="ko-KR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취급작업 안전성 추가 확보</a:t>
            </a:r>
            <a:endParaRPr lang="en-US" altLang="ko-KR" sz="2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92723" y="4637089"/>
          <a:ext cx="2861897" cy="2143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2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12" marR="84412" marT="45763" marB="457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753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2" y="4686301"/>
            <a:ext cx="276371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31" y="4702175"/>
            <a:ext cx="191086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92" y="4686301"/>
            <a:ext cx="18537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04" y="4686301"/>
            <a:ext cx="166467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85393" y="4641851"/>
          <a:ext cx="5553808" cy="2130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042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17" marR="84417" marT="45741" marB="45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1686" y="269696"/>
            <a:ext cx="5257114" cy="4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31" tIns="47617" rIns="95231" bIns="47617" anchor="ctr">
            <a:spAutoFit/>
          </a:bodyPr>
          <a:lstStyle/>
          <a:p>
            <a:pPr marL="0" marR="0" lvl="0" indent="0" defTabSz="1042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kern="0" dirty="0" smtClean="0">
                <a:latin typeface="맑은 고딕" pitchFamily="50" charset="-127"/>
                <a:ea typeface="맑은 고딕" pitchFamily="50" charset="-127"/>
              </a:rPr>
              <a:t>안전보건 및 공정안전 교육 계획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225" y="733425"/>
            <a:ext cx="6049963" cy="39196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3-4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중량물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취급 전담작업자 선정 및 운영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1763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88484"/>
              </p:ext>
            </p:extLst>
          </p:nvPr>
        </p:nvGraphicFramePr>
        <p:xfrm>
          <a:off x="7560861" y="134398"/>
          <a:ext cx="1583140" cy="119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" name="워크시트" showAsIcon="1" r:id="rId7" imgW="914400" imgH="771480" progId="Excel.Sheet.12">
                  <p:embed/>
                </p:oleObj>
              </mc:Choice>
              <mc:Fallback>
                <p:oleObj name="워크시트" showAsIcon="1" r:id="rId7" imgW="914400" imgH="77148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861" y="134398"/>
                        <a:ext cx="1583140" cy="1198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9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orning Incorporated">
      <a:dk1>
        <a:sysClr val="windowText" lastClr="000000"/>
      </a:dk1>
      <a:lt1>
        <a:sysClr val="window" lastClr="FFFFFF"/>
      </a:lt1>
      <a:dk2>
        <a:srgbClr val="616365"/>
      </a:dk2>
      <a:lt2>
        <a:srgbClr val="CCCCCC"/>
      </a:lt2>
      <a:accent1>
        <a:srgbClr val="005293"/>
      </a:accent1>
      <a:accent2>
        <a:srgbClr val="99CCFF"/>
      </a:accent2>
      <a:accent3>
        <a:srgbClr val="616365"/>
      </a:accent3>
      <a:accent4>
        <a:srgbClr val="C60C30"/>
      </a:accent4>
      <a:accent5>
        <a:srgbClr val="FFCC33"/>
      </a:accent5>
      <a:accent6>
        <a:srgbClr val="0098DB"/>
      </a:accent6>
      <a:hlink>
        <a:srgbClr val="0096D6"/>
      </a:hlink>
      <a:folHlink>
        <a:srgbClr val="807F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1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11028</TotalTime>
  <Words>2764</Words>
  <Application>Microsoft Office PowerPoint</Application>
  <PresentationFormat>화면 슬라이드 쇼(4:3)</PresentationFormat>
  <Paragraphs>708</Paragraphs>
  <Slides>28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40" baseType="lpstr">
      <vt:lpstr>굴림</vt:lpstr>
      <vt:lpstr>맑은 고딕</vt:lpstr>
      <vt:lpstr>신그래픽</vt:lpstr>
      <vt:lpstr>Arial</vt:lpstr>
      <vt:lpstr>Arial</vt:lpstr>
      <vt:lpstr>Calibri</vt:lpstr>
      <vt:lpstr>Wingdings</vt:lpstr>
      <vt:lpstr>Wingdings 3</vt:lpstr>
      <vt:lpstr>blank</vt:lpstr>
      <vt:lpstr>디자인 사용자 지정</vt:lpstr>
      <vt:lpstr>Acrobat Document</vt:lpstr>
      <vt:lpstr>워크시트</vt:lpstr>
      <vt:lpstr>[안전관리 계획서]  KC08BOD BERG P2 TRIAL 공사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Corning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title to go here 24pt-26pt Arial Regular</dc:title>
  <dc:creator>Jung, So-Young (Sonia)</dc:creator>
  <cp:keywords>Restricted</cp:keywords>
  <cp:lastModifiedBy>이상일(물류PM4팀/과장/-)</cp:lastModifiedBy>
  <cp:revision>481</cp:revision>
  <cp:lastPrinted>2022-03-29T00:21:22Z</cp:lastPrinted>
  <dcterms:created xsi:type="dcterms:W3CDTF">2014-01-07T02:13:31Z</dcterms:created>
  <dcterms:modified xsi:type="dcterms:W3CDTF">2024-06-13T13:27:20Z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a2e85192-e9b3-425c-84a1-9a5b6acef678</vt:lpwstr>
  </property>
  <property fmtid="{D5CDD505-2E9C-101B-9397-08002B2CF9AE}" pid="3" name="CorningSharePointClassification">
    <vt:lpwstr>CP</vt:lpwstr>
  </property>
  <property fmtid="{D5CDD505-2E9C-101B-9397-08002B2CF9AE}" pid="4" name="CORNINGClassification">
    <vt:lpwstr>Restricted</vt:lpwstr>
  </property>
  <property fmtid="{D5CDD505-2E9C-101B-9397-08002B2CF9AE}" pid="5" name="CORNINGLabelExtension">
    <vt:lpwstr>Confidential under NDA</vt:lpwstr>
  </property>
  <property fmtid="{D5CDD505-2E9C-101B-9397-08002B2CF9AE}" pid="6" name="CORNINGDisplayOptionalMarkingLanguage">
    <vt:lpwstr>없음</vt:lpwstr>
  </property>
  <property fmtid="{D5CDD505-2E9C-101B-9397-08002B2CF9AE}" pid="7" name="CORNINGMarkingOption">
    <vt:lpwstr>Automatic</vt:lpwstr>
  </property>
  <property fmtid="{D5CDD505-2E9C-101B-9397-08002B2CF9AE}" pid="8" name="CorningConfigurationVersion">
    <vt:lpwstr>2.2</vt:lpwstr>
  </property>
  <property fmtid="{D5CDD505-2E9C-101B-9397-08002B2CF9AE}" pid="9" name="CCTCode">
    <vt:lpwstr>CR-NDA</vt:lpwstr>
  </property>
  <property fmtid="{D5CDD505-2E9C-101B-9397-08002B2CF9AE}" pid="10" name="CorningFullClassification">
    <vt:lpwstr>Corning Restricted - Confidential under NDA</vt:lpwstr>
  </property>
</Properties>
</file>