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pptx" ContentType="application/vnd.openxmlformats-officedocument.presentationml.presentation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38"/>
  </p:notesMasterIdLst>
  <p:sldIdLst>
    <p:sldId id="1137" r:id="rId2"/>
    <p:sldId id="1213" r:id="rId3"/>
    <p:sldId id="1214" r:id="rId4"/>
    <p:sldId id="1215" r:id="rId5"/>
    <p:sldId id="1208" r:id="rId6"/>
    <p:sldId id="1209" r:id="rId7"/>
    <p:sldId id="1216" r:id="rId8"/>
    <p:sldId id="1211" r:id="rId9"/>
    <p:sldId id="1212" r:id="rId10"/>
    <p:sldId id="1220" r:id="rId11"/>
    <p:sldId id="1221" r:id="rId12"/>
    <p:sldId id="1222" r:id="rId13"/>
    <p:sldId id="1223" r:id="rId14"/>
    <p:sldId id="1224" r:id="rId15"/>
    <p:sldId id="1217" r:id="rId16"/>
    <p:sldId id="1218" r:id="rId17"/>
    <p:sldId id="1219" r:id="rId18"/>
    <p:sldId id="1225" r:id="rId19"/>
    <p:sldId id="1226" r:id="rId20"/>
    <p:sldId id="1239" r:id="rId21"/>
    <p:sldId id="1227" r:id="rId22"/>
    <p:sldId id="1228" r:id="rId23"/>
    <p:sldId id="1229" r:id="rId24"/>
    <p:sldId id="1230" r:id="rId25"/>
    <p:sldId id="1231" r:id="rId26"/>
    <p:sldId id="1232" r:id="rId27"/>
    <p:sldId id="1233" r:id="rId28"/>
    <p:sldId id="1234" r:id="rId29"/>
    <p:sldId id="1235" r:id="rId30"/>
    <p:sldId id="1236" r:id="rId31"/>
    <p:sldId id="1237" r:id="rId32"/>
    <p:sldId id="1238" r:id="rId33"/>
    <p:sldId id="1173" r:id="rId34"/>
    <p:sldId id="1174" r:id="rId35"/>
    <p:sldId id="1182" r:id="rId36"/>
    <p:sldId id="1183" r:id="rId37"/>
  </p:sldIdLst>
  <p:sldSz cx="9906000" cy="6858000" type="A4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497D"/>
    <a:srgbClr val="0000FF"/>
    <a:srgbClr val="17375E"/>
    <a:srgbClr val="FFFF00"/>
    <a:srgbClr val="DCE6F2"/>
    <a:srgbClr val="DDE8F7"/>
    <a:srgbClr val="E8F0F9"/>
    <a:srgbClr val="8EB4E3"/>
    <a:srgbClr val="D9D9FF"/>
    <a:srgbClr val="F04D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보통 스타일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713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1037" y="91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 dirty="0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50444" y="1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E1E4B1-E402-4B09-9C49-E2C43898AA70}" type="datetimeFigureOut">
              <a:rPr lang="ko-KR" altLang="en-US" smtClean="0"/>
              <a:t>2024-07-23</a:t>
            </a:fld>
            <a:endParaRPr lang="ko-KR" altLang="en-US" dirty="0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981075" y="1241425"/>
            <a:ext cx="48355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 dirty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1" y="9428584"/>
            <a:ext cx="2945659" cy="49805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50444" y="9428584"/>
            <a:ext cx="2945659" cy="49805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09E8F8-9FC9-41F9-B0BB-55906671D7C9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372721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5DE547-37B7-4218-889E-744183ABC389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ko-KR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57395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17550" y="744538"/>
            <a:ext cx="5378450" cy="3724275"/>
          </a:xfrm>
          <a:ln/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ko-KR" altLang="ko-KR" dirty="0">
              <a:latin typeface="굴림" pitchFamily="50" charset="-127"/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869791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859F3C-944F-4BC6-8B9A-54DFFE48063D}" type="slidenum">
              <a:rPr lang="en-US" altLang="ko-KR" smtClean="0"/>
              <a:pPr/>
              <a:t>22</a:t>
            </a:fld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12367939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859F3C-944F-4BC6-8B9A-54DFFE48063D}" type="slidenum">
              <a:rPr lang="en-US" altLang="ko-KR" smtClean="0"/>
              <a:pPr/>
              <a:t>23</a:t>
            </a:fld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25028820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859F3C-944F-4BC6-8B9A-54DFFE48063D}" type="slidenum">
              <a:rPr lang="en-US" altLang="ko-KR" smtClean="0"/>
              <a:pPr/>
              <a:t>24</a:t>
            </a:fld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30959716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859F3C-944F-4BC6-8B9A-54DFFE48063D}" type="slidenum">
              <a:rPr lang="en-US" altLang="ko-KR" smtClean="0"/>
              <a:pPr/>
              <a:t>28</a:t>
            </a:fld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24649174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64150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직선 연결선 8"/>
          <p:cNvCxnSpPr/>
          <p:nvPr userDrawn="1"/>
        </p:nvCxnSpPr>
        <p:spPr>
          <a:xfrm flipV="1">
            <a:off x="276123" y="760095"/>
            <a:ext cx="9360000" cy="422"/>
          </a:xfrm>
          <a:prstGeom prst="line">
            <a:avLst/>
          </a:prstGeom>
          <a:ln w="254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7610290" y="6520259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0B1BA7-84C4-4CFF-B44A-B2EECA654EC9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2873345" y="6541958"/>
            <a:ext cx="4132604" cy="200055"/>
          </a:xfrm>
          <a:prstGeom prst="rect">
            <a:avLst/>
          </a:prstGeom>
          <a:noFill/>
        </p:spPr>
        <p:txBody>
          <a:bodyPr wrap="square" bIns="0" rtlCol="0">
            <a:spAutoFit/>
          </a:bodyPr>
          <a:lstStyle/>
          <a:p>
            <a:pPr algn="ctr"/>
            <a:r>
              <a:rPr lang="ko-KR" altLang="en-US" sz="1000" b="1" i="1" smtClean="0">
                <a:solidFill>
                  <a:schemeClr val="bg1">
                    <a:lumMod val="50000"/>
                  </a:schemeClr>
                </a:solidFill>
              </a:rPr>
              <a:t>실천하는 안전만이 무재해를 달성한다</a:t>
            </a:r>
            <a:endParaRPr lang="ko-KR" altLang="en-US" sz="1000" b="1" i="1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49" y="6591385"/>
            <a:ext cx="900894" cy="186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8503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27"/>
          <p:cNvSpPr>
            <a:spLocks noChangeArrowheads="1"/>
          </p:cNvSpPr>
          <p:nvPr userDrawn="1"/>
        </p:nvSpPr>
        <p:spPr bwMode="auto">
          <a:xfrm>
            <a:off x="0" y="1"/>
            <a:ext cx="9906000" cy="688340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36" tIns="45718" rIns="91436" bIns="45718" anchor="ctr"/>
          <a:lstStyle/>
          <a:p>
            <a:pPr>
              <a:lnSpc>
                <a:spcPct val="60000"/>
              </a:lnSpc>
              <a:spcBef>
                <a:spcPct val="50000"/>
              </a:spcBef>
              <a:defRPr/>
            </a:pPr>
            <a:endParaRPr lang="ko-KR" altLang="en-US" sz="1200" dirty="0"/>
          </a:p>
        </p:txBody>
      </p:sp>
      <p:sp>
        <p:nvSpPr>
          <p:cNvPr id="6" name="텍스트 개체 틀 2"/>
          <p:cNvSpPr txBox="1">
            <a:spLocks/>
          </p:cNvSpPr>
          <p:nvPr userDrawn="1"/>
        </p:nvSpPr>
        <p:spPr bwMode="auto">
          <a:xfrm>
            <a:off x="495302" y="1644652"/>
            <a:ext cx="8913813" cy="465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/>
          <a:lstStyle>
            <a:lvl1pPr marL="342900" indent="-3429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ko-KR" altLang="en-US" sz="3200" dirty="0"/>
              <a:t>마스터 텍스트 스타일을 편집합니다</a:t>
            </a:r>
          </a:p>
          <a:p>
            <a:pPr lvl="1">
              <a:defRPr/>
            </a:pPr>
            <a:r>
              <a:rPr lang="ko-KR" altLang="en-US" sz="2800" dirty="0"/>
              <a:t>둘째 수준</a:t>
            </a:r>
          </a:p>
          <a:p>
            <a:pPr lvl="2">
              <a:defRPr/>
            </a:pPr>
            <a:r>
              <a:rPr lang="ko-KR" altLang="en-US" sz="2400" dirty="0"/>
              <a:t>셋째 수준</a:t>
            </a:r>
          </a:p>
          <a:p>
            <a:pPr lvl="3">
              <a:defRPr/>
            </a:pPr>
            <a:r>
              <a:rPr lang="ko-KR" altLang="en-US" sz="2000" dirty="0"/>
              <a:t>넷째 수준</a:t>
            </a:r>
          </a:p>
          <a:p>
            <a:pPr lvl="4">
              <a:defRPr/>
            </a:pPr>
            <a:r>
              <a:rPr lang="ko-KR" altLang="en-US" sz="2000" dirty="0"/>
              <a:t>다섯째 수준</a:t>
            </a:r>
          </a:p>
        </p:txBody>
      </p:sp>
      <p:sp>
        <p:nvSpPr>
          <p:cNvPr id="7" name="Rectangle 1027"/>
          <p:cNvSpPr>
            <a:spLocks noChangeArrowheads="1"/>
          </p:cNvSpPr>
          <p:nvPr userDrawn="1"/>
        </p:nvSpPr>
        <p:spPr bwMode="auto">
          <a:xfrm>
            <a:off x="0" y="0"/>
            <a:ext cx="9906000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36" tIns="45718" rIns="91436" bIns="45718" anchor="ctr"/>
          <a:lstStyle/>
          <a:p>
            <a:pPr algn="ctr">
              <a:lnSpc>
                <a:spcPct val="60000"/>
              </a:lnSpc>
              <a:spcBef>
                <a:spcPct val="50000"/>
              </a:spcBef>
              <a:defRPr/>
            </a:pPr>
            <a:endParaRPr lang="ko-KR" altLang="en-US" sz="1200" dirty="0"/>
          </a:p>
        </p:txBody>
      </p:sp>
      <p:sp>
        <p:nvSpPr>
          <p:cNvPr id="8" name="제목 개체 틀 1"/>
          <p:cNvSpPr txBox="1">
            <a:spLocks/>
          </p:cNvSpPr>
          <p:nvPr userDrawn="1"/>
        </p:nvSpPr>
        <p:spPr bwMode="auto">
          <a:xfrm>
            <a:off x="495302" y="282575"/>
            <a:ext cx="8913813" cy="117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4" tIns="45712" rIns="91424" bIns="45712" anchor="ctr"/>
          <a:lstStyle/>
          <a:p>
            <a:pPr algn="ctr" eaLnBrk="0" hangingPunct="0">
              <a:defRPr/>
            </a:pPr>
            <a:r>
              <a:rPr lang="ko-KR" altLang="en-US" sz="4400" b="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마스터 제목 스타일 편집</a:t>
            </a:r>
          </a:p>
        </p:txBody>
      </p:sp>
      <p:sp>
        <p:nvSpPr>
          <p:cNvPr id="10" name="텍스트 개체 틀 2"/>
          <p:cNvSpPr txBox="1">
            <a:spLocks/>
          </p:cNvSpPr>
          <p:nvPr userDrawn="1"/>
        </p:nvSpPr>
        <p:spPr bwMode="auto">
          <a:xfrm>
            <a:off x="495302" y="1644652"/>
            <a:ext cx="8913813" cy="465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4" tIns="45712" rIns="91424" bIns="45712"/>
          <a:lstStyle>
            <a:lvl1pPr marL="342900" indent="-3429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ko-KR" altLang="en-US" sz="3200" dirty="0"/>
              <a:t>마스터 텍스트 스타일을 편집합니다</a:t>
            </a:r>
          </a:p>
          <a:p>
            <a:pPr lvl="1">
              <a:defRPr/>
            </a:pPr>
            <a:r>
              <a:rPr lang="ko-KR" altLang="en-US" sz="2800" dirty="0"/>
              <a:t>둘째 수준</a:t>
            </a:r>
          </a:p>
          <a:p>
            <a:pPr lvl="2">
              <a:defRPr/>
            </a:pPr>
            <a:r>
              <a:rPr lang="ko-KR" altLang="en-US" sz="2400" dirty="0"/>
              <a:t>셋째 수준</a:t>
            </a:r>
          </a:p>
          <a:p>
            <a:pPr lvl="3">
              <a:defRPr/>
            </a:pPr>
            <a:r>
              <a:rPr lang="ko-KR" altLang="en-US" sz="2000" dirty="0"/>
              <a:t>넷째 수준</a:t>
            </a:r>
          </a:p>
          <a:p>
            <a:pPr lvl="4">
              <a:defRPr/>
            </a:pPr>
            <a:r>
              <a:rPr lang="ko-KR" altLang="en-US" sz="2000" dirty="0"/>
              <a:t>다섯째 수준</a:t>
            </a:r>
          </a:p>
        </p:txBody>
      </p:sp>
      <p:sp>
        <p:nvSpPr>
          <p:cNvPr id="11" name="Rectangle 1027"/>
          <p:cNvSpPr>
            <a:spLocks noChangeArrowheads="1"/>
          </p:cNvSpPr>
          <p:nvPr userDrawn="1"/>
        </p:nvSpPr>
        <p:spPr bwMode="auto">
          <a:xfrm>
            <a:off x="-1587" y="1"/>
            <a:ext cx="9906001" cy="688340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24" tIns="45712" rIns="91424" bIns="45712" anchor="ctr"/>
          <a:lstStyle/>
          <a:p>
            <a:pPr algn="ctr">
              <a:lnSpc>
                <a:spcPct val="60000"/>
              </a:lnSpc>
              <a:spcBef>
                <a:spcPct val="50000"/>
              </a:spcBef>
              <a:defRPr/>
            </a:pPr>
            <a:endParaRPr lang="ko-KR" altLang="en-US" sz="1200" dirty="0"/>
          </a:p>
        </p:txBody>
      </p:sp>
      <p:pic>
        <p:nvPicPr>
          <p:cNvPr id="16" name="Picture 10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60500" y="381000"/>
            <a:ext cx="3184526" cy="8001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7" name="Picture 11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538" y="238125"/>
            <a:ext cx="1185862" cy="20891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42950" y="2130428"/>
            <a:ext cx="8420100" cy="14700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9" name="텍스트 개체 틀 2"/>
          <p:cNvSpPr>
            <a:spLocks noGrp="1"/>
          </p:cNvSpPr>
          <p:nvPr>
            <p:ph idx="13"/>
          </p:nvPr>
        </p:nvSpPr>
        <p:spPr bwMode="auto">
          <a:xfrm>
            <a:off x="495302" y="1644652"/>
            <a:ext cx="8913812" cy="4652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/>
          <a:lstStyle/>
          <a:p>
            <a:pPr lvl="0"/>
            <a:r>
              <a:rPr lang="ko-KR" altLang="en-US" noProof="0"/>
              <a:t>마스터 텍스트 스타일을 편집합니다</a:t>
            </a:r>
          </a:p>
          <a:p>
            <a:pPr lvl="1"/>
            <a:r>
              <a:rPr lang="ko-KR" altLang="en-US" noProof="0"/>
              <a:t>둘째 수준</a:t>
            </a:r>
          </a:p>
          <a:p>
            <a:pPr lvl="2"/>
            <a:r>
              <a:rPr lang="ko-KR" altLang="en-US" noProof="0"/>
              <a:t>셋째 수준</a:t>
            </a:r>
          </a:p>
          <a:p>
            <a:pPr lvl="3"/>
            <a:r>
              <a:rPr lang="ko-KR" altLang="en-US" noProof="0"/>
              <a:t>넷째 수준</a:t>
            </a:r>
          </a:p>
          <a:p>
            <a:pPr lvl="4"/>
            <a:r>
              <a:rPr lang="ko-KR" altLang="en-US" noProof="0"/>
              <a:t>다섯째 수준</a:t>
            </a:r>
          </a:p>
        </p:txBody>
      </p:sp>
      <p:sp>
        <p:nvSpPr>
          <p:cNvPr id="18" name="Rectangle 4"/>
          <p:cNvSpPr>
            <a:spLocks noGrp="1" noChangeArrowheads="1"/>
          </p:cNvSpPr>
          <p:nvPr>
            <p:ph type="dt" sz="half" idx="14"/>
          </p:nvPr>
        </p:nvSpPr>
        <p:spPr>
          <a:xfrm>
            <a:off x="495300" y="6245225"/>
            <a:ext cx="23114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 dirty="0"/>
          </a:p>
        </p:txBody>
      </p:sp>
      <p:sp>
        <p:nvSpPr>
          <p:cNvPr id="19" name="Rectangle 5"/>
          <p:cNvSpPr>
            <a:spLocks noGrp="1" noChangeArrowheads="1"/>
          </p:cNvSpPr>
          <p:nvPr>
            <p:ph type="ftr" sz="quarter" idx="15"/>
          </p:nvPr>
        </p:nvSpPr>
        <p:spPr>
          <a:xfrm>
            <a:off x="3384550" y="6245225"/>
            <a:ext cx="31369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 dirty="0"/>
          </a:p>
        </p:txBody>
      </p:sp>
      <p:pic>
        <p:nvPicPr>
          <p:cNvPr id="20" name="그림 1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38" y="6381328"/>
            <a:ext cx="2064986" cy="393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6396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Noto Sans Korean Black" pitchFamily="34" charset="-127"/>
                <a:ea typeface="Noto Sans Korean Black" pitchFamily="34" charset="-127"/>
              </a:defRPr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Noto Sans Korean Black" pitchFamily="34" charset="-127"/>
                <a:ea typeface="Noto Sans Korean Black" pitchFamily="34" charset="-127"/>
              </a:defRPr>
            </a:lvl1pPr>
            <a:lvl2pPr>
              <a:defRPr>
                <a:latin typeface="Noto Sans Korean Black" pitchFamily="34" charset="-127"/>
                <a:ea typeface="Noto Sans Korean Black" pitchFamily="34" charset="-127"/>
              </a:defRPr>
            </a:lvl2pPr>
            <a:lvl3pPr>
              <a:defRPr>
                <a:latin typeface="Noto Sans Korean Black" pitchFamily="34" charset="-127"/>
                <a:ea typeface="Noto Sans Korean Black" pitchFamily="34" charset="-127"/>
              </a:defRPr>
            </a:lvl3pPr>
            <a:lvl4pPr>
              <a:defRPr>
                <a:latin typeface="Noto Sans Korean Black" pitchFamily="34" charset="-127"/>
                <a:ea typeface="Noto Sans Korean Black" pitchFamily="34" charset="-127"/>
              </a:defRPr>
            </a:lvl4pPr>
            <a:lvl5pPr>
              <a:defRPr>
                <a:latin typeface="Noto Sans Korean Black" pitchFamily="34" charset="-127"/>
                <a:ea typeface="Noto Sans Korean Black" pitchFamily="34" charset="-127"/>
              </a:defRPr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5662407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272350" y="0"/>
            <a:ext cx="9361300" cy="548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272350" y="1988800"/>
            <a:ext cx="9361300" cy="432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384550" y="6448357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 latinLnBrk="1">
              <a:spcBef>
                <a:spcPts val="0"/>
              </a:spcBef>
              <a:spcAft>
                <a:spcPts val="0"/>
              </a:spcAft>
            </a:pPr>
            <a:endParaRPr lang="ko-KR" altLang="en-US" b="0" i="0" dirty="0">
              <a:solidFill>
                <a:prstClr val="black">
                  <a:tint val="75000"/>
                </a:prstClr>
              </a:solidFill>
              <a:latin typeface="맑은 고딕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7610290" y="6448357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 latinLnBrk="1">
              <a:spcBef>
                <a:spcPts val="0"/>
              </a:spcBef>
              <a:spcAft>
                <a:spcPts val="0"/>
              </a:spcAft>
            </a:pPr>
            <a:fld id="{84D2F7BE-0906-4E5A-BCA4-8C3BAEE5F3BD}" type="slidenum">
              <a:rPr lang="ko-KR" altLang="en-US" b="0" i="0" smtClean="0">
                <a:solidFill>
                  <a:prstClr val="black">
                    <a:tint val="75000"/>
                  </a:prstClr>
                </a:solidFill>
                <a:latin typeface="맑은 고딕"/>
              </a:rPr>
              <a:pPr fontAlgn="auto" latinLnBrk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ko-KR" altLang="en-US" b="0" i="0" dirty="0">
              <a:solidFill>
                <a:prstClr val="black">
                  <a:tint val="75000"/>
                </a:prstClr>
              </a:solidFill>
              <a:latin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449136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94" r:id="rId2"/>
    <p:sldLayoutId id="2147483695" r:id="rId3"/>
    <p:sldLayoutId id="2147483696" r:id="rId4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844078" rtl="0" eaLnBrk="1" latinLnBrk="0" hangingPunct="1">
        <a:spcBef>
          <a:spcPct val="0"/>
        </a:spcBef>
        <a:buNone/>
        <a:defRPr sz="1846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16529" indent="-316529" algn="l" defTabSz="844078" rtl="0" eaLnBrk="1" latinLnBrk="0" hangingPunct="1">
        <a:spcBef>
          <a:spcPct val="20000"/>
        </a:spcBef>
        <a:buFont typeface="맑은 고딕" pitchFamily="50" charset="-127"/>
        <a:buChar char="○"/>
        <a:defRPr sz="1292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685813" indent="-263775" algn="l" defTabSz="844078" rtl="0" eaLnBrk="1" latinLnBrk="0" hangingPunct="1">
        <a:spcBef>
          <a:spcPct val="20000"/>
        </a:spcBef>
        <a:buFont typeface="맑은 고딕" pitchFamily="50" charset="-127"/>
        <a:buChar char="­"/>
        <a:defRPr sz="1108" kern="1200">
          <a:solidFill>
            <a:schemeClr val="tx1"/>
          </a:solidFill>
          <a:latin typeface="+mn-lt"/>
          <a:ea typeface="+mn-ea"/>
          <a:cs typeface="+mn-cs"/>
        </a:defRPr>
      </a:lvl2pPr>
      <a:lvl3pPr marL="1055097" indent="-211020" algn="l" defTabSz="844078" rtl="0" eaLnBrk="1" latinLnBrk="1" hangingPunct="1">
        <a:spcBef>
          <a:spcPct val="20000"/>
        </a:spcBef>
        <a:buFont typeface="Arial" pitchFamily="34" charset="0"/>
        <a:buChar char="•"/>
        <a:defRPr sz="2215" kern="1200">
          <a:solidFill>
            <a:schemeClr val="tx1"/>
          </a:solidFill>
          <a:latin typeface="+mn-lt"/>
          <a:ea typeface="+mn-ea"/>
          <a:cs typeface="+mn-cs"/>
        </a:defRPr>
      </a:lvl3pPr>
      <a:lvl4pPr marL="1477136" indent="-211020" algn="l" defTabSz="844078" rtl="0" eaLnBrk="1" latinLnBrk="1" hangingPunct="1">
        <a:spcBef>
          <a:spcPct val="20000"/>
        </a:spcBef>
        <a:buFont typeface="Arial" pitchFamily="34" charset="0"/>
        <a:buChar char="–"/>
        <a:defRPr sz="1846" kern="1200">
          <a:solidFill>
            <a:schemeClr val="tx1"/>
          </a:solidFill>
          <a:latin typeface="+mn-lt"/>
          <a:ea typeface="+mn-ea"/>
          <a:cs typeface="+mn-cs"/>
        </a:defRPr>
      </a:lvl4pPr>
      <a:lvl5pPr marL="1899175" indent="-211020" algn="l" defTabSz="844078" rtl="0" eaLnBrk="1" latinLnBrk="1" hangingPunct="1">
        <a:spcBef>
          <a:spcPct val="20000"/>
        </a:spcBef>
        <a:buFont typeface="Arial" pitchFamily="34" charset="0"/>
        <a:buChar char="»"/>
        <a:defRPr sz="1846" kern="1200">
          <a:solidFill>
            <a:schemeClr val="tx1"/>
          </a:solidFill>
          <a:latin typeface="+mn-lt"/>
          <a:ea typeface="+mn-ea"/>
          <a:cs typeface="+mn-cs"/>
        </a:defRPr>
      </a:lvl5pPr>
      <a:lvl6pPr marL="2321213" indent="-211020" algn="l" defTabSz="844078" rtl="0" eaLnBrk="1" latinLnBrk="1" hangingPunct="1">
        <a:spcBef>
          <a:spcPct val="20000"/>
        </a:spcBef>
        <a:buFont typeface="Arial" pitchFamily="34" charset="0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6pPr>
      <a:lvl7pPr marL="2743253" indent="-211020" algn="l" defTabSz="844078" rtl="0" eaLnBrk="1" latinLnBrk="1" hangingPunct="1">
        <a:spcBef>
          <a:spcPct val="20000"/>
        </a:spcBef>
        <a:buFont typeface="Arial" pitchFamily="34" charset="0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7pPr>
      <a:lvl8pPr marL="3165291" indent="-211020" algn="l" defTabSz="844078" rtl="0" eaLnBrk="1" latinLnBrk="1" hangingPunct="1">
        <a:spcBef>
          <a:spcPct val="20000"/>
        </a:spcBef>
        <a:buFont typeface="Arial" pitchFamily="34" charset="0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8pPr>
      <a:lvl9pPr marL="3587330" indent="-211020" algn="l" defTabSz="844078" rtl="0" eaLnBrk="1" latinLnBrk="1" hangingPunct="1">
        <a:spcBef>
          <a:spcPct val="20000"/>
        </a:spcBef>
        <a:buFont typeface="Arial" pitchFamily="34" charset="0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844078" rtl="0" eaLnBrk="1" latinLnBrk="1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1pPr>
      <a:lvl2pPr marL="422039" algn="l" defTabSz="844078" rtl="0" eaLnBrk="1" latinLnBrk="1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2pPr>
      <a:lvl3pPr marL="844078" algn="l" defTabSz="844078" rtl="0" eaLnBrk="1" latinLnBrk="1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3pPr>
      <a:lvl4pPr marL="1266117" algn="l" defTabSz="844078" rtl="0" eaLnBrk="1" latinLnBrk="1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688155" algn="l" defTabSz="844078" rtl="0" eaLnBrk="1" latinLnBrk="1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110195" algn="l" defTabSz="844078" rtl="0" eaLnBrk="1" latinLnBrk="1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532233" algn="l" defTabSz="844078" rtl="0" eaLnBrk="1" latinLnBrk="1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2954272" algn="l" defTabSz="844078" rtl="0" eaLnBrk="1" latinLnBrk="1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376311" algn="l" defTabSz="844078" rtl="0" eaLnBrk="1" latinLnBrk="1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9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PowerPoint_______.pptx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8.w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1"/>
          <p:cNvSpPr txBox="1">
            <a:spLocks/>
          </p:cNvSpPr>
          <p:nvPr/>
        </p:nvSpPr>
        <p:spPr>
          <a:xfrm>
            <a:off x="174567" y="1595449"/>
            <a:ext cx="9603353" cy="549979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30000"/>
              </a:lnSpc>
              <a:spcBef>
                <a:spcPts val="100"/>
              </a:spcBef>
              <a:spcAft>
                <a:spcPts val="100"/>
              </a:spcAft>
            </a:pPr>
            <a:r>
              <a:rPr lang="ko-KR" altLang="en-US" smtClean="0">
                <a:solidFill>
                  <a:prstClr val="black"/>
                </a:solidFill>
                <a:latin typeface="Trebuchet MS" panose="020B0603020202020204" pitchFamily="34" charset="0"/>
              </a:rPr>
              <a:t>        환경안전팀 월간 소통회의</a:t>
            </a:r>
            <a:r>
              <a:rPr lang="en-US" altLang="ko-KR" smtClean="0">
                <a:solidFill>
                  <a:prstClr val="black"/>
                </a:solidFill>
                <a:latin typeface="Trebuchet MS" panose="020B0603020202020204" pitchFamily="34" charset="0"/>
              </a:rPr>
              <a:t>(MBS) </a:t>
            </a:r>
            <a:r>
              <a:rPr lang="ko-KR" altLang="en-US" smtClean="0">
                <a:solidFill>
                  <a:prstClr val="black"/>
                </a:solidFill>
                <a:latin typeface="Trebuchet MS" panose="020B0603020202020204" pitchFamily="34" charset="0"/>
              </a:rPr>
              <a:t>작성방법</a:t>
            </a:r>
            <a:endParaRPr lang="ko-KR" altLang="en-US" dirty="0">
              <a:solidFill>
                <a:prstClr val="black"/>
              </a:solidFill>
              <a:latin typeface="Trebuchet MS" panose="020B0603020202020204" pitchFamily="34" charset="0"/>
            </a:endParaRPr>
          </a:p>
        </p:txBody>
      </p:sp>
      <p:cxnSp>
        <p:nvCxnSpPr>
          <p:cNvPr id="7" name="직선 연결선 6"/>
          <p:cNvCxnSpPr/>
          <p:nvPr/>
        </p:nvCxnSpPr>
        <p:spPr>
          <a:xfrm>
            <a:off x="1208480" y="2272936"/>
            <a:ext cx="7976492" cy="0"/>
          </a:xfrm>
          <a:prstGeom prst="line">
            <a:avLst/>
          </a:prstGeom>
          <a:ln w="254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부제목 2"/>
          <p:cNvSpPr txBox="1">
            <a:spLocks/>
          </p:cNvSpPr>
          <p:nvPr/>
        </p:nvSpPr>
        <p:spPr>
          <a:xfrm>
            <a:off x="1208480" y="5061844"/>
            <a:ext cx="986116" cy="37513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r" defTabSz="844078" rtl="0" eaLnBrk="1" latinLnBrk="0" hangingPunct="1">
              <a:spcBef>
                <a:spcPct val="20000"/>
              </a:spcBef>
              <a:buFont typeface="맑은 고딕" pitchFamily="50" charset="-127"/>
              <a:buNone/>
              <a:defRPr sz="1477" b="1" kern="1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22039" indent="0" algn="ctr" defTabSz="844078" rtl="0" eaLnBrk="1" latinLnBrk="0" hangingPunct="1">
              <a:spcBef>
                <a:spcPct val="20000"/>
              </a:spcBef>
              <a:buFont typeface="맑은 고딕" pitchFamily="50" charset="-127"/>
              <a:buNone/>
              <a:defRPr sz="1108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44078" indent="0" algn="ctr" defTabSz="844078" rtl="0" eaLnBrk="1" latinLnBrk="1" hangingPunct="1">
              <a:spcBef>
                <a:spcPct val="20000"/>
              </a:spcBef>
              <a:buFont typeface="Arial" pitchFamily="34" charset="0"/>
              <a:buNone/>
              <a:defRPr sz="221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6117" indent="0" algn="ctr" defTabSz="844078" rtl="0" eaLnBrk="1" latinLnBrk="1" hangingPunct="1">
              <a:spcBef>
                <a:spcPct val="20000"/>
              </a:spcBef>
              <a:buFont typeface="Arial" pitchFamily="34" charset="0"/>
              <a:buNone/>
              <a:defRPr sz="1846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88155" indent="0" algn="ctr" defTabSz="844078" rtl="0" eaLnBrk="1" latinLnBrk="1" hangingPunct="1">
              <a:spcBef>
                <a:spcPct val="20000"/>
              </a:spcBef>
              <a:buFont typeface="Arial" pitchFamily="34" charset="0"/>
              <a:buNone/>
              <a:defRPr sz="1846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110195" indent="0" algn="ctr" defTabSz="844078" rtl="0" eaLnBrk="1" latinLnBrk="1" hangingPunct="1">
              <a:spcBef>
                <a:spcPct val="20000"/>
              </a:spcBef>
              <a:buFont typeface="Arial" pitchFamily="34" charset="0"/>
              <a:buNone/>
              <a:defRPr sz="1846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532233" indent="0" algn="ctr" defTabSz="844078" rtl="0" eaLnBrk="1" latinLnBrk="1" hangingPunct="1">
              <a:spcBef>
                <a:spcPct val="20000"/>
              </a:spcBef>
              <a:buFont typeface="Arial" pitchFamily="34" charset="0"/>
              <a:buNone/>
              <a:defRPr sz="1846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954272" indent="0" algn="ctr" defTabSz="844078" rtl="0" eaLnBrk="1" latinLnBrk="1" hangingPunct="1">
              <a:spcBef>
                <a:spcPct val="20000"/>
              </a:spcBef>
              <a:buFont typeface="Arial" pitchFamily="34" charset="0"/>
              <a:buNone/>
              <a:defRPr sz="1846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376311" indent="0" algn="ctr" defTabSz="844078" rtl="0" eaLnBrk="1" latinLnBrk="1" hangingPunct="1">
              <a:spcBef>
                <a:spcPct val="20000"/>
              </a:spcBef>
              <a:buFont typeface="Arial" pitchFamily="34" charset="0"/>
              <a:buNone/>
              <a:defRPr sz="1846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84407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맑은 고딕" pitchFamily="50" charset="-127"/>
              <a:buNone/>
              <a:tabLst/>
              <a:defRPr/>
            </a:pPr>
            <a:r>
              <a:rPr kumimoji="0" lang="en-US" altLang="ko-KR" sz="1662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맑은 고딕" panose="020B0503020000020004" pitchFamily="50" charset="-127"/>
              </a:rPr>
              <a:t>2024. 7</a:t>
            </a:r>
            <a:endParaRPr kumimoji="0" lang="en-US" altLang="ko-KR" sz="1662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맑은 고딕" panose="020B0503020000020004" pitchFamily="50" charset="-127"/>
            </a:endParaRPr>
          </a:p>
        </p:txBody>
      </p:sp>
      <p:sp>
        <p:nvSpPr>
          <p:cNvPr id="11" name="제목 1"/>
          <p:cNvSpPr txBox="1">
            <a:spLocks/>
          </p:cNvSpPr>
          <p:nvPr/>
        </p:nvSpPr>
        <p:spPr>
          <a:xfrm>
            <a:off x="1208480" y="2272937"/>
            <a:ext cx="8394873" cy="295102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3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altLang="ko-KR" sz="1600" smtClean="0">
                <a:solidFill>
                  <a:prstClr val="black"/>
                </a:solidFill>
                <a:latin typeface="Trebuchet MS" panose="020B0603020202020204" pitchFamily="34" charset="0"/>
              </a:rPr>
              <a:t>*MBS(Monthly Brief Safety)</a:t>
            </a:r>
            <a:endParaRPr lang="ko-KR" altLang="en-US" sz="1600" dirty="0">
              <a:solidFill>
                <a:prstClr val="black"/>
              </a:solidFill>
              <a:latin typeface="Trebuchet MS" panose="020B0603020202020204" pitchFamily="34" charset="0"/>
            </a:endParaRPr>
          </a:p>
        </p:txBody>
      </p:sp>
      <p:sp>
        <p:nvSpPr>
          <p:cNvPr id="12" name="부제목 2"/>
          <p:cNvSpPr txBox="1">
            <a:spLocks/>
          </p:cNvSpPr>
          <p:nvPr/>
        </p:nvSpPr>
        <p:spPr>
          <a:xfrm>
            <a:off x="1228073" y="5434143"/>
            <a:ext cx="1293057" cy="35772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r" defTabSz="844078" rtl="0" eaLnBrk="1" latinLnBrk="0" hangingPunct="1">
              <a:spcBef>
                <a:spcPct val="20000"/>
              </a:spcBef>
              <a:buFont typeface="맑은 고딕" pitchFamily="50" charset="-127"/>
              <a:buNone/>
              <a:defRPr sz="1477" b="1" kern="1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22039" indent="0" algn="ctr" defTabSz="844078" rtl="0" eaLnBrk="1" latinLnBrk="0" hangingPunct="1">
              <a:spcBef>
                <a:spcPct val="20000"/>
              </a:spcBef>
              <a:buFont typeface="맑은 고딕" pitchFamily="50" charset="-127"/>
              <a:buNone/>
              <a:defRPr sz="1108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44078" indent="0" algn="ctr" defTabSz="844078" rtl="0" eaLnBrk="1" latinLnBrk="1" hangingPunct="1">
              <a:spcBef>
                <a:spcPct val="20000"/>
              </a:spcBef>
              <a:buFont typeface="Arial" pitchFamily="34" charset="0"/>
              <a:buNone/>
              <a:defRPr sz="221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6117" indent="0" algn="ctr" defTabSz="844078" rtl="0" eaLnBrk="1" latinLnBrk="1" hangingPunct="1">
              <a:spcBef>
                <a:spcPct val="20000"/>
              </a:spcBef>
              <a:buFont typeface="Arial" pitchFamily="34" charset="0"/>
              <a:buNone/>
              <a:defRPr sz="1846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88155" indent="0" algn="ctr" defTabSz="844078" rtl="0" eaLnBrk="1" latinLnBrk="1" hangingPunct="1">
              <a:spcBef>
                <a:spcPct val="20000"/>
              </a:spcBef>
              <a:buFont typeface="Arial" pitchFamily="34" charset="0"/>
              <a:buNone/>
              <a:defRPr sz="1846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110195" indent="0" algn="ctr" defTabSz="844078" rtl="0" eaLnBrk="1" latinLnBrk="1" hangingPunct="1">
              <a:spcBef>
                <a:spcPct val="20000"/>
              </a:spcBef>
              <a:buFont typeface="Arial" pitchFamily="34" charset="0"/>
              <a:buNone/>
              <a:defRPr sz="1846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532233" indent="0" algn="ctr" defTabSz="844078" rtl="0" eaLnBrk="1" latinLnBrk="1" hangingPunct="1">
              <a:spcBef>
                <a:spcPct val="20000"/>
              </a:spcBef>
              <a:buFont typeface="Arial" pitchFamily="34" charset="0"/>
              <a:buNone/>
              <a:defRPr sz="1846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954272" indent="0" algn="ctr" defTabSz="844078" rtl="0" eaLnBrk="1" latinLnBrk="1" hangingPunct="1">
              <a:spcBef>
                <a:spcPct val="20000"/>
              </a:spcBef>
              <a:buFont typeface="Arial" pitchFamily="34" charset="0"/>
              <a:buNone/>
              <a:defRPr sz="1846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376311" indent="0" algn="ctr" defTabSz="844078" rtl="0" eaLnBrk="1" latinLnBrk="1" hangingPunct="1">
              <a:spcBef>
                <a:spcPct val="20000"/>
              </a:spcBef>
              <a:buFont typeface="Arial" pitchFamily="34" charset="0"/>
              <a:buNone/>
              <a:defRPr sz="1846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4407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맑은 고딕" pitchFamily="50" charset="-127"/>
              <a:buNone/>
              <a:tabLst/>
              <a:defRPr/>
            </a:pPr>
            <a:r>
              <a:rPr kumimoji="0" lang="ko-KR" altLang="en-US" sz="1662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맑은 고딕" panose="020B0503020000020004" pitchFamily="50" charset="-127"/>
              </a:rPr>
              <a:t>환경안전팀</a:t>
            </a:r>
            <a:endParaRPr kumimoji="0" lang="en-US" altLang="ko-KR" sz="1662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240591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 Box 5"/>
          <p:cNvSpPr txBox="1">
            <a:spLocks noChangeArrowheads="1"/>
          </p:cNvSpPr>
          <p:nvPr/>
        </p:nvSpPr>
        <p:spPr bwMode="auto">
          <a:xfrm>
            <a:off x="0" y="2887315"/>
            <a:ext cx="9906000" cy="1083374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3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+mj-ea"/>
                <a:ea typeface="+mj-ea"/>
                <a:sym typeface="Wingdings" pitchFamily="2" charset="2"/>
              </a:rPr>
              <a:t>PJT </a:t>
            </a:r>
            <a:r>
              <a:rPr kumimoji="0" lang="ko-KR" altLang="en-US" sz="2800" b="1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+mj-ea"/>
                <a:ea typeface="+mj-ea"/>
                <a:sym typeface="Wingdings" pitchFamily="2" charset="2"/>
              </a:rPr>
              <a:t>주요 현황</a:t>
            </a:r>
            <a:endParaRPr kumimoji="0" lang="en-US" altLang="ko-KR" sz="2800" b="1" i="0" u="none" strike="noStrike" kern="1200" cap="none" spc="0" normalizeH="0" baseline="0" noProof="0" smtClean="0">
              <a:ln>
                <a:noFill/>
              </a:ln>
              <a:effectLst/>
              <a:uLnTx/>
              <a:uFillTx/>
              <a:latin typeface="+mj-ea"/>
              <a:ea typeface="+mj-ea"/>
              <a:sym typeface="Wingdings" pitchFamily="2" charset="2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3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2800" b="1" noProof="0" smtClean="0">
                <a:latin typeface="+mj-ea"/>
                <a:ea typeface="+mj-ea"/>
                <a:sym typeface="Wingdings" pitchFamily="2" charset="2"/>
              </a:rPr>
              <a:t>SDC </a:t>
            </a:r>
            <a:r>
              <a:rPr lang="ko-KR" altLang="en-US" sz="2800" b="1" noProof="0" smtClean="0">
                <a:latin typeface="+mj-ea"/>
                <a:ea typeface="+mj-ea"/>
                <a:sym typeface="Wingdings" pitchFamily="2" charset="2"/>
              </a:rPr>
              <a:t>아산</a:t>
            </a:r>
            <a:endParaRPr kumimoji="0" lang="ko-KR" alt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ea"/>
              <a:ea typeface="+mj-ea"/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40437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 Box 5"/>
          <p:cNvSpPr txBox="1">
            <a:spLocks noChangeArrowheads="1"/>
          </p:cNvSpPr>
          <p:nvPr/>
        </p:nvSpPr>
        <p:spPr bwMode="auto">
          <a:xfrm>
            <a:off x="255571" y="240249"/>
            <a:ext cx="6041712" cy="400110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lvl="0" defTabSz="914400">
              <a:spcBef>
                <a:spcPct val="30000"/>
              </a:spcBef>
              <a:defRPr/>
            </a:pPr>
            <a:r>
              <a:rPr lang="en-US" altLang="ko-KR" sz="2000" b="1">
                <a:latin typeface="Trebuchet MS" panose="020B0603020202020204" pitchFamily="34" charset="0"/>
                <a:sym typeface="Wingdings" pitchFamily="2" charset="2"/>
              </a:rPr>
              <a:t>1. </a:t>
            </a:r>
            <a:r>
              <a:rPr lang="ko-KR" altLang="en-US" sz="2000" b="1">
                <a:latin typeface="Trebuchet MS" panose="020B0603020202020204" pitchFamily="34" charset="0"/>
                <a:sym typeface="Wingdings" pitchFamily="2" charset="2"/>
              </a:rPr>
              <a:t>당사현황 공유</a:t>
            </a:r>
            <a:endParaRPr lang="ko-KR" altLang="en-US" sz="1200" b="1" dirty="0">
              <a:solidFill>
                <a:schemeClr val="tx1">
                  <a:lumMod val="50000"/>
                  <a:lumOff val="50000"/>
                </a:schemeClr>
              </a:solidFill>
              <a:latin typeface="Trebuchet MS" panose="020B0603020202020204" pitchFamily="34" charset="0"/>
              <a:sym typeface="Wingdings" pitchFamily="2" charset="2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80458" y="778654"/>
            <a:ext cx="9356515" cy="4154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 defTabSz="914400" latinLnBrk="1">
              <a:lnSpc>
                <a:spcPct val="150000"/>
              </a:lnSpc>
              <a:defRPr/>
            </a:pPr>
            <a:r>
              <a:rPr lang="en-US" altLang="ko-KR" sz="1400" b="1" dirty="0">
                <a:solidFill>
                  <a:prstClr val="black"/>
                </a:solidFill>
                <a:latin typeface="+mj-ea"/>
                <a:ea typeface="+mj-ea"/>
              </a:rPr>
              <a:t>1-1. PJT </a:t>
            </a:r>
            <a:r>
              <a:rPr lang="ko-KR" altLang="en-US" sz="1400" b="1" dirty="0">
                <a:solidFill>
                  <a:prstClr val="black"/>
                </a:solidFill>
                <a:latin typeface="+mj-ea"/>
                <a:ea typeface="+mj-ea"/>
              </a:rPr>
              <a:t>현장 상황 보고</a:t>
            </a:r>
            <a:r>
              <a:rPr lang="en-US" altLang="ko-KR" sz="1400" b="1" dirty="0">
                <a:solidFill>
                  <a:prstClr val="black"/>
                </a:solidFill>
                <a:latin typeface="+mj-ea"/>
                <a:ea typeface="+mj-ea"/>
              </a:rPr>
              <a:t>(SDC </a:t>
            </a:r>
            <a:r>
              <a:rPr lang="ko-KR" altLang="en-US" sz="1400" b="1" dirty="0" err="1">
                <a:solidFill>
                  <a:prstClr val="black"/>
                </a:solidFill>
                <a:latin typeface="+mj-ea"/>
                <a:ea typeface="+mj-ea"/>
              </a:rPr>
              <a:t>탕정현장</a:t>
            </a:r>
            <a:r>
              <a:rPr lang="en-US" altLang="ko-KR" sz="1400" b="1" dirty="0">
                <a:solidFill>
                  <a:prstClr val="black"/>
                </a:solidFill>
                <a:latin typeface="+mj-ea"/>
                <a:ea typeface="+mj-ea"/>
              </a:rPr>
              <a:t>)</a:t>
            </a:r>
          </a:p>
        </p:txBody>
      </p:sp>
      <p:graphicFrame>
        <p:nvGraphicFramePr>
          <p:cNvPr id="12" name="표 11"/>
          <p:cNvGraphicFramePr>
            <a:graphicFrameLocks noGrp="1"/>
          </p:cNvGraphicFramePr>
          <p:nvPr>
            <p:extLst/>
          </p:nvPr>
        </p:nvGraphicFramePr>
        <p:xfrm>
          <a:off x="555171" y="1158331"/>
          <a:ext cx="8798680" cy="10688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98680">
                  <a:extLst>
                    <a:ext uri="{9D8B030D-6E8A-4147-A177-3AD203B41FA5}">
                      <a16:colId xmlns:a16="http://schemas.microsoft.com/office/drawing/2014/main" val="426582047"/>
                    </a:ext>
                  </a:extLst>
                </a:gridCol>
              </a:tblGrid>
              <a:tr h="327148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>
                          <a:solidFill>
                            <a:schemeClr val="tx1"/>
                          </a:solidFill>
                        </a:rPr>
                        <a:t>7</a:t>
                      </a:r>
                      <a:r>
                        <a:rPr lang="ko-KR" altLang="en-US" sz="1200">
                          <a:solidFill>
                            <a:schemeClr val="tx1"/>
                          </a:solidFill>
                        </a:rPr>
                        <a:t>월 중점 활동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4635498"/>
                  </a:ext>
                </a:extLst>
              </a:tr>
              <a:tr h="741680"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2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1200" b="1" dirty="0">
                          <a:solidFill>
                            <a:schemeClr val="tx1"/>
                          </a:solidFill>
                        </a:rPr>
                        <a:t>1)</a:t>
                      </a:r>
                      <a:r>
                        <a:rPr lang="en-US" altLang="ko-KR" sz="1200" b="1" baseline="0" dirty="0">
                          <a:solidFill>
                            <a:schemeClr val="tx1"/>
                          </a:solidFill>
                        </a:rPr>
                        <a:t>  S-TRA </a:t>
                      </a:r>
                      <a:r>
                        <a:rPr lang="ko-KR" altLang="en-US" sz="1200" b="1" baseline="0" dirty="0">
                          <a:solidFill>
                            <a:schemeClr val="tx1"/>
                          </a:solidFill>
                        </a:rPr>
                        <a:t>위험성평가 기법 적용</a:t>
                      </a:r>
                      <a:endParaRPr lang="en-US" altLang="ko-KR" sz="1200" b="1" baseline="0" dirty="0">
                        <a:solidFill>
                          <a:schemeClr val="tx1"/>
                        </a:solidFill>
                      </a:endParaRPr>
                    </a:p>
                    <a:p>
                      <a:pPr algn="l" latinLnBrk="1"/>
                      <a:r>
                        <a:rPr lang="en-US" altLang="ko-KR" sz="1200" baseline="0" dirty="0">
                          <a:solidFill>
                            <a:schemeClr val="tx1"/>
                          </a:solidFill>
                        </a:rPr>
                        <a:t>    - SDC </a:t>
                      </a:r>
                      <a:r>
                        <a:rPr lang="ko-KR" altLang="en-US" sz="1200" baseline="0" dirty="0">
                          <a:solidFill>
                            <a:schemeClr val="tx1"/>
                          </a:solidFill>
                        </a:rPr>
                        <a:t>현장의 업종 및 특성을 고려하여 개발된 위험 가능성과 중대성을 조합한 </a:t>
                      </a:r>
                      <a:r>
                        <a:rPr lang="ko-KR" altLang="en-US" sz="1200" baseline="0" dirty="0" err="1">
                          <a:solidFill>
                            <a:schemeClr val="tx1"/>
                          </a:solidFill>
                        </a:rPr>
                        <a:t>빈도∙강도법의</a:t>
                      </a:r>
                      <a:r>
                        <a:rPr lang="ko-KR" altLang="en-US" sz="1200" baseline="0" dirty="0">
                          <a:solidFill>
                            <a:schemeClr val="tx1"/>
                          </a:solidFill>
                        </a:rPr>
                        <a:t> 평가 기법 적용</a:t>
                      </a:r>
                      <a:endParaRPr lang="en-US" altLang="ko-KR" sz="1200" baseline="0" dirty="0">
                        <a:solidFill>
                          <a:schemeClr val="tx1"/>
                        </a:solidFill>
                      </a:endParaRPr>
                    </a:p>
                    <a:p>
                      <a:pPr algn="l" latinLnBrk="1"/>
                      <a:r>
                        <a:rPr lang="ko-KR" altLang="en-US" sz="1200" baseline="0" dirty="0">
                          <a:solidFill>
                            <a:schemeClr val="tx1"/>
                          </a:solidFill>
                        </a:rPr>
                        <a:t>　 </a:t>
                      </a:r>
                      <a:r>
                        <a:rPr lang="en-US" altLang="ko-KR" sz="1200" baseline="0" dirty="0">
                          <a:solidFill>
                            <a:schemeClr val="tx1"/>
                          </a:solidFill>
                        </a:rPr>
                        <a:t>- SOP</a:t>
                      </a:r>
                      <a:r>
                        <a:rPr lang="ko-KR" altLang="en-US" sz="1200" baseline="0" dirty="0">
                          <a:solidFill>
                            <a:schemeClr val="tx1"/>
                          </a:solidFill>
                        </a:rPr>
                        <a:t> 기반으로 작성하여 디테일한 위험성평가 가능</a:t>
                      </a:r>
                      <a:endParaRPr lang="en-US" altLang="ko-KR" sz="120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80021768"/>
                  </a:ext>
                </a:extLst>
              </a:tr>
            </a:tbl>
          </a:graphicData>
        </a:graphic>
      </p:graphicFrame>
      <p:pic>
        <p:nvPicPr>
          <p:cNvPr id="13" name="그림 12"/>
          <p:cNvPicPr>
            <a:picLocks noChangeAspect="1"/>
          </p:cNvPicPr>
          <p:nvPr/>
        </p:nvPicPr>
        <p:blipFill rotWithShape="1">
          <a:blip r:embed="rId2"/>
          <a:srcRect b="28082"/>
          <a:stretch/>
        </p:blipFill>
        <p:spPr>
          <a:xfrm>
            <a:off x="677635" y="2227159"/>
            <a:ext cx="8553752" cy="4053978"/>
          </a:xfrm>
          <a:prstGeom prst="rect">
            <a:avLst/>
          </a:prstGeom>
        </p:spPr>
      </p:pic>
      <p:sp>
        <p:nvSpPr>
          <p:cNvPr id="4" name="설명선 1 3"/>
          <p:cNvSpPr/>
          <p:nvPr/>
        </p:nvSpPr>
        <p:spPr>
          <a:xfrm>
            <a:off x="492369" y="2734408"/>
            <a:ext cx="1389184" cy="413238"/>
          </a:xfrm>
          <a:prstGeom prst="borderCallout1">
            <a:avLst>
              <a:gd name="adj1" fmla="val 97473"/>
              <a:gd name="adj2" fmla="val 34072"/>
              <a:gd name="adj3" fmla="val 159308"/>
              <a:gd name="adj4" fmla="val 55971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50">
                <a:solidFill>
                  <a:schemeClr val="tx1"/>
                </a:solidFill>
              </a:rPr>
              <a:t>빈도 </a:t>
            </a:r>
            <a:r>
              <a:rPr lang="en-US" altLang="ko-KR" sz="1050">
                <a:solidFill>
                  <a:schemeClr val="tx1"/>
                </a:solidFill>
              </a:rPr>
              <a:t>: SDC</a:t>
            </a:r>
            <a:r>
              <a:rPr lang="ko-KR" altLang="en-US" sz="1050">
                <a:solidFill>
                  <a:schemeClr val="tx1"/>
                </a:solidFill>
              </a:rPr>
              <a:t>내</a:t>
            </a:r>
            <a:r>
              <a:rPr lang="en-US" altLang="ko-KR" sz="1050">
                <a:solidFill>
                  <a:schemeClr val="tx1"/>
                </a:solidFill>
              </a:rPr>
              <a:t> 3</a:t>
            </a:r>
            <a:r>
              <a:rPr lang="ko-KR" altLang="en-US" sz="1050">
                <a:solidFill>
                  <a:schemeClr val="tx1"/>
                </a:solidFill>
              </a:rPr>
              <a:t>년간 사고이력 </a:t>
            </a:r>
            <a:r>
              <a:rPr lang="en-US" altLang="ko-KR" sz="1050">
                <a:solidFill>
                  <a:schemeClr val="tx1"/>
                </a:solidFill>
              </a:rPr>
              <a:t>Data </a:t>
            </a:r>
            <a:r>
              <a:rPr lang="ko-KR" altLang="en-US" sz="1050">
                <a:solidFill>
                  <a:schemeClr val="tx1"/>
                </a:solidFill>
              </a:rPr>
              <a:t>반영</a:t>
            </a:r>
          </a:p>
        </p:txBody>
      </p:sp>
      <p:sp>
        <p:nvSpPr>
          <p:cNvPr id="5" name="직사각형 4"/>
          <p:cNvSpPr/>
          <p:nvPr/>
        </p:nvSpPr>
        <p:spPr>
          <a:xfrm>
            <a:off x="677635" y="3402622"/>
            <a:ext cx="1274257" cy="7780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직사각형 5"/>
          <p:cNvSpPr/>
          <p:nvPr/>
        </p:nvSpPr>
        <p:spPr>
          <a:xfrm>
            <a:off x="4846320" y="4541520"/>
            <a:ext cx="3468624" cy="17475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설명선 1 15"/>
          <p:cNvSpPr/>
          <p:nvPr/>
        </p:nvSpPr>
        <p:spPr>
          <a:xfrm>
            <a:off x="7272618" y="3634291"/>
            <a:ext cx="2513505" cy="413238"/>
          </a:xfrm>
          <a:prstGeom prst="borderCallout1">
            <a:avLst>
              <a:gd name="adj1" fmla="val 97104"/>
              <a:gd name="adj2" fmla="val 45240"/>
              <a:gd name="adj3" fmla="val 217823"/>
              <a:gd name="adj4" fmla="val 1983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50">
                <a:solidFill>
                  <a:schemeClr val="tx1"/>
                </a:solidFill>
              </a:rPr>
              <a:t>기존 위험성평가의 안전대책과 다르게 공학적</a:t>
            </a:r>
            <a:r>
              <a:rPr lang="en-US" altLang="ko-KR" sz="1050">
                <a:solidFill>
                  <a:schemeClr val="tx1"/>
                </a:solidFill>
              </a:rPr>
              <a:t>/</a:t>
            </a:r>
            <a:r>
              <a:rPr lang="ko-KR" altLang="en-US" sz="1050">
                <a:solidFill>
                  <a:schemeClr val="tx1"/>
                </a:solidFill>
              </a:rPr>
              <a:t>관리적 으로 구분하여 세분화</a:t>
            </a:r>
          </a:p>
        </p:txBody>
      </p:sp>
    </p:spTree>
    <p:extLst>
      <p:ext uri="{BB962C8B-B14F-4D97-AF65-F5344CB8AC3E}">
        <p14:creationId xmlns:p14="http://schemas.microsoft.com/office/powerpoint/2010/main" val="1401455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 Box 5"/>
          <p:cNvSpPr txBox="1">
            <a:spLocks noChangeArrowheads="1"/>
          </p:cNvSpPr>
          <p:nvPr/>
        </p:nvSpPr>
        <p:spPr bwMode="auto">
          <a:xfrm>
            <a:off x="255571" y="240249"/>
            <a:ext cx="6041712" cy="400110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lvl="0" defTabSz="914400">
              <a:spcBef>
                <a:spcPct val="30000"/>
              </a:spcBef>
              <a:defRPr/>
            </a:pPr>
            <a:r>
              <a:rPr lang="en-US" altLang="ko-KR" sz="2000" b="1">
                <a:latin typeface="Trebuchet MS" panose="020B0603020202020204" pitchFamily="34" charset="0"/>
                <a:sym typeface="Wingdings" pitchFamily="2" charset="2"/>
              </a:rPr>
              <a:t>1. </a:t>
            </a:r>
            <a:r>
              <a:rPr lang="ko-KR" altLang="en-US" sz="2000" b="1">
                <a:latin typeface="Trebuchet MS" panose="020B0603020202020204" pitchFamily="34" charset="0"/>
                <a:sym typeface="Wingdings" pitchFamily="2" charset="2"/>
              </a:rPr>
              <a:t>당사현황 공유</a:t>
            </a:r>
            <a:endParaRPr lang="ko-KR" altLang="en-US" sz="1200" b="1" dirty="0">
              <a:solidFill>
                <a:schemeClr val="tx1">
                  <a:lumMod val="50000"/>
                  <a:lumOff val="50000"/>
                </a:schemeClr>
              </a:solidFill>
              <a:latin typeface="Trebuchet MS" panose="020B0603020202020204" pitchFamily="34" charset="0"/>
              <a:sym typeface="Wingdings" pitchFamily="2" charset="2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70334" y="780847"/>
            <a:ext cx="9356515" cy="37388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 defTabSz="914400" latinLnBrk="1">
              <a:lnSpc>
                <a:spcPct val="150000"/>
              </a:lnSpc>
              <a:defRPr/>
            </a:pPr>
            <a:r>
              <a:rPr lang="en-US" altLang="ko-KR" sz="1400" b="1" dirty="0">
                <a:solidFill>
                  <a:prstClr val="black"/>
                </a:solidFill>
                <a:latin typeface="+mj-ea"/>
                <a:ea typeface="+mj-ea"/>
              </a:rPr>
              <a:t>1-2 . PJT </a:t>
            </a:r>
            <a:r>
              <a:rPr lang="ko-KR" altLang="en-US" sz="1400" b="1" dirty="0">
                <a:solidFill>
                  <a:prstClr val="black"/>
                </a:solidFill>
                <a:latin typeface="+mj-ea"/>
                <a:ea typeface="+mj-ea"/>
              </a:rPr>
              <a:t>현장 상황 보고</a:t>
            </a:r>
            <a:r>
              <a:rPr lang="en-US" altLang="ko-KR" sz="1400" b="1" dirty="0">
                <a:solidFill>
                  <a:prstClr val="black"/>
                </a:solidFill>
                <a:latin typeface="+mj-ea"/>
                <a:ea typeface="+mj-ea"/>
              </a:rPr>
              <a:t>(SDC </a:t>
            </a:r>
            <a:r>
              <a:rPr lang="ko-KR" altLang="en-US" sz="1400" b="1" dirty="0" err="1">
                <a:solidFill>
                  <a:prstClr val="black"/>
                </a:solidFill>
                <a:latin typeface="+mj-ea"/>
                <a:ea typeface="+mj-ea"/>
              </a:rPr>
              <a:t>탕정현장</a:t>
            </a:r>
            <a:r>
              <a:rPr lang="en-US" altLang="ko-KR" sz="1400" b="1" dirty="0">
                <a:solidFill>
                  <a:prstClr val="black"/>
                </a:solidFill>
                <a:latin typeface="+mj-ea"/>
                <a:ea typeface="+mj-ea"/>
              </a:rPr>
              <a:t>)</a:t>
            </a:r>
          </a:p>
        </p:txBody>
      </p:sp>
      <p:graphicFrame>
        <p:nvGraphicFramePr>
          <p:cNvPr id="12" name="표 11"/>
          <p:cNvGraphicFramePr>
            <a:graphicFrameLocks noGrp="1"/>
          </p:cNvGraphicFramePr>
          <p:nvPr>
            <p:extLst/>
          </p:nvPr>
        </p:nvGraphicFramePr>
        <p:xfrm>
          <a:off x="555171" y="1174939"/>
          <a:ext cx="8798680" cy="10688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98680">
                  <a:extLst>
                    <a:ext uri="{9D8B030D-6E8A-4147-A177-3AD203B41FA5}">
                      <a16:colId xmlns:a16="http://schemas.microsoft.com/office/drawing/2014/main" val="426582047"/>
                    </a:ext>
                  </a:extLst>
                </a:gridCol>
              </a:tblGrid>
              <a:tr h="327148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>
                          <a:solidFill>
                            <a:schemeClr val="tx1"/>
                          </a:solidFill>
                        </a:rPr>
                        <a:t>7</a:t>
                      </a:r>
                      <a:r>
                        <a:rPr lang="ko-KR" altLang="en-US" sz="1200">
                          <a:solidFill>
                            <a:schemeClr val="tx1"/>
                          </a:solidFill>
                        </a:rPr>
                        <a:t>월 중점 활동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4635498"/>
                  </a:ext>
                </a:extLst>
              </a:tr>
              <a:tr h="741680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b="1" baseline="0" dirty="0">
                          <a:solidFill>
                            <a:schemeClr val="tx1"/>
                          </a:solidFill>
                        </a:rPr>
                        <a:t> 2) </a:t>
                      </a:r>
                      <a:r>
                        <a:rPr lang="ko-KR" altLang="en-US" sz="1200" b="1" baseline="0" dirty="0">
                          <a:solidFill>
                            <a:schemeClr val="tx1"/>
                          </a:solidFill>
                        </a:rPr>
                        <a:t>고소작업 </a:t>
                      </a:r>
                      <a:r>
                        <a:rPr lang="ko-KR" altLang="en-US" sz="1200" b="1" baseline="0" dirty="0" err="1">
                          <a:solidFill>
                            <a:schemeClr val="tx1"/>
                          </a:solidFill>
                        </a:rPr>
                        <a:t>안전대</a:t>
                      </a:r>
                      <a:r>
                        <a:rPr lang="ko-KR" altLang="en-US" sz="1200" b="1" baseline="0" dirty="0">
                          <a:solidFill>
                            <a:schemeClr val="tx1"/>
                          </a:solidFill>
                        </a:rPr>
                        <a:t> 선정 </a:t>
                      </a:r>
                      <a:r>
                        <a:rPr lang="en-US" altLang="ko-KR" sz="1200" b="1" baseline="0" dirty="0">
                          <a:solidFill>
                            <a:schemeClr val="tx1"/>
                          </a:solidFill>
                        </a:rPr>
                        <a:t>Tool </a:t>
                      </a:r>
                      <a:r>
                        <a:rPr lang="ko-KR" altLang="en-US" sz="1200" b="1" baseline="0" dirty="0">
                          <a:solidFill>
                            <a:schemeClr val="tx1"/>
                          </a:solidFill>
                        </a:rPr>
                        <a:t>사용 및 </a:t>
                      </a:r>
                      <a:r>
                        <a:rPr lang="en-US" altLang="ko-KR" sz="1200" b="1" baseline="0" dirty="0">
                          <a:solidFill>
                            <a:schemeClr val="tx1"/>
                          </a:solidFill>
                        </a:rPr>
                        <a:t>SOP </a:t>
                      </a:r>
                      <a:r>
                        <a:rPr lang="ko-KR" altLang="en-US" sz="1200" b="1" baseline="0" dirty="0">
                          <a:solidFill>
                            <a:schemeClr val="tx1"/>
                          </a:solidFill>
                        </a:rPr>
                        <a:t>반영</a:t>
                      </a:r>
                      <a:r>
                        <a:rPr lang="en-US" altLang="ko-KR" sz="1200" b="1" baseline="0" dirty="0">
                          <a:solidFill>
                            <a:schemeClr val="tx1"/>
                          </a:solidFill>
                        </a:rPr>
                        <a:t/>
                      </a:r>
                      <a:br>
                        <a:rPr lang="en-US" altLang="ko-KR" sz="1200" b="1" baseline="0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altLang="ko-KR" sz="1200" baseline="0" dirty="0">
                          <a:solidFill>
                            <a:schemeClr val="tx1"/>
                          </a:solidFill>
                        </a:rPr>
                        <a:t>    - </a:t>
                      </a:r>
                      <a:r>
                        <a:rPr lang="ko-KR" altLang="en-US" sz="1200" baseline="0" dirty="0">
                          <a:solidFill>
                            <a:schemeClr val="tx1"/>
                          </a:solidFill>
                        </a:rPr>
                        <a:t>고소작업 시 </a:t>
                      </a:r>
                      <a:r>
                        <a:rPr lang="ko-KR" altLang="en-US" sz="1200" baseline="0" dirty="0" err="1">
                          <a:solidFill>
                            <a:schemeClr val="tx1"/>
                          </a:solidFill>
                        </a:rPr>
                        <a:t>고정점</a:t>
                      </a:r>
                      <a:r>
                        <a:rPr lang="ko-KR" altLang="en-US" sz="1200" baseline="0" dirty="0">
                          <a:solidFill>
                            <a:schemeClr val="tx1"/>
                          </a:solidFill>
                        </a:rPr>
                        <a:t> 높이 및 </a:t>
                      </a:r>
                      <a:r>
                        <a:rPr lang="ko-KR" altLang="en-US" sz="1200" baseline="0" dirty="0" err="1">
                          <a:solidFill>
                            <a:schemeClr val="tx1"/>
                          </a:solidFill>
                        </a:rPr>
                        <a:t>고정점</a:t>
                      </a:r>
                      <a:r>
                        <a:rPr lang="ko-KR" altLang="en-US" sz="1200" baseline="0" dirty="0">
                          <a:solidFill>
                            <a:schemeClr val="tx1"/>
                          </a:solidFill>
                        </a:rPr>
                        <a:t> 재질 등에 따른 실질적인 안전대를 선정하여 최하사점을 확보</a:t>
                      </a:r>
                      <a:endParaRPr lang="en-US" altLang="ko-KR" sz="1200" baseline="0" dirty="0">
                        <a:solidFill>
                          <a:schemeClr val="tx1"/>
                        </a:solidFill>
                      </a:endParaRPr>
                    </a:p>
                    <a:p>
                      <a:pPr algn="l" latinLnBrk="1"/>
                      <a:r>
                        <a:rPr lang="ko-KR" altLang="en-US" sz="1200" baseline="0" dirty="0">
                          <a:solidFill>
                            <a:schemeClr val="tx1"/>
                          </a:solidFill>
                        </a:rPr>
                        <a:t>　 </a:t>
                      </a:r>
                      <a:r>
                        <a:rPr lang="en-US" altLang="ko-KR" sz="1200" baseline="0" dirty="0">
                          <a:solidFill>
                            <a:schemeClr val="tx1"/>
                          </a:solidFill>
                        </a:rPr>
                        <a:t>- Tool</a:t>
                      </a:r>
                      <a:r>
                        <a:rPr lang="ko-KR" altLang="en-US" sz="1200" baseline="0" dirty="0">
                          <a:solidFill>
                            <a:schemeClr val="tx1"/>
                          </a:solidFill>
                        </a:rPr>
                        <a:t>을 이용한 작업 전 적합성 확인</a:t>
                      </a:r>
                      <a:endParaRPr lang="en-US" altLang="ko-KR" sz="120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80021768"/>
                  </a:ext>
                </a:extLst>
              </a:tr>
            </a:tbl>
          </a:graphicData>
        </a:graphic>
      </p:graphicFrame>
      <p:graphicFrame>
        <p:nvGraphicFramePr>
          <p:cNvPr id="5" name="표 4"/>
          <p:cNvGraphicFramePr>
            <a:graphicFrameLocks noGrp="1"/>
          </p:cNvGraphicFramePr>
          <p:nvPr>
            <p:extLst/>
          </p:nvPr>
        </p:nvGraphicFramePr>
        <p:xfrm>
          <a:off x="5615673" y="4316043"/>
          <a:ext cx="3030388" cy="18973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0709">
                  <a:extLst>
                    <a:ext uri="{9D8B030D-6E8A-4147-A177-3AD203B41FA5}">
                      <a16:colId xmlns:a16="http://schemas.microsoft.com/office/drawing/2014/main" val="3080911193"/>
                    </a:ext>
                  </a:extLst>
                </a:gridCol>
                <a:gridCol w="679893">
                  <a:extLst>
                    <a:ext uri="{9D8B030D-6E8A-4147-A177-3AD203B41FA5}">
                      <a16:colId xmlns:a16="http://schemas.microsoft.com/office/drawing/2014/main" val="1890856303"/>
                    </a:ext>
                  </a:extLst>
                </a:gridCol>
                <a:gridCol w="679893">
                  <a:extLst>
                    <a:ext uri="{9D8B030D-6E8A-4147-A177-3AD203B41FA5}">
                      <a16:colId xmlns:a16="http://schemas.microsoft.com/office/drawing/2014/main" val="2783613952"/>
                    </a:ext>
                  </a:extLst>
                </a:gridCol>
                <a:gridCol w="679893">
                  <a:extLst>
                    <a:ext uri="{9D8B030D-6E8A-4147-A177-3AD203B41FA5}">
                      <a16:colId xmlns:a16="http://schemas.microsoft.com/office/drawing/2014/main" val="3099791378"/>
                    </a:ext>
                  </a:extLst>
                </a:gridCol>
              </a:tblGrid>
              <a:tr h="18500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700">
                          <a:solidFill>
                            <a:schemeClr val="tx1"/>
                          </a:solidFill>
                        </a:rPr>
                        <a:t>구분</a:t>
                      </a:r>
                    </a:p>
                  </a:txBody>
                  <a:tcPr marL="56564" marR="56564" marT="28282" marB="28282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700">
                          <a:solidFill>
                            <a:schemeClr val="tx1"/>
                          </a:solidFill>
                        </a:rPr>
                        <a:t>엘라스틱 죔줄</a:t>
                      </a:r>
                    </a:p>
                  </a:txBody>
                  <a:tcPr marL="56564" marR="56564" marT="28282" marB="28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700">
                          <a:solidFill>
                            <a:schemeClr val="tx1"/>
                          </a:solidFill>
                        </a:rPr>
                        <a:t>포이 죔줄</a:t>
                      </a:r>
                    </a:p>
                  </a:txBody>
                  <a:tcPr marL="56564" marR="56564" marT="28282" marB="28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700">
                          <a:solidFill>
                            <a:schemeClr val="tx1"/>
                          </a:solidFill>
                        </a:rPr>
                        <a:t>웨빙 죔줄</a:t>
                      </a:r>
                    </a:p>
                  </a:txBody>
                  <a:tcPr marL="56564" marR="56564" marT="28282" marB="28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7715985"/>
                  </a:ext>
                </a:extLst>
              </a:tr>
              <a:tr h="638633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700">
                          <a:solidFill>
                            <a:schemeClr val="tx1"/>
                          </a:solidFill>
                        </a:rPr>
                        <a:t>이미지</a:t>
                      </a:r>
                    </a:p>
                  </a:txBody>
                  <a:tcPr marL="56564" marR="56564" marT="28282" marB="28282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700">
                        <a:solidFill>
                          <a:schemeClr val="tx1"/>
                        </a:solidFill>
                      </a:endParaRPr>
                    </a:p>
                  </a:txBody>
                  <a:tcPr marL="56564" marR="56564" marT="28282" marB="28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700">
                        <a:solidFill>
                          <a:schemeClr val="tx1"/>
                        </a:solidFill>
                      </a:endParaRPr>
                    </a:p>
                  </a:txBody>
                  <a:tcPr marL="56564" marR="56564" marT="28282" marB="28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700">
                        <a:solidFill>
                          <a:schemeClr val="tx1"/>
                        </a:solidFill>
                      </a:endParaRPr>
                    </a:p>
                  </a:txBody>
                  <a:tcPr marL="56564" marR="56564" marT="28282" marB="28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2521165"/>
                  </a:ext>
                </a:extLst>
              </a:tr>
              <a:tr h="18500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700">
                          <a:solidFill>
                            <a:schemeClr val="tx1"/>
                          </a:solidFill>
                        </a:rPr>
                        <a:t>죔줄 길이</a:t>
                      </a:r>
                    </a:p>
                  </a:txBody>
                  <a:tcPr marL="56564" marR="56564" marT="28282" marB="28282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700">
                          <a:solidFill>
                            <a:schemeClr val="tx1"/>
                          </a:solidFill>
                        </a:rPr>
                        <a:t>1.8m</a:t>
                      </a:r>
                      <a:endParaRPr lang="ko-KR" altLang="en-US" sz="700">
                        <a:solidFill>
                          <a:schemeClr val="tx1"/>
                        </a:solidFill>
                      </a:endParaRPr>
                    </a:p>
                  </a:txBody>
                  <a:tcPr marL="56564" marR="56564" marT="28282" marB="28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700">
                          <a:solidFill>
                            <a:schemeClr val="tx1"/>
                          </a:solidFill>
                        </a:rPr>
                        <a:t>1.15m</a:t>
                      </a:r>
                      <a:endParaRPr lang="ko-KR" altLang="en-US" sz="700">
                        <a:solidFill>
                          <a:schemeClr val="tx1"/>
                        </a:solidFill>
                      </a:endParaRPr>
                    </a:p>
                  </a:txBody>
                  <a:tcPr marL="56564" marR="56564" marT="28282" marB="28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700">
                          <a:solidFill>
                            <a:schemeClr val="tx1"/>
                          </a:solidFill>
                        </a:rPr>
                        <a:t>1.8m</a:t>
                      </a:r>
                      <a:endParaRPr lang="ko-KR" altLang="en-US" sz="700">
                        <a:solidFill>
                          <a:schemeClr val="tx1"/>
                        </a:solidFill>
                      </a:endParaRPr>
                    </a:p>
                  </a:txBody>
                  <a:tcPr marL="56564" marR="56564" marT="28282" marB="28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1771034"/>
                  </a:ext>
                </a:extLst>
              </a:tr>
              <a:tr h="248807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700">
                          <a:solidFill>
                            <a:schemeClr val="tx1"/>
                          </a:solidFill>
                        </a:rPr>
                        <a:t>충격흡수장치 길이</a:t>
                      </a:r>
                    </a:p>
                  </a:txBody>
                  <a:tcPr marL="56564" marR="56564" marT="28282" marB="28282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700">
                          <a:solidFill>
                            <a:schemeClr val="tx1"/>
                          </a:solidFill>
                        </a:rPr>
                        <a:t>1</a:t>
                      </a:r>
                      <a:endParaRPr lang="ko-KR" altLang="en-US" sz="700">
                        <a:solidFill>
                          <a:schemeClr val="tx1"/>
                        </a:solidFill>
                      </a:endParaRPr>
                    </a:p>
                  </a:txBody>
                  <a:tcPr marL="56564" marR="56564" marT="28282" marB="28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700">
                          <a:solidFill>
                            <a:schemeClr val="tx1"/>
                          </a:solidFill>
                        </a:rPr>
                        <a:t>0.5</a:t>
                      </a:r>
                      <a:endParaRPr lang="ko-KR" altLang="en-US" sz="700">
                        <a:solidFill>
                          <a:schemeClr val="tx1"/>
                        </a:solidFill>
                      </a:endParaRPr>
                    </a:p>
                  </a:txBody>
                  <a:tcPr marL="56564" marR="56564" marT="28282" marB="28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700">
                          <a:solidFill>
                            <a:schemeClr val="tx1"/>
                          </a:solidFill>
                        </a:rPr>
                        <a:t>1</a:t>
                      </a:r>
                      <a:endParaRPr lang="ko-KR" altLang="en-US" sz="700">
                        <a:solidFill>
                          <a:schemeClr val="tx1"/>
                        </a:solidFill>
                      </a:endParaRPr>
                    </a:p>
                  </a:txBody>
                  <a:tcPr marL="56564" marR="56564" marT="28282" marB="28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7338389"/>
                  </a:ext>
                </a:extLst>
              </a:tr>
              <a:tr h="18500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700">
                          <a:solidFill>
                            <a:schemeClr val="tx1"/>
                          </a:solidFill>
                        </a:rPr>
                        <a:t>D</a:t>
                      </a:r>
                      <a:r>
                        <a:rPr lang="ko-KR" altLang="en-US" sz="700">
                          <a:solidFill>
                            <a:schemeClr val="tx1"/>
                          </a:solidFill>
                        </a:rPr>
                        <a:t>링</a:t>
                      </a:r>
                      <a:r>
                        <a:rPr lang="en-US" altLang="ko-KR" sz="70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ko-KR" altLang="en-US" sz="700">
                          <a:solidFill>
                            <a:schemeClr val="tx1"/>
                          </a:solidFill>
                        </a:rPr>
                        <a:t>작업자 발</a:t>
                      </a:r>
                    </a:p>
                  </a:txBody>
                  <a:tcPr marL="56564" marR="56564" marT="28282" marB="28282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700">
                          <a:solidFill>
                            <a:schemeClr val="tx1"/>
                          </a:solidFill>
                        </a:rPr>
                        <a:t>1.5</a:t>
                      </a:r>
                      <a:endParaRPr lang="ko-KR" altLang="en-US" sz="700">
                        <a:solidFill>
                          <a:schemeClr val="tx1"/>
                        </a:solidFill>
                      </a:endParaRPr>
                    </a:p>
                  </a:txBody>
                  <a:tcPr marL="56564" marR="56564" marT="28282" marB="28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700">
                          <a:solidFill>
                            <a:schemeClr val="tx1"/>
                          </a:solidFill>
                        </a:rPr>
                        <a:t>1.5</a:t>
                      </a:r>
                      <a:endParaRPr lang="ko-KR" altLang="en-US" sz="700">
                        <a:solidFill>
                          <a:schemeClr val="tx1"/>
                        </a:solidFill>
                      </a:endParaRPr>
                    </a:p>
                  </a:txBody>
                  <a:tcPr marL="56564" marR="56564" marT="28282" marB="28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700">
                          <a:solidFill>
                            <a:schemeClr val="tx1"/>
                          </a:solidFill>
                        </a:rPr>
                        <a:t>1.5</a:t>
                      </a:r>
                      <a:endParaRPr lang="ko-KR" altLang="en-US" sz="700">
                        <a:solidFill>
                          <a:schemeClr val="tx1"/>
                        </a:solidFill>
                      </a:endParaRPr>
                    </a:p>
                  </a:txBody>
                  <a:tcPr marL="56564" marR="56564" marT="28282" marB="28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3438063"/>
                  </a:ext>
                </a:extLst>
              </a:tr>
              <a:tr h="18500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700">
                          <a:solidFill>
                            <a:schemeClr val="tx1"/>
                          </a:solidFill>
                        </a:rPr>
                        <a:t>여유공간</a:t>
                      </a:r>
                    </a:p>
                  </a:txBody>
                  <a:tcPr marL="56564" marR="56564" marT="28282" marB="28282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700">
                          <a:solidFill>
                            <a:schemeClr val="tx1"/>
                          </a:solidFill>
                        </a:rPr>
                        <a:t>0.75</a:t>
                      </a:r>
                      <a:endParaRPr lang="ko-KR" altLang="en-US" sz="700">
                        <a:solidFill>
                          <a:schemeClr val="tx1"/>
                        </a:solidFill>
                      </a:endParaRPr>
                    </a:p>
                  </a:txBody>
                  <a:tcPr marL="56564" marR="56564" marT="28282" marB="28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700">
                          <a:solidFill>
                            <a:schemeClr val="tx1"/>
                          </a:solidFill>
                        </a:rPr>
                        <a:t>0.75</a:t>
                      </a:r>
                      <a:endParaRPr lang="ko-KR" altLang="en-US" sz="700">
                        <a:solidFill>
                          <a:schemeClr val="tx1"/>
                        </a:solidFill>
                      </a:endParaRPr>
                    </a:p>
                  </a:txBody>
                  <a:tcPr marL="56564" marR="56564" marT="28282" marB="28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700">
                          <a:solidFill>
                            <a:schemeClr val="tx1"/>
                          </a:solidFill>
                        </a:rPr>
                        <a:t>0.75</a:t>
                      </a:r>
                      <a:endParaRPr lang="ko-KR" altLang="en-US" sz="700">
                        <a:solidFill>
                          <a:schemeClr val="tx1"/>
                        </a:solidFill>
                      </a:endParaRPr>
                    </a:p>
                  </a:txBody>
                  <a:tcPr marL="56564" marR="56564" marT="28282" marB="28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4754887"/>
                  </a:ext>
                </a:extLst>
              </a:tr>
              <a:tr h="248807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700">
                          <a:solidFill>
                            <a:schemeClr val="tx1"/>
                          </a:solidFill>
                        </a:rPr>
                        <a:t>추락 안전 고정점 높이</a:t>
                      </a:r>
                    </a:p>
                  </a:txBody>
                  <a:tcPr marL="56564" marR="56564" marT="28282" marB="28282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700">
                          <a:solidFill>
                            <a:schemeClr val="tx1"/>
                          </a:solidFill>
                        </a:rPr>
                        <a:t>5.05</a:t>
                      </a:r>
                      <a:endParaRPr lang="ko-KR" altLang="en-US" sz="700">
                        <a:solidFill>
                          <a:schemeClr val="tx1"/>
                        </a:solidFill>
                      </a:endParaRPr>
                    </a:p>
                  </a:txBody>
                  <a:tcPr marL="56564" marR="56564" marT="28282" marB="28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700">
                          <a:solidFill>
                            <a:schemeClr val="tx1"/>
                          </a:solidFill>
                        </a:rPr>
                        <a:t>3.85</a:t>
                      </a:r>
                      <a:endParaRPr lang="ko-KR" altLang="en-US" sz="700">
                        <a:solidFill>
                          <a:schemeClr val="tx1"/>
                        </a:solidFill>
                      </a:endParaRPr>
                    </a:p>
                  </a:txBody>
                  <a:tcPr marL="56564" marR="56564" marT="28282" marB="28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700">
                          <a:solidFill>
                            <a:schemeClr val="tx1"/>
                          </a:solidFill>
                        </a:rPr>
                        <a:t>5.05</a:t>
                      </a:r>
                      <a:endParaRPr lang="ko-KR" altLang="en-US" sz="700">
                        <a:solidFill>
                          <a:schemeClr val="tx1"/>
                        </a:solidFill>
                      </a:endParaRPr>
                    </a:p>
                  </a:txBody>
                  <a:tcPr marL="56564" marR="56564" marT="28282" marB="28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6534331"/>
                  </a:ext>
                </a:extLst>
              </a:tr>
            </a:tbl>
          </a:graphicData>
        </a:graphic>
      </p:graphicFrame>
      <p:grpSp>
        <p:nvGrpSpPr>
          <p:cNvPr id="6" name="그룹 5"/>
          <p:cNvGrpSpPr/>
          <p:nvPr/>
        </p:nvGrpSpPr>
        <p:grpSpPr>
          <a:xfrm>
            <a:off x="555171" y="2446959"/>
            <a:ext cx="4952665" cy="3884479"/>
            <a:chOff x="1055733" y="0"/>
            <a:chExt cx="9534149" cy="7444638"/>
          </a:xfrm>
        </p:grpSpPr>
        <p:pic>
          <p:nvPicPr>
            <p:cNvPr id="7" name="그림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55734" y="0"/>
              <a:ext cx="9534148" cy="4756457"/>
            </a:xfrm>
            <a:prstGeom prst="rect">
              <a:avLst/>
            </a:prstGeom>
          </p:spPr>
        </p:pic>
        <p:pic>
          <p:nvPicPr>
            <p:cNvPr id="8" name="그림 7"/>
            <p:cNvPicPr>
              <a:picLocks noChangeAspect="1"/>
            </p:cNvPicPr>
            <p:nvPr/>
          </p:nvPicPr>
          <p:blipFill rotWithShape="1">
            <a:blip r:embed="rId3"/>
            <a:srcRect l="430" t="1342"/>
            <a:stretch/>
          </p:blipFill>
          <p:spPr>
            <a:xfrm>
              <a:off x="1055733" y="4756457"/>
              <a:ext cx="9534149" cy="2688181"/>
            </a:xfrm>
            <a:prstGeom prst="rect">
              <a:avLst/>
            </a:prstGeom>
          </p:spPr>
        </p:pic>
      </p:grpSp>
      <p:pic>
        <p:nvPicPr>
          <p:cNvPr id="9" name="그림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9105" y="4524698"/>
            <a:ext cx="657799" cy="610250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1759" y="4518712"/>
            <a:ext cx="658121" cy="614907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77238" y="4520258"/>
            <a:ext cx="668823" cy="61956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537061" y="2585450"/>
            <a:ext cx="473900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000"/>
              <a:t>□ 고소작업 안전대 선정 </a:t>
            </a:r>
            <a:r>
              <a:rPr lang="en-US" altLang="ko-KR" sz="1000"/>
              <a:t>Tool </a:t>
            </a:r>
            <a:r>
              <a:rPr lang="ko-KR" altLang="en-US" sz="1000"/>
              <a:t>및 </a:t>
            </a:r>
            <a:r>
              <a:rPr lang="en-US" altLang="ko-KR" sz="1000"/>
              <a:t>SOP </a:t>
            </a:r>
            <a:r>
              <a:rPr lang="ko-KR" altLang="en-US" sz="1000"/>
              <a:t>반영</a:t>
            </a:r>
            <a:endParaRPr lang="en-US" altLang="ko-KR" sz="1000"/>
          </a:p>
          <a:p>
            <a:r>
              <a:rPr lang="ko-KR" altLang="en-US" sz="1000"/>
              <a:t> </a:t>
            </a:r>
            <a:r>
              <a:rPr lang="en-US" altLang="ko-KR" sz="1000"/>
              <a:t>1) </a:t>
            </a:r>
            <a:r>
              <a:rPr lang="ko-KR" altLang="en-US" sz="1000"/>
              <a:t>목적</a:t>
            </a:r>
            <a:endParaRPr lang="en-US" altLang="ko-KR" sz="1000"/>
          </a:p>
          <a:p>
            <a:r>
              <a:rPr lang="ko-KR" altLang="en-US" sz="1000"/>
              <a:t>　</a:t>
            </a:r>
            <a:r>
              <a:rPr lang="en-US" altLang="ko-KR" sz="1000"/>
              <a:t>- </a:t>
            </a:r>
            <a:r>
              <a:rPr lang="ko-KR" altLang="en-US" sz="1000"/>
              <a:t>고정점 높이 및 재질 등에 따른 적정 안전대 제품 선정</a:t>
            </a:r>
            <a:endParaRPr lang="en-US" altLang="ko-KR" sz="1000"/>
          </a:p>
          <a:p>
            <a:r>
              <a:rPr lang="ko-KR" altLang="en-US" sz="1000"/>
              <a:t>　</a:t>
            </a:r>
            <a:r>
              <a:rPr lang="en-US" altLang="ko-KR" sz="1000"/>
              <a:t>- </a:t>
            </a:r>
            <a:r>
              <a:rPr lang="ko-KR" altLang="en-US" sz="1000"/>
              <a:t>고소작업 간 최하사점 확보를 통한 안전대의 실효성 확보</a:t>
            </a:r>
            <a:endParaRPr lang="en-US" altLang="ko-KR" sz="1000"/>
          </a:p>
          <a:p>
            <a:r>
              <a:rPr lang="en-US" altLang="ko-KR" sz="1000"/>
              <a:t> </a:t>
            </a:r>
          </a:p>
          <a:p>
            <a:r>
              <a:rPr lang="en-US" altLang="ko-KR" sz="1000"/>
              <a:t> 2) SOP </a:t>
            </a:r>
            <a:r>
              <a:rPr lang="ko-KR" altLang="en-US" sz="1000"/>
              <a:t>반영</a:t>
            </a:r>
            <a:endParaRPr lang="en-US" altLang="ko-KR" sz="1000"/>
          </a:p>
          <a:p>
            <a:r>
              <a:rPr lang="ko-KR" altLang="en-US" sz="1000"/>
              <a:t>　</a:t>
            </a:r>
            <a:r>
              <a:rPr lang="en-US" altLang="ko-KR" sz="1000"/>
              <a:t>- 7</a:t>
            </a:r>
            <a:r>
              <a:rPr lang="ko-KR" altLang="en-US" sz="1000"/>
              <a:t>월 </a:t>
            </a:r>
            <a:r>
              <a:rPr lang="en-US" altLang="ko-KR" sz="1000"/>
              <a:t>1</a:t>
            </a:r>
            <a:r>
              <a:rPr lang="ko-KR" altLang="en-US" sz="1000"/>
              <a:t>일 시행</a:t>
            </a:r>
            <a:r>
              <a:rPr lang="en-US" altLang="ko-KR" sz="1000"/>
              <a:t>(SDC)</a:t>
            </a:r>
          </a:p>
          <a:p>
            <a:r>
              <a:rPr lang="ko-KR" altLang="en-US" sz="1000"/>
              <a:t>　</a:t>
            </a:r>
            <a:r>
              <a:rPr lang="en-US" altLang="ko-KR" sz="1000"/>
              <a:t>- SOP </a:t>
            </a:r>
            <a:r>
              <a:rPr lang="ko-KR" altLang="en-US" sz="1000"/>
              <a:t>내 첨부 및 작업별 고소작업 </a:t>
            </a:r>
            <a:r>
              <a:rPr lang="en-US" altLang="ko-KR" sz="1000"/>
              <a:t>Process</a:t>
            </a:r>
            <a:r>
              <a:rPr lang="ko-KR" altLang="en-US" sz="1000"/>
              <a:t>에</a:t>
            </a:r>
            <a:r>
              <a:rPr lang="en-US" altLang="ko-KR" sz="1000"/>
              <a:t> </a:t>
            </a:r>
            <a:r>
              <a:rPr lang="ko-KR" altLang="en-US" sz="1000"/>
              <a:t>반영</a:t>
            </a:r>
            <a:endParaRPr lang="en-US" altLang="ko-KR" sz="1000"/>
          </a:p>
          <a:p>
            <a:r>
              <a:rPr lang="ko-KR" altLang="en-US" sz="1000"/>
              <a:t>　  </a:t>
            </a:r>
            <a:r>
              <a:rPr lang="en-US" altLang="ko-KR" sz="1000"/>
              <a:t>(</a:t>
            </a:r>
            <a:r>
              <a:rPr lang="ko-KR" altLang="en-US" sz="1000"/>
              <a:t>설비 상부</a:t>
            </a:r>
            <a:r>
              <a:rPr lang="en-US" altLang="ko-KR" sz="1000"/>
              <a:t>, Shelf </a:t>
            </a:r>
            <a:r>
              <a:rPr lang="ko-KR" altLang="en-US" sz="1000"/>
              <a:t>상부</a:t>
            </a:r>
            <a:r>
              <a:rPr lang="en-US" altLang="ko-KR" sz="1000"/>
              <a:t>, </a:t>
            </a:r>
            <a:r>
              <a:rPr lang="ko-KR" altLang="en-US" sz="1000"/>
              <a:t>렌탈</a:t>
            </a:r>
            <a:r>
              <a:rPr lang="en-US" altLang="ko-KR" sz="1000"/>
              <a:t>, Carriage </a:t>
            </a:r>
            <a:r>
              <a:rPr lang="ko-KR" altLang="en-US" sz="1000"/>
              <a:t>작업 등</a:t>
            </a:r>
            <a:r>
              <a:rPr lang="en-US" altLang="ko-KR" sz="1000"/>
              <a:t>)</a:t>
            </a:r>
          </a:p>
          <a:p>
            <a:endParaRPr lang="en-US" altLang="ko-KR" sz="1000"/>
          </a:p>
          <a:p>
            <a:r>
              <a:rPr lang="ko-KR" altLang="en-US" sz="1000"/>
              <a:t>□ 죔줄 종류별 최하사점</a:t>
            </a:r>
            <a:r>
              <a:rPr lang="en-US" altLang="ko-KR" sz="1000"/>
              <a:t>(</a:t>
            </a:r>
            <a:r>
              <a:rPr lang="ko-KR" altLang="en-US" sz="1000"/>
              <a:t>추락 안전 고정점 높이</a:t>
            </a:r>
            <a:r>
              <a:rPr lang="en-US" altLang="ko-KR" sz="1000"/>
              <a:t>)</a:t>
            </a:r>
          </a:p>
        </p:txBody>
      </p:sp>
      <p:sp>
        <p:nvSpPr>
          <p:cNvPr id="2" name="직사각형 1"/>
          <p:cNvSpPr/>
          <p:nvPr/>
        </p:nvSpPr>
        <p:spPr>
          <a:xfrm>
            <a:off x="544839" y="5791200"/>
            <a:ext cx="4962997" cy="54023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직사각형 2"/>
          <p:cNvSpPr/>
          <p:nvPr/>
        </p:nvSpPr>
        <p:spPr>
          <a:xfrm>
            <a:off x="544839" y="4316043"/>
            <a:ext cx="4962998" cy="126406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설명선 1 3"/>
          <p:cNvSpPr/>
          <p:nvPr/>
        </p:nvSpPr>
        <p:spPr>
          <a:xfrm>
            <a:off x="3432048" y="3429000"/>
            <a:ext cx="2029968" cy="702483"/>
          </a:xfrm>
          <a:prstGeom prst="borderCallout1">
            <a:avLst>
              <a:gd name="adj1" fmla="val 50433"/>
              <a:gd name="adj2" fmla="val 610"/>
              <a:gd name="adj3" fmla="val 128342"/>
              <a:gd name="adj4" fmla="val -4971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900">
                <a:solidFill>
                  <a:schemeClr val="tx1"/>
                </a:solidFill>
              </a:rPr>
              <a:t> </a:t>
            </a:r>
            <a:r>
              <a:rPr lang="en-US" altLang="ko-KR" sz="900">
                <a:solidFill>
                  <a:schemeClr val="tx1"/>
                </a:solidFill>
              </a:rPr>
              <a:t>1) </a:t>
            </a:r>
            <a:r>
              <a:rPr lang="ko-KR" altLang="en-US" sz="900">
                <a:solidFill>
                  <a:schemeClr val="tx1"/>
                </a:solidFill>
              </a:rPr>
              <a:t>고정점 높이 및 재질등의 대한 </a:t>
            </a:r>
            <a:endParaRPr lang="en-US" altLang="ko-KR" sz="900">
              <a:solidFill>
                <a:schemeClr val="tx1"/>
              </a:solidFill>
            </a:endParaRPr>
          </a:p>
          <a:p>
            <a:r>
              <a:rPr lang="ko-KR" altLang="en-US" sz="900">
                <a:solidFill>
                  <a:schemeClr val="tx1"/>
                </a:solidFill>
              </a:rPr>
              <a:t>　  안전대 선정 가이드</a:t>
            </a:r>
            <a:endParaRPr lang="en-US" altLang="ko-KR" sz="900">
              <a:solidFill>
                <a:schemeClr val="tx1"/>
              </a:solidFill>
            </a:endParaRPr>
          </a:p>
          <a:p>
            <a:r>
              <a:rPr lang="en-US" altLang="ko-KR" sz="900">
                <a:solidFill>
                  <a:schemeClr val="tx1"/>
                </a:solidFill>
              </a:rPr>
              <a:t> 2) 1</a:t>
            </a:r>
            <a:r>
              <a:rPr lang="ko-KR" altLang="en-US" sz="900">
                <a:solidFill>
                  <a:schemeClr val="tx1"/>
                </a:solidFill>
              </a:rPr>
              <a:t>번 항목에 대한 안전대 </a:t>
            </a:r>
            <a:endParaRPr lang="en-US" altLang="ko-KR" sz="900">
              <a:solidFill>
                <a:schemeClr val="tx1"/>
              </a:solidFill>
            </a:endParaRPr>
          </a:p>
          <a:p>
            <a:r>
              <a:rPr lang="ko-KR" altLang="en-US" sz="900">
                <a:solidFill>
                  <a:schemeClr val="tx1"/>
                </a:solidFill>
              </a:rPr>
              <a:t>　  최하사점 적합여부 확인</a:t>
            </a:r>
            <a:endParaRPr lang="en-US" altLang="ko-KR" sz="900">
              <a:solidFill>
                <a:schemeClr val="tx1"/>
              </a:solidFill>
            </a:endParaRPr>
          </a:p>
        </p:txBody>
      </p:sp>
      <p:sp>
        <p:nvSpPr>
          <p:cNvPr id="15" name="순서도: 연결자 14"/>
          <p:cNvSpPr/>
          <p:nvPr/>
        </p:nvSpPr>
        <p:spPr>
          <a:xfrm>
            <a:off x="310896" y="4322064"/>
            <a:ext cx="164591" cy="175386"/>
          </a:xfrm>
          <a:prstGeom prst="flowChartConnector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b="1">
                <a:solidFill>
                  <a:srgbClr val="FF0000"/>
                </a:solidFill>
              </a:rPr>
              <a:t>1</a:t>
            </a:r>
            <a:endParaRPr lang="ko-KR" altLang="en-US" sz="1200" b="1">
              <a:solidFill>
                <a:srgbClr val="FF0000"/>
              </a:solidFill>
            </a:endParaRPr>
          </a:p>
        </p:txBody>
      </p:sp>
      <p:sp>
        <p:nvSpPr>
          <p:cNvPr id="18" name="순서도: 연결자 17"/>
          <p:cNvSpPr/>
          <p:nvPr/>
        </p:nvSpPr>
        <p:spPr>
          <a:xfrm>
            <a:off x="310896" y="5791200"/>
            <a:ext cx="164591" cy="175386"/>
          </a:xfrm>
          <a:prstGeom prst="flowChartConnector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b="1">
                <a:solidFill>
                  <a:srgbClr val="FF0000"/>
                </a:solidFill>
              </a:rPr>
              <a:t>2</a:t>
            </a:r>
            <a:endParaRPr lang="ko-KR" altLang="en-US" sz="12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1229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 Box 5"/>
          <p:cNvSpPr txBox="1">
            <a:spLocks noChangeArrowheads="1"/>
          </p:cNvSpPr>
          <p:nvPr/>
        </p:nvSpPr>
        <p:spPr bwMode="auto">
          <a:xfrm>
            <a:off x="0" y="3105836"/>
            <a:ext cx="9906000" cy="646331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3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3600" b="1">
                <a:latin typeface="+mj-ea"/>
                <a:ea typeface="+mj-ea"/>
                <a:sym typeface="Wingdings" pitchFamily="2" charset="2"/>
              </a:rPr>
              <a:t>우수사례</a:t>
            </a:r>
            <a:endParaRPr kumimoji="0" lang="ko-KR" altLang="en-US" sz="2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j-ea"/>
              <a:ea typeface="+mj-ea"/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4711259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그림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0864" y="2987925"/>
            <a:ext cx="1640305" cy="3429568"/>
          </a:xfrm>
          <a:prstGeom prst="rect">
            <a:avLst/>
          </a:prstGeom>
        </p:spPr>
      </p:pic>
      <p:sp>
        <p:nvSpPr>
          <p:cNvPr id="41" name="Text Box 5"/>
          <p:cNvSpPr txBox="1">
            <a:spLocks noChangeArrowheads="1"/>
          </p:cNvSpPr>
          <p:nvPr/>
        </p:nvSpPr>
        <p:spPr bwMode="auto">
          <a:xfrm>
            <a:off x="255571" y="240249"/>
            <a:ext cx="6041712" cy="400110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lvl="0" defTabSz="914400">
              <a:spcBef>
                <a:spcPct val="30000"/>
              </a:spcBef>
              <a:defRPr/>
            </a:pPr>
            <a:r>
              <a:rPr lang="en-US" altLang="ko-KR" sz="2000" b="1" dirty="0">
                <a:latin typeface="Trebuchet MS" panose="020B0603020202020204" pitchFamily="34" charset="0"/>
                <a:sym typeface="Wingdings" pitchFamily="2" charset="2"/>
              </a:rPr>
              <a:t>2. </a:t>
            </a:r>
            <a:r>
              <a:rPr lang="ko-KR" altLang="en-US" sz="2000" b="1" dirty="0">
                <a:latin typeface="Trebuchet MS" panose="020B0603020202020204" pitchFamily="34" charset="0"/>
                <a:sym typeface="Wingdings" pitchFamily="2" charset="2"/>
              </a:rPr>
              <a:t>우수사례</a:t>
            </a:r>
            <a:endParaRPr lang="ko-KR" altLang="en-US" sz="1200" b="1" dirty="0">
              <a:solidFill>
                <a:schemeClr val="tx1">
                  <a:lumMod val="50000"/>
                  <a:lumOff val="50000"/>
                </a:schemeClr>
              </a:solidFill>
              <a:latin typeface="Trebuchet MS" panose="020B0603020202020204" pitchFamily="34" charset="0"/>
              <a:sym typeface="Wingdings" pitchFamily="2" charset="2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79570" y="776551"/>
            <a:ext cx="9356515" cy="37388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 defTabSz="914400" latinLnBrk="1">
              <a:lnSpc>
                <a:spcPct val="150000"/>
              </a:lnSpc>
              <a:defRPr/>
            </a:pPr>
            <a:r>
              <a:rPr lang="en-US" altLang="ko-KR" sz="1400" b="1" dirty="0">
                <a:solidFill>
                  <a:prstClr val="black"/>
                </a:solidFill>
                <a:latin typeface="+mj-ea"/>
                <a:ea typeface="+mj-ea"/>
              </a:rPr>
              <a:t>2-1. </a:t>
            </a:r>
            <a:r>
              <a:rPr lang="ko-KR" altLang="en-US" sz="1400" b="1" dirty="0">
                <a:solidFill>
                  <a:prstClr val="black"/>
                </a:solidFill>
                <a:latin typeface="+mj-ea"/>
                <a:ea typeface="+mj-ea"/>
              </a:rPr>
              <a:t>우수사례</a:t>
            </a:r>
            <a:endParaRPr lang="en-US" altLang="ko-KR" sz="1400" b="1" dirty="0">
              <a:solidFill>
                <a:prstClr val="black"/>
              </a:solidFill>
              <a:latin typeface="+mj-ea"/>
              <a:ea typeface="+mj-e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18894" y="1851270"/>
            <a:ext cx="4644272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100" dirty="0"/>
              <a:t>　　</a:t>
            </a:r>
            <a:r>
              <a:rPr lang="en-US" altLang="ko-KR" sz="1100" dirty="0"/>
              <a:t>- </a:t>
            </a:r>
            <a:r>
              <a:rPr lang="en-US" altLang="ko-KR" sz="1100" dirty="0" err="1"/>
              <a:t>Teachign</a:t>
            </a:r>
            <a:r>
              <a:rPr lang="en-US" altLang="ko-KR" sz="1100" dirty="0"/>
              <a:t> </a:t>
            </a:r>
            <a:r>
              <a:rPr lang="ko-KR" altLang="en-US" sz="1100" dirty="0"/>
              <a:t>작업 시 </a:t>
            </a:r>
            <a:r>
              <a:rPr lang="en-US" altLang="ko-KR" sz="1100" dirty="0"/>
              <a:t>3</a:t>
            </a:r>
            <a:r>
              <a:rPr lang="ko-KR" altLang="en-US" sz="1100" dirty="0"/>
              <a:t>인 </a:t>
            </a:r>
            <a:r>
              <a:rPr lang="en-US" altLang="ko-KR" sz="1100" dirty="0"/>
              <a:t>1</a:t>
            </a:r>
            <a:r>
              <a:rPr lang="ko-KR" altLang="en-US" sz="1100" dirty="0"/>
              <a:t>조 작업</a:t>
            </a:r>
            <a:r>
              <a:rPr lang="en-US" altLang="ko-KR" sz="1100" dirty="0"/>
              <a:t> </a:t>
            </a:r>
          </a:p>
          <a:p>
            <a:r>
              <a:rPr lang="ko-KR" altLang="en-US" sz="1100" dirty="0"/>
              <a:t>　　　</a:t>
            </a:r>
            <a:r>
              <a:rPr lang="en-US" altLang="ko-KR" sz="1100" dirty="0"/>
              <a:t>(MU </a:t>
            </a:r>
            <a:r>
              <a:rPr lang="ko-KR" altLang="en-US" sz="1100" dirty="0" err="1"/>
              <a:t>조작자</a:t>
            </a:r>
            <a:r>
              <a:rPr lang="en-US" altLang="ko-KR" sz="1100" dirty="0"/>
              <a:t>, </a:t>
            </a:r>
            <a:r>
              <a:rPr lang="ko-KR" altLang="en-US" sz="1100" dirty="0">
                <a:solidFill>
                  <a:srgbClr val="FF0000"/>
                </a:solidFill>
              </a:rPr>
              <a:t>계측자</a:t>
            </a:r>
            <a:r>
              <a:rPr lang="en-US" altLang="ko-KR" sz="1100" dirty="0">
                <a:solidFill>
                  <a:srgbClr val="FF0000"/>
                </a:solidFill>
              </a:rPr>
              <a:t> : </a:t>
            </a:r>
            <a:r>
              <a:rPr lang="ko-KR" altLang="en-US" sz="1100" dirty="0" err="1">
                <a:solidFill>
                  <a:srgbClr val="FF0000"/>
                </a:solidFill>
              </a:rPr>
              <a:t>다인수</a:t>
            </a:r>
            <a:r>
              <a:rPr lang="ko-KR" altLang="en-US" sz="1100" dirty="0">
                <a:solidFill>
                  <a:srgbClr val="FF0000"/>
                </a:solidFill>
              </a:rPr>
              <a:t> </a:t>
            </a:r>
            <a:r>
              <a:rPr lang="en-US" altLang="ko-KR" sz="1100" dirty="0">
                <a:solidFill>
                  <a:srgbClr val="FF0000"/>
                </a:solidFill>
              </a:rPr>
              <a:t>Grip </a:t>
            </a:r>
            <a:r>
              <a:rPr lang="ko-KR" altLang="en-US" sz="1100" dirty="0">
                <a:solidFill>
                  <a:srgbClr val="FF0000"/>
                </a:solidFill>
              </a:rPr>
              <a:t>조작</a:t>
            </a:r>
            <a:r>
              <a:rPr lang="en-US" altLang="ko-KR" sz="1100" dirty="0"/>
              <a:t>, EMO </a:t>
            </a:r>
            <a:r>
              <a:rPr lang="ko-KR" altLang="en-US" sz="1100" dirty="0"/>
              <a:t>상시대기</a:t>
            </a:r>
            <a:r>
              <a:rPr lang="en-US" altLang="ko-KR" sz="1100" dirty="0"/>
              <a:t> </a:t>
            </a:r>
            <a:r>
              <a:rPr lang="ko-KR" altLang="en-US" sz="1100" dirty="0"/>
              <a:t>인원</a:t>
            </a:r>
            <a:r>
              <a:rPr lang="en-US" altLang="ko-KR" sz="1100" dirty="0"/>
              <a:t>)</a:t>
            </a:r>
          </a:p>
          <a:p>
            <a:r>
              <a:rPr lang="ko-KR" altLang="en-US" sz="1100" dirty="0"/>
              <a:t>　　</a:t>
            </a:r>
            <a:r>
              <a:rPr lang="en-US" altLang="ko-KR" sz="1100" dirty="0"/>
              <a:t>- </a:t>
            </a:r>
            <a:r>
              <a:rPr lang="ko-KR" altLang="en-US" sz="1100" dirty="0"/>
              <a:t>위험성에 가장 많이 노출된 계측자가 </a:t>
            </a:r>
            <a:r>
              <a:rPr lang="ko-KR" altLang="en-US" sz="1100" dirty="0" err="1"/>
              <a:t>다인수</a:t>
            </a:r>
            <a:r>
              <a:rPr lang="ko-KR" altLang="en-US" sz="1100" dirty="0"/>
              <a:t> </a:t>
            </a:r>
            <a:r>
              <a:rPr lang="en-US" altLang="ko-KR" sz="1100" dirty="0"/>
              <a:t>Grip S/W </a:t>
            </a:r>
            <a:r>
              <a:rPr lang="ko-KR" altLang="en-US" sz="1100" dirty="0"/>
              <a:t>소지로 </a:t>
            </a:r>
            <a:endParaRPr lang="en-US" altLang="ko-KR" sz="1100" dirty="0"/>
          </a:p>
          <a:p>
            <a:r>
              <a:rPr lang="ko-KR" altLang="en-US" sz="1100" dirty="0"/>
              <a:t>　　　위험 시 즉각적 대응 가능</a:t>
            </a:r>
            <a:endParaRPr lang="en-US" altLang="ko-KR" sz="1100" dirty="0"/>
          </a:p>
          <a:p>
            <a:r>
              <a:rPr lang="ko-KR" altLang="en-US" sz="1100" dirty="0"/>
              <a:t>　　</a:t>
            </a:r>
            <a:r>
              <a:rPr lang="en-US" altLang="ko-KR" sz="1100" dirty="0"/>
              <a:t>- </a:t>
            </a:r>
            <a:r>
              <a:rPr lang="ko-KR" altLang="en-US" sz="1100" dirty="0" err="1"/>
              <a:t>다인수</a:t>
            </a:r>
            <a:r>
              <a:rPr lang="ko-KR" altLang="en-US" sz="1100" dirty="0"/>
              <a:t> </a:t>
            </a:r>
            <a:r>
              <a:rPr lang="en-US" altLang="ko-KR" sz="1100" dirty="0"/>
              <a:t>Grip Cable</a:t>
            </a:r>
            <a:r>
              <a:rPr lang="ko-KR" altLang="en-US" sz="1100" dirty="0"/>
              <a:t>을 최대 </a:t>
            </a:r>
            <a:r>
              <a:rPr lang="en-US" altLang="ko-KR" sz="1100" dirty="0"/>
              <a:t>15m</a:t>
            </a:r>
            <a:r>
              <a:rPr lang="ko-KR" altLang="en-US" sz="1100" dirty="0"/>
              <a:t>까지 연장하여 계측 위치 이동</a:t>
            </a:r>
            <a:endParaRPr lang="en-US" altLang="ko-KR" sz="1100" dirty="0"/>
          </a:p>
        </p:txBody>
      </p:sp>
      <p:pic>
        <p:nvPicPr>
          <p:cNvPr id="14" name="그림 1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9486" r="100000"/>
                    </a14:imgEffect>
                  </a14:imgLayer>
                </a14:imgProps>
              </a:ext>
            </a:extLst>
          </a:blip>
          <a:srcRect l="32797"/>
          <a:stretch/>
        </p:blipFill>
        <p:spPr>
          <a:xfrm>
            <a:off x="2841329" y="3262886"/>
            <a:ext cx="1311181" cy="3136739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411" y="5244125"/>
            <a:ext cx="698165" cy="1101051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888" r="20796"/>
          <a:stretch/>
        </p:blipFill>
        <p:spPr>
          <a:xfrm>
            <a:off x="1088622" y="5298574"/>
            <a:ext cx="417017" cy="992154"/>
          </a:xfrm>
          <a:prstGeom prst="rect">
            <a:avLst/>
          </a:prstGeom>
        </p:spPr>
      </p:pic>
      <p:pic>
        <p:nvPicPr>
          <p:cNvPr id="20" name="그림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7283" y="2987925"/>
            <a:ext cx="1640305" cy="3429568"/>
          </a:xfrm>
          <a:prstGeom prst="rect">
            <a:avLst/>
          </a:prstGeom>
        </p:spPr>
      </p:pic>
      <p:pic>
        <p:nvPicPr>
          <p:cNvPr id="21" name="그림 20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9486" r="100000"/>
                    </a14:imgEffect>
                  </a14:imgLayer>
                </a14:imgProps>
              </a:ext>
            </a:extLst>
          </a:blip>
          <a:srcRect l="32797"/>
          <a:stretch/>
        </p:blipFill>
        <p:spPr>
          <a:xfrm>
            <a:off x="7817748" y="3262886"/>
            <a:ext cx="1311181" cy="3136739"/>
          </a:xfrm>
          <a:prstGeom prst="rect">
            <a:avLst/>
          </a:prstGeom>
        </p:spPr>
      </p:pic>
      <p:pic>
        <p:nvPicPr>
          <p:cNvPr id="22" name="그림 2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6808" y="5244124"/>
            <a:ext cx="698165" cy="1101051"/>
          </a:xfrm>
          <a:prstGeom prst="rect">
            <a:avLst/>
          </a:prstGeom>
        </p:spPr>
      </p:pic>
      <p:pic>
        <p:nvPicPr>
          <p:cNvPr id="23" name="그림 22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888" r="20796"/>
          <a:stretch/>
        </p:blipFill>
        <p:spPr>
          <a:xfrm>
            <a:off x="7455476" y="3463654"/>
            <a:ext cx="417017" cy="992154"/>
          </a:xfrm>
          <a:prstGeom prst="rect">
            <a:avLst/>
          </a:prstGeom>
        </p:spPr>
      </p:pic>
      <p:sp>
        <p:nvSpPr>
          <p:cNvPr id="3" name="직사각형 2"/>
          <p:cNvSpPr/>
          <p:nvPr/>
        </p:nvSpPr>
        <p:spPr>
          <a:xfrm>
            <a:off x="255571" y="1582615"/>
            <a:ext cx="4536237" cy="481701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직사각형 23"/>
          <p:cNvSpPr/>
          <p:nvPr/>
        </p:nvSpPr>
        <p:spPr>
          <a:xfrm>
            <a:off x="5026929" y="1582615"/>
            <a:ext cx="4536237" cy="481701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" name="TextBox 24"/>
          <p:cNvSpPr txBox="1"/>
          <p:nvPr/>
        </p:nvSpPr>
        <p:spPr>
          <a:xfrm>
            <a:off x="128485" y="1739887"/>
            <a:ext cx="4536237" cy="1123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100"/>
              <a:t>　</a:t>
            </a:r>
            <a:r>
              <a:rPr lang="ko-KR" altLang="en-US" sz="1200"/>
              <a:t>　</a:t>
            </a:r>
            <a:r>
              <a:rPr lang="en-US" altLang="ko-KR" sz="1200"/>
              <a:t>- Teaching </a:t>
            </a:r>
            <a:r>
              <a:rPr lang="ko-KR" altLang="en-US" sz="1200"/>
              <a:t>작업 시 </a:t>
            </a:r>
            <a:r>
              <a:rPr lang="en-US" altLang="ko-KR" sz="1200"/>
              <a:t>3</a:t>
            </a:r>
            <a:r>
              <a:rPr lang="ko-KR" altLang="en-US" sz="1200"/>
              <a:t>인 </a:t>
            </a:r>
            <a:r>
              <a:rPr lang="en-US" altLang="ko-KR" sz="1200"/>
              <a:t>1</a:t>
            </a:r>
            <a:r>
              <a:rPr lang="ko-KR" altLang="en-US" sz="1200"/>
              <a:t>조 작업</a:t>
            </a:r>
            <a:r>
              <a:rPr lang="en-US" altLang="ko-KR" sz="1100"/>
              <a:t> </a:t>
            </a:r>
          </a:p>
          <a:p>
            <a:r>
              <a:rPr lang="ko-KR" altLang="en-US" sz="1100"/>
              <a:t>　　　</a:t>
            </a:r>
            <a:r>
              <a:rPr lang="en-US" altLang="ko-KR" sz="1100"/>
              <a:t>(MU </a:t>
            </a:r>
            <a:r>
              <a:rPr lang="ko-KR" altLang="en-US" sz="1100"/>
              <a:t>조작자</a:t>
            </a:r>
            <a:r>
              <a:rPr lang="en-US" altLang="ko-KR" sz="1100"/>
              <a:t>, </a:t>
            </a:r>
            <a:r>
              <a:rPr lang="ko-KR" altLang="en-US" sz="1100"/>
              <a:t>다인수 </a:t>
            </a:r>
            <a:r>
              <a:rPr lang="en-US" altLang="ko-KR" sz="1100"/>
              <a:t>Grip </a:t>
            </a:r>
            <a:r>
              <a:rPr lang="ko-KR" altLang="en-US" sz="1100"/>
              <a:t>조작자</a:t>
            </a:r>
            <a:r>
              <a:rPr lang="en-US" altLang="ko-KR" sz="1100"/>
              <a:t>, </a:t>
            </a:r>
            <a:r>
              <a:rPr lang="ko-KR" altLang="en-US" sz="1100"/>
              <a:t>계측자</a:t>
            </a:r>
            <a:r>
              <a:rPr lang="en-US" altLang="ko-KR" sz="1100"/>
              <a:t>)</a:t>
            </a:r>
          </a:p>
          <a:p>
            <a:r>
              <a:rPr lang="ko-KR" altLang="en-US" sz="1100"/>
              <a:t>　　</a:t>
            </a:r>
            <a:r>
              <a:rPr lang="en-US" altLang="ko-KR" sz="1100"/>
              <a:t>- </a:t>
            </a:r>
            <a:r>
              <a:rPr lang="ko-KR" altLang="en-US" sz="1100"/>
              <a:t>위험성에 가장 많이 노출된 계측자에 </a:t>
            </a:r>
            <a:r>
              <a:rPr lang="en-US" altLang="ko-KR" sz="1100"/>
              <a:t>EMO </a:t>
            </a:r>
            <a:r>
              <a:rPr lang="ko-KR" altLang="en-US" sz="1100"/>
              <a:t>등 안전장치 부재</a:t>
            </a:r>
            <a:endParaRPr lang="en-US" altLang="ko-KR" sz="1100"/>
          </a:p>
          <a:p>
            <a:r>
              <a:rPr lang="ko-KR" altLang="en-US" sz="1100"/>
              <a:t>　　</a:t>
            </a:r>
            <a:r>
              <a:rPr lang="en-US" altLang="ko-KR" sz="1100"/>
              <a:t>- MU </a:t>
            </a:r>
            <a:r>
              <a:rPr lang="ko-KR" altLang="en-US" sz="1100"/>
              <a:t>조작자 및 다인수 </a:t>
            </a:r>
            <a:r>
              <a:rPr lang="en-US" altLang="ko-KR" sz="1100"/>
              <a:t>Grip S/W </a:t>
            </a:r>
            <a:r>
              <a:rPr lang="ko-KR" altLang="en-US" sz="1100"/>
              <a:t>조작자의 시야 외 계측자 위치</a:t>
            </a:r>
            <a:endParaRPr lang="en-US" altLang="ko-KR" sz="1100"/>
          </a:p>
          <a:p>
            <a:r>
              <a:rPr lang="ko-KR" altLang="en-US" sz="1100"/>
              <a:t>　　　</a:t>
            </a:r>
            <a:r>
              <a:rPr lang="ko-KR" altLang="en-US" sz="1100">
                <a:solidFill>
                  <a:srgbClr val="FF0000"/>
                </a:solidFill>
              </a:rPr>
              <a:t>▷응급 시 계측자</a:t>
            </a:r>
            <a:r>
              <a:rPr lang="en-US" altLang="ko-KR" sz="1100">
                <a:solidFill>
                  <a:srgbClr val="FF0000"/>
                </a:solidFill>
              </a:rPr>
              <a:t> </a:t>
            </a:r>
            <a:r>
              <a:rPr lang="ko-KR" altLang="en-US" sz="1100">
                <a:solidFill>
                  <a:srgbClr val="FF0000"/>
                </a:solidFill>
              </a:rPr>
              <a:t>신호를 통해 </a:t>
            </a:r>
            <a:r>
              <a:rPr lang="en-US" altLang="ko-KR" sz="1100">
                <a:solidFill>
                  <a:srgbClr val="FF0000"/>
                </a:solidFill>
              </a:rPr>
              <a:t>EMO</a:t>
            </a:r>
            <a:r>
              <a:rPr lang="ko-KR" altLang="en-US" sz="1100">
                <a:solidFill>
                  <a:srgbClr val="FF0000"/>
                </a:solidFill>
              </a:rPr>
              <a:t> 조작 </a:t>
            </a:r>
            <a:r>
              <a:rPr lang="en-US" altLang="ko-KR" sz="1100">
                <a:solidFill>
                  <a:srgbClr val="FF0000"/>
                </a:solidFill>
              </a:rPr>
              <a:t>:</a:t>
            </a:r>
            <a:r>
              <a:rPr lang="ko-KR" altLang="en-US" sz="1100">
                <a:solidFill>
                  <a:srgbClr val="FF0000"/>
                </a:solidFill>
              </a:rPr>
              <a:t> 시간차 존재</a:t>
            </a:r>
            <a:endParaRPr lang="en-US" altLang="ko-KR" sz="1100">
              <a:solidFill>
                <a:srgbClr val="FF0000"/>
              </a:solidFill>
            </a:endParaRPr>
          </a:p>
          <a:p>
            <a:r>
              <a:rPr lang="ko-KR" altLang="en-US" sz="1100"/>
              <a:t>　　</a:t>
            </a:r>
            <a:r>
              <a:rPr lang="en-US" altLang="ko-KR" sz="1100"/>
              <a:t>- </a:t>
            </a:r>
            <a:r>
              <a:rPr lang="ko-KR" altLang="en-US" sz="1100"/>
              <a:t>다인수 </a:t>
            </a:r>
            <a:r>
              <a:rPr lang="en-US" altLang="ko-KR" sz="1100"/>
              <a:t>Grip</a:t>
            </a:r>
            <a:r>
              <a:rPr lang="ko-KR" altLang="en-US" sz="1100"/>
              <a:t> </a:t>
            </a:r>
            <a:r>
              <a:rPr lang="en-US" altLang="ko-KR" sz="1100"/>
              <a:t>Cable </a:t>
            </a:r>
            <a:r>
              <a:rPr lang="ko-KR" altLang="en-US" sz="1100"/>
              <a:t>길이가</a:t>
            </a:r>
            <a:r>
              <a:rPr lang="en-US" altLang="ko-KR" sz="1100"/>
              <a:t> 2-3m </a:t>
            </a:r>
            <a:r>
              <a:rPr lang="ko-KR" altLang="en-US" sz="1100"/>
              <a:t>수준 </a:t>
            </a:r>
            <a:r>
              <a:rPr lang="en-US" altLang="ko-KR" sz="1100"/>
              <a:t>:</a:t>
            </a:r>
            <a:r>
              <a:rPr lang="ko-KR" altLang="en-US" sz="1100"/>
              <a:t> 계측 위치 도달 불가</a:t>
            </a:r>
            <a:endParaRPr lang="en-US" altLang="ko-KR" sz="1100"/>
          </a:p>
        </p:txBody>
      </p:sp>
      <p:sp>
        <p:nvSpPr>
          <p:cNvPr id="6" name="TextBox 5"/>
          <p:cNvSpPr txBox="1"/>
          <p:nvPr/>
        </p:nvSpPr>
        <p:spPr>
          <a:xfrm>
            <a:off x="372411" y="1206788"/>
            <a:ext cx="428185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/>
              <a:t>■ Teaching </a:t>
            </a:r>
            <a:r>
              <a:rPr lang="ko-KR" altLang="en-US" sz="1200"/>
              <a:t>작업 간 다인수 </a:t>
            </a:r>
            <a:r>
              <a:rPr lang="en-US" altLang="ko-KR" sz="1200"/>
              <a:t>Grip S/W </a:t>
            </a:r>
            <a:r>
              <a:rPr lang="ko-KR" altLang="en-US" sz="1200"/>
              <a:t>실효성 확대</a:t>
            </a:r>
          </a:p>
          <a:p>
            <a:endParaRPr lang="ko-KR" altLang="en-US" sz="900"/>
          </a:p>
        </p:txBody>
      </p:sp>
      <p:sp>
        <p:nvSpPr>
          <p:cNvPr id="26" name="직사각형 25"/>
          <p:cNvSpPr/>
          <p:nvPr/>
        </p:nvSpPr>
        <p:spPr>
          <a:xfrm>
            <a:off x="6774353" y="1456158"/>
            <a:ext cx="933353" cy="204384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b="1">
                <a:solidFill>
                  <a:schemeClr val="tx1"/>
                </a:solidFill>
              </a:rPr>
              <a:t>&lt; To be &gt;</a:t>
            </a:r>
            <a:endParaRPr lang="ko-KR" altLang="en-US" sz="1200" b="1">
              <a:solidFill>
                <a:schemeClr val="tx1"/>
              </a:solidFill>
            </a:endParaRPr>
          </a:p>
        </p:txBody>
      </p:sp>
      <p:sp>
        <p:nvSpPr>
          <p:cNvPr id="27" name="직사각형 26"/>
          <p:cNvSpPr/>
          <p:nvPr/>
        </p:nvSpPr>
        <p:spPr>
          <a:xfrm>
            <a:off x="1929926" y="1485465"/>
            <a:ext cx="933353" cy="204384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b="1">
                <a:solidFill>
                  <a:schemeClr val="tx1"/>
                </a:solidFill>
              </a:rPr>
              <a:t>&lt; As is &gt;</a:t>
            </a:r>
            <a:endParaRPr lang="ko-KR" altLang="en-US" sz="1200" b="1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2342" y="4723213"/>
            <a:ext cx="1265889" cy="43088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ko-KR" sz="1100" spc="-100"/>
              <a:t>MU </a:t>
            </a:r>
            <a:r>
              <a:rPr lang="ko-KR" altLang="en-US" sz="1100" spc="-100"/>
              <a:t>조작자</a:t>
            </a:r>
            <a:r>
              <a:rPr lang="en-US" altLang="ko-KR" sz="1100" spc="-100"/>
              <a:t>,</a:t>
            </a:r>
          </a:p>
          <a:p>
            <a:r>
              <a:rPr lang="ko-KR" altLang="en-US" sz="1100" spc="-100"/>
              <a:t>다인수 </a:t>
            </a:r>
            <a:r>
              <a:rPr lang="en-US" altLang="ko-KR" sz="1100" spc="-100"/>
              <a:t>Grip </a:t>
            </a:r>
            <a:r>
              <a:rPr lang="ko-KR" altLang="en-US" sz="1100" spc="-100"/>
              <a:t>조작자</a:t>
            </a:r>
            <a:endParaRPr lang="en-US" altLang="ko-KR" sz="1100" spc="-100"/>
          </a:p>
        </p:txBody>
      </p:sp>
      <p:sp>
        <p:nvSpPr>
          <p:cNvPr id="29" name="TextBox 28"/>
          <p:cNvSpPr txBox="1"/>
          <p:nvPr/>
        </p:nvSpPr>
        <p:spPr>
          <a:xfrm>
            <a:off x="3371992" y="4194198"/>
            <a:ext cx="571156" cy="26161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1100" b="1" spc="-100"/>
              <a:t>계측자</a:t>
            </a:r>
            <a:endParaRPr lang="en-US" altLang="ko-KR" sz="1100" b="1" spc="-100"/>
          </a:p>
        </p:txBody>
      </p:sp>
      <p:sp>
        <p:nvSpPr>
          <p:cNvPr id="32" name="TextBox 31"/>
          <p:cNvSpPr txBox="1"/>
          <p:nvPr/>
        </p:nvSpPr>
        <p:spPr>
          <a:xfrm>
            <a:off x="7861992" y="3991120"/>
            <a:ext cx="1168694" cy="423193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1100" b="1" spc="-100"/>
              <a:t>계측자</a:t>
            </a:r>
            <a:endParaRPr lang="en-US" altLang="ko-KR" sz="1100" b="1" spc="-100"/>
          </a:p>
          <a:p>
            <a:r>
              <a:rPr lang="en-US" altLang="ko-KR" sz="1050" b="1" spc="-100"/>
              <a:t>=</a:t>
            </a:r>
            <a:r>
              <a:rPr lang="ko-KR" altLang="en-US" sz="1050" b="1" spc="-100"/>
              <a:t>다인수 </a:t>
            </a:r>
            <a:r>
              <a:rPr lang="en-US" altLang="ko-KR" sz="1050" b="1" spc="-100"/>
              <a:t>Grip </a:t>
            </a:r>
            <a:r>
              <a:rPr lang="ko-KR" altLang="en-US" sz="1050" b="1" spc="-100"/>
              <a:t>조작</a:t>
            </a:r>
            <a:endParaRPr lang="en-US" altLang="ko-KR" sz="1050" b="1" spc="-100"/>
          </a:p>
        </p:txBody>
      </p:sp>
      <p:pic>
        <p:nvPicPr>
          <p:cNvPr id="12" name="그림 11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r="2678" b="1443"/>
          <a:stretch/>
        </p:blipFill>
        <p:spPr>
          <a:xfrm>
            <a:off x="5091720" y="5454640"/>
            <a:ext cx="701899" cy="549671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5422864" y="4723213"/>
            <a:ext cx="1265889" cy="43088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ko-KR" sz="1100" spc="-100"/>
              <a:t>MU </a:t>
            </a:r>
            <a:r>
              <a:rPr lang="ko-KR" altLang="en-US" sz="1100" spc="-100"/>
              <a:t>조작자</a:t>
            </a:r>
            <a:r>
              <a:rPr lang="en-US" altLang="ko-KR" sz="1100" spc="-100"/>
              <a:t>,</a:t>
            </a:r>
          </a:p>
          <a:p>
            <a:r>
              <a:rPr lang="en-US" altLang="ko-KR" sz="1100" spc="-100"/>
              <a:t>EMO </a:t>
            </a:r>
            <a:r>
              <a:rPr lang="ko-KR" altLang="en-US" sz="1100" spc="-100"/>
              <a:t>상시대기자</a:t>
            </a:r>
            <a:endParaRPr lang="en-US" altLang="ko-KR" sz="1100" spc="-100"/>
          </a:p>
        </p:txBody>
      </p:sp>
      <p:sp>
        <p:nvSpPr>
          <p:cNvPr id="28" name="자유형 27"/>
          <p:cNvSpPr/>
          <p:nvPr/>
        </p:nvSpPr>
        <p:spPr>
          <a:xfrm>
            <a:off x="7109460" y="4358640"/>
            <a:ext cx="518160" cy="1722120"/>
          </a:xfrm>
          <a:custGeom>
            <a:avLst/>
            <a:gdLst>
              <a:gd name="connsiteX0" fmla="*/ 518160 w 518160"/>
              <a:gd name="connsiteY0" fmla="*/ 0 h 1744980"/>
              <a:gd name="connsiteX1" fmla="*/ 510540 w 518160"/>
              <a:gd name="connsiteY1" fmla="*/ 1409700 h 1744980"/>
              <a:gd name="connsiteX2" fmla="*/ 502920 w 518160"/>
              <a:gd name="connsiteY2" fmla="*/ 1615440 h 1744980"/>
              <a:gd name="connsiteX3" fmla="*/ 350520 w 518160"/>
              <a:gd name="connsiteY3" fmla="*/ 1744980 h 1744980"/>
              <a:gd name="connsiteX4" fmla="*/ 0 w 518160"/>
              <a:gd name="connsiteY4" fmla="*/ 1676400 h 1744980"/>
              <a:gd name="connsiteX0" fmla="*/ 518160 w 518160"/>
              <a:gd name="connsiteY0" fmla="*/ 0 h 1744980"/>
              <a:gd name="connsiteX1" fmla="*/ 502920 w 518160"/>
              <a:gd name="connsiteY1" fmla="*/ 1409700 h 1744980"/>
              <a:gd name="connsiteX2" fmla="*/ 502920 w 518160"/>
              <a:gd name="connsiteY2" fmla="*/ 1615440 h 1744980"/>
              <a:gd name="connsiteX3" fmla="*/ 350520 w 518160"/>
              <a:gd name="connsiteY3" fmla="*/ 1744980 h 1744980"/>
              <a:gd name="connsiteX4" fmla="*/ 0 w 518160"/>
              <a:gd name="connsiteY4" fmla="*/ 1676400 h 1744980"/>
              <a:gd name="connsiteX0" fmla="*/ 518160 w 518160"/>
              <a:gd name="connsiteY0" fmla="*/ 0 h 1744980"/>
              <a:gd name="connsiteX1" fmla="*/ 502920 w 518160"/>
              <a:gd name="connsiteY1" fmla="*/ 1409700 h 1744980"/>
              <a:gd name="connsiteX2" fmla="*/ 466725 w 518160"/>
              <a:gd name="connsiteY2" fmla="*/ 1609725 h 1744980"/>
              <a:gd name="connsiteX3" fmla="*/ 350520 w 518160"/>
              <a:gd name="connsiteY3" fmla="*/ 1744980 h 1744980"/>
              <a:gd name="connsiteX4" fmla="*/ 0 w 518160"/>
              <a:gd name="connsiteY4" fmla="*/ 1676400 h 1744980"/>
              <a:gd name="connsiteX0" fmla="*/ 518160 w 518160"/>
              <a:gd name="connsiteY0" fmla="*/ 0 h 1744980"/>
              <a:gd name="connsiteX1" fmla="*/ 502920 w 518160"/>
              <a:gd name="connsiteY1" fmla="*/ 1409700 h 1744980"/>
              <a:gd name="connsiteX2" fmla="*/ 466725 w 518160"/>
              <a:gd name="connsiteY2" fmla="*/ 1609725 h 1744980"/>
              <a:gd name="connsiteX3" fmla="*/ 350520 w 518160"/>
              <a:gd name="connsiteY3" fmla="*/ 1744980 h 1744980"/>
              <a:gd name="connsiteX4" fmla="*/ 0 w 518160"/>
              <a:gd name="connsiteY4" fmla="*/ 1676400 h 1744980"/>
              <a:gd name="connsiteX0" fmla="*/ 518160 w 518160"/>
              <a:gd name="connsiteY0" fmla="*/ 0 h 1741170"/>
              <a:gd name="connsiteX1" fmla="*/ 502920 w 518160"/>
              <a:gd name="connsiteY1" fmla="*/ 1409700 h 1741170"/>
              <a:gd name="connsiteX2" fmla="*/ 466725 w 518160"/>
              <a:gd name="connsiteY2" fmla="*/ 1609725 h 1741170"/>
              <a:gd name="connsiteX3" fmla="*/ 289560 w 518160"/>
              <a:gd name="connsiteY3" fmla="*/ 1741170 h 1741170"/>
              <a:gd name="connsiteX4" fmla="*/ 0 w 518160"/>
              <a:gd name="connsiteY4" fmla="*/ 1676400 h 1741170"/>
              <a:gd name="connsiteX0" fmla="*/ 518160 w 518160"/>
              <a:gd name="connsiteY0" fmla="*/ 0 h 1741170"/>
              <a:gd name="connsiteX1" fmla="*/ 502920 w 518160"/>
              <a:gd name="connsiteY1" fmla="*/ 1409700 h 1741170"/>
              <a:gd name="connsiteX2" fmla="*/ 466725 w 518160"/>
              <a:gd name="connsiteY2" fmla="*/ 1609725 h 1741170"/>
              <a:gd name="connsiteX3" fmla="*/ 289560 w 518160"/>
              <a:gd name="connsiteY3" fmla="*/ 1741170 h 1741170"/>
              <a:gd name="connsiteX4" fmla="*/ 0 w 518160"/>
              <a:gd name="connsiteY4" fmla="*/ 1676400 h 1741170"/>
              <a:gd name="connsiteX0" fmla="*/ 518160 w 518160"/>
              <a:gd name="connsiteY0" fmla="*/ 0 h 1722120"/>
              <a:gd name="connsiteX1" fmla="*/ 502920 w 518160"/>
              <a:gd name="connsiteY1" fmla="*/ 1409700 h 1722120"/>
              <a:gd name="connsiteX2" fmla="*/ 466725 w 518160"/>
              <a:gd name="connsiteY2" fmla="*/ 1609725 h 1722120"/>
              <a:gd name="connsiteX3" fmla="*/ 264795 w 518160"/>
              <a:gd name="connsiteY3" fmla="*/ 1722120 h 1722120"/>
              <a:gd name="connsiteX4" fmla="*/ 0 w 518160"/>
              <a:gd name="connsiteY4" fmla="*/ 1676400 h 1722120"/>
              <a:gd name="connsiteX0" fmla="*/ 518160 w 518160"/>
              <a:gd name="connsiteY0" fmla="*/ 0 h 1722120"/>
              <a:gd name="connsiteX1" fmla="*/ 502920 w 518160"/>
              <a:gd name="connsiteY1" fmla="*/ 1409700 h 1722120"/>
              <a:gd name="connsiteX2" fmla="*/ 466725 w 518160"/>
              <a:gd name="connsiteY2" fmla="*/ 1609725 h 1722120"/>
              <a:gd name="connsiteX3" fmla="*/ 264795 w 518160"/>
              <a:gd name="connsiteY3" fmla="*/ 1722120 h 1722120"/>
              <a:gd name="connsiteX4" fmla="*/ 0 w 518160"/>
              <a:gd name="connsiteY4" fmla="*/ 1676400 h 1722120"/>
              <a:gd name="connsiteX0" fmla="*/ 518160 w 518160"/>
              <a:gd name="connsiteY0" fmla="*/ 0 h 1722120"/>
              <a:gd name="connsiteX1" fmla="*/ 502920 w 518160"/>
              <a:gd name="connsiteY1" fmla="*/ 1409700 h 1722120"/>
              <a:gd name="connsiteX2" fmla="*/ 466725 w 518160"/>
              <a:gd name="connsiteY2" fmla="*/ 1609725 h 1722120"/>
              <a:gd name="connsiteX3" fmla="*/ 264795 w 518160"/>
              <a:gd name="connsiteY3" fmla="*/ 1722120 h 1722120"/>
              <a:gd name="connsiteX4" fmla="*/ 0 w 518160"/>
              <a:gd name="connsiteY4" fmla="*/ 1676400 h 1722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8160" h="1722120">
                <a:moveTo>
                  <a:pt x="518160" y="0"/>
                </a:moveTo>
                <a:lnTo>
                  <a:pt x="502920" y="1409700"/>
                </a:lnTo>
                <a:lnTo>
                  <a:pt x="466725" y="1609725"/>
                </a:lnTo>
                <a:cubicBezTo>
                  <a:pt x="401320" y="1687195"/>
                  <a:pt x="406400" y="1694180"/>
                  <a:pt x="264795" y="1722120"/>
                </a:cubicBezTo>
                <a:cubicBezTo>
                  <a:pt x="117475" y="1718310"/>
                  <a:pt x="88265" y="1691640"/>
                  <a:pt x="0" y="167640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/>
              <a:t>`</a:t>
            </a:r>
            <a:endParaRPr lang="ko-KR" altLang="en-US"/>
          </a:p>
        </p:txBody>
      </p:sp>
      <p:sp>
        <p:nvSpPr>
          <p:cNvPr id="33" name="자유형 32"/>
          <p:cNvSpPr/>
          <p:nvPr/>
        </p:nvSpPr>
        <p:spPr>
          <a:xfrm>
            <a:off x="1277620" y="6106160"/>
            <a:ext cx="871220" cy="193047"/>
          </a:xfrm>
          <a:custGeom>
            <a:avLst/>
            <a:gdLst>
              <a:gd name="connsiteX0" fmla="*/ 0 w 871220"/>
              <a:gd name="connsiteY0" fmla="*/ 124460 h 193047"/>
              <a:gd name="connsiteX1" fmla="*/ 208280 w 871220"/>
              <a:gd name="connsiteY1" fmla="*/ 190500 h 193047"/>
              <a:gd name="connsiteX2" fmla="*/ 238760 w 871220"/>
              <a:gd name="connsiteY2" fmla="*/ 193040 h 193047"/>
              <a:gd name="connsiteX3" fmla="*/ 386080 w 871220"/>
              <a:gd name="connsiteY3" fmla="*/ 193040 h 193047"/>
              <a:gd name="connsiteX4" fmla="*/ 576580 w 871220"/>
              <a:gd name="connsiteY4" fmla="*/ 165100 h 193047"/>
              <a:gd name="connsiteX5" fmla="*/ 690880 w 871220"/>
              <a:gd name="connsiteY5" fmla="*/ 114300 h 193047"/>
              <a:gd name="connsiteX6" fmla="*/ 792480 w 871220"/>
              <a:gd name="connsiteY6" fmla="*/ 73660 h 193047"/>
              <a:gd name="connsiteX7" fmla="*/ 861060 w 871220"/>
              <a:gd name="connsiteY7" fmla="*/ 17780 h 193047"/>
              <a:gd name="connsiteX8" fmla="*/ 871220 w 871220"/>
              <a:gd name="connsiteY8" fmla="*/ 0 h 193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71220" h="193047">
                <a:moveTo>
                  <a:pt x="0" y="124460"/>
                </a:moveTo>
                <a:lnTo>
                  <a:pt x="208280" y="190500"/>
                </a:lnTo>
                <a:cubicBezTo>
                  <a:pt x="233664" y="193320"/>
                  <a:pt x="223473" y="193040"/>
                  <a:pt x="238760" y="193040"/>
                </a:cubicBezTo>
                <a:lnTo>
                  <a:pt x="386080" y="193040"/>
                </a:lnTo>
                <a:lnTo>
                  <a:pt x="576580" y="165100"/>
                </a:lnTo>
                <a:lnTo>
                  <a:pt x="690880" y="114300"/>
                </a:lnTo>
                <a:lnTo>
                  <a:pt x="792480" y="73660"/>
                </a:lnTo>
                <a:lnTo>
                  <a:pt x="861060" y="17780"/>
                </a:lnTo>
                <a:lnTo>
                  <a:pt x="871220" y="0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416466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 Box 5"/>
          <p:cNvSpPr txBox="1">
            <a:spLocks noChangeArrowheads="1"/>
          </p:cNvSpPr>
          <p:nvPr/>
        </p:nvSpPr>
        <p:spPr bwMode="auto">
          <a:xfrm>
            <a:off x="0" y="3105836"/>
            <a:ext cx="9906000" cy="646331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3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3600" b="1" smtClean="0">
                <a:latin typeface="+mj-ea"/>
                <a:ea typeface="+mj-ea"/>
                <a:sym typeface="Wingdings" pitchFamily="2" charset="2"/>
              </a:rPr>
              <a:t>사업장 전달 </a:t>
            </a:r>
            <a:r>
              <a:rPr lang="ko-KR" altLang="en-US" sz="3600" b="1" smtClean="0">
                <a:latin typeface="+mj-ea"/>
                <a:ea typeface="+mj-ea"/>
                <a:sym typeface="Wingdings" pitchFamily="2" charset="2"/>
              </a:rPr>
              <a:t>사항</a:t>
            </a:r>
            <a:endParaRPr kumimoji="0" lang="ko-KR" altLang="en-US" sz="2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j-ea"/>
              <a:ea typeface="+mj-ea"/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882443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 Box 5"/>
          <p:cNvSpPr txBox="1">
            <a:spLocks noChangeArrowheads="1"/>
          </p:cNvSpPr>
          <p:nvPr/>
        </p:nvSpPr>
        <p:spPr bwMode="auto">
          <a:xfrm>
            <a:off x="255571" y="240249"/>
            <a:ext cx="6041712" cy="400110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lvl="0" defTabSz="914400">
              <a:spcBef>
                <a:spcPct val="30000"/>
              </a:spcBef>
              <a:defRPr/>
            </a:pPr>
            <a:r>
              <a:rPr lang="en-US" altLang="ko-KR" sz="2000" b="1" smtClean="0">
                <a:latin typeface="Trebuchet MS" panose="020B0603020202020204" pitchFamily="34" charset="0"/>
                <a:sym typeface="Wingdings" pitchFamily="2" charset="2"/>
              </a:rPr>
              <a:t>3. </a:t>
            </a:r>
            <a:r>
              <a:rPr lang="ko-KR" altLang="en-US" sz="2000" b="1" smtClean="0">
                <a:latin typeface="Trebuchet MS" panose="020B0603020202020204" pitchFamily="34" charset="0"/>
                <a:sym typeface="Wingdings" pitchFamily="2" charset="2"/>
              </a:rPr>
              <a:t>사업장 전달사항 및 건의</a:t>
            </a:r>
            <a:r>
              <a:rPr lang="en-US" altLang="ko-KR" sz="2000" b="1" smtClean="0">
                <a:latin typeface="Trebuchet MS" panose="020B0603020202020204" pitchFamily="34" charset="0"/>
                <a:sym typeface="Wingdings" pitchFamily="2" charset="2"/>
              </a:rPr>
              <a:t>/</a:t>
            </a:r>
            <a:r>
              <a:rPr lang="ko-KR" altLang="en-US" sz="2000" b="1" smtClean="0">
                <a:latin typeface="Trebuchet MS" panose="020B0603020202020204" pitchFamily="34" charset="0"/>
                <a:sym typeface="Wingdings" pitchFamily="2" charset="2"/>
              </a:rPr>
              <a:t>의견 사항</a:t>
            </a:r>
            <a:endParaRPr lang="ko-KR" altLang="en-US" sz="1200" b="1" dirty="0">
              <a:solidFill>
                <a:schemeClr val="tx1">
                  <a:lumMod val="50000"/>
                  <a:lumOff val="50000"/>
                </a:schemeClr>
              </a:solidFill>
              <a:latin typeface="Trebuchet MS" panose="020B0603020202020204" pitchFamily="34" charset="0"/>
              <a:sym typeface="Wingdings" pitchFamily="2" charset="2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98042" y="866577"/>
            <a:ext cx="9356515" cy="4154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 defTabSz="914400" latinLnBrk="1">
              <a:lnSpc>
                <a:spcPct val="150000"/>
              </a:lnSpc>
              <a:defRPr/>
            </a:pPr>
            <a:r>
              <a:rPr lang="en-US" altLang="ko-KR" sz="1400" b="1" smtClean="0">
                <a:solidFill>
                  <a:prstClr val="black"/>
                </a:solidFill>
                <a:latin typeface="+mj-ea"/>
                <a:ea typeface="+mj-ea"/>
              </a:rPr>
              <a:t>3-1. </a:t>
            </a:r>
            <a:r>
              <a:rPr lang="ko-KR" altLang="en-US" sz="1400" b="1" smtClean="0">
                <a:solidFill>
                  <a:prstClr val="black"/>
                </a:solidFill>
                <a:latin typeface="+mj-ea"/>
                <a:ea typeface="+mj-ea"/>
              </a:rPr>
              <a:t>사업장 전달 사항</a:t>
            </a:r>
            <a:endParaRPr lang="en-US" altLang="ko-KR" sz="1400" b="1" smtClean="0">
              <a:solidFill>
                <a:prstClr val="black"/>
              </a:solidFill>
              <a:latin typeface="+mj-ea"/>
              <a:ea typeface="+mj-e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8042" y="1261268"/>
            <a:ext cx="56888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/>
              <a:t> </a:t>
            </a:r>
            <a:r>
              <a:rPr lang="en-US" altLang="ko-KR" sz="1200" smtClean="0"/>
              <a:t>1. </a:t>
            </a:r>
            <a:r>
              <a:rPr lang="ko-KR" altLang="en-US" sz="1200" smtClean="0"/>
              <a:t>산업안전보건법 시행규칙 및 산업안전보건기준에 관한 규칙 개정</a:t>
            </a:r>
            <a:endParaRPr lang="en-US" altLang="ko-KR" sz="1200" smtClean="0"/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041" y="1538266"/>
            <a:ext cx="9240411" cy="4679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860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 Box 5"/>
          <p:cNvSpPr txBox="1">
            <a:spLocks noChangeArrowheads="1"/>
          </p:cNvSpPr>
          <p:nvPr/>
        </p:nvSpPr>
        <p:spPr bwMode="auto">
          <a:xfrm>
            <a:off x="255571" y="240249"/>
            <a:ext cx="6041712" cy="400110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lvl="0" defTabSz="914400">
              <a:spcBef>
                <a:spcPct val="30000"/>
              </a:spcBef>
              <a:defRPr/>
            </a:pPr>
            <a:r>
              <a:rPr lang="en-US" altLang="ko-KR" sz="2000" b="1" smtClean="0">
                <a:latin typeface="Trebuchet MS" panose="020B0603020202020204" pitchFamily="34" charset="0"/>
                <a:sym typeface="Wingdings" pitchFamily="2" charset="2"/>
              </a:rPr>
              <a:t>3. </a:t>
            </a:r>
            <a:r>
              <a:rPr lang="ko-KR" altLang="en-US" sz="2000" b="1" smtClean="0">
                <a:latin typeface="Trebuchet MS" panose="020B0603020202020204" pitchFamily="34" charset="0"/>
                <a:sym typeface="Wingdings" pitchFamily="2" charset="2"/>
              </a:rPr>
              <a:t>사업장 전달사항 및 건의</a:t>
            </a:r>
            <a:r>
              <a:rPr lang="en-US" altLang="ko-KR" sz="2000" b="1" smtClean="0">
                <a:latin typeface="Trebuchet MS" panose="020B0603020202020204" pitchFamily="34" charset="0"/>
                <a:sym typeface="Wingdings" pitchFamily="2" charset="2"/>
              </a:rPr>
              <a:t>/</a:t>
            </a:r>
            <a:r>
              <a:rPr lang="ko-KR" altLang="en-US" sz="2000" b="1" smtClean="0">
                <a:latin typeface="Trebuchet MS" panose="020B0603020202020204" pitchFamily="34" charset="0"/>
                <a:sym typeface="Wingdings" pitchFamily="2" charset="2"/>
              </a:rPr>
              <a:t>의견 사항</a:t>
            </a:r>
            <a:endParaRPr lang="ko-KR" altLang="en-US" sz="1200" b="1" dirty="0">
              <a:solidFill>
                <a:schemeClr val="tx1">
                  <a:lumMod val="50000"/>
                  <a:lumOff val="50000"/>
                </a:schemeClr>
              </a:solidFill>
              <a:latin typeface="Trebuchet MS" panose="020B0603020202020204" pitchFamily="34" charset="0"/>
              <a:sym typeface="Wingdings" pitchFamily="2" charset="2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98042" y="866577"/>
            <a:ext cx="9356515" cy="4154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 defTabSz="914400" latinLnBrk="1">
              <a:lnSpc>
                <a:spcPct val="150000"/>
              </a:lnSpc>
              <a:defRPr/>
            </a:pPr>
            <a:r>
              <a:rPr lang="en-US" altLang="ko-KR" sz="1400" b="1" smtClean="0">
                <a:solidFill>
                  <a:prstClr val="black"/>
                </a:solidFill>
                <a:latin typeface="+mj-ea"/>
                <a:ea typeface="+mj-ea"/>
              </a:rPr>
              <a:t>3-1. </a:t>
            </a:r>
            <a:r>
              <a:rPr lang="ko-KR" altLang="en-US" sz="1400" b="1" smtClean="0">
                <a:solidFill>
                  <a:prstClr val="black"/>
                </a:solidFill>
                <a:latin typeface="+mj-ea"/>
                <a:ea typeface="+mj-ea"/>
              </a:rPr>
              <a:t>사업장 전달 사항</a:t>
            </a:r>
            <a:endParaRPr lang="en-US" altLang="ko-KR" sz="1400" b="1" smtClean="0">
              <a:solidFill>
                <a:prstClr val="black"/>
              </a:solidFill>
              <a:latin typeface="+mj-ea"/>
              <a:ea typeface="+mj-e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8042" y="1261268"/>
            <a:ext cx="56888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/>
              <a:t> </a:t>
            </a:r>
            <a:r>
              <a:rPr lang="en-US" altLang="ko-KR" sz="1200" smtClean="0"/>
              <a:t>1. </a:t>
            </a:r>
            <a:r>
              <a:rPr lang="ko-KR" altLang="en-US" sz="1200" smtClean="0"/>
              <a:t>산업안전보건법 시행규칙 및 산업안전보건기준에 관한 규칙 개정</a:t>
            </a:r>
            <a:endParaRPr lang="en-US" altLang="ko-KR" sz="1200" smtClean="0"/>
          </a:p>
        </p:txBody>
      </p:sp>
      <p:sp>
        <p:nvSpPr>
          <p:cNvPr id="3" name="TextBox 2"/>
          <p:cNvSpPr txBox="1"/>
          <p:nvPr/>
        </p:nvSpPr>
        <p:spPr>
          <a:xfrm>
            <a:off x="541867" y="1645920"/>
            <a:ext cx="9212690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00" b="1" smtClean="0"/>
              <a:t> </a:t>
            </a:r>
            <a:r>
              <a:rPr lang="ko-KR" altLang="en-US" sz="1100" b="1" smtClean="0"/>
              <a:t>■ 산업안전보건법 시행규칙</a:t>
            </a:r>
            <a:endParaRPr lang="en-US" altLang="ko-KR" sz="1100" smtClean="0"/>
          </a:p>
          <a:p>
            <a:pPr>
              <a:lnSpc>
                <a:spcPct val="200000"/>
              </a:lnSpc>
            </a:pPr>
            <a:r>
              <a:rPr lang="en-US" altLang="ko-KR" sz="1100"/>
              <a:t> </a:t>
            </a:r>
            <a:r>
              <a:rPr lang="en-US" altLang="ko-KR" sz="1100" smtClean="0"/>
              <a:t>  1) </a:t>
            </a:r>
            <a:r>
              <a:rPr lang="ko-KR" altLang="en-US" sz="1100" smtClean="0"/>
              <a:t>배치전건강진단 실시 면제사유 정비</a:t>
            </a:r>
            <a:endParaRPr lang="en-US" altLang="ko-KR" sz="1100" smtClean="0"/>
          </a:p>
          <a:p>
            <a:pPr>
              <a:lnSpc>
                <a:spcPct val="150000"/>
              </a:lnSpc>
            </a:pPr>
            <a:r>
              <a:rPr lang="en-US" altLang="ko-KR" sz="1100"/>
              <a:t> </a:t>
            </a:r>
            <a:r>
              <a:rPr lang="en-US" altLang="ko-KR" sz="1100" smtClean="0"/>
              <a:t>   - </a:t>
            </a:r>
            <a:r>
              <a:rPr lang="ko-KR" altLang="en-US" sz="1100" smtClean="0"/>
              <a:t>특수건강진단의 주기가 </a:t>
            </a:r>
            <a:r>
              <a:rPr lang="en-US" altLang="ko-KR" sz="1100" smtClean="0"/>
              <a:t>12</a:t>
            </a:r>
            <a:r>
              <a:rPr lang="ko-KR" altLang="en-US" sz="1100" smtClean="0"/>
              <a:t>개월 이상인 유해인자에 대해서는 배치전건강진단 등을 받고 </a:t>
            </a:r>
            <a:r>
              <a:rPr lang="en-US" altLang="ko-KR" sz="1100" smtClean="0"/>
              <a:t>12</a:t>
            </a:r>
            <a:r>
              <a:rPr lang="ko-KR" altLang="en-US" sz="1100" smtClean="0"/>
              <a:t>개월이 지나지 않은 근로자에 대한 사업주의</a:t>
            </a:r>
            <a:endParaRPr lang="en-US" altLang="ko-KR" sz="1100" smtClean="0"/>
          </a:p>
          <a:p>
            <a:r>
              <a:rPr lang="en-US" altLang="ko-KR" sz="1100"/>
              <a:t> </a:t>
            </a:r>
            <a:r>
              <a:rPr lang="en-US" altLang="ko-KR" sz="1100" smtClean="0"/>
              <a:t>     </a:t>
            </a:r>
            <a:r>
              <a:rPr lang="ko-KR" altLang="en-US" sz="1100" smtClean="0"/>
              <a:t>배치전건강진단 실시의무를 면제</a:t>
            </a:r>
            <a:endParaRPr lang="en-US" altLang="ko-KR" sz="1100" smtClean="0"/>
          </a:p>
          <a:p>
            <a:pPr>
              <a:lnSpc>
                <a:spcPct val="150000"/>
              </a:lnSpc>
            </a:pPr>
            <a:r>
              <a:rPr lang="en-US" altLang="ko-KR" sz="1100"/>
              <a:t>  </a:t>
            </a:r>
            <a:r>
              <a:rPr lang="en-US" altLang="ko-KR" sz="1100" smtClean="0"/>
              <a:t> 2) </a:t>
            </a:r>
            <a:r>
              <a:rPr lang="ko-KR" altLang="en-US" sz="1100" smtClean="0"/>
              <a:t>기본</a:t>
            </a:r>
            <a:r>
              <a:rPr lang="en-US" altLang="ko-KR" sz="1100" smtClean="0"/>
              <a:t>,</a:t>
            </a:r>
            <a:r>
              <a:rPr lang="ko-KR" altLang="en-US" sz="1100"/>
              <a:t> </a:t>
            </a:r>
            <a:r>
              <a:rPr lang="ko-KR" altLang="en-US" sz="1100" smtClean="0"/>
              <a:t>설계</a:t>
            </a:r>
            <a:r>
              <a:rPr lang="en-US" altLang="ko-KR" sz="1100" smtClean="0"/>
              <a:t>, </a:t>
            </a:r>
            <a:r>
              <a:rPr lang="ko-KR" altLang="en-US" sz="1100" smtClean="0"/>
              <a:t>공사안전보건관리대장 내 의무적 포함사항 정비</a:t>
            </a:r>
            <a:endParaRPr lang="en-US" altLang="ko-KR" sz="1100" smtClean="0"/>
          </a:p>
          <a:p>
            <a:pPr>
              <a:lnSpc>
                <a:spcPct val="150000"/>
              </a:lnSpc>
            </a:pPr>
            <a:r>
              <a:rPr lang="en-US" altLang="ko-KR" sz="1100"/>
              <a:t> </a:t>
            </a:r>
            <a:r>
              <a:rPr lang="en-US" altLang="ko-KR" sz="1100" smtClean="0"/>
              <a:t>   - </a:t>
            </a:r>
            <a:r>
              <a:rPr lang="ko-KR" altLang="en-US" sz="1100" smtClean="0"/>
              <a:t>공사안전보건대장 </a:t>
            </a:r>
            <a:r>
              <a:rPr lang="en-US" altLang="ko-KR" sz="1100" smtClean="0"/>
              <a:t>: ‘</a:t>
            </a:r>
            <a:r>
              <a:rPr lang="ko-KR" altLang="en-US" sz="1100" smtClean="0"/>
              <a:t>산업안전보건관리비의 사용계획 및 사용내역</a:t>
            </a:r>
            <a:r>
              <a:rPr lang="en-US" altLang="ko-KR" sz="1100" smtClean="0"/>
              <a:t>‘ </a:t>
            </a:r>
            <a:r>
              <a:rPr lang="ko-KR" altLang="en-US" sz="1100" smtClean="0"/>
              <a:t>대신 </a:t>
            </a:r>
            <a:r>
              <a:rPr lang="en-US" altLang="ko-KR" sz="1100" smtClean="0"/>
              <a:t>‘</a:t>
            </a:r>
            <a:r>
              <a:rPr lang="ko-KR" altLang="en-US" sz="1100" smtClean="0"/>
              <a:t>건설공사용 기계</a:t>
            </a:r>
            <a:r>
              <a:rPr lang="en-US" altLang="ko-KR" sz="1100" smtClean="0"/>
              <a:t>, </a:t>
            </a:r>
            <a:r>
              <a:rPr lang="ko-KR" altLang="en-US" sz="1100" smtClean="0"/>
              <a:t>기구의 건설현장 배치 및 이동계획</a:t>
            </a:r>
            <a:r>
              <a:rPr lang="en-US" altLang="ko-KR" sz="1100" smtClean="0"/>
              <a:t>’</a:t>
            </a:r>
            <a:r>
              <a:rPr lang="ko-KR" altLang="en-US" sz="1100" smtClean="0"/>
              <a:t>을 포함</a:t>
            </a:r>
            <a:endParaRPr lang="en-US" altLang="ko-KR" sz="1100" smtClean="0"/>
          </a:p>
          <a:p>
            <a:pPr>
              <a:lnSpc>
                <a:spcPct val="150000"/>
              </a:lnSpc>
            </a:pPr>
            <a:endParaRPr lang="en-US" altLang="ko-KR" sz="1100"/>
          </a:p>
          <a:p>
            <a:pPr>
              <a:lnSpc>
                <a:spcPct val="150000"/>
              </a:lnSpc>
            </a:pPr>
            <a:r>
              <a:rPr lang="en-US" altLang="ko-KR" sz="1100"/>
              <a:t> </a:t>
            </a:r>
            <a:r>
              <a:rPr lang="ko-KR" altLang="en-US" sz="1100" b="1"/>
              <a:t>■ </a:t>
            </a:r>
            <a:r>
              <a:rPr lang="ko-KR" altLang="en-US" sz="1100" b="1" smtClean="0"/>
              <a:t>산업안전보건기준에 관한 규칙</a:t>
            </a:r>
            <a:endParaRPr lang="en-US" altLang="ko-KR" sz="1100" b="1" smtClean="0"/>
          </a:p>
          <a:p>
            <a:pPr>
              <a:lnSpc>
                <a:spcPct val="200000"/>
              </a:lnSpc>
            </a:pPr>
            <a:r>
              <a:rPr lang="en-US" altLang="ko-KR" sz="1100"/>
              <a:t> </a:t>
            </a:r>
            <a:r>
              <a:rPr lang="en-US" altLang="ko-KR" sz="1100" smtClean="0"/>
              <a:t>  1) </a:t>
            </a:r>
            <a:r>
              <a:rPr lang="ko-KR" altLang="en-US" sz="1100" smtClean="0"/>
              <a:t>이동식 사다리에 대한 안전기준 마련</a:t>
            </a:r>
            <a:r>
              <a:rPr lang="en-US" altLang="ko-KR" sz="1100" smtClean="0"/>
              <a:t>(</a:t>
            </a:r>
            <a:r>
              <a:rPr lang="ko-KR" altLang="en-US" sz="1100" smtClean="0"/>
              <a:t>제</a:t>
            </a:r>
            <a:r>
              <a:rPr lang="en-US" altLang="ko-KR" sz="1100" smtClean="0"/>
              <a:t>42</a:t>
            </a:r>
            <a:r>
              <a:rPr lang="ko-KR" altLang="en-US" sz="1100" smtClean="0"/>
              <a:t>조 제</a:t>
            </a:r>
            <a:r>
              <a:rPr lang="en-US" altLang="ko-KR" sz="1100" smtClean="0"/>
              <a:t>4</a:t>
            </a:r>
            <a:r>
              <a:rPr lang="ko-KR" altLang="en-US" sz="1100" smtClean="0"/>
              <a:t>항 신설</a:t>
            </a:r>
            <a:r>
              <a:rPr lang="en-US" altLang="ko-KR" sz="1100" smtClean="0"/>
              <a:t>)</a:t>
            </a:r>
          </a:p>
          <a:p>
            <a:pPr>
              <a:lnSpc>
                <a:spcPct val="150000"/>
              </a:lnSpc>
            </a:pPr>
            <a:r>
              <a:rPr lang="en-US" altLang="ko-KR" sz="1100"/>
              <a:t> </a:t>
            </a:r>
            <a:r>
              <a:rPr lang="en-US" altLang="ko-KR" sz="1100" smtClean="0"/>
              <a:t>   - </a:t>
            </a:r>
            <a:r>
              <a:rPr lang="ko-KR" altLang="en-US" sz="1100" smtClean="0"/>
              <a:t>작업발판</a:t>
            </a:r>
            <a:r>
              <a:rPr lang="en-US" altLang="ko-KR" sz="1100" smtClean="0"/>
              <a:t>, </a:t>
            </a:r>
            <a:r>
              <a:rPr lang="ko-KR" altLang="en-US" sz="1100" smtClean="0"/>
              <a:t>추락방호망 설치가 곤란한 경우 근로자로 하여금 </a:t>
            </a:r>
            <a:r>
              <a:rPr lang="en-US" altLang="ko-KR" sz="1100" smtClean="0"/>
              <a:t>3</a:t>
            </a:r>
            <a:r>
              <a:rPr lang="ko-KR" altLang="en-US" sz="1100" smtClean="0"/>
              <a:t>개이상의 버팀대를 가지고 지면으로부터 안정적으로 세울 수 있는 구조를 갖춘</a:t>
            </a:r>
            <a:endParaRPr lang="en-US" altLang="ko-KR" sz="1100" smtClean="0"/>
          </a:p>
          <a:p>
            <a:pPr>
              <a:lnSpc>
                <a:spcPct val="150000"/>
              </a:lnSpc>
            </a:pPr>
            <a:r>
              <a:rPr lang="en-US" altLang="ko-KR" sz="1100"/>
              <a:t> </a:t>
            </a:r>
            <a:r>
              <a:rPr lang="en-US" altLang="ko-KR" sz="1100" smtClean="0"/>
              <a:t>     </a:t>
            </a:r>
            <a:r>
              <a:rPr lang="ko-KR" altLang="en-US" sz="1100" smtClean="0"/>
              <a:t>이동식 사다리를 사용하여 작업할 수 있게 하고</a:t>
            </a:r>
            <a:r>
              <a:rPr lang="en-US" altLang="ko-KR" sz="1100" smtClean="0"/>
              <a:t>, </a:t>
            </a:r>
            <a:r>
              <a:rPr lang="ko-KR" altLang="en-US" sz="1100" smtClean="0"/>
              <a:t>이동식 사다리의 설치 및 작업 시 준수해야 하는 조치사항을 정함</a:t>
            </a:r>
            <a:endParaRPr lang="en-US" altLang="ko-KR" sz="1100" smtClean="0"/>
          </a:p>
          <a:p>
            <a:pPr>
              <a:lnSpc>
                <a:spcPct val="150000"/>
              </a:lnSpc>
            </a:pPr>
            <a:r>
              <a:rPr lang="en-US" altLang="ko-KR" sz="1100"/>
              <a:t> </a:t>
            </a:r>
            <a:r>
              <a:rPr lang="en-US" altLang="ko-KR" sz="1100" smtClean="0"/>
              <a:t>  2) </a:t>
            </a:r>
            <a:r>
              <a:rPr lang="ko-KR" altLang="en-US" sz="1100" smtClean="0"/>
              <a:t>소화설비의 구체적 기준 마련</a:t>
            </a:r>
            <a:r>
              <a:rPr lang="en-US" altLang="ko-KR" sz="1100" smtClean="0"/>
              <a:t>(</a:t>
            </a:r>
            <a:r>
              <a:rPr lang="ko-KR" altLang="en-US" sz="1100" smtClean="0"/>
              <a:t>제</a:t>
            </a:r>
            <a:r>
              <a:rPr lang="en-US" altLang="ko-KR" sz="1100" smtClean="0"/>
              <a:t>290</a:t>
            </a:r>
            <a:r>
              <a:rPr lang="ko-KR" altLang="en-US" sz="1100" smtClean="0"/>
              <a:t>조</a:t>
            </a:r>
            <a:r>
              <a:rPr lang="en-US" altLang="ko-KR" sz="1100" smtClean="0"/>
              <a:t>, 295</a:t>
            </a:r>
            <a:r>
              <a:rPr lang="ko-KR" altLang="en-US" sz="1100" smtClean="0"/>
              <a:t>조</a:t>
            </a:r>
            <a:r>
              <a:rPr lang="en-US" altLang="ko-KR" sz="1100" smtClean="0"/>
              <a:t>)</a:t>
            </a:r>
          </a:p>
          <a:p>
            <a:pPr>
              <a:lnSpc>
                <a:spcPct val="150000"/>
              </a:lnSpc>
            </a:pPr>
            <a:r>
              <a:rPr lang="en-US" altLang="ko-KR" sz="1100"/>
              <a:t> </a:t>
            </a:r>
            <a:r>
              <a:rPr lang="en-US" altLang="ko-KR" sz="1100" smtClean="0"/>
              <a:t>   - </a:t>
            </a:r>
            <a:r>
              <a:rPr lang="ko-KR" altLang="en-US" sz="1100" smtClean="0"/>
              <a:t>아세틸렌 용접장치 설치장소에 소화기 </a:t>
            </a:r>
            <a:r>
              <a:rPr lang="en-US" altLang="ko-KR" sz="1100" smtClean="0"/>
              <a:t>1</a:t>
            </a:r>
            <a:r>
              <a:rPr lang="ko-KR" altLang="en-US" sz="1100" smtClean="0"/>
              <a:t>대 이상을 갖추도록 하는 등 아세틸렌 용접장치와 가스집합용접장치의 설치장소에 배치해야 하는</a:t>
            </a:r>
            <a:endParaRPr lang="en-US" altLang="ko-KR" sz="1100" smtClean="0"/>
          </a:p>
          <a:p>
            <a:pPr>
              <a:lnSpc>
                <a:spcPct val="150000"/>
              </a:lnSpc>
            </a:pPr>
            <a:r>
              <a:rPr lang="en-US" altLang="ko-KR" sz="1100"/>
              <a:t> </a:t>
            </a:r>
            <a:r>
              <a:rPr lang="en-US" altLang="ko-KR" sz="1100" smtClean="0"/>
              <a:t>     </a:t>
            </a:r>
            <a:r>
              <a:rPr lang="ko-KR" altLang="en-US" sz="1100" smtClean="0"/>
              <a:t>소화설비의 기준을 마련</a:t>
            </a:r>
            <a:endParaRPr lang="en-US" altLang="ko-KR" sz="1100" smtClean="0"/>
          </a:p>
          <a:p>
            <a:pPr>
              <a:lnSpc>
                <a:spcPct val="150000"/>
              </a:lnSpc>
            </a:pPr>
            <a:r>
              <a:rPr lang="en-US" altLang="ko-KR" sz="1100"/>
              <a:t> </a:t>
            </a:r>
            <a:r>
              <a:rPr lang="en-US" altLang="ko-KR" sz="1100" smtClean="0"/>
              <a:t>  3) </a:t>
            </a:r>
            <a:r>
              <a:rPr lang="ko-KR" altLang="en-US" sz="1100" smtClean="0"/>
              <a:t>진동 기계</a:t>
            </a:r>
            <a:r>
              <a:rPr lang="en-US" altLang="ko-KR" sz="1100" smtClean="0"/>
              <a:t>, </a:t>
            </a:r>
            <a:r>
              <a:rPr lang="ko-KR" altLang="en-US" sz="1100" smtClean="0"/>
              <a:t>기구 사용방법 근로자 주지</a:t>
            </a:r>
            <a:r>
              <a:rPr lang="en-US" altLang="ko-KR" sz="1100" smtClean="0"/>
              <a:t>(519</a:t>
            </a:r>
            <a:r>
              <a:rPr lang="ko-KR" altLang="en-US" sz="1100" smtClean="0"/>
              <a:t>조</a:t>
            </a:r>
            <a:r>
              <a:rPr lang="en-US" altLang="ko-KR" sz="1100" smtClean="0"/>
              <a:t>, 520</a:t>
            </a:r>
            <a:r>
              <a:rPr lang="ko-KR" altLang="en-US" sz="1100" smtClean="0"/>
              <a:t>조</a:t>
            </a:r>
            <a:r>
              <a:rPr lang="en-US" altLang="ko-KR" sz="1100" smtClean="0"/>
              <a:t>)</a:t>
            </a:r>
          </a:p>
          <a:p>
            <a:pPr>
              <a:lnSpc>
                <a:spcPct val="150000"/>
              </a:lnSpc>
            </a:pPr>
            <a:r>
              <a:rPr lang="en-US" altLang="ko-KR" sz="1100"/>
              <a:t> </a:t>
            </a:r>
            <a:r>
              <a:rPr lang="en-US" altLang="ko-KR" sz="1100" smtClean="0"/>
              <a:t>   - </a:t>
            </a:r>
            <a:r>
              <a:rPr lang="ko-KR" altLang="en-US" sz="1100" smtClean="0"/>
              <a:t>진동작업에 종사하는 근로자에 대해 단순히 </a:t>
            </a:r>
            <a:r>
              <a:rPr lang="en-US" altLang="ko-KR" sz="1100" smtClean="0"/>
              <a:t>‘</a:t>
            </a:r>
            <a:r>
              <a:rPr lang="ko-KR" altLang="en-US" sz="1100" smtClean="0"/>
              <a:t>진동 기계</a:t>
            </a:r>
            <a:r>
              <a:rPr lang="en-US" altLang="ko-KR" sz="1100" smtClean="0"/>
              <a:t>, </a:t>
            </a:r>
            <a:r>
              <a:rPr lang="ko-KR" altLang="en-US" sz="1100" smtClean="0"/>
              <a:t>기구의 사용설명서를 비치</a:t>
            </a:r>
            <a:r>
              <a:rPr lang="en-US" altLang="ko-KR" sz="1100" smtClean="0"/>
              <a:t>’ </a:t>
            </a:r>
            <a:r>
              <a:rPr lang="ko-KR" altLang="en-US" sz="1100" smtClean="0"/>
              <a:t>하는 것 대신 진동 기계</a:t>
            </a:r>
            <a:r>
              <a:rPr lang="en-US" altLang="ko-KR" sz="1100" smtClean="0"/>
              <a:t>, </a:t>
            </a:r>
            <a:r>
              <a:rPr lang="ko-KR" altLang="en-US" sz="1100" smtClean="0"/>
              <a:t>기구의 사용 방법</a:t>
            </a:r>
            <a:r>
              <a:rPr lang="en-US" altLang="ko-KR" sz="1100" smtClean="0"/>
              <a:t>’ </a:t>
            </a:r>
            <a:r>
              <a:rPr lang="ko-KR" altLang="en-US" sz="1100" smtClean="0"/>
              <a:t>주지</a:t>
            </a:r>
            <a:endParaRPr lang="en-US" altLang="ko-KR" sz="1100"/>
          </a:p>
          <a:p>
            <a:pPr>
              <a:lnSpc>
                <a:spcPct val="150000"/>
              </a:lnSpc>
            </a:pPr>
            <a:endParaRPr lang="en-US" altLang="ko-KR" sz="1100" smtClean="0"/>
          </a:p>
        </p:txBody>
      </p:sp>
    </p:spTree>
    <p:extLst>
      <p:ext uri="{BB962C8B-B14F-4D97-AF65-F5344CB8AC3E}">
        <p14:creationId xmlns:p14="http://schemas.microsoft.com/office/powerpoint/2010/main" val="186890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 Box 5"/>
          <p:cNvSpPr txBox="1">
            <a:spLocks noChangeArrowheads="1"/>
          </p:cNvSpPr>
          <p:nvPr/>
        </p:nvSpPr>
        <p:spPr bwMode="auto">
          <a:xfrm>
            <a:off x="255571" y="240249"/>
            <a:ext cx="6041712" cy="400110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lvl="0" defTabSz="914400">
              <a:spcBef>
                <a:spcPct val="30000"/>
              </a:spcBef>
              <a:defRPr/>
            </a:pPr>
            <a:r>
              <a:rPr lang="en-US" altLang="ko-KR" sz="2000" b="1" smtClean="0">
                <a:latin typeface="Trebuchet MS" panose="020B0603020202020204" pitchFamily="34" charset="0"/>
                <a:sym typeface="Wingdings" pitchFamily="2" charset="2"/>
              </a:rPr>
              <a:t>3. </a:t>
            </a:r>
            <a:r>
              <a:rPr lang="ko-KR" altLang="en-US" sz="2000" b="1" smtClean="0">
                <a:latin typeface="Trebuchet MS" panose="020B0603020202020204" pitchFamily="34" charset="0"/>
                <a:sym typeface="Wingdings" pitchFamily="2" charset="2"/>
              </a:rPr>
              <a:t>사업장 전달사항 및 건의</a:t>
            </a:r>
            <a:r>
              <a:rPr lang="en-US" altLang="ko-KR" sz="2000" b="1" smtClean="0">
                <a:latin typeface="Trebuchet MS" panose="020B0603020202020204" pitchFamily="34" charset="0"/>
                <a:sym typeface="Wingdings" pitchFamily="2" charset="2"/>
              </a:rPr>
              <a:t>/</a:t>
            </a:r>
            <a:r>
              <a:rPr lang="ko-KR" altLang="en-US" sz="2000" b="1" smtClean="0">
                <a:latin typeface="Trebuchet MS" panose="020B0603020202020204" pitchFamily="34" charset="0"/>
                <a:sym typeface="Wingdings" pitchFamily="2" charset="2"/>
              </a:rPr>
              <a:t>의견 사항</a:t>
            </a:r>
            <a:endParaRPr lang="ko-KR" altLang="en-US" sz="1200" b="1" dirty="0">
              <a:solidFill>
                <a:schemeClr val="tx1">
                  <a:lumMod val="50000"/>
                  <a:lumOff val="50000"/>
                </a:schemeClr>
              </a:solidFill>
              <a:latin typeface="Trebuchet MS" panose="020B0603020202020204" pitchFamily="34" charset="0"/>
              <a:sym typeface="Wingdings" pitchFamily="2" charset="2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98042" y="866577"/>
            <a:ext cx="9356515" cy="4154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 defTabSz="914400" latinLnBrk="1">
              <a:lnSpc>
                <a:spcPct val="150000"/>
              </a:lnSpc>
              <a:defRPr/>
            </a:pPr>
            <a:r>
              <a:rPr lang="en-US" altLang="ko-KR" sz="1400" b="1" smtClean="0">
                <a:solidFill>
                  <a:prstClr val="black"/>
                </a:solidFill>
                <a:latin typeface="+mj-ea"/>
                <a:ea typeface="+mj-ea"/>
              </a:rPr>
              <a:t>3-1. </a:t>
            </a:r>
            <a:r>
              <a:rPr lang="ko-KR" altLang="en-US" sz="1400" b="1" smtClean="0">
                <a:solidFill>
                  <a:prstClr val="black"/>
                </a:solidFill>
                <a:latin typeface="+mj-ea"/>
                <a:ea typeface="+mj-ea"/>
              </a:rPr>
              <a:t>사업장 전달 사항</a:t>
            </a:r>
            <a:endParaRPr lang="en-US" altLang="ko-KR" sz="1400" b="1" smtClean="0">
              <a:solidFill>
                <a:prstClr val="black"/>
              </a:solidFill>
              <a:latin typeface="+mj-ea"/>
              <a:ea typeface="+mj-e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8042" y="1261268"/>
            <a:ext cx="56888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/>
              <a:t> </a:t>
            </a:r>
            <a:r>
              <a:rPr lang="en-US" altLang="ko-KR" sz="1200"/>
              <a:t>2</a:t>
            </a:r>
            <a:r>
              <a:rPr lang="en-US" altLang="ko-KR" sz="1200" smtClean="0"/>
              <a:t>. </a:t>
            </a:r>
            <a:r>
              <a:rPr lang="ko-KR" altLang="en-US" sz="1200" smtClean="0"/>
              <a:t>사외현장 심폐소생술 및 응급처치 실습 교육 안내</a:t>
            </a:r>
            <a:endParaRPr lang="en-US" altLang="ko-KR" sz="1200" smtClean="0"/>
          </a:p>
        </p:txBody>
      </p:sp>
      <p:graphicFrame>
        <p:nvGraphicFramePr>
          <p:cNvPr id="6" name="표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5291193"/>
              </p:ext>
            </p:extLst>
          </p:nvPr>
        </p:nvGraphicFramePr>
        <p:xfrm>
          <a:off x="707441" y="1585192"/>
          <a:ext cx="8900402" cy="2270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00402">
                  <a:extLst>
                    <a:ext uri="{9D8B030D-6E8A-4147-A177-3AD203B41FA5}">
                      <a16:colId xmlns:a16="http://schemas.microsoft.com/office/drawing/2014/main" val="426582047"/>
                    </a:ext>
                  </a:extLst>
                </a:gridCol>
              </a:tblGrid>
              <a:tr h="975210">
                <a:tc>
                  <a:txBody>
                    <a:bodyPr/>
                    <a:lstStyle/>
                    <a:p>
                      <a:pPr marL="0" indent="0" algn="l" latinLnBrk="1">
                        <a:buNone/>
                      </a:pPr>
                      <a:r>
                        <a:rPr lang="en-US" altLang="ko-KR" sz="1100" b="0" i="0" dirty="0" smtClean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- </a:t>
                      </a:r>
                      <a:r>
                        <a:rPr lang="ko-KR" altLang="en-US" sz="1100" b="0" i="0" dirty="0" smtClean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실시 목적 </a:t>
                      </a:r>
                      <a:r>
                        <a:rPr lang="en-US" altLang="ko-KR" sz="1100" b="0" i="0" dirty="0" smtClean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: </a:t>
                      </a:r>
                      <a:r>
                        <a:rPr lang="ko-KR" altLang="en-US" sz="1100" b="0" i="0" kern="1200" dirty="0" err="1" smtClean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사외현장</a:t>
                      </a:r>
                      <a:r>
                        <a:rPr lang="ko-KR" altLang="en-US" sz="1100" b="0" i="0" kern="1200" dirty="0" smtClean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 응급상황 대비 </a:t>
                      </a:r>
                      <a:r>
                        <a:rPr lang="en-US" altLang="ko-KR" sz="1100" b="0" i="0" kern="1200" dirty="0" smtClean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EMT(Emergency Medical Technician)</a:t>
                      </a:r>
                      <a:r>
                        <a:rPr lang="ko-KR" altLang="en-US" sz="1100" b="0" i="0" kern="1200" dirty="0" smtClean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대원 확대 양성 및 근로자 사고예방</a:t>
                      </a:r>
                      <a:endParaRPr lang="en-US" altLang="ko-KR" sz="1100" b="0" i="0" kern="1200" dirty="0" smtClean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  <a:cs typeface="+mn-cs"/>
                      </a:endParaRPr>
                    </a:p>
                    <a:p>
                      <a:pPr marL="0" indent="0" algn="l" latinLnBrk="1">
                        <a:lnSpc>
                          <a:spcPct val="200000"/>
                        </a:lnSpc>
                        <a:buNone/>
                      </a:pPr>
                      <a:r>
                        <a:rPr lang="en-US" altLang="ko-KR" sz="1100" b="0" i="0" dirty="0" smtClean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- </a:t>
                      </a:r>
                      <a:r>
                        <a:rPr lang="ko-KR" altLang="en-US" sz="1100" b="0" i="0" dirty="0" smtClean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교육 내용 </a:t>
                      </a:r>
                      <a:r>
                        <a:rPr lang="en-US" altLang="ko-KR" sz="1100" b="0" i="0" dirty="0" smtClean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:</a:t>
                      </a:r>
                      <a:r>
                        <a:rPr lang="en-US" altLang="ko-KR" sz="1100" b="0" i="0" baseline="0" dirty="0" smtClean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 </a:t>
                      </a:r>
                      <a:r>
                        <a:rPr lang="ko-KR" altLang="en-US" sz="1100" b="0" i="0" baseline="0" dirty="0" smtClean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성인 및 소아 심폐소생술</a:t>
                      </a:r>
                      <a:r>
                        <a:rPr lang="en-US" altLang="ko-KR" sz="1100" b="0" i="0" baseline="0" dirty="0" smtClean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, </a:t>
                      </a:r>
                      <a:r>
                        <a:rPr lang="ko-KR" altLang="en-US" sz="1100" b="0" i="0" baseline="0" dirty="0" smtClean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자동심장충격기 사용법</a:t>
                      </a:r>
                      <a:r>
                        <a:rPr lang="en-US" altLang="ko-KR" sz="1100" b="0" i="0" baseline="0" dirty="0" smtClean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, </a:t>
                      </a:r>
                      <a:r>
                        <a:rPr lang="ko-KR" altLang="en-US" sz="1100" b="0" i="0" baseline="0" dirty="0" smtClean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기도폐쇄 시 응급처치법</a:t>
                      </a:r>
                      <a:endParaRPr lang="en-US" altLang="ko-KR" sz="1100" b="0" i="0" baseline="0" dirty="0" smtClean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  <a:p>
                      <a:pPr marL="0" indent="0" algn="l" latinLnBrk="1">
                        <a:lnSpc>
                          <a:spcPct val="200000"/>
                        </a:lnSpc>
                        <a:buNone/>
                      </a:pPr>
                      <a:r>
                        <a:rPr lang="en-US" altLang="ko-KR" sz="1100" b="0" i="0" dirty="0" smtClean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- </a:t>
                      </a:r>
                      <a:r>
                        <a:rPr lang="ko-KR" altLang="en-US" sz="1100" b="0" i="0" dirty="0" smtClean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교육 대상 </a:t>
                      </a:r>
                      <a:r>
                        <a:rPr lang="en-US" altLang="ko-KR" sz="1100" b="0" i="0" dirty="0" smtClean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:</a:t>
                      </a:r>
                      <a:r>
                        <a:rPr lang="en-US" altLang="ko-KR" sz="1100" b="0" i="0" baseline="0" dirty="0" smtClean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 </a:t>
                      </a:r>
                      <a:r>
                        <a:rPr lang="ko-KR" altLang="en-US" sz="1100" b="0" i="0" dirty="0" err="1" smtClean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관리감독자</a:t>
                      </a:r>
                      <a:r>
                        <a:rPr lang="ko-KR" altLang="en-US" sz="1100" b="0" i="0" dirty="0" smtClean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 및 </a:t>
                      </a:r>
                      <a:r>
                        <a:rPr lang="ko-KR" altLang="en-US" sz="1100" b="0" i="0" dirty="0" err="1" smtClean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협력사</a:t>
                      </a:r>
                      <a:r>
                        <a:rPr lang="ko-KR" altLang="en-US" sz="1100" b="0" i="0" dirty="0" smtClean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 근로자 대상</a:t>
                      </a:r>
                      <a:endParaRPr lang="en-US" altLang="ko-KR" sz="1100" b="0" i="0" dirty="0" smtClean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  <a:p>
                      <a:pPr marL="0" indent="0" algn="l" latinLnBrk="1">
                        <a:lnSpc>
                          <a:spcPct val="200000"/>
                        </a:lnSpc>
                        <a:buFontTx/>
                        <a:buNone/>
                      </a:pPr>
                      <a:r>
                        <a:rPr lang="en-US" altLang="ko-KR" sz="1100" b="0" i="0" dirty="0" smtClean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- </a:t>
                      </a:r>
                      <a:r>
                        <a:rPr lang="ko-KR" altLang="en-US" sz="1100" b="0" i="0" dirty="0" smtClean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실시 현황 </a:t>
                      </a:r>
                      <a:r>
                        <a:rPr lang="en-US" altLang="ko-KR" sz="1100" b="0" i="0" dirty="0" smtClean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: </a:t>
                      </a:r>
                      <a:r>
                        <a:rPr lang="en-US" altLang="ko-KR" sz="1100" b="1" i="0" dirty="0" smtClean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1)</a:t>
                      </a:r>
                      <a:r>
                        <a:rPr lang="en-US" altLang="ko-KR" sz="1100" b="1" i="0" baseline="0" dirty="0" smtClean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 </a:t>
                      </a:r>
                      <a:r>
                        <a:rPr lang="en-US" altLang="ko-KR" sz="1100" b="1" i="0" dirty="0" smtClean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KT&amp;G </a:t>
                      </a:r>
                      <a:r>
                        <a:rPr lang="ko-KR" altLang="en-US" sz="1100" b="1" i="0" dirty="0" smtClean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세종</a:t>
                      </a:r>
                      <a:r>
                        <a:rPr lang="ko-KR" altLang="en-US" sz="1100" b="0" i="0" dirty="0" smtClean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 안전관리자 및 </a:t>
                      </a:r>
                      <a:r>
                        <a:rPr lang="ko-KR" altLang="en-US" sz="1100" b="0" i="0" dirty="0" err="1" smtClean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관리감독자</a:t>
                      </a:r>
                      <a:r>
                        <a:rPr lang="ko-KR" altLang="en-US" sz="1100" b="0" i="0" dirty="0" smtClean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 대상 </a:t>
                      </a:r>
                      <a:r>
                        <a:rPr lang="en-US" altLang="ko-KR" sz="1100" b="0" i="0" dirty="0" smtClean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8</a:t>
                      </a:r>
                      <a:r>
                        <a:rPr lang="ko-KR" altLang="en-US" sz="1100" b="0" i="0" dirty="0" smtClean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명</a:t>
                      </a:r>
                      <a:r>
                        <a:rPr lang="en-US" altLang="ko-KR" sz="1100" b="0" i="0" dirty="0" smtClean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/1</a:t>
                      </a:r>
                      <a:r>
                        <a:rPr lang="ko-KR" altLang="en-US" sz="1100" b="0" i="0" dirty="0" smtClean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회 실시</a:t>
                      </a:r>
                      <a:endParaRPr lang="en-US" altLang="ko-KR" sz="1100" b="0" i="0" dirty="0" smtClean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  <a:p>
                      <a:pPr marL="0" indent="0" algn="l" latinLnBrk="1">
                        <a:lnSpc>
                          <a:spcPct val="200000"/>
                        </a:lnSpc>
                        <a:buFontTx/>
                        <a:buNone/>
                      </a:pPr>
                      <a:r>
                        <a:rPr lang="en-US" altLang="ko-KR" sz="1100" b="1" i="0" baseline="0" dirty="0" smtClean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                  2) </a:t>
                      </a:r>
                      <a:r>
                        <a:rPr lang="ko-KR" altLang="en-US" sz="1100" b="1" i="0" baseline="0" dirty="0" smtClean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정남 </a:t>
                      </a:r>
                      <a:r>
                        <a:rPr lang="ko-KR" altLang="en-US" sz="1100" b="1" i="0" baseline="0" dirty="0" err="1" smtClean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사외조립장</a:t>
                      </a:r>
                      <a:r>
                        <a:rPr lang="ko-KR" altLang="en-US" sz="1100" b="0" i="0" baseline="0" dirty="0" smtClean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 </a:t>
                      </a:r>
                      <a:r>
                        <a:rPr lang="ko-KR" altLang="en-US" sz="1100" b="0" i="0" baseline="0" dirty="0" err="1" smtClean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관리감독자</a:t>
                      </a:r>
                      <a:r>
                        <a:rPr lang="ko-KR" altLang="en-US" sz="1100" b="0" i="0" baseline="0" dirty="0" smtClean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 및 </a:t>
                      </a:r>
                      <a:r>
                        <a:rPr lang="ko-KR" altLang="en-US" sz="1100" b="0" i="0" baseline="0" dirty="0" err="1" smtClean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협력사</a:t>
                      </a:r>
                      <a:r>
                        <a:rPr lang="ko-KR" altLang="en-US" sz="1100" b="0" i="0" baseline="0" dirty="0" smtClean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 근로자 대상 </a:t>
                      </a:r>
                      <a:r>
                        <a:rPr lang="en-US" altLang="ko-KR" sz="1100" b="0" i="0" baseline="0" dirty="0" smtClean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19</a:t>
                      </a:r>
                      <a:r>
                        <a:rPr lang="ko-KR" altLang="en-US" sz="1100" b="0" i="0" baseline="0" dirty="0" smtClean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명</a:t>
                      </a:r>
                      <a:r>
                        <a:rPr lang="en-US" altLang="ko-KR" sz="1100" b="0" i="0" baseline="0" dirty="0" smtClean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/2</a:t>
                      </a:r>
                      <a:r>
                        <a:rPr lang="ko-KR" altLang="en-US" sz="1100" b="0" i="0" baseline="0" smtClean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회 </a:t>
                      </a:r>
                      <a:r>
                        <a:rPr lang="ko-KR" altLang="en-US" sz="1100" b="0" i="0" baseline="0" smtClean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실시</a:t>
                      </a:r>
                      <a:r>
                        <a:rPr lang="en-US" altLang="ko-KR" sz="1100" b="0" i="0" smtClean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       </a:t>
                      </a:r>
                      <a:endParaRPr lang="en-US" altLang="ko-KR" sz="1100" b="0" i="0" dirty="0" smtClean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  <a:p>
                      <a:pPr marL="0" indent="0" algn="l" latinLnBrk="1">
                        <a:lnSpc>
                          <a:spcPct val="200000"/>
                        </a:lnSpc>
                        <a:buFontTx/>
                        <a:buNone/>
                      </a:pPr>
                      <a:r>
                        <a:rPr lang="en-US" altLang="ko-KR" sz="1100" b="0" i="0" kern="1200" baseline="0" dirty="0" smtClean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- </a:t>
                      </a:r>
                      <a:r>
                        <a:rPr lang="ko-KR" altLang="en-US" sz="1100" b="0" i="0" kern="1200" baseline="0" dirty="0" smtClean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향후 계획 </a:t>
                      </a:r>
                      <a:r>
                        <a:rPr lang="en-US" altLang="ko-KR" sz="1100" b="0" i="0" kern="1200" baseline="0" dirty="0" smtClean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: </a:t>
                      </a:r>
                      <a:r>
                        <a:rPr lang="ko-KR" altLang="en-US" sz="1100" b="0" i="0" dirty="0" err="1" smtClean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관리감독자</a:t>
                      </a:r>
                      <a:r>
                        <a:rPr lang="ko-KR" altLang="en-US" sz="1100" b="0" i="0" dirty="0" smtClean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 및 안전관리자 요구에 따라 </a:t>
                      </a:r>
                      <a:r>
                        <a:rPr lang="ko-KR" altLang="en-US" sz="1100" b="0" i="0" dirty="0" err="1" smtClean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사외현장</a:t>
                      </a:r>
                      <a:r>
                        <a:rPr lang="ko-KR" altLang="en-US" sz="1100" b="0" i="0" dirty="0" smtClean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 심폐소생술 교육 확대 실시 예정</a:t>
                      </a:r>
                      <a:endParaRPr lang="en-US" altLang="ko-KR" sz="1100" b="0" i="0" dirty="0" smtClean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  <a:p>
                      <a:pPr marL="0" indent="0" algn="l" latinLnBrk="1">
                        <a:lnSpc>
                          <a:spcPct val="200000"/>
                        </a:lnSpc>
                        <a:buFontTx/>
                        <a:buNone/>
                      </a:pPr>
                      <a:r>
                        <a:rPr lang="en-US" altLang="ko-KR" sz="1100" b="1" i="0" kern="1200" dirty="0" smtClean="0">
                          <a:solidFill>
                            <a:srgbClr val="0000FF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- </a:t>
                      </a:r>
                      <a:r>
                        <a:rPr lang="ko-KR" altLang="en-US" sz="1100" b="1" i="0" kern="1200" dirty="0" smtClean="0">
                          <a:solidFill>
                            <a:srgbClr val="0000FF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신      청  </a:t>
                      </a:r>
                      <a:r>
                        <a:rPr lang="en-US" altLang="ko-KR" sz="1100" b="1" i="0" kern="1200" dirty="0" smtClean="0">
                          <a:solidFill>
                            <a:srgbClr val="0000FF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: </a:t>
                      </a:r>
                      <a:r>
                        <a:rPr lang="ko-KR" altLang="en-US" sz="1100" b="1" i="0" kern="1200" dirty="0" smtClean="0">
                          <a:solidFill>
                            <a:srgbClr val="0000FF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환경안전</a:t>
                      </a:r>
                      <a:r>
                        <a:rPr lang="en-US" altLang="ko-KR" sz="1100" b="1" i="0" kern="1200" dirty="0" smtClean="0">
                          <a:solidFill>
                            <a:srgbClr val="0000FF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1</a:t>
                      </a:r>
                      <a:r>
                        <a:rPr lang="ko-KR" altLang="en-US" sz="1100" b="1" i="0" kern="1200" dirty="0" smtClean="0">
                          <a:solidFill>
                            <a:srgbClr val="0000FF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파트 박서현 선임</a:t>
                      </a:r>
                      <a:endParaRPr lang="ko-KR" altLang="en-US" sz="1100" b="1" i="0" kern="1200" dirty="0">
                        <a:solidFill>
                          <a:srgbClr val="0000FF"/>
                        </a:solidFill>
                        <a:effectLst/>
                        <a:latin typeface="+mj-ea"/>
                        <a:ea typeface="+mj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4635498"/>
                  </a:ext>
                </a:extLst>
              </a:tr>
            </a:tbl>
          </a:graphicData>
        </a:graphic>
      </p:graphicFrame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2"/>
          <a:srcRect l="22265" t="26249" r="11702" b="18219"/>
          <a:stretch/>
        </p:blipFill>
        <p:spPr>
          <a:xfrm>
            <a:off x="707441" y="3948848"/>
            <a:ext cx="2776832" cy="173300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3"/>
          <a:srcRect b="8197"/>
          <a:stretch/>
        </p:blipFill>
        <p:spPr>
          <a:xfrm>
            <a:off x="3642230" y="3948848"/>
            <a:ext cx="2776832" cy="173300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7019" y="3948848"/>
            <a:ext cx="2776832" cy="173300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00256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 Box 5"/>
          <p:cNvSpPr txBox="1">
            <a:spLocks noChangeArrowheads="1"/>
          </p:cNvSpPr>
          <p:nvPr/>
        </p:nvSpPr>
        <p:spPr bwMode="auto">
          <a:xfrm>
            <a:off x="255571" y="240249"/>
            <a:ext cx="6041712" cy="400110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lvl="0" defTabSz="914400">
              <a:spcBef>
                <a:spcPct val="30000"/>
              </a:spcBef>
              <a:defRPr/>
            </a:pPr>
            <a:r>
              <a:rPr lang="en-US" altLang="ko-KR" sz="2000" b="1" smtClean="0">
                <a:latin typeface="Trebuchet MS" panose="020B0603020202020204" pitchFamily="34" charset="0"/>
                <a:sym typeface="Wingdings" pitchFamily="2" charset="2"/>
              </a:rPr>
              <a:t>3. </a:t>
            </a:r>
            <a:r>
              <a:rPr lang="ko-KR" altLang="en-US" sz="2000" b="1" smtClean="0">
                <a:latin typeface="Trebuchet MS" panose="020B0603020202020204" pitchFamily="34" charset="0"/>
                <a:sym typeface="Wingdings" pitchFamily="2" charset="2"/>
              </a:rPr>
              <a:t>사업장 전달사항 및 건의</a:t>
            </a:r>
            <a:r>
              <a:rPr lang="en-US" altLang="ko-KR" sz="2000" b="1" smtClean="0">
                <a:latin typeface="Trebuchet MS" panose="020B0603020202020204" pitchFamily="34" charset="0"/>
                <a:sym typeface="Wingdings" pitchFamily="2" charset="2"/>
              </a:rPr>
              <a:t>/</a:t>
            </a:r>
            <a:r>
              <a:rPr lang="ko-KR" altLang="en-US" sz="2000" b="1" smtClean="0">
                <a:latin typeface="Trebuchet MS" panose="020B0603020202020204" pitchFamily="34" charset="0"/>
                <a:sym typeface="Wingdings" pitchFamily="2" charset="2"/>
              </a:rPr>
              <a:t>의견 사항</a:t>
            </a:r>
            <a:endParaRPr lang="ko-KR" altLang="en-US" sz="1200" b="1" dirty="0">
              <a:solidFill>
                <a:schemeClr val="tx1">
                  <a:lumMod val="50000"/>
                  <a:lumOff val="50000"/>
                </a:schemeClr>
              </a:solidFill>
              <a:latin typeface="Trebuchet MS" panose="020B0603020202020204" pitchFamily="34" charset="0"/>
              <a:sym typeface="Wingdings" pitchFamily="2" charset="2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98042" y="866577"/>
            <a:ext cx="9356515" cy="4154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 defTabSz="914400" latinLnBrk="1">
              <a:lnSpc>
                <a:spcPct val="150000"/>
              </a:lnSpc>
              <a:defRPr/>
            </a:pPr>
            <a:r>
              <a:rPr lang="en-US" altLang="ko-KR" sz="1400" b="1" smtClean="0">
                <a:solidFill>
                  <a:prstClr val="black"/>
                </a:solidFill>
                <a:latin typeface="+mj-ea"/>
                <a:ea typeface="+mj-ea"/>
              </a:rPr>
              <a:t>3-1. </a:t>
            </a:r>
            <a:r>
              <a:rPr lang="ko-KR" altLang="en-US" sz="1400" b="1" smtClean="0">
                <a:solidFill>
                  <a:prstClr val="black"/>
                </a:solidFill>
                <a:latin typeface="+mj-ea"/>
                <a:ea typeface="+mj-ea"/>
              </a:rPr>
              <a:t>사업장 전달 사항</a:t>
            </a:r>
            <a:endParaRPr lang="en-US" altLang="ko-KR" sz="1400" b="1" smtClean="0">
              <a:solidFill>
                <a:prstClr val="black"/>
              </a:solidFill>
              <a:latin typeface="+mj-ea"/>
              <a:ea typeface="+mj-e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8042" y="1261268"/>
            <a:ext cx="56888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/>
              <a:t> </a:t>
            </a:r>
            <a:r>
              <a:rPr lang="en-US" altLang="ko-KR" sz="1200"/>
              <a:t>2</a:t>
            </a:r>
            <a:r>
              <a:rPr lang="en-US" altLang="ko-KR" sz="1200" smtClean="0"/>
              <a:t>. ISO 45001 </a:t>
            </a:r>
            <a:r>
              <a:rPr lang="ko-KR" altLang="en-US" sz="1200" smtClean="0"/>
              <a:t>사외현장 안전보건 표준문서 </a:t>
            </a:r>
            <a:r>
              <a:rPr lang="en-US" altLang="ko-KR" sz="1200" smtClean="0"/>
              <a:t>Developing schedule </a:t>
            </a:r>
            <a:r>
              <a:rPr lang="ko-KR" altLang="en-US" sz="1200" smtClean="0"/>
              <a:t>공유</a:t>
            </a:r>
            <a:endParaRPr lang="en-US" altLang="ko-KR" sz="1200" smtClean="0"/>
          </a:p>
        </p:txBody>
      </p:sp>
    </p:spTree>
    <p:extLst>
      <p:ext uri="{BB962C8B-B14F-4D97-AF65-F5344CB8AC3E}">
        <p14:creationId xmlns:p14="http://schemas.microsoft.com/office/powerpoint/2010/main" val="2940806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E0B1BA7-84C4-4CFF-B44A-B2EECA654EC9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1" name="Text Box 5"/>
          <p:cNvSpPr txBox="1">
            <a:spLocks noChangeArrowheads="1"/>
          </p:cNvSpPr>
          <p:nvPr/>
        </p:nvSpPr>
        <p:spPr bwMode="auto">
          <a:xfrm>
            <a:off x="255571" y="240249"/>
            <a:ext cx="6041712" cy="400110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3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2000" b="1" smtClean="0">
                <a:latin typeface="Trebuchet MS" panose="020B0603020202020204" pitchFamily="34" charset="0"/>
                <a:ea typeface="맑은 고딕" panose="020B0503020000020004" pitchFamily="50" charset="-127"/>
                <a:sym typeface="Wingdings" pitchFamily="2" charset="2"/>
              </a:rPr>
              <a:t>목 차</a:t>
            </a:r>
            <a:endParaRPr kumimoji="0" lang="ko-KR" altLang="en-US" sz="12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Trebuchet MS" panose="020B0603020202020204" pitchFamily="34" charset="0"/>
              <a:ea typeface="맑은 고딕" panose="020B0503020000020004" pitchFamily="50" charset="-127"/>
              <a:sym typeface="Wingdings" pitchFamily="2" charset="2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148433" y="1937372"/>
            <a:ext cx="1695977" cy="276999"/>
          </a:xfrm>
          <a:prstGeom prst="rect">
            <a:avLst/>
          </a:prstGeom>
          <a:noFill/>
          <a:effectLst/>
        </p:spPr>
        <p:txBody>
          <a:bodyPr wrap="none" lIns="0" tIns="0" rIns="0" bIns="0">
            <a:spAutoFit/>
          </a:bodyPr>
          <a:lstStyle>
            <a:defPPr>
              <a:defRPr lang="ko-KR"/>
            </a:defPPr>
            <a:lvl1pPr>
              <a:defRPr sz="2800">
                <a:solidFill>
                  <a:srgbClr val="53BD3D"/>
                </a:solidFill>
                <a:latin typeface="현대하모니 M" panose="02020603020101020101" pitchFamily="18" charset="-127"/>
                <a:ea typeface="현대하모니 M" panose="02020603020101020101" pitchFamily="18" charset="-127"/>
              </a:defRPr>
            </a:lvl1pPr>
          </a:lstStyle>
          <a:p>
            <a:r>
              <a:rPr lang="en-US" altLang="ko-KR" sz="1800" b="1" dirty="0" smtClean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Safety Moment</a:t>
            </a:r>
            <a:endParaRPr lang="ko-KR" altLang="en-US" sz="1400" b="1" dirty="0">
              <a:ln>
                <a:solidFill>
                  <a:schemeClr val="bg1">
                    <a:lumMod val="65000"/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766606" y="1929033"/>
            <a:ext cx="266098" cy="276999"/>
          </a:xfrm>
          <a:prstGeom prst="rect">
            <a:avLst/>
          </a:prstGeom>
          <a:noFill/>
          <a:effectLst/>
        </p:spPr>
        <p:txBody>
          <a:bodyPr wrap="none" lIns="0" tIns="0" rIns="0" bIns="0">
            <a:spAutoFit/>
          </a:bodyPr>
          <a:lstStyle>
            <a:defPPr>
              <a:defRPr lang="ko-KR"/>
            </a:defPPr>
            <a:lvl1pPr>
              <a:defRPr sz="2800">
                <a:solidFill>
                  <a:srgbClr val="53BD3D"/>
                </a:solidFill>
                <a:latin typeface="현대하모니 M" panose="02020603020101020101" pitchFamily="18" charset="-127"/>
                <a:ea typeface="현대하모니 M" panose="02020603020101020101" pitchFamily="18" charset="-127"/>
              </a:defRPr>
            </a:lvl1pPr>
          </a:lstStyle>
          <a:p>
            <a:r>
              <a:rPr lang="en-US" altLang="ko-KR" sz="1800" b="1" dirty="0" smtClean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bg1">
                    <a:lumMod val="65000"/>
                  </a:schemeClr>
                </a:solidFill>
                <a:latin typeface="+mj-ea"/>
                <a:ea typeface="+mj-ea"/>
              </a:rPr>
              <a:t>01</a:t>
            </a:r>
            <a:endParaRPr lang="ko-KR" altLang="en-US" sz="1800" b="1" dirty="0">
              <a:ln>
                <a:solidFill>
                  <a:schemeClr val="bg1">
                    <a:lumMod val="65000"/>
                    <a:alpha val="0"/>
                  </a:schemeClr>
                </a:solidFill>
              </a:ln>
              <a:solidFill>
                <a:schemeClr val="bg1">
                  <a:lumMod val="6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1148433" y="2684068"/>
            <a:ext cx="2471639" cy="276999"/>
          </a:xfrm>
          <a:prstGeom prst="rect">
            <a:avLst/>
          </a:prstGeom>
          <a:noFill/>
          <a:effectLst/>
        </p:spPr>
        <p:txBody>
          <a:bodyPr wrap="none" lIns="0" tIns="0" rIns="0" bIns="0">
            <a:spAutoFit/>
          </a:bodyPr>
          <a:lstStyle>
            <a:defPPr>
              <a:defRPr lang="ko-KR"/>
            </a:defPPr>
            <a:lvl1pPr>
              <a:defRPr sz="2800">
                <a:solidFill>
                  <a:srgbClr val="53BD3D"/>
                </a:solidFill>
                <a:latin typeface="현대하모니 M" panose="02020603020101020101" pitchFamily="18" charset="-127"/>
                <a:ea typeface="현대하모니 M" panose="02020603020101020101" pitchFamily="18" charset="-127"/>
              </a:defRPr>
            </a:lvl1pPr>
          </a:lstStyle>
          <a:p>
            <a:r>
              <a:rPr lang="en-US" altLang="ko-KR" sz="1800" b="1" smtClean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PJT </a:t>
            </a:r>
            <a:r>
              <a:rPr lang="ko-KR" altLang="en-US" sz="1800" b="1" smtClean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주요 현황</a:t>
            </a:r>
            <a:r>
              <a:rPr lang="en-US" altLang="ko-KR" sz="1800" b="1" smtClean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/</a:t>
            </a:r>
            <a:r>
              <a:rPr lang="ko-KR" altLang="en-US" sz="1800" b="1" smtClean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우수사례</a:t>
            </a:r>
            <a:endParaRPr lang="ko-KR" altLang="en-US" sz="1400" b="1" dirty="0">
              <a:ln>
                <a:solidFill>
                  <a:schemeClr val="bg1">
                    <a:lumMod val="65000"/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766606" y="2675729"/>
            <a:ext cx="266098" cy="276999"/>
          </a:xfrm>
          <a:prstGeom prst="rect">
            <a:avLst/>
          </a:prstGeom>
          <a:noFill/>
          <a:effectLst/>
        </p:spPr>
        <p:txBody>
          <a:bodyPr wrap="none" lIns="0" tIns="0" rIns="0" bIns="0">
            <a:spAutoFit/>
          </a:bodyPr>
          <a:lstStyle>
            <a:defPPr>
              <a:defRPr lang="ko-KR"/>
            </a:defPPr>
            <a:lvl1pPr>
              <a:defRPr sz="2800">
                <a:solidFill>
                  <a:srgbClr val="53BD3D"/>
                </a:solidFill>
                <a:latin typeface="현대하모니 M" panose="02020603020101020101" pitchFamily="18" charset="-127"/>
                <a:ea typeface="현대하모니 M" panose="02020603020101020101" pitchFamily="18" charset="-127"/>
              </a:defRPr>
            </a:lvl1pPr>
          </a:lstStyle>
          <a:p>
            <a:r>
              <a:rPr lang="en-US" altLang="ko-KR" sz="1800" b="1" dirty="0" smtClean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bg1">
                    <a:lumMod val="65000"/>
                  </a:schemeClr>
                </a:solidFill>
                <a:latin typeface="+mj-ea"/>
                <a:ea typeface="+mj-ea"/>
              </a:rPr>
              <a:t>02</a:t>
            </a:r>
            <a:endParaRPr lang="ko-KR" altLang="en-US" sz="1800" b="1" dirty="0">
              <a:ln>
                <a:solidFill>
                  <a:schemeClr val="bg1">
                    <a:lumMod val="65000"/>
                    <a:alpha val="0"/>
                  </a:schemeClr>
                </a:solidFill>
              </a:ln>
              <a:solidFill>
                <a:schemeClr val="bg1">
                  <a:lumMod val="6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766606" y="3330433"/>
            <a:ext cx="266098" cy="276999"/>
          </a:xfrm>
          <a:prstGeom prst="rect">
            <a:avLst/>
          </a:prstGeom>
          <a:noFill/>
          <a:effectLst/>
        </p:spPr>
        <p:txBody>
          <a:bodyPr wrap="none" lIns="0" tIns="0" rIns="0" bIns="0">
            <a:spAutoFit/>
          </a:bodyPr>
          <a:lstStyle>
            <a:defPPr>
              <a:defRPr lang="ko-KR"/>
            </a:defPPr>
            <a:lvl1pPr>
              <a:defRPr sz="2800">
                <a:solidFill>
                  <a:srgbClr val="53BD3D"/>
                </a:solidFill>
                <a:latin typeface="현대하모니 M" panose="02020603020101020101" pitchFamily="18" charset="-127"/>
                <a:ea typeface="현대하모니 M" panose="02020603020101020101" pitchFamily="18" charset="-127"/>
              </a:defRPr>
            </a:lvl1pPr>
          </a:lstStyle>
          <a:p>
            <a:r>
              <a:rPr lang="en-US" altLang="ko-KR" sz="1800" b="1" dirty="0" smtClean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bg1">
                    <a:lumMod val="65000"/>
                  </a:schemeClr>
                </a:solidFill>
                <a:latin typeface="+mj-ea"/>
                <a:ea typeface="+mj-ea"/>
              </a:rPr>
              <a:t>03</a:t>
            </a:r>
            <a:endParaRPr lang="ko-KR" altLang="en-US" sz="1800" b="1" dirty="0">
              <a:ln>
                <a:solidFill>
                  <a:schemeClr val="bg1">
                    <a:lumMod val="65000"/>
                    <a:alpha val="0"/>
                  </a:schemeClr>
                </a:solidFill>
              </a:ln>
              <a:solidFill>
                <a:schemeClr val="bg1">
                  <a:lumMod val="6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766606" y="4832164"/>
            <a:ext cx="266098" cy="276999"/>
          </a:xfrm>
          <a:prstGeom prst="rect">
            <a:avLst/>
          </a:prstGeom>
          <a:noFill/>
          <a:effectLst/>
        </p:spPr>
        <p:txBody>
          <a:bodyPr wrap="none" lIns="0" tIns="0" rIns="0" bIns="0">
            <a:spAutoFit/>
          </a:bodyPr>
          <a:lstStyle>
            <a:defPPr>
              <a:defRPr lang="ko-KR"/>
            </a:defPPr>
            <a:lvl1pPr>
              <a:defRPr sz="2800">
                <a:solidFill>
                  <a:srgbClr val="53BD3D"/>
                </a:solidFill>
                <a:latin typeface="현대하모니 M" panose="02020603020101020101" pitchFamily="18" charset="-127"/>
                <a:ea typeface="현대하모니 M" panose="02020603020101020101" pitchFamily="18" charset="-127"/>
              </a:defRPr>
            </a:lvl1pPr>
          </a:lstStyle>
          <a:p>
            <a:r>
              <a:rPr lang="en-US" altLang="ko-KR" sz="1800" b="1" smtClean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bg1">
                    <a:lumMod val="65000"/>
                  </a:schemeClr>
                </a:solidFill>
                <a:latin typeface="+mj-ea"/>
                <a:ea typeface="+mj-ea"/>
              </a:rPr>
              <a:t>05</a:t>
            </a:r>
            <a:endParaRPr lang="ko-KR" altLang="en-US" sz="1800" b="1" dirty="0">
              <a:ln>
                <a:solidFill>
                  <a:schemeClr val="bg1">
                    <a:lumMod val="65000"/>
                    <a:alpha val="0"/>
                  </a:schemeClr>
                </a:solidFill>
              </a:ln>
              <a:solidFill>
                <a:schemeClr val="bg1">
                  <a:lumMod val="6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148433" y="3332507"/>
            <a:ext cx="1779333" cy="276999"/>
          </a:xfrm>
          <a:prstGeom prst="rect">
            <a:avLst/>
          </a:prstGeom>
          <a:noFill/>
          <a:effectLst/>
        </p:spPr>
        <p:txBody>
          <a:bodyPr wrap="none" lIns="0" tIns="0" rIns="0" bIns="0">
            <a:spAutoFit/>
          </a:bodyPr>
          <a:lstStyle>
            <a:defPPr>
              <a:defRPr lang="ko-KR"/>
            </a:defPPr>
            <a:lvl1pPr>
              <a:defRPr sz="2800">
                <a:solidFill>
                  <a:srgbClr val="53BD3D"/>
                </a:solidFill>
                <a:latin typeface="현대하모니 M" panose="02020603020101020101" pitchFamily="18" charset="-127"/>
                <a:ea typeface="현대하모니 M" panose="02020603020101020101" pitchFamily="18" charset="-127"/>
              </a:defRPr>
            </a:lvl1pPr>
          </a:lstStyle>
          <a:p>
            <a:r>
              <a:rPr lang="ko-KR" altLang="en-US" sz="1800" b="1" smtClean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사업장 전달 </a:t>
            </a:r>
            <a:r>
              <a:rPr lang="ko-KR" altLang="en-US" sz="1800" b="1" smtClean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사항</a:t>
            </a:r>
            <a:endParaRPr lang="en-US" altLang="ko-KR" sz="1800" b="1" dirty="0" smtClean="0">
              <a:ln>
                <a:solidFill>
                  <a:schemeClr val="bg1">
                    <a:lumMod val="65000"/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148433" y="4827472"/>
            <a:ext cx="461665" cy="276999"/>
          </a:xfrm>
          <a:prstGeom prst="rect">
            <a:avLst/>
          </a:prstGeom>
          <a:noFill/>
          <a:effectLst/>
        </p:spPr>
        <p:txBody>
          <a:bodyPr wrap="none" lIns="0" tIns="0" rIns="0" bIns="0">
            <a:spAutoFit/>
          </a:bodyPr>
          <a:lstStyle>
            <a:defPPr>
              <a:defRPr lang="ko-KR"/>
            </a:defPPr>
            <a:lvl1pPr>
              <a:defRPr sz="2800">
                <a:solidFill>
                  <a:srgbClr val="53BD3D"/>
                </a:solidFill>
                <a:latin typeface="현대하모니 M" panose="02020603020101020101" pitchFamily="18" charset="-127"/>
                <a:ea typeface="현대하모니 M" panose="02020603020101020101" pitchFamily="18" charset="-127"/>
              </a:defRPr>
            </a:lvl1pPr>
          </a:lstStyle>
          <a:p>
            <a:r>
              <a:rPr lang="ko-KR" altLang="en-US" sz="1800" b="1" smtClean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총평</a:t>
            </a:r>
            <a:endParaRPr lang="en-US" altLang="ko-KR" sz="1800" b="1" dirty="0" smtClean="0">
              <a:ln>
                <a:solidFill>
                  <a:schemeClr val="bg1">
                    <a:lumMod val="65000"/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6606" y="4085468"/>
            <a:ext cx="266098" cy="276999"/>
          </a:xfrm>
          <a:prstGeom prst="rect">
            <a:avLst/>
          </a:prstGeom>
          <a:noFill/>
          <a:effectLst/>
        </p:spPr>
        <p:txBody>
          <a:bodyPr wrap="none" lIns="0" tIns="0" rIns="0" bIns="0">
            <a:spAutoFit/>
          </a:bodyPr>
          <a:lstStyle>
            <a:defPPr>
              <a:defRPr lang="ko-KR"/>
            </a:defPPr>
            <a:lvl1pPr>
              <a:defRPr sz="2800">
                <a:solidFill>
                  <a:srgbClr val="53BD3D"/>
                </a:solidFill>
                <a:latin typeface="현대하모니 M" panose="02020603020101020101" pitchFamily="18" charset="-127"/>
                <a:ea typeface="현대하모니 M" panose="02020603020101020101" pitchFamily="18" charset="-127"/>
              </a:defRPr>
            </a:lvl1pPr>
          </a:lstStyle>
          <a:p>
            <a:r>
              <a:rPr lang="en-US" altLang="ko-KR" sz="1800" b="1" smtClean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bg1">
                    <a:lumMod val="65000"/>
                  </a:schemeClr>
                </a:solidFill>
                <a:latin typeface="+mj-ea"/>
                <a:ea typeface="+mj-ea"/>
              </a:rPr>
              <a:t>04</a:t>
            </a:r>
            <a:endParaRPr lang="ko-KR" altLang="en-US" sz="1800" b="1" dirty="0">
              <a:ln>
                <a:solidFill>
                  <a:schemeClr val="bg1">
                    <a:lumMod val="65000"/>
                    <a:alpha val="0"/>
                  </a:schemeClr>
                </a:solidFill>
              </a:ln>
              <a:solidFill>
                <a:schemeClr val="bg1">
                  <a:lumMod val="6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48433" y="4087542"/>
            <a:ext cx="1485984" cy="276999"/>
          </a:xfrm>
          <a:prstGeom prst="rect">
            <a:avLst/>
          </a:prstGeom>
          <a:noFill/>
          <a:effectLst/>
        </p:spPr>
        <p:txBody>
          <a:bodyPr wrap="none" lIns="0" tIns="0" rIns="0" bIns="0">
            <a:spAutoFit/>
          </a:bodyPr>
          <a:lstStyle>
            <a:defPPr>
              <a:defRPr lang="ko-KR"/>
            </a:defPPr>
            <a:lvl1pPr>
              <a:defRPr sz="2800">
                <a:solidFill>
                  <a:srgbClr val="53BD3D"/>
                </a:solidFill>
                <a:latin typeface="현대하모니 M" panose="02020603020101020101" pitchFamily="18" charset="-127"/>
                <a:ea typeface="현대하모니 M" panose="02020603020101020101" pitchFamily="18" charset="-127"/>
              </a:defRPr>
            </a:lvl1pPr>
          </a:lstStyle>
          <a:p>
            <a:r>
              <a:rPr lang="ko-KR" altLang="en-US" sz="1800" b="1" smtClean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건의</a:t>
            </a:r>
            <a:r>
              <a:rPr lang="en-US" altLang="ko-KR" sz="1800" b="1" smtClean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/</a:t>
            </a:r>
            <a:r>
              <a:rPr lang="ko-KR" altLang="en-US" sz="1800" b="1" smtClean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의견사항</a:t>
            </a:r>
            <a:endParaRPr lang="en-US" altLang="ko-KR" sz="1800" b="1" dirty="0" smtClean="0">
              <a:ln>
                <a:solidFill>
                  <a:schemeClr val="bg1">
                    <a:lumMod val="65000"/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318197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 Box 5"/>
          <p:cNvSpPr txBox="1">
            <a:spLocks noChangeArrowheads="1"/>
          </p:cNvSpPr>
          <p:nvPr/>
        </p:nvSpPr>
        <p:spPr bwMode="auto">
          <a:xfrm>
            <a:off x="255571" y="240249"/>
            <a:ext cx="6041712" cy="400110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lvl="0" defTabSz="914400">
              <a:spcBef>
                <a:spcPct val="30000"/>
              </a:spcBef>
              <a:defRPr/>
            </a:pPr>
            <a:r>
              <a:rPr lang="en-US" altLang="ko-KR" sz="2000" b="1" smtClean="0">
                <a:latin typeface="Trebuchet MS" panose="020B0603020202020204" pitchFamily="34" charset="0"/>
                <a:sym typeface="Wingdings" pitchFamily="2" charset="2"/>
              </a:rPr>
              <a:t>3. </a:t>
            </a:r>
            <a:r>
              <a:rPr lang="ko-KR" altLang="en-US" sz="2000" b="1" smtClean="0">
                <a:latin typeface="Trebuchet MS" panose="020B0603020202020204" pitchFamily="34" charset="0"/>
                <a:sym typeface="Wingdings" pitchFamily="2" charset="2"/>
              </a:rPr>
              <a:t>사업장 전달사항 및 건의</a:t>
            </a:r>
            <a:r>
              <a:rPr lang="en-US" altLang="ko-KR" sz="2000" b="1" smtClean="0">
                <a:latin typeface="Trebuchet MS" panose="020B0603020202020204" pitchFamily="34" charset="0"/>
                <a:sym typeface="Wingdings" pitchFamily="2" charset="2"/>
              </a:rPr>
              <a:t>/</a:t>
            </a:r>
            <a:r>
              <a:rPr lang="ko-KR" altLang="en-US" sz="2000" b="1" smtClean="0">
                <a:latin typeface="Trebuchet MS" panose="020B0603020202020204" pitchFamily="34" charset="0"/>
                <a:sym typeface="Wingdings" pitchFamily="2" charset="2"/>
              </a:rPr>
              <a:t>의견 사항</a:t>
            </a:r>
            <a:endParaRPr lang="ko-KR" altLang="en-US" sz="1200" b="1" dirty="0">
              <a:solidFill>
                <a:schemeClr val="tx1">
                  <a:lumMod val="50000"/>
                  <a:lumOff val="50000"/>
                </a:schemeClr>
              </a:solidFill>
              <a:latin typeface="Trebuchet MS" panose="020B0603020202020204" pitchFamily="34" charset="0"/>
              <a:sym typeface="Wingdings" pitchFamily="2" charset="2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98042" y="866577"/>
            <a:ext cx="9356515" cy="4154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 defTabSz="914400" latinLnBrk="1">
              <a:lnSpc>
                <a:spcPct val="150000"/>
              </a:lnSpc>
              <a:defRPr/>
            </a:pPr>
            <a:r>
              <a:rPr lang="en-US" altLang="ko-KR" sz="1400" b="1" smtClean="0">
                <a:solidFill>
                  <a:prstClr val="black"/>
                </a:solidFill>
                <a:latin typeface="+mj-ea"/>
                <a:ea typeface="+mj-ea"/>
              </a:rPr>
              <a:t>3-2. </a:t>
            </a:r>
            <a:r>
              <a:rPr lang="ko-KR" altLang="en-US" sz="1400" b="1" smtClean="0">
                <a:solidFill>
                  <a:prstClr val="black"/>
                </a:solidFill>
                <a:latin typeface="+mj-ea"/>
                <a:ea typeface="+mj-ea"/>
              </a:rPr>
              <a:t>환경안전팀장 </a:t>
            </a:r>
            <a:r>
              <a:rPr lang="ko-KR" altLang="en-US" sz="1400" b="1" smtClean="0">
                <a:solidFill>
                  <a:prstClr val="black"/>
                </a:solidFill>
                <a:latin typeface="+mj-ea"/>
                <a:ea typeface="+mj-ea"/>
              </a:rPr>
              <a:t>전달 사항</a:t>
            </a:r>
            <a:endParaRPr lang="en-US" altLang="ko-KR" sz="1400" b="1" smtClean="0">
              <a:solidFill>
                <a:prstClr val="black"/>
              </a:solidFill>
              <a:latin typeface="+mj-ea"/>
              <a:ea typeface="+mj-e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8042" y="1261268"/>
            <a:ext cx="56888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/>
              <a:t> </a:t>
            </a:r>
            <a:r>
              <a:rPr lang="en-US" altLang="ko-KR" sz="1200" smtClean="0"/>
              <a:t>1</a:t>
            </a:r>
            <a:r>
              <a:rPr lang="en-US" altLang="ko-KR" sz="1200" smtClean="0"/>
              <a:t>. 24</a:t>
            </a:r>
            <a:r>
              <a:rPr lang="ko-KR" altLang="en-US" sz="1200" smtClean="0"/>
              <a:t>년 하반기 안전보건 경영위원회 정기회의 공유</a:t>
            </a:r>
            <a:endParaRPr lang="en-US" altLang="ko-KR" sz="1200" smtClean="0"/>
          </a:p>
        </p:txBody>
      </p:sp>
    </p:spTree>
    <p:extLst>
      <p:ext uri="{BB962C8B-B14F-4D97-AF65-F5344CB8AC3E}">
        <p14:creationId xmlns:p14="http://schemas.microsoft.com/office/powerpoint/2010/main" val="4042178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6"/>
          <p:cNvSpPr txBox="1">
            <a:spLocks noChangeArrowheads="1"/>
          </p:cNvSpPr>
          <p:nvPr/>
        </p:nvSpPr>
        <p:spPr bwMode="auto">
          <a:xfrm>
            <a:off x="1340528" y="2276872"/>
            <a:ext cx="7209070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latinLnBrk="0">
              <a:spcBef>
                <a:spcPct val="50000"/>
              </a:spcBef>
              <a:buNone/>
            </a:pPr>
            <a:r>
              <a:rPr lang="ko-KR" altLang="en-US" sz="3000" dirty="0">
                <a:solidFill>
                  <a:srgbClr val="000066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안전보건 경영위원회 정기회의</a:t>
            </a:r>
            <a:endParaRPr lang="en-US" altLang="ko-KR" sz="3000" dirty="0">
              <a:solidFill>
                <a:srgbClr val="000066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latinLnBrk="0">
              <a:spcBef>
                <a:spcPct val="50000"/>
              </a:spcBef>
              <a:buNone/>
            </a:pPr>
            <a:r>
              <a:rPr lang="en-US" altLang="ko-KR" sz="2400" dirty="0">
                <a:solidFill>
                  <a:srgbClr val="000066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(24</a:t>
            </a:r>
            <a:r>
              <a:rPr lang="ko-KR" altLang="en-US" sz="2400" dirty="0">
                <a:solidFill>
                  <a:srgbClr val="000066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년 하반기</a:t>
            </a:r>
            <a:r>
              <a:rPr lang="en-US" altLang="ko-KR" sz="2400" dirty="0">
                <a:solidFill>
                  <a:srgbClr val="000066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</a:p>
        </p:txBody>
      </p:sp>
      <p:sp>
        <p:nvSpPr>
          <p:cNvPr id="3" name="Text Box 1029"/>
          <p:cNvSpPr txBox="1">
            <a:spLocks noChangeArrowheads="1"/>
          </p:cNvSpPr>
          <p:nvPr/>
        </p:nvSpPr>
        <p:spPr bwMode="auto">
          <a:xfrm>
            <a:off x="1912790" y="4973251"/>
            <a:ext cx="6064546" cy="1107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6" tIns="45718" rIns="91436" bIns="45718" anchor="ctr">
            <a:spAutoFit/>
          </a:bodyPr>
          <a:lstStyle/>
          <a:p>
            <a:pPr algn="ctr" latinLnBrk="0">
              <a:buNone/>
              <a:defRPr/>
            </a:pPr>
            <a:r>
              <a:rPr lang="en-US" altLang="ko-KR" sz="2400" dirty="0">
                <a:solidFill>
                  <a:srgbClr val="000066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24. 07. 10</a:t>
            </a:r>
            <a:endParaRPr lang="en-US" altLang="ko-KR" sz="1050" dirty="0">
              <a:solidFill>
                <a:srgbClr val="000066"/>
              </a:solidFill>
              <a:latin typeface="HY견고딕" panose="02030600000101010101" pitchFamily="18" charset="-127"/>
              <a:ea typeface="HY견고딕" panose="02030600000101010101" pitchFamily="18" charset="-127"/>
              <a:cs typeface="Arial" pitchFamily="34" charset="0"/>
            </a:endParaRPr>
          </a:p>
          <a:p>
            <a:pPr algn="ctr" latinLnBrk="0">
              <a:buNone/>
              <a:defRPr/>
            </a:pPr>
            <a:r>
              <a:rPr lang="ko-KR" altLang="en-US" sz="2800" dirty="0">
                <a:solidFill>
                  <a:srgbClr val="000066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환경안전팀</a:t>
            </a:r>
            <a:endParaRPr lang="en-US" altLang="ko-KR" sz="2800" dirty="0">
              <a:solidFill>
                <a:srgbClr val="000066"/>
              </a:solidFill>
              <a:latin typeface="HY견고딕" panose="02030600000101010101" pitchFamily="18" charset="-127"/>
              <a:ea typeface="HY견고딕" panose="02030600000101010101" pitchFamily="18" charset="-127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065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90"/>
          <p:cNvSpPr txBox="1">
            <a:spLocks noChangeArrowheads="1"/>
          </p:cNvSpPr>
          <p:nvPr/>
        </p:nvSpPr>
        <p:spPr>
          <a:xfrm>
            <a:off x="287338" y="260648"/>
            <a:ext cx="7473974" cy="427757"/>
          </a:xfrm>
          <a:prstGeom prst="rect">
            <a:avLst/>
          </a:prstGeom>
          <a:noFill/>
          <a:ln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2"/>
                </a:solidFill>
                <a:latin typeface="Lucida Sans" panose="020B0602030504020204" pitchFamily="34" charset="0"/>
                <a:ea typeface="맑은 고딕" panose="020B0503020000020004" pitchFamily="50" charset="-127"/>
                <a:cs typeface="+mj-cs"/>
              </a:defRPr>
            </a:lvl1pPr>
            <a:lvl2pPr algn="l" rtl="0" fontAlgn="base" latinLnBrk="1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2"/>
                </a:solidFill>
                <a:latin typeface="Arial" pitchFamily="34" charset="0"/>
                <a:ea typeface="돋움체" pitchFamily="49" charset="-127"/>
                <a:cs typeface="굴림" pitchFamily="50" charset="-127"/>
              </a:defRPr>
            </a:lvl2pPr>
            <a:lvl3pPr algn="l" rtl="0" fontAlgn="base" latinLnBrk="1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2"/>
                </a:solidFill>
                <a:latin typeface="Arial" pitchFamily="34" charset="0"/>
                <a:ea typeface="돋움체" pitchFamily="49" charset="-127"/>
                <a:cs typeface="굴림" pitchFamily="50" charset="-127"/>
              </a:defRPr>
            </a:lvl3pPr>
            <a:lvl4pPr algn="l" rtl="0" fontAlgn="base" latinLnBrk="1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2"/>
                </a:solidFill>
                <a:latin typeface="Arial" pitchFamily="34" charset="0"/>
                <a:ea typeface="돋움체" pitchFamily="49" charset="-127"/>
                <a:cs typeface="굴림" pitchFamily="50" charset="-127"/>
              </a:defRPr>
            </a:lvl4pPr>
            <a:lvl5pPr algn="l" rtl="0" fontAlgn="base" latinLnBrk="1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2"/>
                </a:solidFill>
                <a:latin typeface="Arial" pitchFamily="34" charset="0"/>
                <a:ea typeface="돋움체" pitchFamily="49" charset="-127"/>
                <a:cs typeface="굴림" pitchFamily="50" charset="-127"/>
              </a:defRPr>
            </a:lvl5pPr>
            <a:lvl6pPr marL="457200" algn="l" rtl="0" fontAlgn="base" latinLnBrk="1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2"/>
                </a:solidFill>
                <a:latin typeface="Arial" pitchFamily="34" charset="0"/>
                <a:ea typeface="돋움체" pitchFamily="49" charset="-127"/>
                <a:cs typeface="굴림" pitchFamily="50" charset="-127"/>
              </a:defRPr>
            </a:lvl6pPr>
            <a:lvl7pPr marL="914400" algn="l" rtl="0" fontAlgn="base" latinLnBrk="1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2"/>
                </a:solidFill>
                <a:latin typeface="Arial" pitchFamily="34" charset="0"/>
                <a:ea typeface="돋움체" pitchFamily="49" charset="-127"/>
                <a:cs typeface="굴림" pitchFamily="50" charset="-127"/>
              </a:defRPr>
            </a:lvl7pPr>
            <a:lvl8pPr marL="1371600" algn="l" rtl="0" fontAlgn="base" latinLnBrk="1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2"/>
                </a:solidFill>
                <a:latin typeface="Arial" pitchFamily="34" charset="0"/>
                <a:ea typeface="돋움체" pitchFamily="49" charset="-127"/>
                <a:cs typeface="굴림" pitchFamily="50" charset="-127"/>
              </a:defRPr>
            </a:lvl8pPr>
            <a:lvl9pPr marL="1828800" algn="l" rtl="0" fontAlgn="base" latinLnBrk="1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2"/>
                </a:solidFill>
                <a:latin typeface="Arial" pitchFamily="34" charset="0"/>
                <a:ea typeface="돋움체" pitchFamily="49" charset="-127"/>
                <a:cs typeface="굴림" pitchFamily="50" charset="-127"/>
              </a:defRPr>
            </a:lvl9pPr>
          </a:lstStyle>
          <a:p>
            <a:pPr marL="342900" indent="-342900">
              <a:spcBef>
                <a:spcPct val="20000"/>
              </a:spcBef>
              <a:buNone/>
            </a:pPr>
            <a:r>
              <a:rPr lang="en-US" altLang="ko-KR" sz="2000" kern="0" dirty="0">
                <a:solidFill>
                  <a:schemeClr val="tx1"/>
                </a:solidFill>
                <a:latin typeface="맑은 고딕" panose="020B0503020000020004" pitchFamily="50" charset="-127"/>
              </a:rPr>
              <a:t>CONTENTS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48544" y="1146202"/>
            <a:ext cx="6912768" cy="39041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AutoNum type="arabicPeriod"/>
            </a:pPr>
            <a:r>
              <a:rPr lang="ko-KR" altLang="en-US" b="0" dirty="0">
                <a:latin typeface="HY견고딕" pitchFamily="18" charset="-127"/>
                <a:ea typeface="HY견고딕" pitchFamily="18" charset="-127"/>
              </a:rPr>
              <a:t>조직도</a:t>
            </a:r>
            <a:endParaRPr lang="en-US" altLang="ko-KR" b="0" dirty="0">
              <a:latin typeface="HY견고딕" pitchFamily="18" charset="-127"/>
              <a:ea typeface="HY견고딕" pitchFamily="18" charset="-127"/>
            </a:endParaRPr>
          </a:p>
          <a:p>
            <a:pPr marL="342900" indent="-342900" algn="l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AutoNum type="arabicPeriod"/>
            </a:pPr>
            <a:r>
              <a:rPr lang="ko-KR" altLang="en-US" b="0" dirty="0">
                <a:latin typeface="HY견고딕" pitchFamily="18" charset="-127"/>
                <a:ea typeface="HY견고딕" pitchFamily="18" charset="-127"/>
              </a:rPr>
              <a:t>개요</a:t>
            </a:r>
            <a:endParaRPr lang="en-US" altLang="ko-KR" b="0" dirty="0">
              <a:latin typeface="HY견고딕" pitchFamily="18" charset="-127"/>
              <a:ea typeface="HY견고딕" pitchFamily="18" charset="-127"/>
            </a:endParaRPr>
          </a:p>
          <a:p>
            <a:pPr marL="342900" indent="-342900" algn="l">
              <a:lnSpc>
                <a:spcPct val="200000"/>
              </a:lnSpc>
              <a:spcBef>
                <a:spcPct val="0"/>
              </a:spcBef>
              <a:buFontTx/>
              <a:buAutoNum type="arabicPeriod"/>
            </a:pPr>
            <a:r>
              <a:rPr lang="en-US" altLang="ko-KR" b="0" dirty="0">
                <a:latin typeface="HY견고딕" pitchFamily="18" charset="-127"/>
                <a:ea typeface="HY견고딕" pitchFamily="18" charset="-127"/>
              </a:rPr>
              <a:t>24</a:t>
            </a:r>
            <a:r>
              <a:rPr lang="ko-KR" altLang="en-US" b="0" dirty="0">
                <a:latin typeface="HY견고딕" pitchFamily="18" charset="-127"/>
                <a:ea typeface="HY견고딕" pitchFamily="18" charset="-127"/>
              </a:rPr>
              <a:t>년 상반기 회의 </a:t>
            </a:r>
            <a:r>
              <a:rPr lang="en-US" altLang="ko-KR" b="0" dirty="0">
                <a:latin typeface="HY견고딕" pitchFamily="18" charset="-127"/>
                <a:ea typeface="HY견고딕" pitchFamily="18" charset="-127"/>
              </a:rPr>
              <a:t>Review</a:t>
            </a:r>
            <a:r>
              <a:rPr lang="en-US" altLang="ko-KR" sz="1600" b="0" dirty="0">
                <a:latin typeface="HY견고딕" pitchFamily="18" charset="-127"/>
                <a:ea typeface="HY견고딕" pitchFamily="18" charset="-127"/>
              </a:rPr>
              <a:t> </a:t>
            </a:r>
          </a:p>
          <a:p>
            <a:pPr algn="l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b="0" dirty="0">
                <a:latin typeface="HY견고딕" pitchFamily="18" charset="-127"/>
                <a:ea typeface="HY견고딕" pitchFamily="18" charset="-127"/>
              </a:rPr>
              <a:t>4. </a:t>
            </a:r>
            <a:r>
              <a:rPr lang="ko-KR" altLang="en-US" b="0" dirty="0">
                <a:latin typeface="HY견고딕" pitchFamily="18" charset="-127"/>
                <a:ea typeface="HY견고딕" pitchFamily="18" charset="-127"/>
              </a:rPr>
              <a:t>중대재해처벌법 이행 실적</a:t>
            </a:r>
            <a:endParaRPr lang="en-US" altLang="ko-KR" b="0" dirty="0">
              <a:latin typeface="HY견고딕" pitchFamily="18" charset="-127"/>
              <a:ea typeface="HY견고딕" pitchFamily="18" charset="-127"/>
            </a:endParaRPr>
          </a:p>
          <a:p>
            <a:pPr algn="l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b="0" dirty="0">
                <a:latin typeface="HY견고딕" pitchFamily="18" charset="-127"/>
                <a:ea typeface="HY견고딕" pitchFamily="18" charset="-127"/>
              </a:rPr>
              <a:t>5. </a:t>
            </a:r>
            <a:r>
              <a:rPr lang="ko-KR" altLang="en-US" b="0" dirty="0">
                <a:latin typeface="HY견고딕" pitchFamily="18" charset="-127"/>
                <a:ea typeface="HY견고딕" pitchFamily="18" charset="-127"/>
              </a:rPr>
              <a:t>안전보건활동 보고</a:t>
            </a:r>
            <a:endParaRPr lang="en-US" altLang="ko-KR" b="0" dirty="0">
              <a:latin typeface="HY견고딕" pitchFamily="18" charset="-127"/>
              <a:ea typeface="HY견고딕" pitchFamily="18" charset="-127"/>
            </a:endParaRPr>
          </a:p>
          <a:p>
            <a:pPr algn="l">
              <a:lnSpc>
                <a:spcPct val="200000"/>
              </a:lnSpc>
              <a:spcBef>
                <a:spcPct val="0"/>
              </a:spcBef>
              <a:buNone/>
            </a:pPr>
            <a:r>
              <a:rPr lang="en-US" altLang="ko-KR" sz="1200" b="0" dirty="0">
                <a:latin typeface="HY견고딕" pitchFamily="18" charset="-127"/>
                <a:ea typeface="HY견고딕" pitchFamily="18" charset="-127"/>
              </a:rPr>
              <a:t>      - 24</a:t>
            </a:r>
            <a:r>
              <a:rPr lang="ko-KR" altLang="en-US" sz="1200" b="0" dirty="0">
                <a:latin typeface="HY견고딕" pitchFamily="18" charset="-127"/>
                <a:ea typeface="HY견고딕" pitchFamily="18" charset="-127"/>
              </a:rPr>
              <a:t>년 하반기 산업재해 감축 로드맵</a:t>
            </a:r>
            <a:endParaRPr lang="en-US" altLang="ko-KR" sz="1200" b="0" dirty="0">
              <a:latin typeface="HY견고딕" pitchFamily="18" charset="-127"/>
              <a:ea typeface="HY견고딕" pitchFamily="18" charset="-127"/>
            </a:endParaRPr>
          </a:p>
          <a:p>
            <a:pPr algn="l">
              <a:lnSpc>
                <a:spcPct val="200000"/>
              </a:lnSpc>
              <a:spcBef>
                <a:spcPct val="0"/>
              </a:spcBef>
              <a:buNone/>
            </a:pPr>
            <a:r>
              <a:rPr lang="en-US" altLang="ko-KR" sz="1200" b="0" dirty="0">
                <a:latin typeface="HY견고딕" pitchFamily="18" charset="-127"/>
                <a:ea typeface="HY견고딕" pitchFamily="18" charset="-127"/>
              </a:rPr>
              <a:t>      - 24</a:t>
            </a:r>
            <a:r>
              <a:rPr lang="ko-KR" altLang="en-US" sz="1200" b="0" dirty="0">
                <a:latin typeface="HY견고딕" pitchFamily="18" charset="-127"/>
                <a:ea typeface="HY견고딕" pitchFamily="18" charset="-127"/>
              </a:rPr>
              <a:t>년 상반기 산업재해 예방활동</a:t>
            </a:r>
            <a:endParaRPr lang="en-US" altLang="ko-KR" sz="1200" b="0" dirty="0">
              <a:latin typeface="HY견고딕" pitchFamily="18" charset="-127"/>
              <a:ea typeface="HY견고딕" pitchFamily="18" charset="-127"/>
            </a:endParaRPr>
          </a:p>
          <a:p>
            <a:pPr algn="l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200" b="0" dirty="0">
                <a:latin typeface="HY견고딕" pitchFamily="18" charset="-127"/>
                <a:ea typeface="HY견고딕" pitchFamily="18" charset="-127"/>
              </a:rPr>
              <a:t>      - 24</a:t>
            </a:r>
            <a:r>
              <a:rPr lang="ko-KR" altLang="en-US" sz="1200" b="0" dirty="0">
                <a:latin typeface="HY견고딕" pitchFamily="18" charset="-127"/>
                <a:ea typeface="HY견고딕" pitchFamily="18" charset="-127"/>
              </a:rPr>
              <a:t>년 하반기 환경안전팀 주요 계획</a:t>
            </a:r>
            <a:endParaRPr lang="en-US" altLang="ko-KR" sz="1200" b="0" dirty="0"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92287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90"/>
          <p:cNvSpPr txBox="1">
            <a:spLocks noChangeArrowheads="1"/>
          </p:cNvSpPr>
          <p:nvPr/>
        </p:nvSpPr>
        <p:spPr>
          <a:xfrm>
            <a:off x="287338" y="260648"/>
            <a:ext cx="7473974" cy="427757"/>
          </a:xfrm>
          <a:prstGeom prst="rect">
            <a:avLst/>
          </a:prstGeom>
          <a:noFill/>
          <a:ln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2"/>
                </a:solidFill>
                <a:latin typeface="Lucida Sans" panose="020B0602030504020204" pitchFamily="34" charset="0"/>
                <a:ea typeface="맑은 고딕" panose="020B0503020000020004" pitchFamily="50" charset="-127"/>
                <a:cs typeface="+mj-cs"/>
              </a:defRPr>
            </a:lvl1pPr>
            <a:lvl2pPr algn="l" rtl="0" fontAlgn="base" latinLnBrk="1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2"/>
                </a:solidFill>
                <a:latin typeface="Arial" pitchFamily="34" charset="0"/>
                <a:ea typeface="돋움체" pitchFamily="49" charset="-127"/>
                <a:cs typeface="굴림" pitchFamily="50" charset="-127"/>
              </a:defRPr>
            </a:lvl2pPr>
            <a:lvl3pPr algn="l" rtl="0" fontAlgn="base" latinLnBrk="1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2"/>
                </a:solidFill>
                <a:latin typeface="Arial" pitchFamily="34" charset="0"/>
                <a:ea typeface="돋움체" pitchFamily="49" charset="-127"/>
                <a:cs typeface="굴림" pitchFamily="50" charset="-127"/>
              </a:defRPr>
            </a:lvl3pPr>
            <a:lvl4pPr algn="l" rtl="0" fontAlgn="base" latinLnBrk="1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2"/>
                </a:solidFill>
                <a:latin typeface="Arial" pitchFamily="34" charset="0"/>
                <a:ea typeface="돋움체" pitchFamily="49" charset="-127"/>
                <a:cs typeface="굴림" pitchFamily="50" charset="-127"/>
              </a:defRPr>
            </a:lvl4pPr>
            <a:lvl5pPr algn="l" rtl="0" fontAlgn="base" latinLnBrk="1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2"/>
                </a:solidFill>
                <a:latin typeface="Arial" pitchFamily="34" charset="0"/>
                <a:ea typeface="돋움체" pitchFamily="49" charset="-127"/>
                <a:cs typeface="굴림" pitchFamily="50" charset="-127"/>
              </a:defRPr>
            </a:lvl5pPr>
            <a:lvl6pPr marL="457200" algn="l" rtl="0" fontAlgn="base" latinLnBrk="1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2"/>
                </a:solidFill>
                <a:latin typeface="Arial" pitchFamily="34" charset="0"/>
                <a:ea typeface="돋움체" pitchFamily="49" charset="-127"/>
                <a:cs typeface="굴림" pitchFamily="50" charset="-127"/>
              </a:defRPr>
            </a:lvl6pPr>
            <a:lvl7pPr marL="914400" algn="l" rtl="0" fontAlgn="base" latinLnBrk="1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2"/>
                </a:solidFill>
                <a:latin typeface="Arial" pitchFamily="34" charset="0"/>
                <a:ea typeface="돋움체" pitchFamily="49" charset="-127"/>
                <a:cs typeface="굴림" pitchFamily="50" charset="-127"/>
              </a:defRPr>
            </a:lvl7pPr>
            <a:lvl8pPr marL="1371600" algn="l" rtl="0" fontAlgn="base" latinLnBrk="1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2"/>
                </a:solidFill>
                <a:latin typeface="Arial" pitchFamily="34" charset="0"/>
                <a:ea typeface="돋움체" pitchFamily="49" charset="-127"/>
                <a:cs typeface="굴림" pitchFamily="50" charset="-127"/>
              </a:defRPr>
            </a:lvl8pPr>
            <a:lvl9pPr marL="1828800" algn="l" rtl="0" fontAlgn="base" latinLnBrk="1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2"/>
                </a:solidFill>
                <a:latin typeface="Arial" pitchFamily="34" charset="0"/>
                <a:ea typeface="돋움체" pitchFamily="49" charset="-127"/>
                <a:cs typeface="굴림" pitchFamily="50" charset="-127"/>
              </a:defRPr>
            </a:lvl9pPr>
          </a:lstStyle>
          <a:p>
            <a:pPr marL="342900" indent="-342900">
              <a:spcBef>
                <a:spcPct val="20000"/>
              </a:spcBef>
              <a:buNone/>
            </a:pPr>
            <a:r>
              <a:rPr lang="en-US" altLang="ko-KR" sz="2000" kern="0" dirty="0">
                <a:solidFill>
                  <a:schemeClr val="tx1"/>
                </a:solidFill>
                <a:latin typeface="맑은 고딕" panose="020B0503020000020004" pitchFamily="50" charset="-127"/>
              </a:rPr>
              <a:t>1. </a:t>
            </a:r>
            <a:r>
              <a:rPr lang="ko-KR" altLang="en-US" sz="2000" kern="0" dirty="0">
                <a:solidFill>
                  <a:schemeClr val="tx1"/>
                </a:solidFill>
                <a:latin typeface="맑은 고딕" panose="020B0503020000020004" pitchFamily="50" charset="-127"/>
              </a:rPr>
              <a:t>조직도</a:t>
            </a:r>
            <a:endParaRPr lang="en-US" altLang="ko-KR" sz="2000" kern="0" dirty="0">
              <a:solidFill>
                <a:schemeClr val="tx1"/>
              </a:solidFill>
              <a:latin typeface="맑은 고딕" panose="020B0503020000020004" pitchFamily="50" charset="-127"/>
            </a:endParaRPr>
          </a:p>
        </p:txBody>
      </p:sp>
      <p:sp>
        <p:nvSpPr>
          <p:cNvPr id="5" name="직사각형 4"/>
          <p:cNvSpPr/>
          <p:nvPr/>
        </p:nvSpPr>
        <p:spPr bwMode="auto">
          <a:xfrm>
            <a:off x="388224" y="1052736"/>
            <a:ext cx="2836584" cy="288032"/>
          </a:xfrm>
          <a:prstGeom prst="rect">
            <a:avLst/>
          </a:prstGeom>
          <a:solidFill>
            <a:srgbClr val="1AA0DC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0488" tIns="72000" rIns="90488" bIns="4445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defTabSz="914400" rtl="0" eaLnBrk="1" fontAlgn="base" latin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1" lang="en-US" altLang="ko-KR" sz="13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Lucida Sans" panose="020B0602030504020204" pitchFamily="34" charset="0"/>
                <a:ea typeface="맑은 고딕" panose="020B0503020000020004" pitchFamily="50" charset="-127"/>
                <a:cs typeface="굴림" pitchFamily="50" charset="-127"/>
              </a:rPr>
              <a:t>(</a:t>
            </a:r>
            <a:r>
              <a:rPr kumimoji="1" lang="ko-KR" altLang="en-US" sz="13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Lucida Sans" panose="020B0602030504020204" pitchFamily="34" charset="0"/>
                <a:ea typeface="맑은 고딕" panose="020B0503020000020004" pitchFamily="50" charset="-127"/>
                <a:cs typeface="굴림" pitchFamily="50" charset="-127"/>
              </a:rPr>
              <a:t>안전보건경영위원회</a:t>
            </a:r>
            <a:r>
              <a:rPr kumimoji="1" lang="en-US" altLang="ko-KR" sz="13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Lucida Sans" panose="020B0602030504020204" pitchFamily="34" charset="0"/>
                <a:ea typeface="맑은 고딕" panose="020B0503020000020004" pitchFamily="50" charset="-127"/>
                <a:cs typeface="굴림" pitchFamily="50" charset="-127"/>
              </a:rPr>
              <a:t>) </a:t>
            </a:r>
            <a:r>
              <a:rPr kumimoji="1" lang="ko-KR" altLang="en-US" sz="13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Lucida Sans" panose="020B0602030504020204" pitchFamily="34" charset="0"/>
                <a:ea typeface="맑은 고딕" panose="020B0503020000020004" pitchFamily="50" charset="-127"/>
                <a:cs typeface="굴림" pitchFamily="50" charset="-127"/>
              </a:rPr>
              <a:t>조직도</a:t>
            </a:r>
          </a:p>
        </p:txBody>
      </p:sp>
      <p:cxnSp>
        <p:nvCxnSpPr>
          <p:cNvPr id="7" name="직선 연결선 6"/>
          <p:cNvCxnSpPr>
            <a:cxnSpLocks/>
            <a:endCxn id="13" idx="2"/>
          </p:cNvCxnSpPr>
          <p:nvPr/>
        </p:nvCxnSpPr>
        <p:spPr>
          <a:xfrm flipV="1">
            <a:off x="4961516" y="2420808"/>
            <a:ext cx="0" cy="236325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표 7"/>
          <p:cNvGraphicFramePr>
            <a:graphicFrameLocks noGrp="1"/>
          </p:cNvGraphicFramePr>
          <p:nvPr/>
        </p:nvGraphicFramePr>
        <p:xfrm>
          <a:off x="4275716" y="2785155"/>
          <a:ext cx="1371600" cy="7200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71600">
                  <a:extLst>
                    <a:ext uri="{9D8B030D-6E8A-4147-A177-3AD203B41FA5}">
                      <a16:colId xmlns:a16="http://schemas.microsoft.com/office/drawing/2014/main" val="2267638803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ko-KR" altLang="en-US" sz="1000" kern="1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위원회 의장</a:t>
                      </a:r>
                      <a:r>
                        <a:rPr lang="en-US" altLang="ko-KR" sz="1000" kern="1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(CSO)</a:t>
                      </a:r>
                      <a:endParaRPr lang="ko-KR" sz="1000" kern="1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6153486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ko-KR" altLang="en-US" sz="1000" kern="1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원구일 상무</a:t>
                      </a:r>
                      <a:endParaRPr lang="ko-KR" sz="1000" kern="1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7167281"/>
                  </a:ext>
                </a:extLst>
              </a:tr>
            </a:tbl>
          </a:graphicData>
        </a:graphic>
      </p:graphicFrame>
      <p:cxnSp>
        <p:nvCxnSpPr>
          <p:cNvPr id="9" name="직선 연결선 8"/>
          <p:cNvCxnSpPr>
            <a:cxnSpLocks/>
          </p:cNvCxnSpPr>
          <p:nvPr/>
        </p:nvCxnSpPr>
        <p:spPr>
          <a:xfrm>
            <a:off x="4961516" y="4039025"/>
            <a:ext cx="847553" cy="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표 9"/>
          <p:cNvGraphicFramePr>
            <a:graphicFrameLocks noGrp="1"/>
          </p:cNvGraphicFramePr>
          <p:nvPr/>
        </p:nvGraphicFramePr>
        <p:xfrm>
          <a:off x="5791946" y="3678982"/>
          <a:ext cx="1204779" cy="72080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04779">
                  <a:extLst>
                    <a:ext uri="{9D8B030D-6E8A-4147-A177-3AD203B41FA5}">
                      <a16:colId xmlns:a16="http://schemas.microsoft.com/office/drawing/2014/main" val="815613359"/>
                    </a:ext>
                  </a:extLst>
                </a:gridCol>
              </a:tblGrid>
              <a:tr h="360404"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ko-KR" altLang="en-US" sz="1000" kern="1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환경안전팀장</a:t>
                      </a:r>
                      <a:r>
                        <a:rPr lang="en-US" altLang="ko-KR" sz="1000" kern="1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ko-KR" altLang="en-US" sz="1000" kern="1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간사</a:t>
                      </a:r>
                      <a:r>
                        <a:rPr lang="en-US" altLang="ko-KR" sz="1000" kern="1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)</a:t>
                      </a:r>
                      <a:endParaRPr lang="ko-KR" sz="1000" kern="1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0902263"/>
                  </a:ext>
                </a:extLst>
              </a:tr>
              <a:tr h="360404"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ko-KR" altLang="en-US" sz="1000" kern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정재훈 팀장</a:t>
                      </a:r>
                      <a:endParaRPr lang="ko-KR" altLang="ko-KR" sz="1000" kern="1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2570968"/>
                  </a:ext>
                </a:extLst>
              </a:tr>
            </a:tbl>
          </a:graphicData>
        </a:graphic>
      </p:graphicFrame>
      <p:graphicFrame>
        <p:nvGraphicFramePr>
          <p:cNvPr id="13" name="표 12"/>
          <p:cNvGraphicFramePr>
            <a:graphicFrameLocks noGrp="1"/>
          </p:cNvGraphicFramePr>
          <p:nvPr/>
        </p:nvGraphicFramePr>
        <p:xfrm>
          <a:off x="4275716" y="1700808"/>
          <a:ext cx="1371600" cy="7200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71600">
                  <a:extLst>
                    <a:ext uri="{9D8B030D-6E8A-4147-A177-3AD203B41FA5}">
                      <a16:colId xmlns:a16="http://schemas.microsoft.com/office/drawing/2014/main" val="2267638803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ko-KR" altLang="en-US" sz="1000" kern="1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경영책임자</a:t>
                      </a:r>
                      <a:r>
                        <a:rPr lang="en-US" altLang="ko-KR" sz="1000" kern="1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(CEO)</a:t>
                      </a:r>
                      <a:endParaRPr lang="ko-KR" sz="1000" kern="1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6153486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ko-KR" altLang="en-US" sz="1000" kern="1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김영민 사장</a:t>
                      </a:r>
                      <a:endParaRPr lang="ko-KR" sz="1000" kern="1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7167281"/>
                  </a:ext>
                </a:extLst>
              </a:tr>
            </a:tbl>
          </a:graphicData>
        </a:graphic>
      </p:graphicFrame>
      <p:graphicFrame>
        <p:nvGraphicFramePr>
          <p:cNvPr id="21" name="표 20"/>
          <p:cNvGraphicFramePr>
            <a:graphicFrameLocks noGrp="1"/>
          </p:cNvGraphicFramePr>
          <p:nvPr>
            <p:extLst/>
          </p:nvPr>
        </p:nvGraphicFramePr>
        <p:xfrm>
          <a:off x="3739304" y="5118900"/>
          <a:ext cx="1162889" cy="72080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62889">
                  <a:extLst>
                    <a:ext uri="{9D8B030D-6E8A-4147-A177-3AD203B41FA5}">
                      <a16:colId xmlns:a16="http://schemas.microsoft.com/office/drawing/2014/main" val="815613359"/>
                    </a:ext>
                  </a:extLst>
                </a:gridCol>
              </a:tblGrid>
              <a:tr h="360404"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ko-KR" altLang="en-US" sz="1000" kern="1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공정장비</a:t>
                      </a:r>
                      <a:endParaRPr lang="en-US" altLang="ko-KR" sz="1000" kern="1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ko-KR" altLang="en-US" sz="1000" kern="1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사업부장</a:t>
                      </a:r>
                      <a:endParaRPr lang="ko-KR" sz="1000" kern="1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0902263"/>
                  </a:ext>
                </a:extLst>
              </a:tr>
              <a:tr h="360404">
                <a:tc>
                  <a:txBody>
                    <a:bodyPr/>
                    <a:lstStyle/>
                    <a:p>
                      <a:pPr algn="ctr" latinLnBrk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ko-KR" altLang="en-US" sz="1000" kern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김상경 상무</a:t>
                      </a:r>
                      <a:endParaRPr lang="en-US" altLang="ko-KR" sz="1000" kern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2865" marR="6286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22570968"/>
                  </a:ext>
                </a:extLst>
              </a:tr>
            </a:tbl>
          </a:graphicData>
        </a:graphic>
      </p:graphicFrame>
      <p:graphicFrame>
        <p:nvGraphicFramePr>
          <p:cNvPr id="22" name="표 21"/>
          <p:cNvGraphicFramePr>
            <a:graphicFrameLocks noGrp="1"/>
          </p:cNvGraphicFramePr>
          <p:nvPr>
            <p:extLst/>
          </p:nvPr>
        </p:nvGraphicFramePr>
        <p:xfrm>
          <a:off x="5003887" y="5118113"/>
          <a:ext cx="1162889" cy="72080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62889">
                  <a:extLst>
                    <a:ext uri="{9D8B030D-6E8A-4147-A177-3AD203B41FA5}">
                      <a16:colId xmlns:a16="http://schemas.microsoft.com/office/drawing/2014/main" val="815613359"/>
                    </a:ext>
                  </a:extLst>
                </a:gridCol>
              </a:tblGrid>
              <a:tr h="360404"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ko-KR" altLang="en-US" sz="1000" kern="1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반도체</a:t>
                      </a:r>
                      <a:endParaRPr lang="en-US" altLang="ko-KR" sz="1000" kern="1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ko-KR" altLang="en-US" sz="1000" kern="1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사업부장</a:t>
                      </a:r>
                      <a:endParaRPr lang="ko-KR" sz="1000" kern="1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0902263"/>
                  </a:ext>
                </a:extLst>
              </a:tr>
              <a:tr h="360404">
                <a:tc>
                  <a:txBody>
                    <a:bodyPr/>
                    <a:lstStyle/>
                    <a:p>
                      <a:pPr algn="ctr" latinLnBrk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ko-KR" altLang="en-US" sz="1000" kern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강석희 전무</a:t>
                      </a:r>
                      <a:endParaRPr lang="en-US" altLang="ko-KR" sz="1000" kern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2865" marR="6286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22570968"/>
                  </a:ext>
                </a:extLst>
              </a:tr>
            </a:tbl>
          </a:graphicData>
        </a:graphic>
      </p:graphicFrame>
      <p:graphicFrame>
        <p:nvGraphicFramePr>
          <p:cNvPr id="24" name="표 23"/>
          <p:cNvGraphicFramePr>
            <a:graphicFrameLocks noGrp="1"/>
          </p:cNvGraphicFramePr>
          <p:nvPr>
            <p:extLst/>
          </p:nvPr>
        </p:nvGraphicFramePr>
        <p:xfrm>
          <a:off x="6248924" y="5124541"/>
          <a:ext cx="1162889" cy="72080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62889">
                  <a:extLst>
                    <a:ext uri="{9D8B030D-6E8A-4147-A177-3AD203B41FA5}">
                      <a16:colId xmlns:a16="http://schemas.microsoft.com/office/drawing/2014/main" val="815613359"/>
                    </a:ext>
                  </a:extLst>
                </a:gridCol>
              </a:tblGrid>
              <a:tr h="360404"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ko-KR" altLang="en-US" sz="1000" kern="1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경영지원부장</a:t>
                      </a:r>
                      <a:endParaRPr lang="ko-KR" sz="1000" kern="1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0902263"/>
                  </a:ext>
                </a:extLst>
              </a:tr>
              <a:tr h="360404">
                <a:tc>
                  <a:txBody>
                    <a:bodyPr/>
                    <a:lstStyle/>
                    <a:p>
                      <a:pPr algn="ctr" latinLnBrk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ko-KR" altLang="en-US" sz="1000" kern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허준 상무</a:t>
                      </a:r>
                      <a:endParaRPr lang="en-US" altLang="ko-KR" sz="1000" kern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2865" marR="6286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22570968"/>
                  </a:ext>
                </a:extLst>
              </a:tr>
            </a:tbl>
          </a:graphicData>
        </a:graphic>
      </p:graphicFrame>
      <p:graphicFrame>
        <p:nvGraphicFramePr>
          <p:cNvPr id="25" name="표 24"/>
          <p:cNvGraphicFramePr>
            <a:graphicFrameLocks noGrp="1"/>
          </p:cNvGraphicFramePr>
          <p:nvPr>
            <p:extLst/>
          </p:nvPr>
        </p:nvGraphicFramePr>
        <p:xfrm>
          <a:off x="2479904" y="5124541"/>
          <a:ext cx="1162889" cy="72080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62889">
                  <a:extLst>
                    <a:ext uri="{9D8B030D-6E8A-4147-A177-3AD203B41FA5}">
                      <a16:colId xmlns:a16="http://schemas.microsoft.com/office/drawing/2014/main" val="815613359"/>
                    </a:ext>
                  </a:extLst>
                </a:gridCol>
              </a:tblGrid>
              <a:tr h="360404"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ko-KR" altLang="en-US" sz="1000" kern="1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물류시스템</a:t>
                      </a:r>
                      <a:endParaRPr lang="en-US" altLang="ko-KR" sz="1000" kern="1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ko-KR" altLang="en-US" sz="1000" kern="1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사업부장</a:t>
                      </a:r>
                      <a:endParaRPr lang="ko-KR" sz="1000" kern="1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0902263"/>
                  </a:ext>
                </a:extLst>
              </a:tr>
              <a:tr h="360404">
                <a:tc>
                  <a:txBody>
                    <a:bodyPr/>
                    <a:lstStyle/>
                    <a:p>
                      <a:pPr algn="ctr" latinLnBrk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ko-KR" altLang="en-US" sz="1000" kern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김종구 전무</a:t>
                      </a:r>
                      <a:endParaRPr lang="en-US" altLang="ko-KR" sz="1000" kern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2865" marR="6286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22570968"/>
                  </a:ext>
                </a:extLst>
              </a:tr>
            </a:tbl>
          </a:graphicData>
        </a:graphic>
      </p:graphicFrame>
      <p:cxnSp>
        <p:nvCxnSpPr>
          <p:cNvPr id="26" name="직선 연결선 25"/>
          <p:cNvCxnSpPr>
            <a:cxnSpLocks/>
          </p:cNvCxnSpPr>
          <p:nvPr/>
        </p:nvCxnSpPr>
        <p:spPr>
          <a:xfrm flipV="1">
            <a:off x="3062440" y="4784067"/>
            <a:ext cx="0" cy="33410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직선 연결선 30">
            <a:extLst>
              <a:ext uri="{FF2B5EF4-FFF2-40B4-BE49-F238E27FC236}">
                <a16:creationId xmlns:a16="http://schemas.microsoft.com/office/drawing/2014/main" id="{20B5BB44-5A62-45C0-892E-BEB5206E8312}"/>
              </a:ext>
            </a:extLst>
          </p:cNvPr>
          <p:cNvCxnSpPr>
            <a:cxnSpLocks/>
          </p:cNvCxnSpPr>
          <p:nvPr/>
        </p:nvCxnSpPr>
        <p:spPr>
          <a:xfrm flipV="1">
            <a:off x="4318909" y="4784067"/>
            <a:ext cx="0" cy="33410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직선 연결선 31">
            <a:extLst>
              <a:ext uri="{FF2B5EF4-FFF2-40B4-BE49-F238E27FC236}">
                <a16:creationId xmlns:a16="http://schemas.microsoft.com/office/drawing/2014/main" id="{C161C9DF-3DE6-49AD-A086-72574119DFD3}"/>
              </a:ext>
            </a:extLst>
          </p:cNvPr>
          <p:cNvCxnSpPr>
            <a:cxnSpLocks/>
          </p:cNvCxnSpPr>
          <p:nvPr/>
        </p:nvCxnSpPr>
        <p:spPr>
          <a:xfrm flipH="1" flipV="1">
            <a:off x="5585331" y="4784067"/>
            <a:ext cx="1603" cy="33410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직선 연결선 32">
            <a:extLst>
              <a:ext uri="{FF2B5EF4-FFF2-40B4-BE49-F238E27FC236}">
                <a16:creationId xmlns:a16="http://schemas.microsoft.com/office/drawing/2014/main" id="{1261A7AC-DC45-4D3E-9895-6C86AC825C45}"/>
              </a:ext>
            </a:extLst>
          </p:cNvPr>
          <p:cNvCxnSpPr>
            <a:cxnSpLocks/>
          </p:cNvCxnSpPr>
          <p:nvPr/>
        </p:nvCxnSpPr>
        <p:spPr>
          <a:xfrm flipV="1">
            <a:off x="6830368" y="4784067"/>
            <a:ext cx="0" cy="33410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직선 연결선 33">
            <a:extLst>
              <a:ext uri="{FF2B5EF4-FFF2-40B4-BE49-F238E27FC236}">
                <a16:creationId xmlns:a16="http://schemas.microsoft.com/office/drawing/2014/main" id="{FCA219CE-DCE7-4686-8042-AA83371C1668}"/>
              </a:ext>
            </a:extLst>
          </p:cNvPr>
          <p:cNvCxnSpPr>
            <a:cxnSpLocks/>
          </p:cNvCxnSpPr>
          <p:nvPr/>
        </p:nvCxnSpPr>
        <p:spPr>
          <a:xfrm>
            <a:off x="3061348" y="4784067"/>
            <a:ext cx="376902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3658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0"/>
          <p:cNvSpPr txBox="1">
            <a:spLocks noChangeArrowheads="1"/>
          </p:cNvSpPr>
          <p:nvPr/>
        </p:nvSpPr>
        <p:spPr>
          <a:xfrm>
            <a:off x="287338" y="260648"/>
            <a:ext cx="7473974" cy="427757"/>
          </a:xfrm>
          <a:prstGeom prst="rect">
            <a:avLst/>
          </a:prstGeom>
          <a:noFill/>
          <a:ln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2"/>
                </a:solidFill>
                <a:latin typeface="Lucida Sans" panose="020B0602030504020204" pitchFamily="34" charset="0"/>
                <a:ea typeface="맑은 고딕" panose="020B0503020000020004" pitchFamily="50" charset="-127"/>
                <a:cs typeface="+mj-cs"/>
              </a:defRPr>
            </a:lvl1pPr>
            <a:lvl2pPr algn="l" rtl="0" fontAlgn="base" latinLnBrk="1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2"/>
                </a:solidFill>
                <a:latin typeface="Arial" pitchFamily="34" charset="0"/>
                <a:ea typeface="돋움체" pitchFamily="49" charset="-127"/>
                <a:cs typeface="굴림" pitchFamily="50" charset="-127"/>
              </a:defRPr>
            </a:lvl2pPr>
            <a:lvl3pPr algn="l" rtl="0" fontAlgn="base" latinLnBrk="1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2"/>
                </a:solidFill>
                <a:latin typeface="Arial" pitchFamily="34" charset="0"/>
                <a:ea typeface="돋움체" pitchFamily="49" charset="-127"/>
                <a:cs typeface="굴림" pitchFamily="50" charset="-127"/>
              </a:defRPr>
            </a:lvl3pPr>
            <a:lvl4pPr algn="l" rtl="0" fontAlgn="base" latinLnBrk="1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2"/>
                </a:solidFill>
                <a:latin typeface="Arial" pitchFamily="34" charset="0"/>
                <a:ea typeface="돋움체" pitchFamily="49" charset="-127"/>
                <a:cs typeface="굴림" pitchFamily="50" charset="-127"/>
              </a:defRPr>
            </a:lvl4pPr>
            <a:lvl5pPr algn="l" rtl="0" fontAlgn="base" latinLnBrk="1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2"/>
                </a:solidFill>
                <a:latin typeface="Arial" pitchFamily="34" charset="0"/>
                <a:ea typeface="돋움체" pitchFamily="49" charset="-127"/>
                <a:cs typeface="굴림" pitchFamily="50" charset="-127"/>
              </a:defRPr>
            </a:lvl5pPr>
            <a:lvl6pPr marL="457200" algn="l" rtl="0" fontAlgn="base" latinLnBrk="1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2"/>
                </a:solidFill>
                <a:latin typeface="Arial" pitchFamily="34" charset="0"/>
                <a:ea typeface="돋움체" pitchFamily="49" charset="-127"/>
                <a:cs typeface="굴림" pitchFamily="50" charset="-127"/>
              </a:defRPr>
            </a:lvl6pPr>
            <a:lvl7pPr marL="914400" algn="l" rtl="0" fontAlgn="base" latinLnBrk="1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2"/>
                </a:solidFill>
                <a:latin typeface="Arial" pitchFamily="34" charset="0"/>
                <a:ea typeface="돋움체" pitchFamily="49" charset="-127"/>
                <a:cs typeface="굴림" pitchFamily="50" charset="-127"/>
              </a:defRPr>
            </a:lvl7pPr>
            <a:lvl8pPr marL="1371600" algn="l" rtl="0" fontAlgn="base" latinLnBrk="1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2"/>
                </a:solidFill>
                <a:latin typeface="Arial" pitchFamily="34" charset="0"/>
                <a:ea typeface="돋움체" pitchFamily="49" charset="-127"/>
                <a:cs typeface="굴림" pitchFamily="50" charset="-127"/>
              </a:defRPr>
            </a:lvl8pPr>
            <a:lvl9pPr marL="1828800" algn="l" rtl="0" fontAlgn="base" latinLnBrk="1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2"/>
                </a:solidFill>
                <a:latin typeface="Arial" pitchFamily="34" charset="0"/>
                <a:ea typeface="돋움체" pitchFamily="49" charset="-127"/>
                <a:cs typeface="굴림" pitchFamily="50" charset="-127"/>
              </a:defRPr>
            </a:lvl9pPr>
          </a:lstStyle>
          <a:p>
            <a:pPr marL="342900" indent="-342900">
              <a:spcBef>
                <a:spcPct val="20000"/>
              </a:spcBef>
              <a:buNone/>
            </a:pPr>
            <a:r>
              <a:rPr lang="en-US" altLang="ko-KR" sz="2000" kern="0" dirty="0">
                <a:solidFill>
                  <a:schemeClr val="tx1"/>
                </a:solidFill>
                <a:latin typeface="맑은 고딕" panose="020B0503020000020004" pitchFamily="50" charset="-127"/>
              </a:rPr>
              <a:t>2. </a:t>
            </a:r>
            <a:r>
              <a:rPr lang="ko-KR" altLang="en-US" sz="2000" kern="0" dirty="0">
                <a:solidFill>
                  <a:schemeClr val="tx1"/>
                </a:solidFill>
                <a:latin typeface="맑은 고딕" panose="020B0503020000020004" pitchFamily="50" charset="-127"/>
              </a:rPr>
              <a:t>안전보건경영위원회 개요</a:t>
            </a:r>
            <a:endParaRPr lang="en-US" altLang="ko-KR" sz="2000" kern="0" dirty="0">
              <a:solidFill>
                <a:schemeClr val="tx1"/>
              </a:solidFill>
              <a:latin typeface="맑은 고딕" panose="020B0503020000020004" pitchFamily="50" charset="-127"/>
            </a:endParaRPr>
          </a:p>
        </p:txBody>
      </p:sp>
      <p:grpSp>
        <p:nvGrpSpPr>
          <p:cNvPr id="14" name="그룹 13"/>
          <p:cNvGrpSpPr/>
          <p:nvPr/>
        </p:nvGrpSpPr>
        <p:grpSpPr>
          <a:xfrm>
            <a:off x="272480" y="946944"/>
            <a:ext cx="6264696" cy="341406"/>
            <a:chOff x="272480" y="1071370"/>
            <a:chExt cx="6264696" cy="341406"/>
          </a:xfrm>
        </p:grpSpPr>
        <p:sp>
          <p:nvSpPr>
            <p:cNvPr id="15" name="TextBox 14"/>
            <p:cNvSpPr txBox="1"/>
            <p:nvPr/>
          </p:nvSpPr>
          <p:spPr>
            <a:xfrm>
              <a:off x="404468" y="1071370"/>
              <a:ext cx="613270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buNone/>
              </a:pPr>
              <a:r>
                <a:rPr lang="ko-KR" altLang="en-US" sz="140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 목적</a:t>
              </a:r>
              <a:r>
                <a:rPr lang="en-US" altLang="ko-KR" sz="140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: </a:t>
              </a:r>
              <a:r>
                <a:rPr lang="ko-KR" altLang="en-US" sz="140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안전보건경영사항에 대한 경영책임자의 의사결정 보좌</a:t>
              </a:r>
              <a:endParaRPr lang="ko-KR" altLang="en-US" sz="1400" dirty="0">
                <a:solidFill>
                  <a:schemeClr val="accent5">
                    <a:lumMod val="7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pic>
          <p:nvPicPr>
            <p:cNvPr id="16" name="그림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2480" y="1071370"/>
              <a:ext cx="329213" cy="341406"/>
            </a:xfrm>
            <a:prstGeom prst="rect">
              <a:avLst/>
            </a:prstGeom>
          </p:spPr>
        </p:pic>
      </p:grpSp>
      <p:grpSp>
        <p:nvGrpSpPr>
          <p:cNvPr id="17" name="그룹 16"/>
          <p:cNvGrpSpPr/>
          <p:nvPr/>
        </p:nvGrpSpPr>
        <p:grpSpPr>
          <a:xfrm>
            <a:off x="272480" y="1504374"/>
            <a:ext cx="7128792" cy="341406"/>
            <a:chOff x="272480" y="1071370"/>
            <a:chExt cx="7128792" cy="341406"/>
          </a:xfrm>
        </p:grpSpPr>
        <p:sp>
          <p:nvSpPr>
            <p:cNvPr id="18" name="TextBox 17"/>
            <p:cNvSpPr txBox="1"/>
            <p:nvPr/>
          </p:nvSpPr>
          <p:spPr>
            <a:xfrm>
              <a:off x="404468" y="1071370"/>
              <a:ext cx="699680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buNone/>
              </a:pPr>
              <a:r>
                <a:rPr lang="ko-KR" altLang="en-US" sz="140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 운영</a:t>
              </a:r>
              <a:r>
                <a:rPr lang="en-US" altLang="ko-KR" sz="140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: </a:t>
              </a:r>
              <a:r>
                <a:rPr lang="ko-KR" altLang="en-US" sz="140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정기회의</a:t>
              </a:r>
              <a:r>
                <a:rPr lang="en-US" altLang="ko-KR" sz="140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(</a:t>
              </a:r>
              <a:r>
                <a:rPr lang="ko-KR" altLang="en-US" sz="140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매년 </a:t>
              </a:r>
              <a:r>
                <a:rPr lang="en-US" altLang="ko-KR" sz="140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1</a:t>
              </a:r>
              <a:r>
                <a:rPr lang="ko-KR" altLang="en-US" sz="140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월</a:t>
              </a:r>
              <a:r>
                <a:rPr lang="en-US" altLang="ko-KR" sz="140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,7</a:t>
              </a:r>
              <a:r>
                <a:rPr lang="ko-KR" altLang="en-US" sz="140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월</a:t>
              </a:r>
              <a:r>
                <a:rPr lang="en-US" altLang="ko-KR" sz="140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)</a:t>
              </a:r>
              <a:r>
                <a:rPr lang="ko-KR" altLang="en-US" sz="140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와 임시회의</a:t>
              </a:r>
            </a:p>
          </p:txBody>
        </p:sp>
        <p:pic>
          <p:nvPicPr>
            <p:cNvPr id="19" name="그림 1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2480" y="1071370"/>
              <a:ext cx="329213" cy="341406"/>
            </a:xfrm>
            <a:prstGeom prst="rect">
              <a:avLst/>
            </a:prstGeom>
          </p:spPr>
        </p:pic>
      </p:grpSp>
      <p:grpSp>
        <p:nvGrpSpPr>
          <p:cNvPr id="20" name="그룹 19"/>
          <p:cNvGrpSpPr/>
          <p:nvPr/>
        </p:nvGrpSpPr>
        <p:grpSpPr>
          <a:xfrm>
            <a:off x="272480" y="2058042"/>
            <a:ext cx="9074720" cy="2385268"/>
            <a:chOff x="272480" y="1071370"/>
            <a:chExt cx="7128792" cy="2385268"/>
          </a:xfrm>
        </p:grpSpPr>
        <p:sp>
          <p:nvSpPr>
            <p:cNvPr id="21" name="TextBox 20"/>
            <p:cNvSpPr txBox="1"/>
            <p:nvPr/>
          </p:nvSpPr>
          <p:spPr>
            <a:xfrm>
              <a:off x="404468" y="1071370"/>
              <a:ext cx="6996804" cy="23852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buNone/>
              </a:pPr>
              <a:r>
                <a:rPr lang="ko-KR" altLang="en-US" sz="140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 심의 및 보고사항</a:t>
              </a:r>
              <a:endParaRPr lang="en-US" altLang="ko-KR" sz="1400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 algn="l">
                <a:buNone/>
              </a:pPr>
              <a:r>
                <a:rPr lang="en-US" altLang="ko-KR" sz="1200" b="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   [</a:t>
              </a:r>
              <a:r>
                <a:rPr lang="ko-KR" altLang="en-US" sz="1200" b="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심의사항</a:t>
              </a:r>
              <a:r>
                <a:rPr lang="en-US" altLang="ko-KR" sz="1200" b="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]</a:t>
              </a:r>
            </a:p>
            <a:p>
              <a:pPr algn="l">
                <a:buNone/>
              </a:pPr>
              <a:r>
                <a:rPr lang="en-US" altLang="ko-KR" sz="1100" b="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     - </a:t>
              </a:r>
              <a:r>
                <a:rPr lang="ko-KR" altLang="en-US" sz="1100" b="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안전보건방침 </a:t>
              </a:r>
              <a:r>
                <a:rPr lang="en-US" altLang="ko-KR" sz="1100" b="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/ </a:t>
              </a:r>
              <a:r>
                <a:rPr lang="ko-KR" altLang="en-US" sz="1100" b="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안전보건 운영계획 및 안전보건 관리체계 </a:t>
              </a:r>
              <a:r>
                <a:rPr lang="en-US" altLang="ko-KR" sz="1100" b="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/ </a:t>
              </a:r>
              <a:r>
                <a:rPr lang="ko-KR" altLang="en-US" sz="1100" b="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안전보건 인력</a:t>
              </a:r>
              <a:r>
                <a:rPr lang="en-US" altLang="ko-KR" sz="1100" b="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, </a:t>
              </a:r>
              <a:r>
                <a:rPr lang="ko-KR" altLang="en-US" sz="1100" b="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예산의 적정성 </a:t>
              </a:r>
              <a:r>
                <a:rPr lang="en-US" altLang="ko-KR" sz="1100" b="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/ </a:t>
              </a:r>
              <a:r>
                <a:rPr lang="ko-KR" altLang="en-US" sz="1100" b="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안전보건 관리계획의 적정성 </a:t>
              </a:r>
              <a:r>
                <a:rPr lang="en-US" altLang="ko-KR" sz="1100" b="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/</a:t>
              </a:r>
            </a:p>
            <a:p>
              <a:pPr algn="l">
                <a:buNone/>
              </a:pPr>
              <a:r>
                <a:rPr lang="en-US" altLang="ko-KR" sz="1100" b="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       </a:t>
              </a:r>
              <a:r>
                <a:rPr lang="ko-KR" altLang="en-US" sz="1100" b="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안전보건 성과평가의 적정성 </a:t>
              </a:r>
              <a:r>
                <a:rPr lang="en-US" altLang="ko-KR" sz="1100" b="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/ </a:t>
              </a:r>
              <a:r>
                <a:rPr lang="ko-KR" altLang="en-US" sz="1100" b="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안전보건 조치 이행 결과 </a:t>
              </a:r>
              <a:r>
                <a:rPr lang="en-US" altLang="ko-KR" sz="1100" b="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/ </a:t>
              </a:r>
              <a:r>
                <a:rPr lang="ko-KR" altLang="en-US" sz="1100" b="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안전보건관리규정 </a:t>
              </a:r>
              <a:r>
                <a:rPr lang="ko-KR" altLang="en-US" sz="1100" b="0" dirty="0" err="1">
                  <a:latin typeface="맑은 고딕" panose="020B0503020000020004" pitchFamily="50" charset="-127"/>
                  <a:ea typeface="맑은 고딕" panose="020B0503020000020004" pitchFamily="50" charset="-127"/>
                </a:rPr>
                <a:t>제〮개정</a:t>
              </a:r>
              <a:r>
                <a:rPr lang="ko-KR" altLang="en-US" sz="1100" b="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 </a:t>
              </a:r>
              <a:r>
                <a:rPr lang="en-US" altLang="ko-KR" sz="1100" b="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/ </a:t>
              </a:r>
              <a:r>
                <a:rPr lang="ko-KR" altLang="en-US" sz="1100" b="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중대산업재해 재발방지 대책 </a:t>
              </a:r>
              <a:r>
                <a:rPr lang="en-US" altLang="ko-KR" sz="1100" b="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/</a:t>
              </a:r>
            </a:p>
            <a:p>
              <a:pPr algn="l">
                <a:buNone/>
              </a:pPr>
              <a:r>
                <a:rPr lang="en-US" altLang="ko-KR" sz="1100" b="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       </a:t>
              </a:r>
              <a:r>
                <a:rPr lang="ko-KR" altLang="en-US" sz="1100" b="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기타 안전보건에 관한 중요한 사항 </a:t>
              </a:r>
              <a:endParaRPr lang="en-US" altLang="ko-KR" sz="1100" b="0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 algn="l">
                <a:buNone/>
              </a:pPr>
              <a:endParaRPr lang="en-US" altLang="ko-KR" sz="1100" b="0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 algn="l">
                <a:buNone/>
              </a:pPr>
              <a:r>
                <a:rPr lang="en-US" altLang="ko-KR" sz="1100" b="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   </a:t>
              </a:r>
              <a:r>
                <a:rPr lang="en-US" altLang="ko-KR" sz="1200" b="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[</a:t>
              </a:r>
              <a:r>
                <a:rPr lang="ko-KR" altLang="en-US" sz="1200" b="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보고사항</a:t>
              </a:r>
              <a:r>
                <a:rPr lang="en-US" altLang="ko-KR" sz="1200" b="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]</a:t>
              </a:r>
            </a:p>
            <a:p>
              <a:pPr algn="l">
                <a:buNone/>
              </a:pPr>
              <a:r>
                <a:rPr lang="en-US" altLang="ko-KR" sz="1100" b="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     - </a:t>
              </a:r>
              <a:r>
                <a:rPr lang="ko-KR" altLang="en-US" sz="1100" b="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연간 산업재해 예방계획 및 실적 </a:t>
              </a:r>
              <a:r>
                <a:rPr lang="en-US" altLang="ko-KR" sz="1100" b="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/ </a:t>
              </a:r>
              <a:r>
                <a:rPr lang="ko-KR" altLang="en-US" sz="1100" b="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산업재해 발생현황 </a:t>
              </a:r>
              <a:r>
                <a:rPr lang="en-US" altLang="ko-KR" sz="1100" b="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/ </a:t>
              </a:r>
              <a:r>
                <a:rPr lang="ko-KR" altLang="en-US" sz="1100" b="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당해년도 심의안건 진행사항 </a:t>
              </a:r>
              <a:r>
                <a:rPr lang="en-US" altLang="ko-KR" sz="1100" b="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/ </a:t>
              </a:r>
              <a:r>
                <a:rPr lang="ko-KR" altLang="en-US" sz="1100" b="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안전보건 관련 고용노동부 근로감독 결과 </a:t>
              </a:r>
              <a:r>
                <a:rPr lang="en-US" altLang="ko-KR" sz="1100" b="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/</a:t>
              </a:r>
            </a:p>
            <a:p>
              <a:pPr algn="l">
                <a:buNone/>
              </a:pPr>
              <a:r>
                <a:rPr lang="en-US" altLang="ko-KR" sz="1100" b="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       </a:t>
              </a:r>
              <a:r>
                <a:rPr lang="ko-KR" altLang="en-US" sz="1100" b="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기타 안전보건 중요 사항 </a:t>
              </a:r>
            </a:p>
          </p:txBody>
        </p:sp>
        <p:pic>
          <p:nvPicPr>
            <p:cNvPr id="22" name="그림 2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2480" y="1071370"/>
              <a:ext cx="329213" cy="3414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23110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0"/>
          <p:cNvSpPr txBox="1">
            <a:spLocks noChangeArrowheads="1"/>
          </p:cNvSpPr>
          <p:nvPr/>
        </p:nvSpPr>
        <p:spPr>
          <a:xfrm>
            <a:off x="287338" y="260648"/>
            <a:ext cx="7473974" cy="427757"/>
          </a:xfrm>
          <a:prstGeom prst="rect">
            <a:avLst/>
          </a:prstGeom>
          <a:noFill/>
          <a:ln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2"/>
                </a:solidFill>
                <a:latin typeface="Lucida Sans" panose="020B0602030504020204" pitchFamily="34" charset="0"/>
                <a:ea typeface="맑은 고딕" panose="020B0503020000020004" pitchFamily="50" charset="-127"/>
                <a:cs typeface="+mj-cs"/>
              </a:defRPr>
            </a:lvl1pPr>
            <a:lvl2pPr algn="l" rtl="0" fontAlgn="base" latinLnBrk="1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2"/>
                </a:solidFill>
                <a:latin typeface="Arial" pitchFamily="34" charset="0"/>
                <a:ea typeface="돋움체" pitchFamily="49" charset="-127"/>
                <a:cs typeface="굴림" pitchFamily="50" charset="-127"/>
              </a:defRPr>
            </a:lvl2pPr>
            <a:lvl3pPr algn="l" rtl="0" fontAlgn="base" latinLnBrk="1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2"/>
                </a:solidFill>
                <a:latin typeface="Arial" pitchFamily="34" charset="0"/>
                <a:ea typeface="돋움체" pitchFamily="49" charset="-127"/>
                <a:cs typeface="굴림" pitchFamily="50" charset="-127"/>
              </a:defRPr>
            </a:lvl3pPr>
            <a:lvl4pPr algn="l" rtl="0" fontAlgn="base" latinLnBrk="1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2"/>
                </a:solidFill>
                <a:latin typeface="Arial" pitchFamily="34" charset="0"/>
                <a:ea typeface="돋움체" pitchFamily="49" charset="-127"/>
                <a:cs typeface="굴림" pitchFamily="50" charset="-127"/>
              </a:defRPr>
            </a:lvl4pPr>
            <a:lvl5pPr algn="l" rtl="0" fontAlgn="base" latinLnBrk="1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2"/>
                </a:solidFill>
                <a:latin typeface="Arial" pitchFamily="34" charset="0"/>
                <a:ea typeface="돋움체" pitchFamily="49" charset="-127"/>
                <a:cs typeface="굴림" pitchFamily="50" charset="-127"/>
              </a:defRPr>
            </a:lvl5pPr>
            <a:lvl6pPr marL="457200" algn="l" rtl="0" fontAlgn="base" latinLnBrk="1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2"/>
                </a:solidFill>
                <a:latin typeface="Arial" pitchFamily="34" charset="0"/>
                <a:ea typeface="돋움체" pitchFamily="49" charset="-127"/>
                <a:cs typeface="굴림" pitchFamily="50" charset="-127"/>
              </a:defRPr>
            </a:lvl6pPr>
            <a:lvl7pPr marL="914400" algn="l" rtl="0" fontAlgn="base" latinLnBrk="1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2"/>
                </a:solidFill>
                <a:latin typeface="Arial" pitchFamily="34" charset="0"/>
                <a:ea typeface="돋움체" pitchFamily="49" charset="-127"/>
                <a:cs typeface="굴림" pitchFamily="50" charset="-127"/>
              </a:defRPr>
            </a:lvl7pPr>
            <a:lvl8pPr marL="1371600" algn="l" rtl="0" fontAlgn="base" latinLnBrk="1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2"/>
                </a:solidFill>
                <a:latin typeface="Arial" pitchFamily="34" charset="0"/>
                <a:ea typeface="돋움체" pitchFamily="49" charset="-127"/>
                <a:cs typeface="굴림" pitchFamily="50" charset="-127"/>
              </a:defRPr>
            </a:lvl8pPr>
            <a:lvl9pPr marL="1828800" algn="l" rtl="0" fontAlgn="base" latinLnBrk="1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2"/>
                </a:solidFill>
                <a:latin typeface="Arial" pitchFamily="34" charset="0"/>
                <a:ea typeface="돋움체" pitchFamily="49" charset="-127"/>
                <a:cs typeface="굴림" pitchFamily="50" charset="-127"/>
              </a:defRPr>
            </a:lvl9pPr>
          </a:lstStyle>
          <a:p>
            <a:pPr marL="342900" indent="-342900">
              <a:spcBef>
                <a:spcPct val="20000"/>
              </a:spcBef>
              <a:buNone/>
            </a:pPr>
            <a:r>
              <a:rPr lang="en-US" altLang="ko-KR" sz="2000" kern="0" dirty="0">
                <a:solidFill>
                  <a:schemeClr val="tx1"/>
                </a:solidFill>
                <a:latin typeface="맑은 고딕" panose="020B0503020000020004" pitchFamily="50" charset="-127"/>
              </a:rPr>
              <a:t>3. 24</a:t>
            </a:r>
            <a:r>
              <a:rPr lang="ko-KR" altLang="en-US" sz="2000" kern="0" dirty="0">
                <a:solidFill>
                  <a:schemeClr val="tx1"/>
                </a:solidFill>
                <a:latin typeface="맑은 고딕" panose="020B0503020000020004" pitchFamily="50" charset="-127"/>
              </a:rPr>
              <a:t>년 상반기 회의 </a:t>
            </a:r>
            <a:r>
              <a:rPr lang="en-US" altLang="ko-KR" sz="2000" kern="0" dirty="0">
                <a:solidFill>
                  <a:schemeClr val="tx1"/>
                </a:solidFill>
                <a:latin typeface="맑은 고딕" panose="020B0503020000020004" pitchFamily="50" charset="-127"/>
              </a:rPr>
              <a:t>Review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2A30E50-7371-4FF6-9AD3-ED40E82BDC5F}"/>
              </a:ext>
            </a:extLst>
          </p:cNvPr>
          <p:cNvSpPr txBox="1"/>
          <p:nvPr/>
        </p:nvSpPr>
        <p:spPr>
          <a:xfrm>
            <a:off x="301193" y="1222088"/>
            <a:ext cx="8348305" cy="887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  <a:buNone/>
            </a:pPr>
            <a:r>
              <a:rPr lang="ko-KR" altLang="en-US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■ 검토사항 </a:t>
            </a:r>
            <a:r>
              <a:rPr lang="en-US" altLang="ko-KR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lang="ko-KR" altLang="en-US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사업부서로부터 안전</a:t>
            </a:r>
            <a:r>
              <a:rPr lang="en-US" altLang="ko-KR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/</a:t>
            </a:r>
            <a:r>
              <a:rPr lang="ko-KR" altLang="en-US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보건관리자 업무수행 </a:t>
            </a:r>
            <a:r>
              <a:rPr lang="en-US" altLang="ko-KR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Check List </a:t>
            </a:r>
            <a:r>
              <a:rPr lang="ko-KR" altLang="en-US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피드백 </a:t>
            </a:r>
            <a:r>
              <a:rPr lang="en-US" altLang="ko-KR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(24</a:t>
            </a:r>
            <a:r>
              <a:rPr lang="ko-KR" altLang="en-US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년 </a:t>
            </a:r>
            <a:r>
              <a:rPr lang="en-US" altLang="ko-KR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1</a:t>
            </a:r>
            <a:r>
              <a:rPr lang="ko-KR" altLang="en-US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분기</a:t>
            </a:r>
            <a:r>
              <a:rPr lang="en-US" altLang="ko-KR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endParaRPr lang="en-US" altLang="ko-KR" sz="12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l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ko-KR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   - </a:t>
            </a:r>
            <a:r>
              <a:rPr lang="ko-KR" altLang="en-US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대상 </a:t>
            </a:r>
            <a:r>
              <a:rPr lang="en-US" altLang="ko-KR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: 16</a:t>
            </a:r>
            <a:r>
              <a:rPr lang="ko-KR" altLang="en-US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개 현장 </a:t>
            </a:r>
            <a:r>
              <a:rPr lang="en-US" altLang="ko-KR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(16</a:t>
            </a:r>
            <a:r>
              <a:rPr lang="ko-KR" altLang="en-US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名 안전관리자</a:t>
            </a:r>
            <a:r>
              <a:rPr lang="en-US" altLang="ko-KR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</a:p>
          <a:p>
            <a:pPr algn="l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ko-KR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   - </a:t>
            </a:r>
            <a:r>
              <a:rPr lang="ko-KR" altLang="en-US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결과</a:t>
            </a:r>
            <a:endParaRPr lang="ko-KR" altLang="en-US" sz="1200" b="1" dirty="0">
              <a:solidFill>
                <a:schemeClr val="accent5">
                  <a:lumMod val="7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9CCB3935-34A1-4AA7-9922-C22172611312}"/>
              </a:ext>
            </a:extLst>
          </p:cNvPr>
          <p:cNvSpPr/>
          <p:nvPr/>
        </p:nvSpPr>
        <p:spPr bwMode="auto">
          <a:xfrm>
            <a:off x="388225" y="886471"/>
            <a:ext cx="5033520" cy="305009"/>
          </a:xfrm>
          <a:prstGeom prst="rect">
            <a:avLst/>
          </a:prstGeom>
          <a:solidFill>
            <a:srgbClr val="1AA0DC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0488" tIns="72000" rIns="90488" bIns="4445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buNone/>
            </a:pPr>
            <a:r>
              <a:rPr lang="en-US" altLang="ko-KR" sz="1300" dirty="0">
                <a:solidFill>
                  <a:schemeClr val="bg1"/>
                </a:solidFill>
                <a:latin typeface="Lucida Sans" panose="020B0602030504020204" pitchFamily="34" charset="0"/>
                <a:ea typeface="맑은 고딕" panose="020B0503020000020004" pitchFamily="50" charset="-127"/>
                <a:cs typeface="굴림" pitchFamily="50" charset="-127"/>
              </a:rPr>
              <a:t>1. PJT</a:t>
            </a:r>
            <a:r>
              <a:rPr lang="ko-KR" altLang="en-US" sz="1300" dirty="0">
                <a:solidFill>
                  <a:schemeClr val="bg1"/>
                </a:solidFill>
                <a:latin typeface="Lucida Sans" panose="020B0602030504020204" pitchFamily="34" charset="0"/>
                <a:ea typeface="맑은 고딕" panose="020B0503020000020004" pitchFamily="50" charset="-127"/>
                <a:cs typeface="굴림" pitchFamily="50" charset="-127"/>
              </a:rPr>
              <a:t>별 단일화된 의사결정 라인을 통한 안전관리체계 구축 방안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2D316125-97E3-4F7F-BBE3-5CA036C2E6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417" y="2144965"/>
            <a:ext cx="8492186" cy="3210251"/>
          </a:xfrm>
          <a:prstGeom prst="rect">
            <a:avLst/>
          </a:prstGeom>
        </p:spPr>
      </p:pic>
      <p:sp>
        <p:nvSpPr>
          <p:cNvPr id="22" name="TextBox 1">
            <a:extLst>
              <a:ext uri="{FF2B5EF4-FFF2-40B4-BE49-F238E27FC236}">
                <a16:creationId xmlns:a16="http://schemas.microsoft.com/office/drawing/2014/main" id="{7AA427D9-8A06-470F-AD7E-A7011F9EFF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667" y="5410632"/>
            <a:ext cx="6553351" cy="115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l" defTabSz="914400" eaLnBrk="0" fontAlgn="auto" latinLnBrk="0" hangingPunct="0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</a:rPr>
              <a:t>   [</a:t>
            </a:r>
            <a:r>
              <a:rPr kumimoji="1" lang="ko-KR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</a:rPr>
              <a:t>항목별 점수</a:t>
            </a:r>
            <a:r>
              <a:rPr kumimoji="1" lang="en-US" altLang="ko-KR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</a:rPr>
              <a:t>]                                                                [</a:t>
            </a:r>
            <a:r>
              <a:rPr kumimoji="1" lang="ko-KR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</a:rPr>
              <a:t>사업부별 점수</a:t>
            </a:r>
            <a:r>
              <a:rPr kumimoji="1" lang="en-US" altLang="ko-KR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</a:rPr>
              <a:t>]</a:t>
            </a:r>
          </a:p>
          <a:p>
            <a:pPr marL="0" marR="0" lvl="0" indent="0" algn="l" defTabSz="914400" eaLnBrk="0" fontAlgn="auto" latinLnBrk="0" hangingPunct="0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</a:rPr>
              <a:t>■ </a:t>
            </a:r>
            <a:r>
              <a:rPr kumimoji="1" lang="ko-KR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</a:rPr>
              <a:t>인력운영 </a:t>
            </a:r>
            <a:r>
              <a:rPr kumimoji="1" lang="ko-KR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</a:rPr>
              <a:t>항목은 </a:t>
            </a:r>
            <a:r>
              <a:rPr kumimoji="1" lang="en-US" altLang="ko-KR" sz="12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</a:rPr>
              <a:t>60</a:t>
            </a:r>
            <a:r>
              <a:rPr kumimoji="1" lang="ko-KR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</a:rPr>
              <a:t>점 만점에 </a:t>
            </a:r>
            <a:r>
              <a:rPr kumimoji="1" lang="en-US" altLang="ko-KR" sz="12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</a:rPr>
              <a:t>53.5</a:t>
            </a:r>
            <a:r>
              <a:rPr kumimoji="1" lang="ko-KR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</a:rPr>
              <a:t>점    </a:t>
            </a:r>
            <a:r>
              <a:rPr kumimoji="1" lang="en-US" altLang="ko-KR" sz="12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</a:rPr>
              <a:t>(89%)                  </a:t>
            </a:r>
            <a:r>
              <a:rPr kumimoji="1" lang="ko-KR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</a:rPr>
              <a:t>■ </a:t>
            </a:r>
            <a:r>
              <a:rPr kumimoji="1" lang="ko-KR" alt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</a:rPr>
              <a:t>물류시스템사업분는</a:t>
            </a:r>
            <a:r>
              <a:rPr kumimoji="1" lang="ko-KR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</a:rPr>
              <a:t> </a:t>
            </a:r>
            <a:r>
              <a:rPr kumimoji="1" lang="en-US" altLang="ko-KR" sz="12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</a:rPr>
              <a:t>87.6</a:t>
            </a:r>
            <a:r>
              <a:rPr kumimoji="1" lang="ko-KR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</a:rPr>
              <a:t>점 </a:t>
            </a:r>
            <a:endParaRPr kumimoji="1" lang="en-US" altLang="ko-KR" sz="12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굴림" panose="020B0600000101010101" pitchFamily="50" charset="-127"/>
              <a:ea typeface="굴림" panose="020B0600000101010101" pitchFamily="50" charset="-127"/>
            </a:endParaRPr>
          </a:p>
          <a:p>
            <a:pPr marL="0" marR="0" lvl="0" indent="0" algn="l" defTabSz="914400" eaLnBrk="0" fontAlgn="auto" latinLnBrk="0" hangingPunct="0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</a:rPr>
              <a:t>■ </a:t>
            </a:r>
            <a:r>
              <a:rPr kumimoji="1" lang="ko-KR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</a:rPr>
              <a:t>인력적합성 </a:t>
            </a:r>
            <a:r>
              <a:rPr kumimoji="1" lang="ko-KR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</a:rPr>
              <a:t>항목은</a:t>
            </a:r>
            <a:r>
              <a:rPr kumimoji="1" lang="ko-KR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</a:rPr>
              <a:t> </a:t>
            </a:r>
            <a:r>
              <a:rPr kumimoji="1" lang="en-US" altLang="ko-KR" sz="12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</a:rPr>
              <a:t>40</a:t>
            </a:r>
            <a:r>
              <a:rPr kumimoji="1" lang="ko-KR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</a:rPr>
              <a:t>점 만점에 </a:t>
            </a:r>
            <a:r>
              <a:rPr kumimoji="1" lang="en-US" altLang="ko-KR" sz="12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</a:rPr>
              <a:t>36.4</a:t>
            </a:r>
            <a:r>
              <a:rPr kumimoji="1" lang="ko-KR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</a:rPr>
              <a:t>점 </a:t>
            </a:r>
            <a:r>
              <a:rPr kumimoji="1" lang="en-US" altLang="ko-KR" sz="12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</a:rPr>
              <a:t>(91%)                  </a:t>
            </a:r>
            <a:r>
              <a:rPr kumimoji="1" lang="ko-KR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</a:rPr>
              <a:t>■ 공정장비사업부는 </a:t>
            </a:r>
            <a:r>
              <a:rPr kumimoji="1" lang="en-US" altLang="ko-KR" sz="12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</a:rPr>
              <a:t>90</a:t>
            </a:r>
            <a:r>
              <a:rPr kumimoji="1" lang="ko-KR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</a:rPr>
              <a:t>점</a:t>
            </a:r>
            <a:r>
              <a:rPr kumimoji="1" lang="ko-KR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</a:rPr>
              <a:t> </a:t>
            </a:r>
            <a:endParaRPr kumimoji="1" lang="en-US" altLang="ko-KR" sz="12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굴림" panose="020B0600000101010101" pitchFamily="50" charset="-127"/>
              <a:ea typeface="굴림" panose="020B0600000101010101" pitchFamily="50" charset="-127"/>
            </a:endParaRPr>
          </a:p>
          <a:p>
            <a:pPr marL="0" marR="0" lvl="0" indent="0" algn="l" defTabSz="914400" eaLnBrk="0" fontAlgn="auto" latinLnBrk="0" hangingPunct="0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b="0" kern="0" dirty="0">
                <a:solidFill>
                  <a:prstClr val="black"/>
                </a:solidFill>
              </a:rPr>
              <a:t>                                                                                    </a:t>
            </a:r>
            <a:r>
              <a:rPr kumimoji="1" lang="ko-KR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</a:rPr>
              <a:t>■ 반도체사업부는 </a:t>
            </a:r>
            <a:r>
              <a:rPr kumimoji="1" lang="en-US" altLang="ko-KR" sz="12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</a:rPr>
              <a:t>92</a:t>
            </a:r>
            <a:r>
              <a:rPr kumimoji="1" lang="ko-KR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</a:rPr>
              <a:t>점</a:t>
            </a:r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67E83A75-9EEA-4065-B892-B073CD9BD0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78286" y="5410632"/>
            <a:ext cx="1528769" cy="603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l" defTabSz="914400" eaLnBrk="0" fontAlgn="auto" latinLnBrk="0" hangingPunct="0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</a:rPr>
              <a:t>[</a:t>
            </a:r>
            <a:r>
              <a:rPr kumimoji="1" lang="ko-KR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</a:rPr>
              <a:t>최종 평균점수</a:t>
            </a:r>
            <a:r>
              <a:rPr kumimoji="1" lang="en-US" altLang="ko-KR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</a:rPr>
              <a:t>]                                                           </a:t>
            </a:r>
          </a:p>
          <a:p>
            <a:pPr marL="0" marR="0" lvl="0" indent="0" algn="l" defTabSz="914400" eaLnBrk="0" fontAlgn="auto" latinLnBrk="0" hangingPunct="0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b="0" kern="0" dirty="0">
                <a:solidFill>
                  <a:prstClr val="black"/>
                </a:solidFill>
              </a:rPr>
              <a:t> </a:t>
            </a:r>
            <a:r>
              <a:rPr kumimoji="1" lang="ko-KR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</a:rPr>
              <a:t>■ </a:t>
            </a:r>
            <a:r>
              <a:rPr kumimoji="1" lang="en-US" altLang="ko-KR" sz="1200" i="0" u="sng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</a:rPr>
              <a:t>89.9</a:t>
            </a:r>
            <a:r>
              <a:rPr kumimoji="1" lang="ko-KR" altLang="en-US" sz="1200" i="0" u="sng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</a:rPr>
              <a:t>점</a:t>
            </a:r>
            <a:endParaRPr kumimoji="1" lang="ko-KR" altLang="en-US" sz="12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95053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0"/>
          <p:cNvSpPr txBox="1">
            <a:spLocks noChangeArrowheads="1"/>
          </p:cNvSpPr>
          <p:nvPr/>
        </p:nvSpPr>
        <p:spPr>
          <a:xfrm>
            <a:off x="287338" y="260648"/>
            <a:ext cx="7473974" cy="427757"/>
          </a:xfrm>
          <a:prstGeom prst="rect">
            <a:avLst/>
          </a:prstGeom>
          <a:noFill/>
          <a:ln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2"/>
                </a:solidFill>
                <a:latin typeface="Lucida Sans" panose="020B0602030504020204" pitchFamily="34" charset="0"/>
                <a:ea typeface="맑은 고딕" panose="020B0503020000020004" pitchFamily="50" charset="-127"/>
                <a:cs typeface="+mj-cs"/>
              </a:defRPr>
            </a:lvl1pPr>
            <a:lvl2pPr algn="l" rtl="0" fontAlgn="base" latinLnBrk="1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2"/>
                </a:solidFill>
                <a:latin typeface="Arial" pitchFamily="34" charset="0"/>
                <a:ea typeface="돋움체" pitchFamily="49" charset="-127"/>
                <a:cs typeface="굴림" pitchFamily="50" charset="-127"/>
              </a:defRPr>
            </a:lvl2pPr>
            <a:lvl3pPr algn="l" rtl="0" fontAlgn="base" latinLnBrk="1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2"/>
                </a:solidFill>
                <a:latin typeface="Arial" pitchFamily="34" charset="0"/>
                <a:ea typeface="돋움체" pitchFamily="49" charset="-127"/>
                <a:cs typeface="굴림" pitchFamily="50" charset="-127"/>
              </a:defRPr>
            </a:lvl3pPr>
            <a:lvl4pPr algn="l" rtl="0" fontAlgn="base" latinLnBrk="1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2"/>
                </a:solidFill>
                <a:latin typeface="Arial" pitchFamily="34" charset="0"/>
                <a:ea typeface="돋움체" pitchFamily="49" charset="-127"/>
                <a:cs typeface="굴림" pitchFamily="50" charset="-127"/>
              </a:defRPr>
            </a:lvl4pPr>
            <a:lvl5pPr algn="l" rtl="0" fontAlgn="base" latinLnBrk="1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2"/>
                </a:solidFill>
                <a:latin typeface="Arial" pitchFamily="34" charset="0"/>
                <a:ea typeface="돋움체" pitchFamily="49" charset="-127"/>
                <a:cs typeface="굴림" pitchFamily="50" charset="-127"/>
              </a:defRPr>
            </a:lvl5pPr>
            <a:lvl6pPr marL="457200" algn="l" rtl="0" fontAlgn="base" latinLnBrk="1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2"/>
                </a:solidFill>
                <a:latin typeface="Arial" pitchFamily="34" charset="0"/>
                <a:ea typeface="돋움체" pitchFamily="49" charset="-127"/>
                <a:cs typeface="굴림" pitchFamily="50" charset="-127"/>
              </a:defRPr>
            </a:lvl6pPr>
            <a:lvl7pPr marL="914400" algn="l" rtl="0" fontAlgn="base" latinLnBrk="1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2"/>
                </a:solidFill>
                <a:latin typeface="Arial" pitchFamily="34" charset="0"/>
                <a:ea typeface="돋움체" pitchFamily="49" charset="-127"/>
                <a:cs typeface="굴림" pitchFamily="50" charset="-127"/>
              </a:defRPr>
            </a:lvl7pPr>
            <a:lvl8pPr marL="1371600" algn="l" rtl="0" fontAlgn="base" latinLnBrk="1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2"/>
                </a:solidFill>
                <a:latin typeface="Arial" pitchFamily="34" charset="0"/>
                <a:ea typeface="돋움체" pitchFamily="49" charset="-127"/>
                <a:cs typeface="굴림" pitchFamily="50" charset="-127"/>
              </a:defRPr>
            </a:lvl8pPr>
            <a:lvl9pPr marL="1828800" algn="l" rtl="0" fontAlgn="base" latinLnBrk="1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2"/>
                </a:solidFill>
                <a:latin typeface="Arial" pitchFamily="34" charset="0"/>
                <a:ea typeface="돋움체" pitchFamily="49" charset="-127"/>
                <a:cs typeface="굴림" pitchFamily="50" charset="-127"/>
              </a:defRPr>
            </a:lvl9pPr>
          </a:lstStyle>
          <a:p>
            <a:pPr marL="342900" indent="-342900">
              <a:spcBef>
                <a:spcPct val="20000"/>
              </a:spcBef>
              <a:buNone/>
            </a:pPr>
            <a:r>
              <a:rPr lang="en-US" altLang="ko-KR" sz="2000" kern="0" dirty="0">
                <a:solidFill>
                  <a:schemeClr val="tx1"/>
                </a:solidFill>
                <a:latin typeface="맑은 고딕" panose="020B0503020000020004" pitchFamily="50" charset="-127"/>
              </a:rPr>
              <a:t>3. 24</a:t>
            </a:r>
            <a:r>
              <a:rPr lang="ko-KR" altLang="en-US" sz="2000" kern="0" dirty="0">
                <a:solidFill>
                  <a:schemeClr val="tx1"/>
                </a:solidFill>
                <a:latin typeface="맑은 고딕" panose="020B0503020000020004" pitchFamily="50" charset="-127"/>
              </a:rPr>
              <a:t>년 상반기 회의 </a:t>
            </a:r>
            <a:r>
              <a:rPr lang="en-US" altLang="ko-KR" sz="2000" kern="0" dirty="0">
                <a:solidFill>
                  <a:schemeClr val="tx1"/>
                </a:solidFill>
                <a:latin typeface="맑은 고딕" panose="020B0503020000020004" pitchFamily="50" charset="-127"/>
              </a:rPr>
              <a:t>Review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2A30E50-7371-4FF6-9AD3-ED40E82BDC5F}"/>
              </a:ext>
            </a:extLst>
          </p:cNvPr>
          <p:cNvSpPr txBox="1"/>
          <p:nvPr/>
        </p:nvSpPr>
        <p:spPr>
          <a:xfrm>
            <a:off x="301193" y="1018888"/>
            <a:ext cx="8348305" cy="402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200000"/>
              </a:lnSpc>
              <a:spcBef>
                <a:spcPts val="0"/>
              </a:spcBef>
              <a:buNone/>
            </a:pPr>
            <a:r>
              <a:rPr lang="en-US" altLang="ko-KR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   - </a:t>
            </a:r>
            <a:r>
              <a:rPr lang="ko-KR" altLang="en-US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개선 필요사항 및 개선대책</a:t>
            </a:r>
            <a:endParaRPr lang="ko-KR" altLang="en-US" sz="1200" b="1" dirty="0">
              <a:solidFill>
                <a:schemeClr val="accent5">
                  <a:lumMod val="7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aphicFrame>
        <p:nvGraphicFramePr>
          <p:cNvPr id="8" name="표 7">
            <a:extLst>
              <a:ext uri="{FF2B5EF4-FFF2-40B4-BE49-F238E27FC236}">
                <a16:creationId xmlns:a16="http://schemas.microsoft.com/office/drawing/2014/main" id="{53D98F25-704A-455D-85F0-994054183E2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93725" y="1502694"/>
          <a:ext cx="8487220" cy="4035465"/>
        </p:xfrm>
        <a:graphic>
          <a:graphicData uri="http://schemas.openxmlformats.org/drawingml/2006/table">
            <a:tbl>
              <a:tblPr>
                <a:tableStyleId>{6E25E649-3F16-4E02-A733-19D2CDBF48F0}</a:tableStyleId>
              </a:tblPr>
              <a:tblGrid>
                <a:gridCol w="412461">
                  <a:extLst>
                    <a:ext uri="{9D8B030D-6E8A-4147-A177-3AD203B41FA5}">
                      <a16:colId xmlns:a16="http://schemas.microsoft.com/office/drawing/2014/main" val="3313402832"/>
                    </a:ext>
                  </a:extLst>
                </a:gridCol>
                <a:gridCol w="1184753">
                  <a:extLst>
                    <a:ext uri="{9D8B030D-6E8A-4147-A177-3AD203B41FA5}">
                      <a16:colId xmlns:a16="http://schemas.microsoft.com/office/drawing/2014/main" val="3855248591"/>
                    </a:ext>
                  </a:extLst>
                </a:gridCol>
                <a:gridCol w="630588">
                  <a:extLst>
                    <a:ext uri="{9D8B030D-6E8A-4147-A177-3AD203B41FA5}">
                      <a16:colId xmlns:a16="http://schemas.microsoft.com/office/drawing/2014/main" val="3444879024"/>
                    </a:ext>
                  </a:extLst>
                </a:gridCol>
                <a:gridCol w="2454553">
                  <a:extLst>
                    <a:ext uri="{9D8B030D-6E8A-4147-A177-3AD203B41FA5}">
                      <a16:colId xmlns:a16="http://schemas.microsoft.com/office/drawing/2014/main" val="3019133982"/>
                    </a:ext>
                  </a:extLst>
                </a:gridCol>
                <a:gridCol w="3059823">
                  <a:extLst>
                    <a:ext uri="{9D8B030D-6E8A-4147-A177-3AD203B41FA5}">
                      <a16:colId xmlns:a16="http://schemas.microsoft.com/office/drawing/2014/main" val="1973352968"/>
                    </a:ext>
                  </a:extLst>
                </a:gridCol>
                <a:gridCol w="745042">
                  <a:extLst>
                    <a:ext uri="{9D8B030D-6E8A-4147-A177-3AD203B41FA5}">
                      <a16:colId xmlns:a16="http://schemas.microsoft.com/office/drawing/2014/main" val="3567891838"/>
                    </a:ext>
                  </a:extLst>
                </a:gridCol>
              </a:tblGrid>
              <a:tr h="492128">
                <a:tc>
                  <a:txBody>
                    <a:bodyPr/>
                    <a:lstStyle/>
                    <a:p>
                      <a:pPr algn="ctr" fontAlgn="ctr">
                        <a:spcBef>
                          <a:spcPts val="600"/>
                        </a:spcBef>
                      </a:pPr>
                      <a:r>
                        <a:rPr lang="ko-KR" altLang="en-US" sz="110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순위</a:t>
                      </a:r>
                      <a:endParaRPr lang="ko-KR" alt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7620" marR="7620" marT="761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600"/>
                        </a:spcBef>
                      </a:pPr>
                      <a:r>
                        <a:rPr lang="ko-KR" altLang="en-US" sz="110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유형</a:t>
                      </a:r>
                      <a:endParaRPr lang="ko-KR" alt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7620" marR="7620" marT="761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600"/>
                        </a:spcBef>
                      </a:pPr>
                      <a:r>
                        <a:rPr lang="ko-KR" altLang="en-US" sz="110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건수</a:t>
                      </a:r>
                      <a:endParaRPr lang="ko-KR" alt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7620" marR="7620" marT="761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600"/>
                        </a:spcBef>
                      </a:pPr>
                      <a:r>
                        <a:rPr lang="ko-KR" altLang="en-US" sz="110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개선 필요사항</a:t>
                      </a:r>
                      <a:endParaRPr lang="ko-KR" alt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7620" marR="7620" marT="761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600"/>
                        </a:spcBef>
                      </a:pPr>
                      <a:r>
                        <a:rPr lang="ko-KR" altLang="en-US" sz="110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개선 대책</a:t>
                      </a:r>
                      <a:endParaRPr lang="ko-KR" alt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7620" marR="7620" marT="761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600"/>
                        </a:spcBef>
                      </a:pPr>
                      <a:r>
                        <a:rPr lang="ko-KR" alt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비고</a:t>
                      </a:r>
                    </a:p>
                  </a:txBody>
                  <a:tcPr marL="7620" marR="7620" marT="761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3977511"/>
                  </a:ext>
                </a:extLst>
              </a:tr>
              <a:tr h="1637007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</a:t>
                      </a:r>
                    </a:p>
                  </a:txBody>
                  <a:tcPr marL="7620" marR="7620" marT="7622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안전관리자  </a:t>
                      </a: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/>
                      </a:r>
                      <a:b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경험</a:t>
                      </a: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/</a:t>
                      </a:r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역량부족</a:t>
                      </a:r>
                    </a:p>
                  </a:txBody>
                  <a:tcPr marL="7620" marR="7620" marT="7622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</a:t>
                      </a:r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건</a:t>
                      </a:r>
                      <a:endParaRPr lang="en-US" altLang="ko-KR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7620" marR="7620" marT="7622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50000"/>
                        </a:lnSpc>
                      </a:pPr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○ 안전관리자 경력자 배치 필요</a:t>
                      </a:r>
                      <a:endParaRPr lang="en-US" altLang="ko-KR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algn="l" fontAlgn="ctr">
                        <a:lnSpc>
                          <a:spcPct val="150000"/>
                        </a:lnSpc>
                      </a:pP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   (</a:t>
                      </a:r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특히 </a:t>
                      </a: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MH</a:t>
                      </a:r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현장 특성에 의해 </a:t>
                      </a: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/>
                      </a:r>
                      <a:b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    </a:t>
                      </a:r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유경험자 배치 필요</a:t>
                      </a: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7620" marR="7620" marT="7622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lnSpc>
                          <a:spcPct val="150000"/>
                        </a:lnSpc>
                      </a:pPr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●</a:t>
                      </a:r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lang="ko-KR" altLang="en-US" sz="1100" b="0" i="0" u="none" strike="noStrike" dirty="0">
                          <a:solidFill>
                            <a:srgbClr val="0000FF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정규직</a:t>
                      </a:r>
                      <a:r>
                        <a:rPr lang="en-US" altLang="ko-KR" sz="1100" b="0" i="0" u="none" strike="noStrike" dirty="0">
                          <a:solidFill>
                            <a:srgbClr val="0000FF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lang="ko-KR" altLang="en-US" sz="1100" b="0" i="0" u="none" strike="noStrike" dirty="0">
                          <a:solidFill>
                            <a:srgbClr val="0000FF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무기계약직 비중 확대</a:t>
                      </a:r>
                      <a:r>
                        <a:rPr lang="ko-KR" alt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로 위험작업에</a:t>
                      </a:r>
                      <a:r>
                        <a:rPr lang="en-US" altLang="ko-K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/>
                      </a:r>
                      <a:br>
                        <a:rPr lang="en-US" altLang="ko-K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en-US" altLang="ko-K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   </a:t>
                      </a:r>
                      <a:r>
                        <a:rPr lang="ko-KR" alt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대한 유경력자 확보 </a:t>
                      </a:r>
                      <a:r>
                        <a:rPr lang="en-US" altLang="ko-K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/>
                      </a:r>
                      <a:br>
                        <a:rPr lang="en-US" altLang="ko-K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en-US" altLang="ko-K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   (</a:t>
                      </a:r>
                      <a:r>
                        <a:rPr lang="ko-KR" alt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특히 </a:t>
                      </a:r>
                      <a:r>
                        <a:rPr lang="en-US" altLang="ko-K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MH</a:t>
                      </a:r>
                      <a:r>
                        <a:rPr lang="ko-KR" alt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현장의 경우 유경험자 배치</a:t>
                      </a:r>
                      <a:r>
                        <a:rPr lang="en-US" altLang="ko-K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</a:p>
                    <a:p>
                      <a:pPr algn="l" rtl="0" fontAlgn="ctr">
                        <a:lnSpc>
                          <a:spcPct val="150000"/>
                        </a:lnSpc>
                      </a:pPr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●</a:t>
                      </a:r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안전관리자 </a:t>
                      </a:r>
                      <a:r>
                        <a:rPr lang="ko-KR" altLang="en-US" sz="1100" b="0" i="0" u="none" strike="noStrike" dirty="0">
                          <a:solidFill>
                            <a:srgbClr val="0000FF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역량강화 활동 </a:t>
                      </a:r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지속 실시</a:t>
                      </a:r>
                      <a:endParaRPr lang="en-US" altLang="ko-KR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algn="l" rtl="0" fontAlgn="ctr">
                        <a:lnSpc>
                          <a:spcPct val="150000"/>
                        </a:lnSpc>
                      </a:pP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   (</a:t>
                      </a:r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우수사례전파</a:t>
                      </a: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직무교육강화</a:t>
                      </a: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algn="l" rtl="0" fontAlgn="ctr">
                        <a:lnSpc>
                          <a:spcPct val="150000"/>
                        </a:lnSpc>
                      </a:pPr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●</a:t>
                      </a:r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본사 지도지원</a:t>
                      </a: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/TF</a:t>
                      </a:r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점검 강화</a:t>
                      </a:r>
                    </a:p>
                  </a:txBody>
                  <a:tcPr marL="7620" marR="7620" marT="7622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altLang="ko-KR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7620" marR="7620" marT="7622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98652296"/>
                  </a:ext>
                </a:extLst>
              </a:tr>
              <a:tr h="114379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</a:t>
                      </a:r>
                    </a:p>
                  </a:txBody>
                  <a:tcPr marL="7620" marR="7620" marT="7622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ko-KR" alt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안전감시단</a:t>
                      </a:r>
                      <a:endParaRPr lang="en-US" altLang="ko-KR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운영 미흡</a:t>
                      </a:r>
                    </a:p>
                  </a:txBody>
                  <a:tcPr marL="7620" marR="7620" marT="7622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</a:t>
                      </a:r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건</a:t>
                      </a:r>
                      <a:endParaRPr lang="en-US" altLang="ko-KR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7620" marR="7620" marT="7622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50000"/>
                        </a:lnSpc>
                      </a:pPr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○ </a:t>
                      </a:r>
                      <a:r>
                        <a:rPr lang="ko-KR" alt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안전감시단</a:t>
                      </a:r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업무능력</a:t>
                      </a:r>
                      <a:endParaRPr lang="en-US" altLang="ko-KR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algn="l" fontAlgn="ctr">
                        <a:lnSpc>
                          <a:spcPct val="150000"/>
                        </a:lnSpc>
                      </a:pP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  (</a:t>
                      </a:r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전문성</a:t>
                      </a: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책임감</a:t>
                      </a: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 </a:t>
                      </a:r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향상 및 적정 </a:t>
                      </a:r>
                      <a:endParaRPr lang="en-US" altLang="ko-KR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algn="l" fontAlgn="ctr">
                        <a:lnSpc>
                          <a:spcPct val="150000"/>
                        </a:lnSpc>
                      </a:pP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   </a:t>
                      </a:r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운영관리 필요</a:t>
                      </a:r>
                    </a:p>
                  </a:txBody>
                  <a:tcPr marL="7620" marR="7620" marT="7622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lnSpc>
                          <a:spcPct val="150000"/>
                        </a:lnSpc>
                      </a:pPr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●</a:t>
                      </a:r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lang="ko-KR" alt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안전감시단</a:t>
                      </a:r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lang="ko-KR" altLang="en-US" sz="1100" b="0" i="0" u="none" strike="noStrike" dirty="0">
                          <a:solidFill>
                            <a:srgbClr val="0000FF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정예화 활동</a:t>
                      </a:r>
                      <a:r>
                        <a:rPr lang="en-US" altLang="ko-KR" sz="1100" b="0" i="0" u="none" strike="noStrike" dirty="0">
                          <a:solidFill>
                            <a:srgbClr val="0000FF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ko-KR" altLang="en-US" sz="1100" b="0" i="0" u="none" strike="noStrike" dirty="0">
                          <a:solidFill>
                            <a:srgbClr val="0000FF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교육</a:t>
                      </a:r>
                      <a:r>
                        <a:rPr lang="en-US" altLang="ko-KR" sz="1100" b="0" i="0" u="none" strike="noStrike" dirty="0">
                          <a:solidFill>
                            <a:srgbClr val="0000FF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/</a:t>
                      </a:r>
                      <a:r>
                        <a:rPr lang="ko-KR" altLang="en-US" sz="1100" b="0" i="0" u="none" strike="noStrike" dirty="0">
                          <a:solidFill>
                            <a:srgbClr val="0000FF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관리</a:t>
                      </a:r>
                      <a:r>
                        <a:rPr lang="en-US" altLang="ko-KR" sz="1100" b="0" i="0" u="none" strike="noStrike" dirty="0">
                          <a:solidFill>
                            <a:srgbClr val="0000FF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  <a:r>
                        <a:rPr lang="ko-KR" altLang="en-US" sz="1100" b="0" i="0" u="none" strike="noStrike" dirty="0">
                          <a:solidFill>
                            <a:srgbClr val="0000FF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강화</a:t>
                      </a: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/>
                      </a:r>
                      <a:b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●</a:t>
                      </a:r>
                      <a:r>
                        <a:rPr lang="ko-KR" altLang="en-US" sz="11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안전감시단 </a:t>
                      </a:r>
                      <a:r>
                        <a:rPr lang="ko-KR" altLang="en-US" sz="1100" b="0" i="0" u="none" strike="noStrike" baseline="0" dirty="0">
                          <a:solidFill>
                            <a:srgbClr val="0000FF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인건비 현실화</a:t>
                      </a:r>
                      <a:r>
                        <a:rPr lang="ko-KR" altLang="en-US" sz="11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로 우수 인력</a:t>
                      </a:r>
                      <a:r>
                        <a:rPr lang="en-US" altLang="ko-KR" sz="11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/>
                      </a:r>
                      <a:br>
                        <a:rPr lang="en-US" altLang="ko-KR" sz="11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en-US" altLang="ko-KR" sz="11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  </a:t>
                      </a:r>
                      <a:r>
                        <a:rPr lang="ko-KR" altLang="en-US" sz="11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확보 </a:t>
                      </a:r>
                      <a:endParaRPr lang="en-US" altLang="ko-KR" sz="1100" b="0" i="0" u="none" strike="noStrike" baseline="0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algn="l" rtl="0" fontAlgn="ctr">
                        <a:lnSpc>
                          <a:spcPct val="150000"/>
                        </a:lnSpc>
                      </a:pPr>
                      <a:r>
                        <a:rPr lang="ko-KR" altLang="en-US" sz="11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lang="ko-KR" altLang="en-US" sz="10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●</a:t>
                      </a:r>
                      <a:r>
                        <a:rPr lang="ko-KR" altLang="en-US" sz="11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lang="ko-KR" altLang="en-US" sz="110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현장별</a:t>
                      </a:r>
                      <a:r>
                        <a:rPr lang="ko-KR" altLang="en-US" sz="11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우수인력 인센티브 부여</a:t>
                      </a:r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7620" marR="7620" marT="7622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</a:p>
                  </a:txBody>
                  <a:tcPr marL="7620" marR="7620" marT="7622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53702624"/>
                  </a:ext>
                </a:extLst>
              </a:tr>
              <a:tr h="76253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</a:t>
                      </a:r>
                    </a:p>
                  </a:txBody>
                  <a:tcPr marL="7620" marR="7620" marT="7622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150000"/>
                        </a:lnSpc>
                      </a:pPr>
                      <a:r>
                        <a:rPr lang="ko-KR" alt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사업부서와</a:t>
                      </a:r>
                      <a:endParaRPr lang="en-US" altLang="ko-KR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algn="ctr" rtl="0" fontAlgn="ctr">
                        <a:lnSpc>
                          <a:spcPct val="150000"/>
                        </a:lnSpc>
                      </a:pPr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의사소통 부족</a:t>
                      </a:r>
                    </a:p>
                  </a:txBody>
                  <a:tcPr marL="7620" marR="7620" marT="7622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</a:t>
                      </a:r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건</a:t>
                      </a:r>
                      <a:endParaRPr lang="en-US" altLang="ko-KR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7620" marR="7620" marT="7622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lnSpc>
                          <a:spcPct val="150000"/>
                        </a:lnSpc>
                      </a:pPr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○ </a:t>
                      </a: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PM</a:t>
                      </a:r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부서와 소통강화 필요</a:t>
                      </a:r>
                    </a:p>
                  </a:txBody>
                  <a:tcPr marL="7620" marR="7620" marT="7622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lnSpc>
                          <a:spcPct val="150000"/>
                        </a:lnSpc>
                      </a:pPr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●</a:t>
                      </a:r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TBM </a:t>
                      </a:r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시 사업부</a:t>
                      </a: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/</a:t>
                      </a:r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안전 업무협의 실시 및 </a:t>
                      </a:r>
                      <a:endParaRPr lang="en-US" altLang="ko-KR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algn="l" rtl="0" fontAlgn="ctr">
                        <a:lnSpc>
                          <a:spcPct val="150000"/>
                        </a:lnSpc>
                      </a:pP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   </a:t>
                      </a:r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일일공정회의 활성화</a:t>
                      </a:r>
                      <a:endParaRPr lang="ko-KR" altLang="en-US" sz="1100" b="0" i="0" u="none" strike="noStrike" dirty="0">
                        <a:solidFill>
                          <a:srgbClr val="0000FF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7620" marR="7620" marT="7622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endParaRPr lang="ko-KR" altLang="en-US" sz="1100" b="0" i="0" u="none" strike="noStrike" dirty="0">
                        <a:solidFill>
                          <a:srgbClr val="0000FF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7620" marR="7620" marT="7622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59061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27735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0"/>
          <p:cNvSpPr txBox="1">
            <a:spLocks noChangeArrowheads="1"/>
          </p:cNvSpPr>
          <p:nvPr/>
        </p:nvSpPr>
        <p:spPr>
          <a:xfrm>
            <a:off x="287338" y="260648"/>
            <a:ext cx="7473974" cy="427757"/>
          </a:xfrm>
          <a:prstGeom prst="rect">
            <a:avLst/>
          </a:prstGeom>
          <a:noFill/>
          <a:ln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2"/>
                </a:solidFill>
                <a:latin typeface="Lucida Sans" panose="020B0602030504020204" pitchFamily="34" charset="0"/>
                <a:ea typeface="맑은 고딕" panose="020B0503020000020004" pitchFamily="50" charset="-127"/>
                <a:cs typeface="+mj-cs"/>
              </a:defRPr>
            </a:lvl1pPr>
            <a:lvl2pPr algn="l" rtl="0" fontAlgn="base" latinLnBrk="1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2"/>
                </a:solidFill>
                <a:latin typeface="Arial" pitchFamily="34" charset="0"/>
                <a:ea typeface="돋움체" pitchFamily="49" charset="-127"/>
                <a:cs typeface="굴림" pitchFamily="50" charset="-127"/>
              </a:defRPr>
            </a:lvl2pPr>
            <a:lvl3pPr algn="l" rtl="0" fontAlgn="base" latinLnBrk="1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2"/>
                </a:solidFill>
                <a:latin typeface="Arial" pitchFamily="34" charset="0"/>
                <a:ea typeface="돋움체" pitchFamily="49" charset="-127"/>
                <a:cs typeface="굴림" pitchFamily="50" charset="-127"/>
              </a:defRPr>
            </a:lvl3pPr>
            <a:lvl4pPr algn="l" rtl="0" fontAlgn="base" latinLnBrk="1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2"/>
                </a:solidFill>
                <a:latin typeface="Arial" pitchFamily="34" charset="0"/>
                <a:ea typeface="돋움체" pitchFamily="49" charset="-127"/>
                <a:cs typeface="굴림" pitchFamily="50" charset="-127"/>
              </a:defRPr>
            </a:lvl4pPr>
            <a:lvl5pPr algn="l" rtl="0" fontAlgn="base" latinLnBrk="1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2"/>
                </a:solidFill>
                <a:latin typeface="Arial" pitchFamily="34" charset="0"/>
                <a:ea typeface="돋움체" pitchFamily="49" charset="-127"/>
                <a:cs typeface="굴림" pitchFamily="50" charset="-127"/>
              </a:defRPr>
            </a:lvl5pPr>
            <a:lvl6pPr marL="457200" algn="l" rtl="0" fontAlgn="base" latinLnBrk="1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2"/>
                </a:solidFill>
                <a:latin typeface="Arial" pitchFamily="34" charset="0"/>
                <a:ea typeface="돋움체" pitchFamily="49" charset="-127"/>
                <a:cs typeface="굴림" pitchFamily="50" charset="-127"/>
              </a:defRPr>
            </a:lvl6pPr>
            <a:lvl7pPr marL="914400" algn="l" rtl="0" fontAlgn="base" latinLnBrk="1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2"/>
                </a:solidFill>
                <a:latin typeface="Arial" pitchFamily="34" charset="0"/>
                <a:ea typeface="돋움체" pitchFamily="49" charset="-127"/>
                <a:cs typeface="굴림" pitchFamily="50" charset="-127"/>
              </a:defRPr>
            </a:lvl7pPr>
            <a:lvl8pPr marL="1371600" algn="l" rtl="0" fontAlgn="base" latinLnBrk="1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2"/>
                </a:solidFill>
                <a:latin typeface="Arial" pitchFamily="34" charset="0"/>
                <a:ea typeface="돋움체" pitchFamily="49" charset="-127"/>
                <a:cs typeface="굴림" pitchFamily="50" charset="-127"/>
              </a:defRPr>
            </a:lvl8pPr>
            <a:lvl9pPr marL="1828800" algn="l" rtl="0" fontAlgn="base" latinLnBrk="1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2"/>
                </a:solidFill>
                <a:latin typeface="Arial" pitchFamily="34" charset="0"/>
                <a:ea typeface="돋움체" pitchFamily="49" charset="-127"/>
                <a:cs typeface="굴림" pitchFamily="50" charset="-127"/>
              </a:defRPr>
            </a:lvl9pPr>
          </a:lstStyle>
          <a:p>
            <a:pPr marL="342900" indent="-342900">
              <a:spcBef>
                <a:spcPct val="20000"/>
              </a:spcBef>
              <a:buNone/>
            </a:pPr>
            <a:r>
              <a:rPr lang="en-US" altLang="ko-KR" sz="2000" kern="0" dirty="0">
                <a:solidFill>
                  <a:schemeClr val="tx1"/>
                </a:solidFill>
                <a:latin typeface="맑은 고딕" panose="020B0503020000020004" pitchFamily="50" charset="-127"/>
              </a:rPr>
              <a:t>3. 24</a:t>
            </a:r>
            <a:r>
              <a:rPr lang="ko-KR" altLang="en-US" sz="2000" kern="0" dirty="0">
                <a:solidFill>
                  <a:schemeClr val="tx1"/>
                </a:solidFill>
                <a:latin typeface="맑은 고딕" panose="020B0503020000020004" pitchFamily="50" charset="-127"/>
              </a:rPr>
              <a:t>년 상반기 회의 </a:t>
            </a:r>
            <a:r>
              <a:rPr lang="en-US" altLang="ko-KR" sz="2000" kern="0" dirty="0">
                <a:solidFill>
                  <a:schemeClr val="tx1"/>
                </a:solidFill>
                <a:latin typeface="맑은 고딕" panose="020B0503020000020004" pitchFamily="50" charset="-127"/>
              </a:rPr>
              <a:t>Review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DD22609-4ED1-4190-83EE-526C20E1BB53}"/>
              </a:ext>
            </a:extLst>
          </p:cNvPr>
          <p:cNvSpPr txBox="1"/>
          <p:nvPr/>
        </p:nvSpPr>
        <p:spPr>
          <a:xfrm>
            <a:off x="302067" y="1273364"/>
            <a:ext cx="9374850" cy="1972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200000"/>
              </a:lnSpc>
              <a:buNone/>
            </a:pPr>
            <a:r>
              <a:rPr lang="ko-KR" altLang="en-US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■ 검토결과</a:t>
            </a:r>
            <a:endParaRPr lang="en-US" altLang="ko-KR" sz="12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l">
              <a:lnSpc>
                <a:spcPct val="200000"/>
              </a:lnSpc>
              <a:spcBef>
                <a:spcPts val="0"/>
              </a:spcBef>
              <a:buNone/>
            </a:pPr>
            <a:r>
              <a:rPr lang="en-US" altLang="ko-KR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    1. </a:t>
            </a:r>
            <a:r>
              <a:rPr lang="ko-KR" altLang="en-US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우수안전상 시상 진행 </a:t>
            </a:r>
            <a:r>
              <a:rPr lang="en-US" altLang="ko-KR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: SFA</a:t>
            </a:r>
            <a:r>
              <a:rPr lang="ko-KR" altLang="en-US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시상 시 모범상과 동격으로 관리감독자를 대상으로 안전우수자</a:t>
            </a:r>
            <a:r>
              <a:rPr lang="en-US" altLang="ko-KR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(PJT </a:t>
            </a:r>
            <a:r>
              <a:rPr lang="ko-KR" altLang="en-US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무재해달성자</a:t>
            </a:r>
            <a:r>
              <a:rPr lang="en-US" altLang="ko-KR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br>
              <a:rPr lang="en-US" altLang="ko-KR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</a:br>
            <a:r>
              <a:rPr lang="en-US" altLang="ko-KR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        </a:t>
            </a:r>
            <a:r>
              <a:rPr lang="ko-KR" altLang="en-US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정부</a:t>
            </a:r>
            <a:r>
              <a:rPr lang="en-US" altLang="ko-KR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/</a:t>
            </a:r>
            <a:r>
              <a:rPr lang="ko-KR" altLang="en-US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고객사 </a:t>
            </a:r>
            <a:r>
              <a:rPr lang="ko-KR" altLang="en-US" sz="12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포상자</a:t>
            </a:r>
            <a:r>
              <a:rPr lang="en-US" altLang="ko-KR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2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안전모범자</a:t>
            </a:r>
            <a:r>
              <a:rPr lang="ko-KR" altLang="en-US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등</a:t>
            </a:r>
            <a:r>
              <a:rPr lang="en-US" altLang="ko-KR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r>
              <a:rPr lang="ko-KR" altLang="en-US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에 대한 시상 진행 </a:t>
            </a:r>
            <a:r>
              <a:rPr lang="en-US" altLang="ko-KR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_ </a:t>
            </a:r>
            <a:r>
              <a:rPr lang="ko-KR" altLang="en-US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환경안전팀 추천</a:t>
            </a:r>
            <a:endParaRPr lang="en-US" altLang="ko-KR" sz="12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l">
              <a:lnSpc>
                <a:spcPct val="200000"/>
              </a:lnSpc>
              <a:buNone/>
            </a:pPr>
            <a:r>
              <a:rPr lang="en-US" altLang="ko-KR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    2. </a:t>
            </a:r>
            <a:r>
              <a:rPr lang="ko-KR" altLang="en-US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안전보건 개선제안제도 시상 진행 </a:t>
            </a:r>
            <a:r>
              <a:rPr lang="en-US" altLang="ko-KR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lang="ko-KR" altLang="en-US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전 직원을 대상으로 안전보건에 대한 우수개선제안자를 시상하려는 제도이며</a:t>
            </a:r>
            <a:r>
              <a:rPr lang="en-US" altLang="ko-KR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r>
              <a:rPr lang="ko-KR" altLang="en-US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/>
            </a:r>
            <a:br>
              <a:rPr lang="en-US" altLang="ko-KR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</a:br>
            <a:r>
              <a:rPr lang="en-US" altLang="ko-KR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                                                     </a:t>
            </a:r>
            <a:r>
              <a:rPr lang="ko-KR" altLang="en-US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시상은 협력사 안전경영대회 시 </a:t>
            </a:r>
            <a:r>
              <a:rPr lang="en-US" altLang="ko-KR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“CSO</a:t>
            </a:r>
            <a:r>
              <a:rPr lang="ko-KR" altLang="en-US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주관</a:t>
            </a:r>
            <a:r>
              <a:rPr lang="en-US" altLang="ko-KR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”</a:t>
            </a:r>
            <a:r>
              <a:rPr lang="ko-KR" altLang="en-US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으로 진행 </a:t>
            </a:r>
            <a:r>
              <a:rPr lang="en-US" altLang="ko-KR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예산 </a:t>
            </a:r>
            <a:r>
              <a:rPr lang="en-US" altLang="ko-KR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100</a:t>
            </a:r>
            <a:r>
              <a:rPr lang="ko-KR" altLang="en-US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만원 수준</a:t>
            </a:r>
            <a:r>
              <a:rPr lang="en-US" altLang="ko-KR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D98ECD7B-BAAF-4F01-BBFA-7C2FD6D50595}"/>
              </a:ext>
            </a:extLst>
          </p:cNvPr>
          <p:cNvSpPr/>
          <p:nvPr/>
        </p:nvSpPr>
        <p:spPr bwMode="auto">
          <a:xfrm>
            <a:off x="388224" y="886471"/>
            <a:ext cx="5116649" cy="305009"/>
          </a:xfrm>
          <a:prstGeom prst="rect">
            <a:avLst/>
          </a:prstGeom>
          <a:solidFill>
            <a:srgbClr val="1AA0DC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0488" tIns="72000" rIns="90488" bIns="4445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buNone/>
            </a:pPr>
            <a:r>
              <a:rPr lang="en-US" altLang="ko-KR" sz="1300" dirty="0">
                <a:solidFill>
                  <a:schemeClr val="bg1"/>
                </a:solidFill>
                <a:latin typeface="Lucida Sans" panose="020B0602030504020204" pitchFamily="34" charset="0"/>
                <a:ea typeface="맑은 고딕" panose="020B0503020000020004" pitchFamily="50" charset="-127"/>
                <a:cs typeface="굴림" pitchFamily="50" charset="-127"/>
              </a:rPr>
              <a:t>2. PJT </a:t>
            </a:r>
            <a:r>
              <a:rPr lang="ko-KR" altLang="en-US" sz="1300" dirty="0">
                <a:solidFill>
                  <a:schemeClr val="bg1"/>
                </a:solidFill>
                <a:latin typeface="Lucida Sans" panose="020B0602030504020204" pitchFamily="34" charset="0"/>
                <a:ea typeface="맑은 고딕" panose="020B0503020000020004" pitchFamily="50" charset="-127"/>
                <a:cs typeface="굴림" pitchFamily="50" charset="-127"/>
              </a:rPr>
              <a:t>무재해 달성 포상을 </a:t>
            </a:r>
            <a:r>
              <a:rPr lang="en-US" altLang="ko-KR" sz="1300" dirty="0">
                <a:solidFill>
                  <a:schemeClr val="bg1"/>
                </a:solidFill>
                <a:latin typeface="Lucida Sans" panose="020B0602030504020204" pitchFamily="34" charset="0"/>
                <a:ea typeface="맑은 고딕" panose="020B0503020000020004" pitchFamily="50" charset="-127"/>
                <a:cs typeface="굴림" pitchFamily="50" charset="-127"/>
              </a:rPr>
              <a:t>SFA</a:t>
            </a:r>
            <a:r>
              <a:rPr lang="ko-KR" altLang="en-US" sz="1300" dirty="0">
                <a:solidFill>
                  <a:schemeClr val="bg1"/>
                </a:solidFill>
                <a:latin typeface="Lucida Sans" panose="020B0602030504020204" pitchFamily="34" charset="0"/>
                <a:ea typeface="맑은 고딕" panose="020B0503020000020004" pitchFamily="50" charset="-127"/>
                <a:cs typeface="굴림" pitchFamily="50" charset="-127"/>
              </a:rPr>
              <a:t>시상</a:t>
            </a:r>
            <a:r>
              <a:rPr lang="en-US" altLang="ko-KR" sz="1300" dirty="0">
                <a:solidFill>
                  <a:schemeClr val="bg1"/>
                </a:solidFill>
                <a:latin typeface="Lucida Sans" panose="020B0602030504020204" pitchFamily="34" charset="0"/>
                <a:ea typeface="맑은 고딕" panose="020B0503020000020004" pitchFamily="50" charset="-127"/>
                <a:cs typeface="굴림" pitchFamily="50" charset="-127"/>
              </a:rPr>
              <a:t>(</a:t>
            </a:r>
            <a:r>
              <a:rPr lang="ko-KR" altLang="en-US" sz="1300" dirty="0">
                <a:solidFill>
                  <a:schemeClr val="bg1"/>
                </a:solidFill>
                <a:latin typeface="Lucida Sans" panose="020B0602030504020204" pitchFamily="34" charset="0"/>
                <a:ea typeface="맑은 고딕" panose="020B0503020000020004" pitchFamily="50" charset="-127"/>
                <a:cs typeface="굴림" pitchFamily="50" charset="-127"/>
              </a:rPr>
              <a:t>우수안전상 신설</a:t>
            </a:r>
            <a:r>
              <a:rPr lang="en-US" altLang="ko-KR" sz="1300" dirty="0">
                <a:solidFill>
                  <a:schemeClr val="bg1"/>
                </a:solidFill>
                <a:latin typeface="Lucida Sans" panose="020B0602030504020204" pitchFamily="34" charset="0"/>
                <a:ea typeface="맑은 고딕" panose="020B0503020000020004" pitchFamily="50" charset="-127"/>
                <a:cs typeface="굴림" pitchFamily="50" charset="-127"/>
              </a:rPr>
              <a:t>)</a:t>
            </a:r>
            <a:r>
              <a:rPr lang="ko-KR" altLang="en-US" sz="1300" dirty="0">
                <a:solidFill>
                  <a:schemeClr val="bg1"/>
                </a:solidFill>
                <a:latin typeface="Lucida Sans" panose="020B0602030504020204" pitchFamily="34" charset="0"/>
                <a:ea typeface="맑은 고딕" panose="020B0503020000020004" pitchFamily="50" charset="-127"/>
                <a:cs typeface="굴림" pitchFamily="50" charset="-127"/>
              </a:rPr>
              <a:t>과 연계 운영</a:t>
            </a:r>
          </a:p>
        </p:txBody>
      </p:sp>
    </p:spTree>
    <p:extLst>
      <p:ext uri="{BB962C8B-B14F-4D97-AF65-F5344CB8AC3E}">
        <p14:creationId xmlns:p14="http://schemas.microsoft.com/office/powerpoint/2010/main" val="2604006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0"/>
          <p:cNvSpPr txBox="1">
            <a:spLocks noChangeArrowheads="1"/>
          </p:cNvSpPr>
          <p:nvPr/>
        </p:nvSpPr>
        <p:spPr>
          <a:xfrm>
            <a:off x="287338" y="260648"/>
            <a:ext cx="7473974" cy="427757"/>
          </a:xfrm>
          <a:prstGeom prst="rect">
            <a:avLst/>
          </a:prstGeom>
          <a:noFill/>
          <a:ln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2"/>
                </a:solidFill>
                <a:latin typeface="Lucida Sans" panose="020B0602030504020204" pitchFamily="34" charset="0"/>
                <a:ea typeface="맑은 고딕" panose="020B0503020000020004" pitchFamily="50" charset="-127"/>
                <a:cs typeface="+mj-cs"/>
              </a:defRPr>
            </a:lvl1pPr>
            <a:lvl2pPr algn="l" rtl="0" fontAlgn="base" latinLnBrk="1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2"/>
                </a:solidFill>
                <a:latin typeface="Arial" pitchFamily="34" charset="0"/>
                <a:ea typeface="돋움체" pitchFamily="49" charset="-127"/>
                <a:cs typeface="굴림" pitchFamily="50" charset="-127"/>
              </a:defRPr>
            </a:lvl2pPr>
            <a:lvl3pPr algn="l" rtl="0" fontAlgn="base" latinLnBrk="1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2"/>
                </a:solidFill>
                <a:latin typeface="Arial" pitchFamily="34" charset="0"/>
                <a:ea typeface="돋움체" pitchFamily="49" charset="-127"/>
                <a:cs typeface="굴림" pitchFamily="50" charset="-127"/>
              </a:defRPr>
            </a:lvl3pPr>
            <a:lvl4pPr algn="l" rtl="0" fontAlgn="base" latinLnBrk="1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2"/>
                </a:solidFill>
                <a:latin typeface="Arial" pitchFamily="34" charset="0"/>
                <a:ea typeface="돋움체" pitchFamily="49" charset="-127"/>
                <a:cs typeface="굴림" pitchFamily="50" charset="-127"/>
              </a:defRPr>
            </a:lvl4pPr>
            <a:lvl5pPr algn="l" rtl="0" fontAlgn="base" latinLnBrk="1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2"/>
                </a:solidFill>
                <a:latin typeface="Arial" pitchFamily="34" charset="0"/>
                <a:ea typeface="돋움체" pitchFamily="49" charset="-127"/>
                <a:cs typeface="굴림" pitchFamily="50" charset="-127"/>
              </a:defRPr>
            </a:lvl5pPr>
            <a:lvl6pPr marL="457200" algn="l" rtl="0" fontAlgn="base" latinLnBrk="1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2"/>
                </a:solidFill>
                <a:latin typeface="Arial" pitchFamily="34" charset="0"/>
                <a:ea typeface="돋움체" pitchFamily="49" charset="-127"/>
                <a:cs typeface="굴림" pitchFamily="50" charset="-127"/>
              </a:defRPr>
            </a:lvl6pPr>
            <a:lvl7pPr marL="914400" algn="l" rtl="0" fontAlgn="base" latinLnBrk="1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2"/>
                </a:solidFill>
                <a:latin typeface="Arial" pitchFamily="34" charset="0"/>
                <a:ea typeface="돋움체" pitchFamily="49" charset="-127"/>
                <a:cs typeface="굴림" pitchFamily="50" charset="-127"/>
              </a:defRPr>
            </a:lvl7pPr>
            <a:lvl8pPr marL="1371600" algn="l" rtl="0" fontAlgn="base" latinLnBrk="1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2"/>
                </a:solidFill>
                <a:latin typeface="Arial" pitchFamily="34" charset="0"/>
                <a:ea typeface="돋움체" pitchFamily="49" charset="-127"/>
                <a:cs typeface="굴림" pitchFamily="50" charset="-127"/>
              </a:defRPr>
            </a:lvl8pPr>
            <a:lvl9pPr marL="1828800" algn="l" rtl="0" fontAlgn="base" latinLnBrk="1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2"/>
                </a:solidFill>
                <a:latin typeface="Arial" pitchFamily="34" charset="0"/>
                <a:ea typeface="돋움체" pitchFamily="49" charset="-127"/>
                <a:cs typeface="굴림" pitchFamily="50" charset="-127"/>
              </a:defRPr>
            </a:lvl9pPr>
          </a:lstStyle>
          <a:p>
            <a:pPr marL="342900" indent="-342900">
              <a:spcBef>
                <a:spcPct val="20000"/>
              </a:spcBef>
              <a:buNone/>
            </a:pPr>
            <a:r>
              <a:rPr lang="en-US" altLang="ko-KR" sz="2000" kern="0" dirty="0">
                <a:solidFill>
                  <a:schemeClr val="tx1"/>
                </a:solidFill>
                <a:latin typeface="맑은 고딕" panose="020B0503020000020004" pitchFamily="50" charset="-127"/>
              </a:rPr>
              <a:t>4. </a:t>
            </a:r>
            <a:r>
              <a:rPr lang="ko-KR" altLang="en-US" sz="2000" kern="0" dirty="0">
                <a:solidFill>
                  <a:schemeClr val="tx1"/>
                </a:solidFill>
                <a:latin typeface="맑은 고딕" panose="020B0503020000020004" pitchFamily="50" charset="-127"/>
              </a:rPr>
              <a:t>중대재해처벌법 이행 실적</a:t>
            </a:r>
            <a:endParaRPr lang="en-US" altLang="ko-KR" sz="2000" kern="0" dirty="0">
              <a:solidFill>
                <a:schemeClr val="tx1"/>
              </a:solidFill>
              <a:latin typeface="맑은 고딕" panose="020B0503020000020004" pitchFamily="50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0472" y="836712"/>
            <a:ext cx="44822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None/>
            </a:pPr>
            <a:r>
              <a:rPr lang="ko-KR" altLang="en-US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■ </a:t>
            </a:r>
            <a:r>
              <a:rPr lang="en-US" altLang="ko-KR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24</a:t>
            </a:r>
            <a:r>
              <a:rPr lang="ko-KR" altLang="en-US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년 안전보건 확보의무 이행 </a:t>
            </a:r>
            <a:r>
              <a:rPr lang="ko-KR" altLang="en-US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개요</a:t>
            </a:r>
            <a:r>
              <a:rPr lang="en-US" altLang="ko-KR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(24</a:t>
            </a:r>
            <a:r>
              <a:rPr lang="ko-KR" altLang="en-US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년 </a:t>
            </a:r>
            <a:r>
              <a:rPr lang="ko-KR" altLang="en-US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상</a:t>
            </a:r>
            <a:r>
              <a:rPr lang="ko-KR" altLang="en-US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반기</a:t>
            </a:r>
            <a:r>
              <a:rPr lang="en-US" altLang="ko-KR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r>
              <a:rPr lang="ko-KR" altLang="en-US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endParaRPr lang="ko-KR" altLang="en-US" sz="1200" b="1" dirty="0">
              <a:solidFill>
                <a:schemeClr val="accent5">
                  <a:lumMod val="7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aphicFrame>
        <p:nvGraphicFramePr>
          <p:cNvPr id="6" name="표 5">
            <a:extLst>
              <a:ext uri="{FF2B5EF4-FFF2-40B4-BE49-F238E27FC236}">
                <a16:creationId xmlns:a16="http://schemas.microsoft.com/office/drawing/2014/main" id="{9293FE4A-FBAB-4831-B4AE-CD247D89534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12301" y="1139368"/>
          <a:ext cx="9228514" cy="5040557"/>
        </p:xfrm>
        <a:graphic>
          <a:graphicData uri="http://schemas.openxmlformats.org/drawingml/2006/table">
            <a:tbl>
              <a:tblPr/>
              <a:tblGrid>
                <a:gridCol w="408554">
                  <a:extLst>
                    <a:ext uri="{9D8B030D-6E8A-4147-A177-3AD203B41FA5}">
                      <a16:colId xmlns:a16="http://schemas.microsoft.com/office/drawing/2014/main" val="2800589388"/>
                    </a:ext>
                  </a:extLst>
                </a:gridCol>
                <a:gridCol w="769043">
                  <a:extLst>
                    <a:ext uri="{9D8B030D-6E8A-4147-A177-3AD203B41FA5}">
                      <a16:colId xmlns:a16="http://schemas.microsoft.com/office/drawing/2014/main" val="1309550379"/>
                    </a:ext>
                  </a:extLst>
                </a:gridCol>
                <a:gridCol w="769043">
                  <a:extLst>
                    <a:ext uri="{9D8B030D-6E8A-4147-A177-3AD203B41FA5}">
                      <a16:colId xmlns:a16="http://schemas.microsoft.com/office/drawing/2014/main" val="2900541217"/>
                    </a:ext>
                  </a:extLst>
                </a:gridCol>
                <a:gridCol w="769043">
                  <a:extLst>
                    <a:ext uri="{9D8B030D-6E8A-4147-A177-3AD203B41FA5}">
                      <a16:colId xmlns:a16="http://schemas.microsoft.com/office/drawing/2014/main" val="3932264934"/>
                    </a:ext>
                  </a:extLst>
                </a:gridCol>
                <a:gridCol w="2753980">
                  <a:extLst>
                    <a:ext uri="{9D8B030D-6E8A-4147-A177-3AD203B41FA5}">
                      <a16:colId xmlns:a16="http://schemas.microsoft.com/office/drawing/2014/main" val="3870268915"/>
                    </a:ext>
                  </a:extLst>
                </a:gridCol>
                <a:gridCol w="618836">
                  <a:extLst>
                    <a:ext uri="{9D8B030D-6E8A-4147-A177-3AD203B41FA5}">
                      <a16:colId xmlns:a16="http://schemas.microsoft.com/office/drawing/2014/main" val="3577225706"/>
                    </a:ext>
                  </a:extLst>
                </a:gridCol>
                <a:gridCol w="3140015">
                  <a:extLst>
                    <a:ext uri="{9D8B030D-6E8A-4147-A177-3AD203B41FA5}">
                      <a16:colId xmlns:a16="http://schemas.microsoft.com/office/drawing/2014/main" val="396193578"/>
                    </a:ext>
                  </a:extLst>
                </a:gridCol>
              </a:tblGrid>
              <a:tr h="24145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No</a:t>
                      </a:r>
                    </a:p>
                  </a:txBody>
                  <a:tcPr marL="7702" marR="7702" marT="77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ko-KR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법 조항</a:t>
                      </a:r>
                    </a:p>
                  </a:txBody>
                  <a:tcPr marL="7702" marR="7702" marT="77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구분</a:t>
                      </a:r>
                    </a:p>
                  </a:txBody>
                  <a:tcPr marL="7702" marR="7702" marT="77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내용</a:t>
                      </a:r>
                    </a:p>
                  </a:txBody>
                  <a:tcPr marL="7702" marR="7702" marT="77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법적 주기</a:t>
                      </a:r>
                    </a:p>
                  </a:txBody>
                  <a:tcPr marL="7702" marR="7702" marT="77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이행 현황</a:t>
                      </a:r>
                    </a:p>
                  </a:txBody>
                  <a:tcPr marL="7702" marR="7702" marT="77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355157"/>
                  </a:ext>
                </a:extLst>
              </a:tr>
              <a:tr h="47991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</a:t>
                      </a:r>
                    </a:p>
                  </a:txBody>
                  <a:tcPr marL="7702" marR="7702" marT="77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중처법</a:t>
                      </a:r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제</a:t>
                      </a:r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</a:t>
                      </a:r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조</a:t>
                      </a:r>
                      <a:b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제</a:t>
                      </a:r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</a:t>
                      </a:r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항 제</a:t>
                      </a:r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</a:t>
                      </a:r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호</a:t>
                      </a:r>
                    </a:p>
                  </a:txBody>
                  <a:tcPr marL="7702" marR="7702" marT="77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시행령 제</a:t>
                      </a:r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</a:t>
                      </a:r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조</a:t>
                      </a:r>
                      <a:b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제</a:t>
                      </a:r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</a:t>
                      </a:r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호</a:t>
                      </a:r>
                    </a:p>
                  </a:txBody>
                  <a:tcPr marL="7702" marR="7702" marT="77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목표 수립</a:t>
                      </a:r>
                    </a:p>
                  </a:txBody>
                  <a:tcPr marL="7702" marR="7702" marT="77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l" fontAlgn="ctr"/>
                      <a:r>
                        <a:rPr lang="ko-KR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안전보건 목표 및 경영방침 설정</a:t>
                      </a:r>
                    </a:p>
                  </a:txBody>
                  <a:tcPr marL="7702" marR="7702" marT="77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연 </a:t>
                      </a:r>
                      <a:r>
                        <a:rPr lang="en-US" altLang="ko-KR" sz="9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</a:t>
                      </a:r>
                      <a:r>
                        <a:rPr lang="ko-KR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회</a:t>
                      </a:r>
                    </a:p>
                  </a:txBody>
                  <a:tcPr marL="7702" marR="7702" marT="77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lang="en-US" altLang="ko-K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- 2024</a:t>
                      </a:r>
                      <a:r>
                        <a:rPr lang="ko-KR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년 경영방침 내 안전보건 부문 반영</a:t>
                      </a:r>
                      <a:br>
                        <a:rPr lang="ko-KR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ko-KR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lang="en-US" altLang="ko-K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- 2024</a:t>
                      </a:r>
                      <a:r>
                        <a:rPr lang="ko-KR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년 안전보건 목표 수립</a:t>
                      </a:r>
                    </a:p>
                  </a:txBody>
                  <a:tcPr marL="7702" marR="7702" marT="77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57895355"/>
                  </a:ext>
                </a:extLst>
              </a:tr>
              <a:tr h="47991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</a:t>
                      </a:r>
                    </a:p>
                  </a:txBody>
                  <a:tcPr marL="7702" marR="7702" marT="77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시행령 제</a:t>
                      </a:r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</a:t>
                      </a:r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조</a:t>
                      </a:r>
                      <a:br>
                        <a:rPr lang="ko-KR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제</a:t>
                      </a:r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</a:t>
                      </a:r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호</a:t>
                      </a:r>
                    </a:p>
                  </a:txBody>
                  <a:tcPr marL="7702" marR="7702" marT="77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위험 관리</a:t>
                      </a:r>
                    </a:p>
                  </a:txBody>
                  <a:tcPr marL="7702" marR="7702" marT="77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l" fontAlgn="ctr"/>
                      <a:r>
                        <a:rPr lang="ko-KR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유해위험요인 </a:t>
                      </a:r>
                      <a:r>
                        <a:rPr lang="ko-KR" altLang="en-US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확인∙개선</a:t>
                      </a:r>
                      <a:r>
                        <a:rPr lang="ko-KR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및 점검 </a:t>
                      </a:r>
                    </a:p>
                  </a:txBody>
                  <a:tcPr marL="7702" marR="7702" marT="77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반기</a:t>
                      </a:r>
                    </a:p>
                  </a:txBody>
                  <a:tcPr marL="7702" marR="7702" marT="77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lang="en-US" altLang="ko-K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- </a:t>
                      </a:r>
                      <a:r>
                        <a:rPr lang="ko-KR" altLang="en-US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위험성평가</a:t>
                      </a:r>
                      <a:r>
                        <a:rPr lang="ko-KR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및 안전보건 불합리 개선 활동 실시 </a:t>
                      </a:r>
                      <a:br>
                        <a:rPr lang="ko-KR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ko-KR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lang="en-US" altLang="ko-K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- </a:t>
                      </a:r>
                      <a:r>
                        <a:rPr lang="ko-KR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반기 점검 실시 결과 불합리 총 </a:t>
                      </a:r>
                      <a:r>
                        <a:rPr lang="en-US" altLang="ko-K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58</a:t>
                      </a:r>
                      <a:r>
                        <a:rPr lang="ko-KR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건 확인</a:t>
                      </a:r>
                      <a:r>
                        <a:rPr lang="en-US" altLang="ko-K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/</a:t>
                      </a:r>
                      <a:r>
                        <a:rPr lang="ko-KR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개선 </a:t>
                      </a:r>
                    </a:p>
                  </a:txBody>
                  <a:tcPr marL="7702" marR="7702" marT="77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9276458"/>
                  </a:ext>
                </a:extLst>
              </a:tr>
              <a:tr h="47991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</a:t>
                      </a:r>
                    </a:p>
                  </a:txBody>
                  <a:tcPr marL="7702" marR="7702" marT="77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시행령 제</a:t>
                      </a:r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</a:t>
                      </a:r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조</a:t>
                      </a:r>
                      <a:b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제</a:t>
                      </a:r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</a:t>
                      </a:r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호</a:t>
                      </a:r>
                    </a:p>
                  </a:txBody>
                  <a:tcPr marL="7702" marR="7702" marT="77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b="0" i="0" u="none" strike="noStrike" dirty="0">
                          <a:solidFill>
                            <a:srgbClr val="0000FF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예산 편성</a:t>
                      </a:r>
                    </a:p>
                  </a:txBody>
                  <a:tcPr marL="7702" marR="7702" marT="77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l" fontAlgn="ctr"/>
                      <a:r>
                        <a:rPr lang="ko-KR" altLang="en-US" sz="900" b="0" i="0" u="none" strike="noStrike" dirty="0">
                          <a:solidFill>
                            <a:srgbClr val="0000FF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안전보건 예산 편성 및 집행</a:t>
                      </a:r>
                    </a:p>
                  </a:txBody>
                  <a:tcPr marL="7702" marR="7702" marT="77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상시</a:t>
                      </a:r>
                    </a:p>
                  </a:txBody>
                  <a:tcPr marL="7702" marR="7702" marT="77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lang="en-US" altLang="ko-K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- 2024</a:t>
                      </a:r>
                      <a:r>
                        <a:rPr lang="ko-KR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년 안전보건 운영계획 수립 시 예산 편성</a:t>
                      </a:r>
                      <a:br>
                        <a:rPr lang="ko-KR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ko-KR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lang="en-US" altLang="ko-KR" sz="900" b="0" i="0" u="none" strike="noStrike" dirty="0">
                          <a:solidFill>
                            <a:srgbClr val="0000FF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- 2024</a:t>
                      </a:r>
                      <a:r>
                        <a:rPr lang="ko-KR" altLang="en-US" sz="900" b="0" i="0" u="none" strike="noStrike" dirty="0">
                          <a:solidFill>
                            <a:srgbClr val="0000FF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년 안전보건 예산 대비 </a:t>
                      </a:r>
                      <a:r>
                        <a:rPr lang="en-US" altLang="ko-KR" sz="900" b="0" i="0" u="none" strike="noStrike" dirty="0">
                          <a:solidFill>
                            <a:srgbClr val="0000FF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15% </a:t>
                      </a:r>
                      <a:r>
                        <a:rPr lang="ko-KR" altLang="en-US" sz="900" b="0" i="0" u="none" strike="noStrike" dirty="0">
                          <a:solidFill>
                            <a:srgbClr val="0000FF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집행 </a:t>
                      </a:r>
                      <a:r>
                        <a:rPr lang="en-US" altLang="ko-KR" sz="900" b="0" i="0" u="none" strike="noStrike" dirty="0">
                          <a:solidFill>
                            <a:srgbClr val="0000FF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(6</a:t>
                      </a:r>
                      <a:r>
                        <a:rPr lang="ko-KR" altLang="en-US" sz="900" b="0" i="0" u="none" strike="noStrike" dirty="0">
                          <a:solidFill>
                            <a:srgbClr val="0000FF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월말 기준</a:t>
                      </a:r>
                      <a:r>
                        <a:rPr lang="en-US" altLang="ko-KR" sz="900" b="0" i="0" u="none" strike="noStrike" dirty="0">
                          <a:solidFill>
                            <a:srgbClr val="0000FF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  <a:endParaRPr lang="ko-KR" altLang="en-US" sz="900" b="0" i="0" u="none" strike="noStrike" dirty="0">
                        <a:solidFill>
                          <a:srgbClr val="0000FF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7702" marR="7702" marT="77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99138859"/>
                  </a:ext>
                </a:extLst>
              </a:tr>
              <a:tr h="47991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</a:t>
                      </a:r>
                    </a:p>
                  </a:txBody>
                  <a:tcPr marL="7702" marR="7702" marT="77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시행령 제</a:t>
                      </a:r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</a:t>
                      </a:r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조</a:t>
                      </a:r>
                      <a:b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제</a:t>
                      </a:r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5</a:t>
                      </a:r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호</a:t>
                      </a:r>
                    </a:p>
                  </a:txBody>
                  <a:tcPr marL="7702" marR="7702" marT="77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권한 및 평가</a:t>
                      </a:r>
                    </a:p>
                  </a:txBody>
                  <a:tcPr marL="7702" marR="7702" marT="77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l" fontAlgn="ctr"/>
                      <a:r>
                        <a:rPr lang="ko-KR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lang="ko-KR" altLang="en-US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안전보건관리책임자등</a:t>
                      </a:r>
                      <a:r>
                        <a:rPr lang="ko-KR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권한 부여 및 평가 </a:t>
                      </a:r>
                    </a:p>
                  </a:txBody>
                  <a:tcPr marL="7702" marR="7702" marT="77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반기</a:t>
                      </a:r>
                    </a:p>
                  </a:txBody>
                  <a:tcPr marL="7702" marR="7702" marT="77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lang="en-US" altLang="ko-K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- </a:t>
                      </a:r>
                      <a:r>
                        <a:rPr lang="ko-KR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중대재해처벌법 지침 내 권한 및 예산 부여 수립</a:t>
                      </a:r>
                      <a:br>
                        <a:rPr lang="ko-KR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ko-KR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lang="en-US" altLang="ko-K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- </a:t>
                      </a:r>
                      <a:r>
                        <a:rPr lang="ko-KR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안전보건관리책임자 및 관리감독자 </a:t>
                      </a:r>
                      <a:r>
                        <a:rPr lang="en-US" altLang="ko-K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435</a:t>
                      </a:r>
                      <a:r>
                        <a:rPr lang="ko-KR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名 반기 평가 실시</a:t>
                      </a:r>
                    </a:p>
                  </a:txBody>
                  <a:tcPr marL="7702" marR="7702" marT="77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4627184"/>
                  </a:ext>
                </a:extLst>
              </a:tr>
              <a:tr h="47991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5</a:t>
                      </a:r>
                    </a:p>
                  </a:txBody>
                  <a:tcPr marL="7702" marR="7702" marT="77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시행령 제</a:t>
                      </a:r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</a:t>
                      </a:r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조</a:t>
                      </a:r>
                      <a:b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제</a:t>
                      </a:r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6</a:t>
                      </a:r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호</a:t>
                      </a:r>
                    </a:p>
                  </a:txBody>
                  <a:tcPr marL="7702" marR="7702" marT="77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전문 인력</a:t>
                      </a:r>
                    </a:p>
                  </a:txBody>
                  <a:tcPr marL="7702" marR="7702" marT="77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l" fontAlgn="ctr"/>
                      <a:r>
                        <a:rPr lang="ko-KR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안전보건 전문 인력 배치 </a:t>
                      </a:r>
                    </a:p>
                  </a:txBody>
                  <a:tcPr marL="7702" marR="7702" marT="77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상시</a:t>
                      </a:r>
                    </a:p>
                  </a:txBody>
                  <a:tcPr marL="7702" marR="7702" marT="77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lang="en-US" altLang="ko-K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- </a:t>
                      </a:r>
                      <a:r>
                        <a:rPr lang="ko-KR" altLang="en-US" sz="900" b="0" i="0" u="none" strike="noStrike" dirty="0">
                          <a:solidFill>
                            <a:srgbClr val="0000FF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사업장별</a:t>
                      </a:r>
                      <a:r>
                        <a:rPr lang="en-US" altLang="ko-KR" sz="900" b="0" i="0" u="none" strike="noStrike" dirty="0">
                          <a:solidFill>
                            <a:srgbClr val="0000FF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/</a:t>
                      </a:r>
                      <a:r>
                        <a:rPr lang="ko-KR" altLang="en-US" sz="900" b="0" i="0" u="none" strike="noStrike" dirty="0" err="1">
                          <a:solidFill>
                            <a:srgbClr val="0000FF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현장별</a:t>
                      </a:r>
                      <a:r>
                        <a:rPr lang="ko-KR" altLang="en-US" sz="900" b="0" i="0" u="none" strike="noStrike" dirty="0">
                          <a:solidFill>
                            <a:srgbClr val="0000FF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lang="en-US" altLang="ko-KR" sz="900" b="0" i="0" u="none" strike="noStrike" dirty="0">
                          <a:solidFill>
                            <a:srgbClr val="0000FF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11</a:t>
                      </a:r>
                      <a:r>
                        <a:rPr lang="ko-KR" altLang="en-US" sz="900" b="0" i="0" u="none" strike="noStrike" dirty="0">
                          <a:solidFill>
                            <a:srgbClr val="0000FF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개소 </a:t>
                      </a:r>
                      <a:r>
                        <a:rPr lang="en-US" altLang="ko-KR" sz="900" b="0" i="0" u="none" strike="noStrike" dirty="0">
                          <a:solidFill>
                            <a:srgbClr val="0000FF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16</a:t>
                      </a:r>
                      <a:r>
                        <a:rPr lang="ko-KR" altLang="en-US" sz="900" b="0" i="0" u="none" strike="noStrike" dirty="0">
                          <a:solidFill>
                            <a:srgbClr val="0000FF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名 적정 배치</a:t>
                      </a:r>
                    </a:p>
                  </a:txBody>
                  <a:tcPr marL="7702" marR="7702" marT="77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02486862"/>
                  </a:ext>
                </a:extLst>
              </a:tr>
              <a:tr h="47991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6</a:t>
                      </a:r>
                    </a:p>
                  </a:txBody>
                  <a:tcPr marL="7702" marR="7702" marT="77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시행령 제</a:t>
                      </a:r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</a:t>
                      </a:r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조</a:t>
                      </a:r>
                      <a:b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제</a:t>
                      </a:r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7</a:t>
                      </a:r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호</a:t>
                      </a:r>
                    </a:p>
                  </a:txBody>
                  <a:tcPr marL="7702" marR="7702" marT="77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b="0" i="0" u="none" strike="noStrike" dirty="0">
                          <a:solidFill>
                            <a:srgbClr val="0000FF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의견 청취</a:t>
                      </a:r>
                    </a:p>
                  </a:txBody>
                  <a:tcPr marL="7702" marR="7702" marT="77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l" fontAlgn="ctr"/>
                      <a:r>
                        <a:rPr lang="ko-KR" altLang="en-US" sz="900" b="0" i="0" u="none" strike="noStrike" dirty="0">
                          <a:solidFill>
                            <a:srgbClr val="0000FF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종사자 의견 청취 및 점검 </a:t>
                      </a:r>
                    </a:p>
                  </a:txBody>
                  <a:tcPr marL="7702" marR="7702" marT="77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반기</a:t>
                      </a:r>
                    </a:p>
                  </a:txBody>
                  <a:tcPr marL="7702" marR="7702" marT="77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900" b="0" i="0" u="none" strike="noStrike" dirty="0">
                          <a:solidFill>
                            <a:srgbClr val="0000FF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lang="en-US" altLang="ko-KR" sz="900" b="0" i="0" u="none" strike="noStrike" dirty="0">
                          <a:solidFill>
                            <a:srgbClr val="0000FF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- </a:t>
                      </a:r>
                      <a:r>
                        <a:rPr lang="ko-KR" altLang="en-US" sz="900" b="0" i="0" u="none" strike="noStrike" dirty="0">
                          <a:solidFill>
                            <a:srgbClr val="0000FF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중대재해처벌법 지침 내 의견 청취 절차 수립 </a:t>
                      </a:r>
                      <a:br>
                        <a:rPr lang="ko-KR" altLang="en-US" sz="900" b="0" i="0" u="none" strike="noStrike" dirty="0">
                          <a:solidFill>
                            <a:srgbClr val="0000FF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ko-KR" altLang="en-US" sz="900" b="0" i="0" u="none" strike="noStrike" dirty="0">
                          <a:solidFill>
                            <a:srgbClr val="0000FF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lang="en-US" altLang="ko-KR" sz="900" b="0" i="0" u="none" strike="noStrike" dirty="0">
                          <a:solidFill>
                            <a:srgbClr val="0000FF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- </a:t>
                      </a:r>
                      <a:r>
                        <a:rPr lang="ko-KR" altLang="en-US" sz="900" b="0" i="0" u="none" strike="noStrike" dirty="0">
                          <a:solidFill>
                            <a:srgbClr val="0000FF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반기 점검 실시 결과 총 </a:t>
                      </a:r>
                      <a:r>
                        <a:rPr lang="en-US" altLang="ko-KR" sz="900" b="0" i="0" u="none" strike="noStrike" dirty="0">
                          <a:solidFill>
                            <a:srgbClr val="0000FF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43</a:t>
                      </a:r>
                      <a:r>
                        <a:rPr lang="ko-KR" altLang="en-US" sz="900" b="0" i="0" u="none" strike="noStrike" dirty="0">
                          <a:solidFill>
                            <a:srgbClr val="0000FF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건 의견 접수</a:t>
                      </a:r>
                      <a:r>
                        <a:rPr lang="en-US" altLang="ko-KR" sz="900" b="0" i="0" u="none" strike="noStrike" dirty="0">
                          <a:solidFill>
                            <a:srgbClr val="0000FF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/</a:t>
                      </a:r>
                      <a:r>
                        <a:rPr lang="ko-KR" altLang="en-US" sz="900" b="0" i="0" u="none" strike="noStrike" dirty="0">
                          <a:solidFill>
                            <a:srgbClr val="0000FF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조치</a:t>
                      </a:r>
                    </a:p>
                  </a:txBody>
                  <a:tcPr marL="7702" marR="7702" marT="77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4481763"/>
                  </a:ext>
                </a:extLst>
              </a:tr>
              <a:tr h="47991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7</a:t>
                      </a:r>
                    </a:p>
                  </a:txBody>
                  <a:tcPr marL="7702" marR="7702" marT="77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시행령 제</a:t>
                      </a:r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</a:t>
                      </a:r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조</a:t>
                      </a:r>
                      <a:b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제</a:t>
                      </a:r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8</a:t>
                      </a:r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호</a:t>
                      </a:r>
                    </a:p>
                  </a:txBody>
                  <a:tcPr marL="7702" marR="7702" marT="77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비상 대응</a:t>
                      </a:r>
                    </a:p>
                  </a:txBody>
                  <a:tcPr marL="7702" marR="7702" marT="77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l" fontAlgn="ctr"/>
                      <a:r>
                        <a:rPr lang="ko-KR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중대산업재해 대응 절차 수립 및 점검</a:t>
                      </a:r>
                    </a:p>
                  </a:txBody>
                  <a:tcPr marL="7702" marR="7702" marT="77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반기</a:t>
                      </a:r>
                    </a:p>
                  </a:txBody>
                  <a:tcPr marL="7702" marR="7702" marT="77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lang="en-US" altLang="ko-K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- </a:t>
                      </a:r>
                      <a:r>
                        <a:rPr lang="ko-KR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중대재해처벌법 지침 내 비상상황 대응 절차 수립</a:t>
                      </a:r>
                      <a:br>
                        <a:rPr lang="ko-KR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ko-KR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lang="en-US" altLang="ko-K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- </a:t>
                      </a:r>
                      <a:r>
                        <a:rPr lang="ko-KR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총 </a:t>
                      </a:r>
                      <a:r>
                        <a:rPr lang="en-US" altLang="ko-K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12</a:t>
                      </a:r>
                      <a:r>
                        <a:rPr lang="ko-KR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개 현장 비상상황 훈련 실시 확인</a:t>
                      </a:r>
                    </a:p>
                  </a:txBody>
                  <a:tcPr marL="7702" marR="7702" marT="77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8576668"/>
                  </a:ext>
                </a:extLst>
              </a:tr>
              <a:tr h="47991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8</a:t>
                      </a:r>
                    </a:p>
                  </a:txBody>
                  <a:tcPr marL="7702" marR="7702" marT="77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시행령 제</a:t>
                      </a:r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</a:t>
                      </a:r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조</a:t>
                      </a:r>
                      <a:b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제</a:t>
                      </a:r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9</a:t>
                      </a:r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호</a:t>
                      </a:r>
                    </a:p>
                  </a:txBody>
                  <a:tcPr marL="7702" marR="7702" marT="77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b="0" i="0" u="none" strike="noStrike" dirty="0">
                          <a:solidFill>
                            <a:srgbClr val="0000FF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협력사 관리</a:t>
                      </a:r>
                    </a:p>
                  </a:txBody>
                  <a:tcPr marL="7702" marR="7702" marT="77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l" fontAlgn="ctr"/>
                      <a:r>
                        <a:rPr lang="ko-KR" altLang="en-US" sz="900" b="0" i="0" u="none" strike="noStrike" dirty="0">
                          <a:solidFill>
                            <a:srgbClr val="0000FF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lang="ko-KR" altLang="en-US" sz="900" b="0" i="0" u="none" strike="noStrike" dirty="0" err="1">
                          <a:solidFill>
                            <a:srgbClr val="0000FF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도급∙용역∙위탁</a:t>
                      </a:r>
                      <a:r>
                        <a:rPr lang="ko-KR" altLang="en-US" sz="900" b="0" i="0" u="none" strike="noStrike" dirty="0">
                          <a:solidFill>
                            <a:srgbClr val="0000FF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시 안전보건 확보 기준 수립 및 점검</a:t>
                      </a:r>
                    </a:p>
                  </a:txBody>
                  <a:tcPr marL="7702" marR="7702" marT="77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반기</a:t>
                      </a:r>
                    </a:p>
                  </a:txBody>
                  <a:tcPr marL="7702" marR="7702" marT="77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lang="en-US" altLang="ko-KR" sz="900" b="0" i="0" u="none" strike="noStrike" dirty="0">
                          <a:solidFill>
                            <a:srgbClr val="0000FF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- </a:t>
                      </a:r>
                      <a:r>
                        <a:rPr lang="ko-KR" altLang="en-US" sz="900" b="0" i="0" u="none" strike="noStrike" dirty="0">
                          <a:solidFill>
                            <a:srgbClr val="0000FF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중대재해처벌법 지침 내 </a:t>
                      </a:r>
                      <a:r>
                        <a:rPr lang="ko-KR" altLang="en-US" sz="900" b="0" i="0" u="none" strike="noStrike" dirty="0" err="1">
                          <a:solidFill>
                            <a:srgbClr val="0000FF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협력사</a:t>
                      </a:r>
                      <a:r>
                        <a:rPr lang="ko-KR" altLang="en-US" sz="900" b="0" i="0" u="none" strike="noStrike" dirty="0">
                          <a:solidFill>
                            <a:srgbClr val="0000FF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관리 기준 수립</a:t>
                      </a:r>
                      <a:br>
                        <a:rPr lang="ko-KR" altLang="en-US" sz="900" b="0" i="0" u="none" strike="noStrike" dirty="0">
                          <a:solidFill>
                            <a:srgbClr val="0000FF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ko-KR" altLang="en-US" sz="900" b="0" i="0" u="none" strike="noStrike" dirty="0">
                          <a:solidFill>
                            <a:srgbClr val="0000FF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lang="en-US" altLang="ko-KR" sz="900" b="0" i="0" u="none" strike="noStrike" dirty="0">
                          <a:solidFill>
                            <a:srgbClr val="0000FF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- </a:t>
                      </a:r>
                      <a:r>
                        <a:rPr lang="ko-KR" altLang="en-US" sz="900" b="0" i="0" u="none" strike="noStrike" dirty="0">
                          <a:solidFill>
                            <a:srgbClr val="0000FF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상반기 총 </a:t>
                      </a:r>
                      <a:r>
                        <a:rPr lang="en-US" altLang="ko-KR" sz="900" b="0" i="0" u="none" strike="noStrike" dirty="0">
                          <a:solidFill>
                            <a:srgbClr val="0000FF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69</a:t>
                      </a:r>
                      <a:r>
                        <a:rPr lang="ko-KR" altLang="en-US" sz="900" b="0" i="0" u="none" strike="noStrike" dirty="0">
                          <a:solidFill>
                            <a:srgbClr val="0000FF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개社 안전보건 수준평가 실시 </a:t>
                      </a:r>
                    </a:p>
                  </a:txBody>
                  <a:tcPr marL="7702" marR="7702" marT="77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9845478"/>
                  </a:ext>
                </a:extLst>
              </a:tr>
              <a:tr h="47991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9</a:t>
                      </a:r>
                    </a:p>
                  </a:txBody>
                  <a:tcPr marL="7702" marR="7702" marT="77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중처법 제</a:t>
                      </a:r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</a:t>
                      </a:r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조</a:t>
                      </a:r>
                      <a:br>
                        <a:rPr lang="ko-KR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제</a:t>
                      </a:r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</a:t>
                      </a:r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항 제</a:t>
                      </a:r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</a:t>
                      </a:r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호</a:t>
                      </a:r>
                    </a:p>
                  </a:txBody>
                  <a:tcPr marL="7702" marR="7702" marT="77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-</a:t>
                      </a:r>
                    </a:p>
                  </a:txBody>
                  <a:tcPr marL="7702" marR="7702" marT="77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대책 수립</a:t>
                      </a:r>
                    </a:p>
                  </a:txBody>
                  <a:tcPr marL="7702" marR="7702" marT="77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l" fontAlgn="ctr"/>
                      <a:r>
                        <a:rPr lang="ko-KR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재해 발생 시 재발방지 대책의 수립 및 이행 </a:t>
                      </a:r>
                    </a:p>
                  </a:txBody>
                  <a:tcPr marL="7702" marR="7702" marT="77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발생 시</a:t>
                      </a:r>
                    </a:p>
                  </a:txBody>
                  <a:tcPr marL="7702" marR="7702" marT="77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lang="en-US" altLang="ko-K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- </a:t>
                      </a:r>
                      <a:r>
                        <a:rPr lang="ko-KR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국내 및 해외 총 </a:t>
                      </a:r>
                      <a:r>
                        <a:rPr lang="en-US" altLang="ko-K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</a:t>
                      </a:r>
                      <a:r>
                        <a:rPr lang="ko-KR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건 산업재해 발생 </a:t>
                      </a:r>
                      <a:br>
                        <a:rPr lang="ko-KR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ko-KR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lang="en-US" altLang="ko-K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- </a:t>
                      </a:r>
                      <a:r>
                        <a:rPr lang="ko-KR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재발 방지 대책 수립</a:t>
                      </a:r>
                    </a:p>
                  </a:txBody>
                  <a:tcPr marL="7702" marR="7702" marT="77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67400993"/>
                  </a:ext>
                </a:extLst>
              </a:tr>
              <a:tr h="47991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10</a:t>
                      </a:r>
                    </a:p>
                  </a:txBody>
                  <a:tcPr marL="7702" marR="7702" marT="77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중처법</a:t>
                      </a:r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제</a:t>
                      </a:r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</a:t>
                      </a:r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조</a:t>
                      </a:r>
                      <a:b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제</a:t>
                      </a:r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</a:t>
                      </a:r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항 제</a:t>
                      </a:r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</a:t>
                      </a:r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호</a:t>
                      </a:r>
                    </a:p>
                  </a:txBody>
                  <a:tcPr marL="7702" marR="7702" marT="77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시행령 제</a:t>
                      </a:r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5</a:t>
                      </a:r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조</a:t>
                      </a:r>
                      <a:b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제</a:t>
                      </a:r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</a:t>
                      </a:r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항</a:t>
                      </a:r>
                    </a:p>
                  </a:txBody>
                  <a:tcPr marL="7702" marR="7702" marT="77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법규 준수</a:t>
                      </a:r>
                    </a:p>
                  </a:txBody>
                  <a:tcPr marL="7702" marR="7702" marT="77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l" fontAlgn="ctr"/>
                      <a:r>
                        <a:rPr lang="ko-KR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안전보건 관계 법령 의무 이행 상태 점검 및 조치</a:t>
                      </a:r>
                    </a:p>
                  </a:txBody>
                  <a:tcPr marL="7702" marR="7702" marT="77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반기</a:t>
                      </a:r>
                    </a:p>
                  </a:txBody>
                  <a:tcPr marL="7702" marR="7702" marT="77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lang="en-US" altLang="ko-K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- </a:t>
                      </a:r>
                      <a:r>
                        <a:rPr lang="ko-KR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안전보건 관계 법령 의무이행 상태 및 교육 실시 </a:t>
                      </a:r>
                      <a:endParaRPr lang="en-US" altLang="ko-KR" sz="9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algn="l" fontAlgn="ctr"/>
                      <a:r>
                        <a:rPr lang="en-US" altLang="ko-K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 </a:t>
                      </a:r>
                      <a:r>
                        <a:rPr lang="ko-KR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상태 점검 결과 불합리 총 </a:t>
                      </a:r>
                      <a:r>
                        <a:rPr lang="en-US" altLang="ko-K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100</a:t>
                      </a:r>
                      <a:r>
                        <a:rPr lang="ko-KR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건 확인</a:t>
                      </a:r>
                      <a:r>
                        <a:rPr lang="en-US" altLang="ko-K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/</a:t>
                      </a:r>
                      <a:r>
                        <a:rPr lang="ko-KR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개선 중</a:t>
                      </a:r>
                      <a:endParaRPr lang="en-US" altLang="ko-KR" sz="9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7702" marR="7702" marT="77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26801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22309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90"/>
          <p:cNvSpPr txBox="1">
            <a:spLocks noChangeArrowheads="1"/>
          </p:cNvSpPr>
          <p:nvPr/>
        </p:nvSpPr>
        <p:spPr>
          <a:xfrm>
            <a:off x="287338" y="260648"/>
            <a:ext cx="7473974" cy="427757"/>
          </a:xfrm>
          <a:prstGeom prst="rect">
            <a:avLst/>
          </a:prstGeom>
          <a:noFill/>
          <a:ln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2"/>
                </a:solidFill>
                <a:latin typeface="Lucida Sans" panose="020B0602030504020204" pitchFamily="34" charset="0"/>
                <a:ea typeface="맑은 고딕" panose="020B0503020000020004" pitchFamily="50" charset="-127"/>
                <a:cs typeface="+mj-cs"/>
              </a:defRPr>
            </a:lvl1pPr>
            <a:lvl2pPr algn="l" rtl="0" fontAlgn="base" latinLnBrk="1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2"/>
                </a:solidFill>
                <a:latin typeface="Arial" pitchFamily="34" charset="0"/>
                <a:ea typeface="돋움체" pitchFamily="49" charset="-127"/>
                <a:cs typeface="굴림" pitchFamily="50" charset="-127"/>
              </a:defRPr>
            </a:lvl2pPr>
            <a:lvl3pPr algn="l" rtl="0" fontAlgn="base" latinLnBrk="1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2"/>
                </a:solidFill>
                <a:latin typeface="Arial" pitchFamily="34" charset="0"/>
                <a:ea typeface="돋움체" pitchFamily="49" charset="-127"/>
                <a:cs typeface="굴림" pitchFamily="50" charset="-127"/>
              </a:defRPr>
            </a:lvl3pPr>
            <a:lvl4pPr algn="l" rtl="0" fontAlgn="base" latinLnBrk="1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2"/>
                </a:solidFill>
                <a:latin typeface="Arial" pitchFamily="34" charset="0"/>
                <a:ea typeface="돋움체" pitchFamily="49" charset="-127"/>
                <a:cs typeface="굴림" pitchFamily="50" charset="-127"/>
              </a:defRPr>
            </a:lvl4pPr>
            <a:lvl5pPr algn="l" rtl="0" fontAlgn="base" latinLnBrk="1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2"/>
                </a:solidFill>
                <a:latin typeface="Arial" pitchFamily="34" charset="0"/>
                <a:ea typeface="돋움체" pitchFamily="49" charset="-127"/>
                <a:cs typeface="굴림" pitchFamily="50" charset="-127"/>
              </a:defRPr>
            </a:lvl5pPr>
            <a:lvl6pPr marL="457200" algn="l" rtl="0" fontAlgn="base" latinLnBrk="1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2"/>
                </a:solidFill>
                <a:latin typeface="Arial" pitchFamily="34" charset="0"/>
                <a:ea typeface="돋움체" pitchFamily="49" charset="-127"/>
                <a:cs typeface="굴림" pitchFamily="50" charset="-127"/>
              </a:defRPr>
            </a:lvl6pPr>
            <a:lvl7pPr marL="914400" algn="l" rtl="0" fontAlgn="base" latinLnBrk="1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2"/>
                </a:solidFill>
                <a:latin typeface="Arial" pitchFamily="34" charset="0"/>
                <a:ea typeface="돋움체" pitchFamily="49" charset="-127"/>
                <a:cs typeface="굴림" pitchFamily="50" charset="-127"/>
              </a:defRPr>
            </a:lvl7pPr>
            <a:lvl8pPr marL="1371600" algn="l" rtl="0" fontAlgn="base" latinLnBrk="1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2"/>
                </a:solidFill>
                <a:latin typeface="Arial" pitchFamily="34" charset="0"/>
                <a:ea typeface="돋움체" pitchFamily="49" charset="-127"/>
                <a:cs typeface="굴림" pitchFamily="50" charset="-127"/>
              </a:defRPr>
            </a:lvl8pPr>
            <a:lvl9pPr marL="1828800" algn="l" rtl="0" fontAlgn="base" latinLnBrk="1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2"/>
                </a:solidFill>
                <a:latin typeface="Arial" pitchFamily="34" charset="0"/>
                <a:ea typeface="돋움체" pitchFamily="49" charset="-127"/>
                <a:cs typeface="굴림" pitchFamily="50" charset="-127"/>
              </a:defRPr>
            </a:lvl9pPr>
          </a:lstStyle>
          <a:p>
            <a:pPr marL="342900" indent="-342900">
              <a:spcBef>
                <a:spcPct val="20000"/>
              </a:spcBef>
              <a:buNone/>
            </a:pPr>
            <a:r>
              <a:rPr lang="en-US" altLang="ko-KR" sz="2000" kern="0" dirty="0">
                <a:solidFill>
                  <a:schemeClr val="tx1"/>
                </a:solidFill>
                <a:latin typeface="맑은 고딕" panose="020B0503020000020004" pitchFamily="50" charset="-127"/>
              </a:rPr>
              <a:t>4. </a:t>
            </a:r>
            <a:r>
              <a:rPr lang="ko-KR" altLang="en-US" sz="2000" kern="0" dirty="0">
                <a:solidFill>
                  <a:schemeClr val="tx1"/>
                </a:solidFill>
                <a:latin typeface="맑은 고딕" panose="020B0503020000020004" pitchFamily="50" charset="-127"/>
              </a:rPr>
              <a:t>중대재해처벌법 </a:t>
            </a:r>
            <a:r>
              <a:rPr lang="en-US" altLang="ko-KR" sz="2000" kern="0" dirty="0">
                <a:solidFill>
                  <a:schemeClr val="tx1"/>
                </a:solidFill>
                <a:latin typeface="맑은 고딕" panose="020B0503020000020004" pitchFamily="50" charset="-127"/>
              </a:rPr>
              <a:t>[</a:t>
            </a:r>
            <a:r>
              <a:rPr lang="ko-KR" altLang="en-US" sz="2000" kern="0" dirty="0">
                <a:solidFill>
                  <a:schemeClr val="tx1"/>
                </a:solidFill>
                <a:latin typeface="맑은 고딕" panose="020B0503020000020004" pitchFamily="50" charset="-127"/>
              </a:rPr>
              <a:t>제 </a:t>
            </a:r>
            <a:r>
              <a:rPr lang="en-US" altLang="ko-KR" sz="2000" kern="0" dirty="0">
                <a:solidFill>
                  <a:schemeClr val="tx1"/>
                </a:solidFill>
                <a:latin typeface="맑은 고딕" panose="020B0503020000020004" pitchFamily="50" charset="-127"/>
              </a:rPr>
              <a:t>15</a:t>
            </a:r>
            <a:r>
              <a:rPr lang="ko-KR" altLang="en-US" sz="2000" kern="0" dirty="0">
                <a:solidFill>
                  <a:schemeClr val="tx1"/>
                </a:solidFill>
                <a:latin typeface="맑은 고딕" panose="020B0503020000020004" pitchFamily="50" charset="-127"/>
              </a:rPr>
              <a:t>호 판결</a:t>
            </a:r>
            <a:r>
              <a:rPr lang="en-US" altLang="ko-KR" sz="2000" kern="0" dirty="0">
                <a:solidFill>
                  <a:schemeClr val="tx1"/>
                </a:solidFill>
                <a:latin typeface="맑은 고딕" panose="020B0503020000020004" pitchFamily="50" charset="-127"/>
              </a:rPr>
              <a:t>]</a:t>
            </a:r>
          </a:p>
        </p:txBody>
      </p:sp>
      <p:sp>
        <p:nvSpPr>
          <p:cNvPr id="16" name="아래로 구부러진 화살표 27">
            <a:extLst>
              <a:ext uri="{FF2B5EF4-FFF2-40B4-BE49-F238E27FC236}">
                <a16:creationId xmlns:a16="http://schemas.microsoft.com/office/drawing/2014/main" id="{8055474F-1F2E-4CBA-AA53-C7AA0B88F06C}"/>
              </a:ext>
            </a:extLst>
          </p:cNvPr>
          <p:cNvSpPr/>
          <p:nvPr/>
        </p:nvSpPr>
        <p:spPr bwMode="auto">
          <a:xfrm rot="5400000">
            <a:off x="4156405" y="3337327"/>
            <a:ext cx="3239357" cy="1016632"/>
          </a:xfrm>
          <a:prstGeom prst="curvedDownArrow">
            <a:avLst>
              <a:gd name="adj1" fmla="val 25000"/>
              <a:gd name="adj2" fmla="val 50000"/>
              <a:gd name="adj3" fmla="val 43168"/>
            </a:avLst>
          </a:prstGeom>
          <a:solidFill>
            <a:srgbClr val="FFC000"/>
          </a:solidFill>
          <a:ln w="3175">
            <a:solidFill>
              <a:srgbClr val="C0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12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7" name="모서리가 둥근 직사각형 28">
            <a:extLst>
              <a:ext uri="{FF2B5EF4-FFF2-40B4-BE49-F238E27FC236}">
                <a16:creationId xmlns:a16="http://schemas.microsoft.com/office/drawing/2014/main" id="{2F8CB17F-DF31-4DA8-A0E5-F9157A870797}"/>
              </a:ext>
            </a:extLst>
          </p:cNvPr>
          <p:cNvSpPr/>
          <p:nvPr/>
        </p:nvSpPr>
        <p:spPr bwMode="auto">
          <a:xfrm>
            <a:off x="979059" y="5037640"/>
            <a:ext cx="4288710" cy="1356997"/>
          </a:xfrm>
          <a:prstGeom prst="roundRect">
            <a:avLst/>
          </a:prstGeom>
          <a:noFill/>
          <a:ln w="6350" cap="flat" cmpd="sng" algn="ctr">
            <a:solidFill>
              <a:srgbClr val="0066FF"/>
            </a:solidFill>
            <a:prstDash val="solid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1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맑은 고딕" pitchFamily="50" charset="-127"/>
                <a:ea typeface="맑은 고딕" pitchFamily="50" charset="-127"/>
                <a:sym typeface="Arial"/>
              </a:rPr>
              <a:t>외부안전전문컨설팅 기관이 사고발생 열흘 전 안전점검을 </a:t>
            </a:r>
            <a:endParaRPr kumimoji="0" lang="en-US" altLang="ko-KR" sz="11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맑은 고딕" pitchFamily="50" charset="-127"/>
              <a:ea typeface="맑은 고딕" pitchFamily="50" charset="-127"/>
              <a:sym typeface="Arial"/>
            </a:endParaRPr>
          </a:p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1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맑은 고딕" pitchFamily="50" charset="-127"/>
                <a:ea typeface="맑은 고딕" pitchFamily="50" charset="-127"/>
                <a:sym typeface="Arial"/>
              </a:rPr>
              <a:t>통해 해당 기계의 위험성을 경고하였으나 </a:t>
            </a:r>
            <a:r>
              <a:rPr kumimoji="0" lang="ko-KR" altLang="en-US" sz="1100" kern="0" dirty="0">
                <a:latin typeface="맑은 고딕" pitchFamily="50" charset="-127"/>
                <a:ea typeface="맑은 고딕" pitchFamily="50" charset="-127"/>
                <a:sym typeface="Arial"/>
              </a:rPr>
              <a:t>개선조치 미 이행</a:t>
            </a:r>
            <a:endParaRPr kumimoji="0" lang="en-US" altLang="ko-KR" sz="1100" kern="0" dirty="0">
              <a:latin typeface="맑은 고딕" pitchFamily="50" charset="-127"/>
              <a:ea typeface="맑은 고딕" pitchFamily="50" charset="-127"/>
              <a:sym typeface="Arial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1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맑은 고딕" pitchFamily="50" charset="-127"/>
              <a:ea typeface="맑은 고딕" pitchFamily="50" charset="-127"/>
              <a:sym typeface="Aria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300" kern="0" dirty="0">
                <a:latin typeface="맑은 고딕" pitchFamily="50" charset="-127"/>
                <a:ea typeface="맑은 고딕" pitchFamily="50" charset="-127"/>
                <a:sym typeface="Arial"/>
              </a:rPr>
              <a:t>경영책임자 징역</a:t>
            </a:r>
            <a:r>
              <a:rPr kumimoji="0" lang="en-US" altLang="ko-KR" sz="1300" kern="0" dirty="0">
                <a:latin typeface="맑은 고딕" pitchFamily="50" charset="-127"/>
                <a:ea typeface="맑은 고딕" pitchFamily="50" charset="-127"/>
                <a:sym typeface="Arial"/>
              </a:rPr>
              <a:t>2</a:t>
            </a:r>
            <a:r>
              <a:rPr kumimoji="0" lang="ko-KR" altLang="en-US" sz="1300" kern="0" dirty="0">
                <a:latin typeface="맑은 고딕" pitchFamily="50" charset="-127"/>
                <a:ea typeface="맑은 고딕" pitchFamily="50" charset="-127"/>
                <a:sym typeface="Arial"/>
              </a:rPr>
              <a:t>년 구형 </a:t>
            </a:r>
            <a:r>
              <a:rPr kumimoji="0" lang="en-US" altLang="ko-KR" sz="1300" kern="0" dirty="0">
                <a:latin typeface="맑은 고딕" pitchFamily="50" charset="-127"/>
                <a:ea typeface="맑은 고딕" pitchFamily="50" charset="-127"/>
                <a:sym typeface="Arial"/>
              </a:rPr>
              <a:t>(</a:t>
            </a:r>
            <a:r>
              <a:rPr kumimoji="0" lang="ko-KR" altLang="en-US" sz="1300" kern="0" dirty="0">
                <a:latin typeface="맑은 고딕" pitchFamily="50" charset="-127"/>
                <a:ea typeface="맑은 고딕" pitchFamily="50" charset="-127"/>
                <a:sym typeface="Arial"/>
              </a:rPr>
              <a:t>집행유예 제외</a:t>
            </a:r>
            <a:r>
              <a:rPr kumimoji="0" lang="en-US" altLang="ko-KR" sz="1300" kern="0" dirty="0">
                <a:latin typeface="맑은 고딕" pitchFamily="50" charset="-127"/>
                <a:ea typeface="맑은 고딕" pitchFamily="50" charset="-127"/>
                <a:sym typeface="Arial"/>
              </a:rPr>
              <a:t>)</a:t>
            </a:r>
            <a:endParaRPr kumimoji="0" lang="ko-KR" altLang="en-US" sz="13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맑은 고딕" pitchFamily="50" charset="-127"/>
              <a:ea typeface="맑은 고딕" pitchFamily="50" charset="-127"/>
              <a:sym typeface="Arial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1F2C2EF3-8F4A-4E3B-9D13-2C17EE4A92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5264" y="3669181"/>
            <a:ext cx="2285548" cy="2772371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E007B630-071A-4EA9-9394-C101ECD81F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6638" y="980728"/>
            <a:ext cx="2285548" cy="268845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E8AB242-0785-436C-AE89-65A111981C38}"/>
              </a:ext>
            </a:extLst>
          </p:cNvPr>
          <p:cNvSpPr txBox="1"/>
          <p:nvPr/>
        </p:nvSpPr>
        <p:spPr>
          <a:xfrm>
            <a:off x="344488" y="917779"/>
            <a:ext cx="9361574" cy="37287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  <a:buNone/>
            </a:pPr>
            <a:r>
              <a:rPr lang="ko-KR" altLang="en-US" sz="1300" b="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▶ </a:t>
            </a:r>
            <a:r>
              <a:rPr lang="ko-KR" altLang="en-US" sz="13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중대재해처벌법 시행된 이래 최고형 사례</a:t>
            </a:r>
            <a:r>
              <a:rPr lang="en-US" altLang="ko-KR" sz="13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_2024</a:t>
            </a:r>
            <a:r>
              <a:rPr lang="ko-KR" altLang="en-US" sz="13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년</a:t>
            </a:r>
            <a:r>
              <a:rPr lang="en-US" altLang="ko-KR" sz="13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4</a:t>
            </a:r>
            <a:r>
              <a:rPr lang="ko-KR" altLang="en-US" sz="13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월</a:t>
            </a:r>
            <a:r>
              <a:rPr lang="en-US" altLang="ko-KR" sz="13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4</a:t>
            </a:r>
            <a:r>
              <a:rPr lang="ko-KR" altLang="en-US" sz="13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일 울산지법 판결</a:t>
            </a:r>
            <a:endParaRPr lang="en-US" altLang="ko-KR" sz="1300" b="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l">
              <a:lnSpc>
                <a:spcPct val="170000"/>
              </a:lnSpc>
              <a:buNone/>
            </a:pPr>
            <a:r>
              <a:rPr lang="en-US" altLang="ko-KR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    - </a:t>
            </a:r>
            <a:r>
              <a:rPr lang="ko-KR" altLang="en-US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피고인 </a:t>
            </a:r>
            <a:r>
              <a:rPr lang="en-US" altLang="ko-KR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lang="ko-KR" altLang="en-US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주식회사 </a:t>
            </a:r>
            <a:r>
              <a:rPr lang="ko-KR" altLang="en-US" sz="12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엠텍</a:t>
            </a:r>
            <a:r>
              <a:rPr lang="ko-KR" altLang="en-US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[</a:t>
            </a:r>
            <a:r>
              <a:rPr lang="ko-KR" altLang="en-US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자동차부품 제조업</a:t>
            </a:r>
            <a:r>
              <a:rPr lang="en-US" altLang="ko-KR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], </a:t>
            </a:r>
            <a:r>
              <a:rPr lang="ko-KR" altLang="en-US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대표이사 및 총괄이사</a:t>
            </a:r>
            <a:endParaRPr lang="en-US" altLang="ko-KR" sz="12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l">
              <a:lnSpc>
                <a:spcPct val="170000"/>
              </a:lnSpc>
              <a:buNone/>
            </a:pPr>
            <a:r>
              <a:rPr lang="en-US" altLang="ko-KR" sz="11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      1) </a:t>
            </a:r>
            <a:r>
              <a:rPr lang="ko-KR" altLang="en-US" sz="11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내용</a:t>
            </a:r>
            <a:r>
              <a:rPr lang="en-US" altLang="ko-KR" sz="11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/>
            </a:r>
            <a:br>
              <a:rPr lang="en-US" altLang="ko-KR" sz="1150" dirty="0">
                <a:latin typeface="맑은 고딕" panose="020B0503020000020004" pitchFamily="50" charset="-127"/>
                <a:ea typeface="맑은 고딕" panose="020B0503020000020004" pitchFamily="50" charset="-127"/>
              </a:rPr>
            </a:br>
            <a:r>
              <a:rPr lang="en-US" altLang="ko-KR" sz="1150" dirty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        </a:t>
            </a:r>
            <a:r>
              <a:rPr lang="ko-KR" altLang="en-US" sz="1150" dirty="0" err="1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다이캐스팅</a:t>
            </a:r>
            <a:r>
              <a:rPr lang="ko-KR" altLang="en-US" sz="1150" dirty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기계</a:t>
            </a:r>
            <a:r>
              <a:rPr lang="en-US" altLang="ko-KR" sz="1150" dirty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150" dirty="0" err="1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콜드챔버</a:t>
            </a:r>
            <a:r>
              <a:rPr lang="en-US" altLang="ko-KR" sz="1150" dirty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 </a:t>
            </a:r>
            <a:r>
              <a:rPr lang="ko-KR" altLang="en-US" sz="1150" dirty="0" err="1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안전문</a:t>
            </a:r>
            <a:r>
              <a:rPr lang="ko-KR" altLang="en-US" sz="1150" dirty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방호장치에 결함이 있음을 </a:t>
            </a:r>
            <a:r>
              <a:rPr lang="en-US" altLang="ko-KR" sz="1150" dirty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/>
            </a:r>
            <a:br>
              <a:rPr lang="en-US" altLang="ko-KR" sz="1150" dirty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</a:br>
            <a:r>
              <a:rPr lang="en-US" altLang="ko-KR" sz="1150" dirty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        </a:t>
            </a:r>
            <a:r>
              <a:rPr lang="ko-KR" altLang="en-US" sz="1150" dirty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인지하고도 해당 유해</a:t>
            </a:r>
            <a:r>
              <a:rPr lang="en-US" altLang="ko-KR" sz="1150" dirty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·</a:t>
            </a:r>
            <a:r>
              <a:rPr lang="ko-KR" altLang="en-US" sz="1150" dirty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위험요인의 제거 등을 위한 필요한 </a:t>
            </a:r>
            <a:r>
              <a:rPr lang="en-US" altLang="ko-KR" sz="1150" dirty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/>
            </a:r>
            <a:br>
              <a:rPr lang="en-US" altLang="ko-KR" sz="1150" dirty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</a:br>
            <a:r>
              <a:rPr lang="en-US" altLang="ko-KR" sz="1150" dirty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        </a:t>
            </a:r>
            <a:r>
              <a:rPr lang="ko-KR" altLang="en-US" sz="1150" dirty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조치를 취하지 않음</a:t>
            </a:r>
            <a:endParaRPr lang="en-US" altLang="ko-KR" sz="1150" dirty="0">
              <a:solidFill>
                <a:srgbClr val="0000F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l">
              <a:lnSpc>
                <a:spcPct val="170000"/>
              </a:lnSpc>
              <a:buNone/>
            </a:pPr>
            <a:r>
              <a:rPr lang="en-US" altLang="ko-KR" sz="11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      2) </a:t>
            </a:r>
            <a:r>
              <a:rPr lang="ko-KR" altLang="en-US" sz="11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직접원인</a:t>
            </a:r>
            <a:r>
              <a:rPr lang="en-US" altLang="ko-KR" sz="11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/>
            </a:r>
            <a:br>
              <a:rPr lang="en-US" altLang="ko-KR" sz="1150" dirty="0">
                <a:latin typeface="맑은 고딕" panose="020B0503020000020004" pitchFamily="50" charset="-127"/>
                <a:ea typeface="맑은 고딕" panose="020B0503020000020004" pitchFamily="50" charset="-127"/>
              </a:rPr>
            </a:br>
            <a:r>
              <a:rPr lang="en-US" altLang="ko-KR" sz="11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          </a:t>
            </a:r>
            <a:r>
              <a:rPr lang="ko-KR" altLang="en-US" sz="11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해당 설비에 결함이 있어 금형 내부 청소작업 간 재해가 발생할</a:t>
            </a:r>
            <a:r>
              <a:rPr lang="en-US" altLang="ko-KR" sz="11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/>
            </a:r>
            <a:br>
              <a:rPr lang="en-US" altLang="ko-KR" sz="1150" dirty="0">
                <a:latin typeface="맑은 고딕" panose="020B0503020000020004" pitchFamily="50" charset="-127"/>
                <a:ea typeface="맑은 고딕" panose="020B0503020000020004" pitchFamily="50" charset="-127"/>
              </a:rPr>
            </a:br>
            <a:r>
              <a:rPr lang="en-US" altLang="ko-KR" sz="11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          </a:t>
            </a:r>
            <a:r>
              <a:rPr lang="ko-KR" altLang="en-US" sz="11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위험이 예상되었음에도 기계를 정지시키지 않고 작업을 진행함</a:t>
            </a:r>
            <a:endParaRPr lang="en-US" altLang="ko-KR" sz="115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l">
              <a:lnSpc>
                <a:spcPct val="170000"/>
              </a:lnSpc>
              <a:buNone/>
            </a:pPr>
            <a:r>
              <a:rPr lang="en-US" altLang="ko-KR" sz="11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      3) </a:t>
            </a:r>
            <a:r>
              <a:rPr lang="ko-KR" altLang="en-US" sz="11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간접원인</a:t>
            </a:r>
            <a:r>
              <a:rPr lang="en-US" altLang="ko-KR" sz="11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/>
            </a:r>
            <a:br>
              <a:rPr lang="en-US" altLang="ko-KR" sz="1150" dirty="0">
                <a:latin typeface="맑은 고딕" panose="020B0503020000020004" pitchFamily="50" charset="-127"/>
                <a:ea typeface="맑은 고딕" panose="020B0503020000020004" pitchFamily="50" charset="-127"/>
              </a:rPr>
            </a:br>
            <a:r>
              <a:rPr lang="en-US" altLang="ko-KR" sz="11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          </a:t>
            </a:r>
            <a:r>
              <a:rPr lang="ko-KR" altLang="en-US" sz="11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작업지휘자 </a:t>
            </a:r>
            <a:r>
              <a:rPr lang="ko-KR" altLang="en-US" sz="115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미지정</a:t>
            </a:r>
            <a:r>
              <a:rPr lang="ko-KR" altLang="en-US" sz="11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및 협착 위험에 대한 경고 표식 미 부착</a:t>
            </a:r>
            <a:endParaRPr lang="en-US" altLang="ko-KR" sz="1150" dirty="0">
              <a:solidFill>
                <a:srgbClr val="0000F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76600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 Box 5"/>
          <p:cNvSpPr txBox="1">
            <a:spLocks noChangeArrowheads="1"/>
          </p:cNvSpPr>
          <p:nvPr/>
        </p:nvSpPr>
        <p:spPr bwMode="auto">
          <a:xfrm>
            <a:off x="255571" y="240249"/>
            <a:ext cx="6041712" cy="400110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3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2000" b="1" smtClean="0">
                <a:latin typeface="Trebuchet MS" panose="020B0603020202020204" pitchFamily="34" charset="0"/>
                <a:ea typeface="맑은 고딕" panose="020B0503020000020004" pitchFamily="50" charset="-127"/>
                <a:sym typeface="Wingdings" pitchFamily="2" charset="2"/>
              </a:rPr>
              <a:t>1.</a:t>
            </a:r>
            <a:r>
              <a:rPr lang="ko-KR" altLang="en-US" sz="2000" b="1" smtClean="0">
                <a:latin typeface="Trebuchet MS" panose="020B0603020202020204" pitchFamily="34" charset="0"/>
                <a:ea typeface="맑은 고딕" panose="020B0503020000020004" pitchFamily="50" charset="-127"/>
                <a:sym typeface="Wingdings" pitchFamily="2" charset="2"/>
              </a:rPr>
              <a:t> </a:t>
            </a:r>
            <a:r>
              <a:rPr lang="en-US" altLang="ko-KR" sz="2000" b="1" smtClean="0">
                <a:latin typeface="Trebuchet MS" panose="020B0603020202020204" pitchFamily="34" charset="0"/>
                <a:ea typeface="맑은 고딕" panose="020B0503020000020004" pitchFamily="50" charset="-127"/>
                <a:sym typeface="Wingdings" pitchFamily="2" charset="2"/>
              </a:rPr>
              <a:t>Safety Moment</a:t>
            </a:r>
            <a:endParaRPr kumimoji="0" lang="ko-KR" altLang="en-US" sz="12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Trebuchet MS" panose="020B0603020202020204" pitchFamily="34" charset="0"/>
              <a:ea typeface="맑은 고딕" panose="020B0503020000020004" pitchFamily="50" charset="-127"/>
              <a:sym typeface="Wingdings" pitchFamily="2" charset="2"/>
            </a:endParaRPr>
          </a:p>
        </p:txBody>
      </p:sp>
      <p:pic>
        <p:nvPicPr>
          <p:cNvPr id="3" name="롤러기 안전사고 예방 방법은 무엇일까_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0040" y="866987"/>
            <a:ext cx="9474200" cy="5168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975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0"/>
          <p:cNvSpPr txBox="1">
            <a:spLocks noChangeArrowheads="1"/>
          </p:cNvSpPr>
          <p:nvPr/>
        </p:nvSpPr>
        <p:spPr>
          <a:xfrm>
            <a:off x="287338" y="260648"/>
            <a:ext cx="3463780" cy="427757"/>
          </a:xfrm>
          <a:prstGeom prst="rect">
            <a:avLst/>
          </a:prstGeom>
          <a:noFill/>
          <a:ln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2"/>
                </a:solidFill>
                <a:latin typeface="Lucida Sans" panose="020B0602030504020204" pitchFamily="34" charset="0"/>
                <a:ea typeface="맑은 고딕" panose="020B0503020000020004" pitchFamily="50" charset="-127"/>
                <a:cs typeface="+mj-cs"/>
              </a:defRPr>
            </a:lvl1pPr>
            <a:lvl2pPr algn="l" rtl="0" fontAlgn="base" latinLnBrk="1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2"/>
                </a:solidFill>
                <a:latin typeface="Arial" pitchFamily="34" charset="0"/>
                <a:ea typeface="돋움체" pitchFamily="49" charset="-127"/>
                <a:cs typeface="굴림" pitchFamily="50" charset="-127"/>
              </a:defRPr>
            </a:lvl2pPr>
            <a:lvl3pPr algn="l" rtl="0" fontAlgn="base" latinLnBrk="1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2"/>
                </a:solidFill>
                <a:latin typeface="Arial" pitchFamily="34" charset="0"/>
                <a:ea typeface="돋움체" pitchFamily="49" charset="-127"/>
                <a:cs typeface="굴림" pitchFamily="50" charset="-127"/>
              </a:defRPr>
            </a:lvl3pPr>
            <a:lvl4pPr algn="l" rtl="0" fontAlgn="base" latinLnBrk="1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2"/>
                </a:solidFill>
                <a:latin typeface="Arial" pitchFamily="34" charset="0"/>
                <a:ea typeface="돋움체" pitchFamily="49" charset="-127"/>
                <a:cs typeface="굴림" pitchFamily="50" charset="-127"/>
              </a:defRPr>
            </a:lvl4pPr>
            <a:lvl5pPr algn="l" rtl="0" fontAlgn="base" latinLnBrk="1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2"/>
                </a:solidFill>
                <a:latin typeface="Arial" pitchFamily="34" charset="0"/>
                <a:ea typeface="돋움체" pitchFamily="49" charset="-127"/>
                <a:cs typeface="굴림" pitchFamily="50" charset="-127"/>
              </a:defRPr>
            </a:lvl5pPr>
            <a:lvl6pPr marL="457200" algn="l" rtl="0" fontAlgn="base" latinLnBrk="1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2"/>
                </a:solidFill>
                <a:latin typeface="Arial" pitchFamily="34" charset="0"/>
                <a:ea typeface="돋움체" pitchFamily="49" charset="-127"/>
                <a:cs typeface="굴림" pitchFamily="50" charset="-127"/>
              </a:defRPr>
            </a:lvl6pPr>
            <a:lvl7pPr marL="914400" algn="l" rtl="0" fontAlgn="base" latinLnBrk="1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2"/>
                </a:solidFill>
                <a:latin typeface="Arial" pitchFamily="34" charset="0"/>
                <a:ea typeface="돋움체" pitchFamily="49" charset="-127"/>
                <a:cs typeface="굴림" pitchFamily="50" charset="-127"/>
              </a:defRPr>
            </a:lvl7pPr>
            <a:lvl8pPr marL="1371600" algn="l" rtl="0" fontAlgn="base" latinLnBrk="1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2"/>
                </a:solidFill>
                <a:latin typeface="Arial" pitchFamily="34" charset="0"/>
                <a:ea typeface="돋움체" pitchFamily="49" charset="-127"/>
                <a:cs typeface="굴림" pitchFamily="50" charset="-127"/>
              </a:defRPr>
            </a:lvl8pPr>
            <a:lvl9pPr marL="1828800" algn="l" rtl="0" fontAlgn="base" latinLnBrk="1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2"/>
                </a:solidFill>
                <a:latin typeface="Arial" pitchFamily="34" charset="0"/>
                <a:ea typeface="돋움체" pitchFamily="49" charset="-127"/>
                <a:cs typeface="굴림" pitchFamily="50" charset="-127"/>
              </a:defRPr>
            </a:lvl9pPr>
          </a:lstStyle>
          <a:p>
            <a:pPr marL="342900" indent="-342900">
              <a:spcBef>
                <a:spcPct val="20000"/>
              </a:spcBef>
              <a:buNone/>
            </a:pPr>
            <a:r>
              <a:rPr lang="en-US" altLang="ko-KR" sz="2000" kern="0" dirty="0">
                <a:solidFill>
                  <a:schemeClr val="tx1"/>
                </a:solidFill>
                <a:latin typeface="맑은 고딕" panose="020B0503020000020004" pitchFamily="50" charset="-127"/>
              </a:rPr>
              <a:t>5. </a:t>
            </a:r>
            <a:r>
              <a:rPr lang="ko-KR" altLang="en-US" sz="2000" kern="0" dirty="0">
                <a:solidFill>
                  <a:schemeClr val="tx1"/>
                </a:solidFill>
                <a:latin typeface="맑은 고딕" panose="020B0503020000020004" pitchFamily="50" charset="-127"/>
              </a:rPr>
              <a:t>안전보건활동 보고</a:t>
            </a:r>
            <a:endParaRPr lang="en-US" altLang="ko-KR" sz="2000" kern="0" dirty="0">
              <a:solidFill>
                <a:schemeClr val="tx1"/>
              </a:solidFill>
              <a:latin typeface="맑은 고딕" panose="020B0503020000020004" pitchFamily="50" charset="-127"/>
            </a:endParaRPr>
          </a:p>
        </p:txBody>
      </p:sp>
      <p:sp>
        <p:nvSpPr>
          <p:cNvPr id="7" name="직사각형 6"/>
          <p:cNvSpPr/>
          <p:nvPr/>
        </p:nvSpPr>
        <p:spPr bwMode="auto">
          <a:xfrm>
            <a:off x="372038" y="928323"/>
            <a:ext cx="3137780" cy="300113"/>
          </a:xfrm>
          <a:prstGeom prst="rect">
            <a:avLst/>
          </a:prstGeom>
          <a:solidFill>
            <a:srgbClr val="1AA0DC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0488" tIns="72000" rIns="90488" bIns="4445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buNone/>
            </a:pPr>
            <a:r>
              <a:rPr lang="en-US" altLang="ko-KR" sz="1300" dirty="0">
                <a:solidFill>
                  <a:schemeClr val="bg1"/>
                </a:solidFill>
                <a:latin typeface="Lucida Sans" panose="020B0602030504020204" pitchFamily="34" charset="0"/>
                <a:ea typeface="맑은 고딕" panose="020B0503020000020004" pitchFamily="50" charset="-127"/>
                <a:cs typeface="굴림" pitchFamily="50" charset="-127"/>
              </a:rPr>
              <a:t>24</a:t>
            </a:r>
            <a:r>
              <a:rPr lang="ko-KR" altLang="en-US" sz="1300" dirty="0">
                <a:solidFill>
                  <a:schemeClr val="bg1"/>
                </a:solidFill>
                <a:latin typeface="Lucida Sans" panose="020B0602030504020204" pitchFamily="34" charset="0"/>
                <a:ea typeface="맑은 고딕" panose="020B0503020000020004" pitchFamily="50" charset="-127"/>
                <a:cs typeface="굴림" pitchFamily="50" charset="-127"/>
              </a:rPr>
              <a:t>년 하반기 산업재해 감축 로드맵</a:t>
            </a:r>
            <a:endParaRPr kumimoji="1" lang="ko-KR" altLang="en-US" sz="13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Lucida Sans" panose="020B0602030504020204" pitchFamily="34" charset="0"/>
              <a:ea typeface="맑은 고딕" panose="020B0503020000020004" pitchFamily="50" charset="-127"/>
              <a:cs typeface="굴림" pitchFamily="50" charset="-127"/>
            </a:endParaRPr>
          </a:p>
        </p:txBody>
      </p:sp>
      <p:graphicFrame>
        <p:nvGraphicFramePr>
          <p:cNvPr id="8" name="표 7">
            <a:extLst>
              <a:ext uri="{FF2B5EF4-FFF2-40B4-BE49-F238E27FC236}">
                <a16:creationId xmlns:a16="http://schemas.microsoft.com/office/drawing/2014/main" id="{1BF9EB5A-DF44-406A-8F08-E9E039AC9DD0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72036" y="1309411"/>
          <a:ext cx="9076768" cy="5235128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22289">
                  <a:extLst>
                    <a:ext uri="{9D8B030D-6E8A-4147-A177-3AD203B41FA5}">
                      <a16:colId xmlns:a16="http://schemas.microsoft.com/office/drawing/2014/main" val="1132724537"/>
                    </a:ext>
                  </a:extLst>
                </a:gridCol>
                <a:gridCol w="2189024">
                  <a:extLst>
                    <a:ext uri="{9D8B030D-6E8A-4147-A177-3AD203B41FA5}">
                      <a16:colId xmlns:a16="http://schemas.microsoft.com/office/drawing/2014/main" val="716846909"/>
                    </a:ext>
                  </a:extLst>
                </a:gridCol>
                <a:gridCol w="5218545">
                  <a:extLst>
                    <a:ext uri="{9D8B030D-6E8A-4147-A177-3AD203B41FA5}">
                      <a16:colId xmlns:a16="http://schemas.microsoft.com/office/drawing/2014/main" val="2427866830"/>
                    </a:ext>
                  </a:extLst>
                </a:gridCol>
                <a:gridCol w="1246910">
                  <a:extLst>
                    <a:ext uri="{9D8B030D-6E8A-4147-A177-3AD203B41FA5}">
                      <a16:colId xmlns:a16="http://schemas.microsoft.com/office/drawing/2014/main" val="1130544835"/>
                    </a:ext>
                  </a:extLst>
                </a:gridCol>
              </a:tblGrid>
              <a:tr h="241416"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en-US" altLang="ko-KR" sz="10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No</a:t>
                      </a:r>
                      <a:endParaRPr lang="ko-KR" altLang="en-US" sz="100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T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10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전략 과제</a:t>
                      </a:r>
                      <a:endParaRPr lang="ko-KR" altLang="en-US" sz="100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T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10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실행 방향</a:t>
                      </a:r>
                      <a:endParaRPr lang="ko-KR" altLang="en-US" sz="100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T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10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비고</a:t>
                      </a:r>
                      <a:endParaRPr lang="ko-KR" altLang="en-US" sz="100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T="0" anchor="ctr"/>
                </a:tc>
                <a:extLst>
                  <a:ext uri="{0D108BD9-81ED-4DB2-BD59-A6C34878D82A}">
                    <a16:rowId xmlns:a16="http://schemas.microsoft.com/office/drawing/2014/main" val="2752115955"/>
                  </a:ext>
                </a:extLst>
              </a:tr>
              <a:tr h="1347262"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en-US" altLang="ko-KR" sz="1000" b="1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dirty="0">
                          <a:solidFill>
                            <a:srgbClr val="0000FF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자기규율 예방체계 실행력 강화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5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① 관리감독자 및 근로자의 안전보건활동 참여 강화 </a:t>
                      </a:r>
                      <a:endParaRPr lang="en-US" altLang="ko-KR" sz="95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50" dirty="0">
                          <a:solidFill>
                            <a:srgbClr val="0000FF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   - </a:t>
                      </a:r>
                      <a:r>
                        <a:rPr lang="ko-KR" altLang="en-US" sz="950" dirty="0">
                          <a:solidFill>
                            <a:srgbClr val="0000FF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작업 전 </a:t>
                      </a:r>
                      <a:r>
                        <a:rPr lang="en-US" altLang="ko-KR" sz="950" dirty="0">
                          <a:solidFill>
                            <a:srgbClr val="0000FF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TBM </a:t>
                      </a:r>
                      <a:r>
                        <a:rPr lang="ko-KR" altLang="en-US" sz="950" dirty="0">
                          <a:solidFill>
                            <a:srgbClr val="0000FF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실시 </a:t>
                      </a:r>
                      <a:r>
                        <a:rPr lang="en-US" altLang="ko-KR" sz="950" dirty="0">
                          <a:solidFill>
                            <a:srgbClr val="0000FF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ko-KR" altLang="en-US" sz="950" dirty="0">
                          <a:solidFill>
                            <a:srgbClr val="0000FF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오전</a:t>
                      </a:r>
                      <a:r>
                        <a:rPr lang="en-US" altLang="ko-KR" sz="950" dirty="0">
                          <a:solidFill>
                            <a:srgbClr val="0000FF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/</a:t>
                      </a:r>
                      <a:r>
                        <a:rPr lang="ko-KR" altLang="en-US" sz="950" dirty="0">
                          <a:solidFill>
                            <a:srgbClr val="0000FF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오후</a:t>
                      </a:r>
                      <a:r>
                        <a:rPr lang="en-US" altLang="ko-KR" sz="950" dirty="0">
                          <a:solidFill>
                            <a:srgbClr val="0000FF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/</a:t>
                      </a:r>
                      <a:r>
                        <a:rPr lang="ko-KR" altLang="en-US" sz="950" dirty="0">
                          <a:solidFill>
                            <a:srgbClr val="0000FF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야간</a:t>
                      </a:r>
                      <a:r>
                        <a:rPr lang="en-US" altLang="ko-KR" sz="950" dirty="0">
                          <a:solidFill>
                            <a:srgbClr val="0000FF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 </a:t>
                      </a:r>
                      <a:r>
                        <a:rPr lang="ko-KR" altLang="en-US" sz="95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및 일일공정안전회의 실시 강화</a:t>
                      </a:r>
                      <a:endParaRPr lang="en-US" altLang="ko-KR" sz="95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5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② 위험성평가 현장 실행력 제고 </a:t>
                      </a:r>
                      <a:endParaRPr lang="en-US" altLang="ko-KR" sz="95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5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  </a:t>
                      </a:r>
                      <a:r>
                        <a:rPr lang="en-US" altLang="ko-KR" sz="950" baseline="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- </a:t>
                      </a:r>
                      <a:r>
                        <a:rPr lang="ko-KR" altLang="en-US" sz="950" baseline="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유해위험요인 개선대책 이행 관리 강화 </a:t>
                      </a:r>
                      <a:r>
                        <a:rPr lang="en-US" altLang="ko-KR" sz="950" baseline="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ko-KR" altLang="en-US" sz="950" baseline="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산안위 또는 협의체 결과 공유</a:t>
                      </a:r>
                      <a:r>
                        <a:rPr lang="en-US" altLang="ko-KR" sz="950" baseline="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5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③ </a:t>
                      </a:r>
                      <a:r>
                        <a:rPr lang="ko-KR" altLang="en-US" sz="950" dirty="0">
                          <a:solidFill>
                            <a:srgbClr val="0000FF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유해위험요인 확인 ∙ 개선 ∙ 이행 점검 철저</a:t>
                      </a:r>
                      <a:endParaRPr lang="en-US" altLang="ko-KR" sz="950" dirty="0">
                        <a:solidFill>
                          <a:srgbClr val="0000FF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5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    - </a:t>
                      </a:r>
                      <a:r>
                        <a:rPr lang="ko-KR" altLang="en-US" sz="950" baseline="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위험성평가 및 산업재해 예방 중심의 안전보건 활동 이행 상태 점검 강화</a:t>
                      </a:r>
                      <a:endParaRPr lang="ko-KR" altLang="en-US" sz="950" dirty="0">
                        <a:solidFill>
                          <a:srgbClr val="0000FF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endParaRPr lang="ko-KR" altLang="en-US" sz="100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90411651"/>
                  </a:ext>
                </a:extLst>
              </a:tr>
              <a:tr h="1347262"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en-US" altLang="ko-KR" sz="1000" b="1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1000" b="0" dirty="0">
                          <a:solidFill>
                            <a:srgbClr val="0000FF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안전보건 역량 강화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130000"/>
                        </a:lnSpc>
                      </a:pPr>
                      <a:r>
                        <a:rPr lang="ko-KR" altLang="en-US" sz="95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①</a:t>
                      </a:r>
                      <a:r>
                        <a:rPr lang="en-US" altLang="ko-KR" sz="950" baseline="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SFA </a:t>
                      </a:r>
                      <a:r>
                        <a:rPr lang="ko-KR" altLang="en-US" sz="950" baseline="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직원  </a:t>
                      </a:r>
                      <a:endParaRPr lang="en-US" altLang="ko-KR" sz="950" baseline="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algn="l" latinLnBrk="1">
                        <a:lnSpc>
                          <a:spcPct val="130000"/>
                        </a:lnSpc>
                      </a:pPr>
                      <a:r>
                        <a:rPr lang="en-US" altLang="ko-KR" sz="950" baseline="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   - </a:t>
                      </a:r>
                      <a:r>
                        <a:rPr lang="ko-KR" altLang="en-US" sz="950" baseline="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관리감독자 </a:t>
                      </a:r>
                      <a:r>
                        <a:rPr lang="en-US" altLang="ko-KR" sz="950" baseline="0" dirty="0">
                          <a:solidFill>
                            <a:srgbClr val="0000FF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: 24</a:t>
                      </a:r>
                      <a:r>
                        <a:rPr lang="ko-KR" altLang="en-US" sz="950" baseline="0" dirty="0">
                          <a:solidFill>
                            <a:srgbClr val="0000FF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년 하반기 </a:t>
                      </a:r>
                      <a:r>
                        <a:rPr lang="en-US" altLang="ko-KR" sz="950" baseline="0" dirty="0">
                          <a:solidFill>
                            <a:srgbClr val="0000FF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VR </a:t>
                      </a:r>
                      <a:r>
                        <a:rPr lang="ko-KR" altLang="en-US" sz="950" baseline="0" dirty="0">
                          <a:solidFill>
                            <a:srgbClr val="0000FF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안전교육을 통한 안전의식 강화</a:t>
                      </a:r>
                      <a:r>
                        <a:rPr lang="en-US" altLang="ko-KR" sz="950" baseline="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ko-KR" altLang="en-US" sz="950" baseline="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신규</a:t>
                      </a:r>
                      <a:r>
                        <a:rPr lang="en-US" altLang="ko-KR" sz="950" baseline="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+</a:t>
                      </a:r>
                      <a:r>
                        <a:rPr lang="ko-KR" altLang="en-US" sz="950" baseline="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기존직원</a:t>
                      </a:r>
                      <a:r>
                        <a:rPr lang="en-US" altLang="ko-KR" sz="950" baseline="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</a:p>
                    <a:p>
                      <a:pPr algn="l" latinLnBrk="1">
                        <a:lnSpc>
                          <a:spcPct val="130000"/>
                        </a:lnSpc>
                      </a:pPr>
                      <a:r>
                        <a:rPr lang="en-US" altLang="ko-KR" sz="950" baseline="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   - </a:t>
                      </a:r>
                      <a:r>
                        <a:rPr lang="ko-KR" altLang="en-US" sz="950" baseline="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안전관리자 </a:t>
                      </a:r>
                      <a:r>
                        <a:rPr lang="en-US" altLang="ko-KR" sz="950" baseline="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: </a:t>
                      </a:r>
                      <a:r>
                        <a:rPr lang="ko-KR" altLang="en-US" sz="95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신규 입사자 교육 프로그램 </a:t>
                      </a:r>
                      <a:r>
                        <a:rPr lang="en-US" altLang="ko-KR" sz="95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Upgrade </a:t>
                      </a:r>
                      <a:r>
                        <a:rPr lang="ko-KR" altLang="en-US" sz="95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및 실행력 강화를 통한 조기 안정화</a:t>
                      </a:r>
                      <a:endParaRPr lang="en-US" altLang="ko-KR" sz="95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algn="l" latinLnBrk="1">
                        <a:lnSpc>
                          <a:spcPct val="130000"/>
                        </a:lnSpc>
                      </a:pPr>
                      <a:r>
                        <a:rPr lang="ko-KR" altLang="en-US" sz="95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② 협력사 근로자 </a:t>
                      </a:r>
                      <a:r>
                        <a:rPr lang="ko-KR" altLang="en-US" sz="950" baseline="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endParaRPr lang="en-US" altLang="ko-KR" sz="950" baseline="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algn="l" latinLnBrk="1">
                        <a:lnSpc>
                          <a:spcPct val="130000"/>
                        </a:lnSpc>
                      </a:pPr>
                      <a:r>
                        <a:rPr lang="en-US" altLang="ko-KR" sz="950" baseline="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   - </a:t>
                      </a:r>
                      <a:r>
                        <a:rPr lang="ko-KR" altLang="en-US" sz="950" baseline="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현장 개설 전 </a:t>
                      </a:r>
                      <a:r>
                        <a:rPr lang="en-US" altLang="ko-KR" sz="950" baseline="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Kick off Meeting </a:t>
                      </a:r>
                      <a:r>
                        <a:rPr lang="ko-KR" altLang="en-US" sz="950" baseline="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시</a:t>
                      </a:r>
                      <a:r>
                        <a:rPr lang="en-US" altLang="ko-KR" sz="950" baseline="0" dirty="0">
                          <a:solidFill>
                            <a:srgbClr val="0000FF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lang="ko-KR" altLang="en-US" sz="950" baseline="0" dirty="0">
                          <a:solidFill>
                            <a:srgbClr val="0000FF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신규 작업 시</a:t>
                      </a:r>
                      <a:r>
                        <a:rPr lang="en-US" altLang="ko-KR" sz="950" baseline="0" dirty="0">
                          <a:solidFill>
                            <a:srgbClr val="0000FF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VR </a:t>
                      </a:r>
                      <a:r>
                        <a:rPr lang="ko-KR" altLang="en-US" sz="950" baseline="0" dirty="0">
                          <a:solidFill>
                            <a:srgbClr val="0000FF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안전교육 실시</a:t>
                      </a:r>
                      <a:endParaRPr lang="en-US" altLang="ko-KR" sz="950" dirty="0">
                        <a:solidFill>
                          <a:srgbClr val="0000FF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algn="l" latinLnBrk="1">
                        <a:lnSpc>
                          <a:spcPct val="130000"/>
                        </a:lnSpc>
                      </a:pPr>
                      <a:r>
                        <a:rPr lang="en-US" altLang="ko-KR" sz="95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   - </a:t>
                      </a:r>
                      <a:r>
                        <a:rPr lang="ko-KR" altLang="en-US" sz="95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협력사 투입 초기 안전보건 규정</a:t>
                      </a:r>
                      <a:r>
                        <a:rPr lang="en-US" altLang="ko-KR" sz="95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lang="ko-KR" altLang="en-US" sz="95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위험성평가</a:t>
                      </a:r>
                      <a:r>
                        <a:rPr lang="ko-KR" altLang="en-US" sz="950" baseline="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및</a:t>
                      </a:r>
                      <a:r>
                        <a:rPr lang="en-US" altLang="ko-KR" sz="950" baseline="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lang="ko-KR" altLang="en-US" sz="95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중점 관리사항 교육 강화</a:t>
                      </a:r>
                      <a:endParaRPr lang="en-US" altLang="ko-KR" sz="950" baseline="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endParaRPr lang="ko-KR" altLang="en-US" sz="100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57478223"/>
                  </a:ext>
                </a:extLst>
              </a:tr>
              <a:tr h="1133142"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en-US" altLang="ko-KR" sz="1000" b="1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1000" b="0" dirty="0">
                          <a:solidFill>
                            <a:srgbClr val="0000FF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산업재해 재발방지 강화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130000"/>
                        </a:lnSpc>
                      </a:pPr>
                      <a:r>
                        <a:rPr lang="ko-KR" altLang="en-US" sz="95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① </a:t>
                      </a:r>
                      <a:r>
                        <a:rPr lang="ko-KR" altLang="en-US" sz="950" kern="1200" baseline="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산업재해 발생 현장 관리 강화 </a:t>
                      </a:r>
                      <a:endParaRPr lang="en-US" altLang="ko-KR" sz="950" kern="1200" baseline="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algn="l" latinLnBrk="1">
                        <a:lnSpc>
                          <a:spcPct val="130000"/>
                        </a:lnSpc>
                      </a:pPr>
                      <a:r>
                        <a:rPr lang="en-US" altLang="ko-KR" sz="950" kern="1200" baseline="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      </a:t>
                      </a:r>
                      <a:r>
                        <a:rPr lang="en-US" altLang="ko-KR" sz="950" kern="1200" baseline="0" dirty="0">
                          <a:solidFill>
                            <a:srgbClr val="0000FF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- </a:t>
                      </a:r>
                      <a:r>
                        <a:rPr lang="ko-KR" altLang="en-US" sz="950" kern="1200" baseline="0" dirty="0">
                          <a:solidFill>
                            <a:srgbClr val="0000FF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현장 특별점검 실시 및 정기점검 월 </a:t>
                      </a:r>
                      <a:r>
                        <a:rPr lang="en-US" altLang="ko-KR" sz="950" kern="1200" baseline="0" dirty="0">
                          <a:solidFill>
                            <a:srgbClr val="0000FF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</a:t>
                      </a:r>
                      <a:r>
                        <a:rPr lang="ko-KR" altLang="en-US" sz="950" kern="1200" baseline="0" dirty="0">
                          <a:solidFill>
                            <a:srgbClr val="0000FF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회 주기 확대 적용</a:t>
                      </a:r>
                      <a:endParaRPr lang="en-US" altLang="ko-KR" sz="950" kern="1200" baseline="0" dirty="0">
                        <a:solidFill>
                          <a:srgbClr val="0000FF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algn="l" latinLnBrk="1">
                        <a:lnSpc>
                          <a:spcPct val="130000"/>
                        </a:lnSpc>
                      </a:pPr>
                      <a:r>
                        <a:rPr lang="en-US" altLang="ko-KR" sz="950" kern="1200" baseline="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      - </a:t>
                      </a:r>
                      <a:r>
                        <a:rPr lang="ko-KR" altLang="en-US" sz="950" kern="1200" baseline="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재해 발생 현장 협력사 대상 </a:t>
                      </a:r>
                      <a:r>
                        <a:rPr lang="en-US" altLang="ko-KR" sz="950" kern="1200" baseline="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VR </a:t>
                      </a:r>
                      <a:r>
                        <a:rPr lang="ko-KR" altLang="en-US" sz="950" kern="1200" baseline="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안전교육 실시 </a:t>
                      </a:r>
                      <a:endParaRPr lang="en-US" altLang="ko-KR" sz="950" kern="1200" baseline="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algn="l" latinLnBrk="1">
                        <a:lnSpc>
                          <a:spcPct val="130000"/>
                        </a:lnSpc>
                      </a:pPr>
                      <a:r>
                        <a:rPr lang="ko-KR" altLang="en-US" sz="950" kern="1200" baseline="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② </a:t>
                      </a:r>
                      <a:r>
                        <a:rPr lang="ko-KR" altLang="en-US" sz="950" kern="1200" baseline="0" dirty="0">
                          <a:solidFill>
                            <a:srgbClr val="0000FF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안전관리 우수 시상제도 운영</a:t>
                      </a:r>
                      <a:endParaRPr lang="en-US" altLang="ko-KR" sz="950" kern="1200" baseline="0" dirty="0">
                        <a:solidFill>
                          <a:srgbClr val="0000FF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algn="l" latinLnBrk="1">
                        <a:lnSpc>
                          <a:spcPct val="130000"/>
                        </a:lnSpc>
                      </a:pPr>
                      <a:r>
                        <a:rPr lang="en-US" altLang="ko-KR" sz="950" baseline="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   - </a:t>
                      </a:r>
                      <a:r>
                        <a:rPr lang="ko-KR" altLang="en-US" sz="950" baseline="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우수 관리감독자 대상 우수안전상 시상</a:t>
                      </a:r>
                      <a:r>
                        <a:rPr lang="en-US" altLang="ko-KR" sz="950" baseline="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lang="ko-KR" altLang="en-US" sz="950" baseline="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개선제안제도 시상 실시</a:t>
                      </a:r>
                      <a:endParaRPr lang="en-US" altLang="ko-KR" sz="950" baseline="0" dirty="0">
                        <a:solidFill>
                          <a:srgbClr val="0000FF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endParaRPr lang="en-US" altLang="ko-KR" sz="100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algn="ctr" latinLnBrk="1">
                        <a:lnSpc>
                          <a:spcPct val="150000"/>
                        </a:lnSpc>
                      </a:pPr>
                      <a:endParaRPr lang="en-US" altLang="ko-KR" sz="100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algn="ctr" latinLnBrk="1">
                        <a:lnSpc>
                          <a:spcPct val="150000"/>
                        </a:lnSpc>
                      </a:pPr>
                      <a:endParaRPr lang="ko-KR" altLang="en-US" sz="100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15366590"/>
                  </a:ext>
                </a:extLst>
              </a:tr>
              <a:tr h="1133142"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en-US" altLang="ko-KR" sz="1000" b="1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1000" b="0" dirty="0">
                          <a:solidFill>
                            <a:srgbClr val="0000FF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기타 관리방안</a:t>
                      </a:r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/>
                      </a:r>
                      <a:br>
                        <a:rPr lang="en-US" altLang="ko-KR" sz="10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불가피한 사고로 인한 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/>
                      </a:r>
                      <a:br>
                        <a:rPr lang="en-US" altLang="ko-KR" sz="9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Business Impact 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최소화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  <a:endParaRPr lang="ko-KR" altLang="en-US" sz="1000" b="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130000"/>
                        </a:lnSpc>
                      </a:pPr>
                      <a:r>
                        <a:rPr lang="ko-KR" altLang="en-US" sz="95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① </a:t>
                      </a:r>
                      <a:r>
                        <a:rPr lang="ko-KR" altLang="en-US" sz="950" dirty="0">
                          <a:solidFill>
                            <a:srgbClr val="0000FF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협력사 근로자 국내 산재보험 및 </a:t>
                      </a:r>
                      <a:r>
                        <a:rPr lang="ko-KR" altLang="en-US" sz="950" dirty="0" err="1">
                          <a:solidFill>
                            <a:srgbClr val="0000FF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해외근재보험</a:t>
                      </a:r>
                      <a:r>
                        <a:rPr lang="ko-KR" altLang="en-US" sz="950" dirty="0">
                          <a:solidFill>
                            <a:srgbClr val="0000FF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가입 상태 확인 강화</a:t>
                      </a:r>
                      <a:endParaRPr lang="en-US" altLang="ko-KR" sz="950" dirty="0">
                        <a:solidFill>
                          <a:srgbClr val="0000FF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algn="l" latinLnBrk="1">
                        <a:lnSpc>
                          <a:spcPct val="130000"/>
                        </a:lnSpc>
                      </a:pPr>
                      <a:r>
                        <a:rPr lang="en-US" altLang="ko-KR" sz="950" baseline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  - </a:t>
                      </a:r>
                      <a:r>
                        <a:rPr lang="ko-KR" altLang="en-US" sz="950" baseline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업무 </a:t>
                      </a:r>
                      <a:r>
                        <a:rPr lang="en-US" altLang="ko-KR" sz="950" baseline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Process : </a:t>
                      </a:r>
                      <a:br>
                        <a:rPr lang="en-US" altLang="ko-KR" sz="950" baseline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en-US" altLang="ko-KR" sz="950" baseline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     </a:t>
                      </a:r>
                      <a:r>
                        <a:rPr lang="ko-KR" altLang="en-US" sz="950" baseline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㉠ 사업장</a:t>
                      </a:r>
                      <a:r>
                        <a:rPr lang="en-US" altLang="ko-KR" sz="950" baseline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/</a:t>
                      </a:r>
                      <a:r>
                        <a:rPr lang="ko-KR" altLang="en-US" sz="950" baseline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사외조립장 협력사 근로자 산재보험 가입상태 확인 후 작업 실시</a:t>
                      </a:r>
                      <a:r>
                        <a:rPr lang="en-US" altLang="ko-KR" sz="950" baseline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/>
                      </a:r>
                      <a:br>
                        <a:rPr lang="en-US" altLang="ko-KR" sz="950" baseline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en-US" altLang="ko-KR" sz="950" baseline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     </a:t>
                      </a:r>
                      <a:r>
                        <a:rPr lang="ko-KR" altLang="en-US" sz="950" baseline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㉡ 해외현장 협력사 근로자 </a:t>
                      </a:r>
                      <a:r>
                        <a:rPr lang="en-US" altLang="ko-KR" sz="950" baseline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PJT </a:t>
                      </a:r>
                      <a:r>
                        <a:rPr lang="ko-KR" altLang="en-US" sz="950" baseline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수행 시 </a:t>
                      </a:r>
                      <a:r>
                        <a:rPr lang="ko-KR" altLang="en-US" sz="950" baseline="0" dirty="0" err="1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해외근재보험</a:t>
                      </a:r>
                      <a:r>
                        <a:rPr lang="ko-KR" altLang="en-US" sz="950" baseline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가입상태 확인 후 작업 실시</a:t>
                      </a:r>
                      <a:r>
                        <a:rPr lang="en-US" altLang="ko-KR" sz="950" baseline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/>
                      </a:r>
                      <a:br>
                        <a:rPr lang="en-US" altLang="ko-KR" sz="950" baseline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en-US" altLang="ko-KR" sz="950" baseline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     </a:t>
                      </a:r>
                      <a:r>
                        <a:rPr lang="ko-KR" altLang="en-US" sz="950" baseline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㉢ 가입상태 지속적 </a:t>
                      </a:r>
                      <a:r>
                        <a:rPr lang="en-US" altLang="ko-KR" sz="950" baseline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F/B </a:t>
                      </a:r>
                      <a:r>
                        <a:rPr lang="ko-KR" altLang="en-US" sz="950" baseline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관리</a:t>
                      </a:r>
                      <a:endParaRPr lang="en-US" altLang="ko-KR" sz="950" baseline="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ko-KR" altLang="en-US" sz="95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국내산재</a:t>
                      </a:r>
                      <a:r>
                        <a:rPr lang="en-US" altLang="ko-KR" sz="95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/</a:t>
                      </a:r>
                      <a:r>
                        <a:rPr lang="ko-KR" altLang="en-US" sz="950" dirty="0" err="1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해외근재</a:t>
                      </a:r>
                      <a:endParaRPr lang="en-US" altLang="ko-KR" sz="95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ko-KR" altLang="en-US" sz="95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보험 미 가입 시</a:t>
                      </a:r>
                      <a:endParaRPr lang="en-US" altLang="ko-KR" sz="95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ko-KR" altLang="en-US" sz="95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작업 금지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439115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70728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0"/>
          <p:cNvSpPr txBox="1">
            <a:spLocks noChangeArrowheads="1"/>
          </p:cNvSpPr>
          <p:nvPr/>
        </p:nvSpPr>
        <p:spPr>
          <a:xfrm>
            <a:off x="287338" y="260648"/>
            <a:ext cx="3463780" cy="427757"/>
          </a:xfrm>
          <a:prstGeom prst="rect">
            <a:avLst/>
          </a:prstGeom>
          <a:noFill/>
          <a:ln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2"/>
                </a:solidFill>
                <a:latin typeface="Lucida Sans" panose="020B0602030504020204" pitchFamily="34" charset="0"/>
                <a:ea typeface="맑은 고딕" panose="020B0503020000020004" pitchFamily="50" charset="-127"/>
                <a:cs typeface="+mj-cs"/>
              </a:defRPr>
            </a:lvl1pPr>
            <a:lvl2pPr algn="l" rtl="0" fontAlgn="base" latinLnBrk="1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2"/>
                </a:solidFill>
                <a:latin typeface="Arial" pitchFamily="34" charset="0"/>
                <a:ea typeface="돋움체" pitchFamily="49" charset="-127"/>
                <a:cs typeface="굴림" pitchFamily="50" charset="-127"/>
              </a:defRPr>
            </a:lvl2pPr>
            <a:lvl3pPr algn="l" rtl="0" fontAlgn="base" latinLnBrk="1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2"/>
                </a:solidFill>
                <a:latin typeface="Arial" pitchFamily="34" charset="0"/>
                <a:ea typeface="돋움체" pitchFamily="49" charset="-127"/>
                <a:cs typeface="굴림" pitchFamily="50" charset="-127"/>
              </a:defRPr>
            </a:lvl3pPr>
            <a:lvl4pPr algn="l" rtl="0" fontAlgn="base" latinLnBrk="1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2"/>
                </a:solidFill>
                <a:latin typeface="Arial" pitchFamily="34" charset="0"/>
                <a:ea typeface="돋움체" pitchFamily="49" charset="-127"/>
                <a:cs typeface="굴림" pitchFamily="50" charset="-127"/>
              </a:defRPr>
            </a:lvl4pPr>
            <a:lvl5pPr algn="l" rtl="0" fontAlgn="base" latinLnBrk="1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2"/>
                </a:solidFill>
                <a:latin typeface="Arial" pitchFamily="34" charset="0"/>
                <a:ea typeface="돋움체" pitchFamily="49" charset="-127"/>
                <a:cs typeface="굴림" pitchFamily="50" charset="-127"/>
              </a:defRPr>
            </a:lvl5pPr>
            <a:lvl6pPr marL="457200" algn="l" rtl="0" fontAlgn="base" latinLnBrk="1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2"/>
                </a:solidFill>
                <a:latin typeface="Arial" pitchFamily="34" charset="0"/>
                <a:ea typeface="돋움체" pitchFamily="49" charset="-127"/>
                <a:cs typeface="굴림" pitchFamily="50" charset="-127"/>
              </a:defRPr>
            </a:lvl6pPr>
            <a:lvl7pPr marL="914400" algn="l" rtl="0" fontAlgn="base" latinLnBrk="1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2"/>
                </a:solidFill>
                <a:latin typeface="Arial" pitchFamily="34" charset="0"/>
                <a:ea typeface="돋움체" pitchFamily="49" charset="-127"/>
                <a:cs typeface="굴림" pitchFamily="50" charset="-127"/>
              </a:defRPr>
            </a:lvl7pPr>
            <a:lvl8pPr marL="1371600" algn="l" rtl="0" fontAlgn="base" latinLnBrk="1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2"/>
                </a:solidFill>
                <a:latin typeface="Arial" pitchFamily="34" charset="0"/>
                <a:ea typeface="돋움체" pitchFamily="49" charset="-127"/>
                <a:cs typeface="굴림" pitchFamily="50" charset="-127"/>
              </a:defRPr>
            </a:lvl8pPr>
            <a:lvl9pPr marL="1828800" algn="l" rtl="0" fontAlgn="base" latinLnBrk="1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2"/>
                </a:solidFill>
                <a:latin typeface="Arial" pitchFamily="34" charset="0"/>
                <a:ea typeface="돋움체" pitchFamily="49" charset="-127"/>
                <a:cs typeface="굴림" pitchFamily="50" charset="-127"/>
              </a:defRPr>
            </a:lvl9pPr>
          </a:lstStyle>
          <a:p>
            <a:pPr marL="342900" indent="-342900">
              <a:spcBef>
                <a:spcPct val="20000"/>
              </a:spcBef>
              <a:buNone/>
            </a:pPr>
            <a:r>
              <a:rPr lang="en-US" altLang="ko-KR" sz="2000" kern="0" dirty="0">
                <a:solidFill>
                  <a:schemeClr val="tx1"/>
                </a:solidFill>
                <a:latin typeface="맑은 고딕" panose="020B0503020000020004" pitchFamily="50" charset="-127"/>
              </a:rPr>
              <a:t>5. </a:t>
            </a:r>
            <a:r>
              <a:rPr lang="ko-KR" altLang="en-US" sz="2000" kern="0" dirty="0">
                <a:solidFill>
                  <a:schemeClr val="tx1"/>
                </a:solidFill>
                <a:latin typeface="맑은 고딕" panose="020B0503020000020004" pitchFamily="50" charset="-127"/>
              </a:rPr>
              <a:t>안전보건활동 보고</a:t>
            </a:r>
            <a:endParaRPr lang="en-US" altLang="ko-KR" sz="2000" kern="0" dirty="0">
              <a:solidFill>
                <a:schemeClr val="tx1"/>
              </a:solidFill>
              <a:latin typeface="맑은 고딕" panose="020B0503020000020004" pitchFamily="50" charset="-127"/>
            </a:endParaRPr>
          </a:p>
        </p:txBody>
      </p:sp>
      <p:sp>
        <p:nvSpPr>
          <p:cNvPr id="7" name="직사각형 6"/>
          <p:cNvSpPr/>
          <p:nvPr/>
        </p:nvSpPr>
        <p:spPr bwMode="auto">
          <a:xfrm>
            <a:off x="372038" y="928323"/>
            <a:ext cx="2413107" cy="288032"/>
          </a:xfrm>
          <a:prstGeom prst="rect">
            <a:avLst/>
          </a:prstGeom>
          <a:solidFill>
            <a:srgbClr val="1AA0DC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0488" tIns="72000" rIns="90488" bIns="4445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defTabSz="914400" rtl="0" eaLnBrk="1" fontAlgn="base" latin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lang="ko-KR" altLang="en-US" sz="1300" dirty="0">
                <a:solidFill>
                  <a:schemeClr val="bg1"/>
                </a:solidFill>
                <a:latin typeface="Lucida Sans" panose="020B0602030504020204" pitchFamily="34" charset="0"/>
                <a:ea typeface="맑은 고딕" panose="020B0503020000020004" pitchFamily="50" charset="-127"/>
                <a:cs typeface="굴림" pitchFamily="50" charset="-127"/>
              </a:rPr>
              <a:t>상</a:t>
            </a:r>
            <a:r>
              <a:rPr kumimoji="1" lang="ko-KR" altLang="en-US" sz="13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Lucida Sans" panose="020B0602030504020204" pitchFamily="34" charset="0"/>
                <a:ea typeface="맑은 고딕" panose="020B0503020000020004" pitchFamily="50" charset="-127"/>
                <a:cs typeface="굴림" pitchFamily="50" charset="-127"/>
              </a:rPr>
              <a:t>반기 산업재해 예방 활동</a:t>
            </a:r>
          </a:p>
        </p:txBody>
      </p:sp>
      <p:graphicFrame>
        <p:nvGraphicFramePr>
          <p:cNvPr id="6" name="표 5">
            <a:extLst>
              <a:ext uri="{FF2B5EF4-FFF2-40B4-BE49-F238E27FC236}">
                <a16:creationId xmlns:a16="http://schemas.microsoft.com/office/drawing/2014/main" id="{EB4E912A-DA03-4C00-912B-854A678C83DD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72037" y="1311563"/>
          <a:ext cx="9206071" cy="5070763"/>
        </p:xfrm>
        <a:graphic>
          <a:graphicData uri="http://schemas.openxmlformats.org/drawingml/2006/table">
            <a:tbl>
              <a:tblPr/>
              <a:tblGrid>
                <a:gridCol w="883066">
                  <a:extLst>
                    <a:ext uri="{9D8B030D-6E8A-4147-A177-3AD203B41FA5}">
                      <a16:colId xmlns:a16="http://schemas.microsoft.com/office/drawing/2014/main" val="1721914183"/>
                    </a:ext>
                  </a:extLst>
                </a:gridCol>
                <a:gridCol w="556714">
                  <a:extLst>
                    <a:ext uri="{9D8B030D-6E8A-4147-A177-3AD203B41FA5}">
                      <a16:colId xmlns:a16="http://schemas.microsoft.com/office/drawing/2014/main" val="3893536883"/>
                    </a:ext>
                  </a:extLst>
                </a:gridCol>
                <a:gridCol w="2424756">
                  <a:extLst>
                    <a:ext uri="{9D8B030D-6E8A-4147-A177-3AD203B41FA5}">
                      <a16:colId xmlns:a16="http://schemas.microsoft.com/office/drawing/2014/main" val="3520054595"/>
                    </a:ext>
                  </a:extLst>
                </a:gridCol>
                <a:gridCol w="3973036">
                  <a:extLst>
                    <a:ext uri="{9D8B030D-6E8A-4147-A177-3AD203B41FA5}">
                      <a16:colId xmlns:a16="http://schemas.microsoft.com/office/drawing/2014/main" val="568395809"/>
                    </a:ext>
                  </a:extLst>
                </a:gridCol>
                <a:gridCol w="1368499">
                  <a:extLst>
                    <a:ext uri="{9D8B030D-6E8A-4147-A177-3AD203B41FA5}">
                      <a16:colId xmlns:a16="http://schemas.microsoft.com/office/drawing/2014/main" val="1754104091"/>
                    </a:ext>
                  </a:extLst>
                </a:gridCol>
              </a:tblGrid>
              <a:tr h="225358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5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+mn-cs"/>
                        </a:rPr>
                        <a:t>일 자</a:t>
                      </a:r>
                    </a:p>
                  </a:txBody>
                  <a:tcPr marL="8010" marR="8010" marT="801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5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+mn-cs"/>
                        </a:rPr>
                        <a:t>구 분</a:t>
                      </a:r>
                    </a:p>
                  </a:txBody>
                  <a:tcPr marL="8010" marR="8010" marT="801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5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+mn-cs"/>
                        </a:rPr>
                        <a:t>활 동 내 용</a:t>
                      </a:r>
                    </a:p>
                  </a:txBody>
                  <a:tcPr marL="8010" marR="8010" marT="801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5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+mn-cs"/>
                        </a:rPr>
                        <a:t>세 부 내 용</a:t>
                      </a:r>
                    </a:p>
                  </a:txBody>
                  <a:tcPr marL="8010" marR="8010" marT="801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5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+mn-cs"/>
                        </a:rPr>
                        <a:t>비 고</a:t>
                      </a:r>
                    </a:p>
                  </a:txBody>
                  <a:tcPr marL="8010" marR="8010" marT="801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4459732"/>
                  </a:ext>
                </a:extLst>
              </a:tr>
              <a:tr h="391249">
                <a:tc>
                  <a:txBody>
                    <a:bodyPr/>
                    <a:lstStyle/>
                    <a:p>
                      <a:pPr marL="0" lvl="0" algn="ctr" defTabSz="914400" rtl="0" eaLnBrk="1" fontAlgn="ctr" latinLnBrk="1" hangingPunct="1">
                        <a:buNone/>
                      </a:pPr>
                      <a:r>
                        <a:rPr lang="en-US" altLang="ko-KR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1</a:t>
                      </a:r>
                      <a:r>
                        <a:rPr lang="ko-KR" altLang="en-US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월</a:t>
                      </a:r>
                      <a:endParaRPr lang="en-US" altLang="ko-KR" sz="1050" b="0" i="0" u="none" strike="noStrike" kern="12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1510" marR="1510" marT="151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ctr" latinLnBrk="1" hangingPunct="1">
                        <a:buNone/>
                      </a:pPr>
                      <a:r>
                        <a:rPr lang="ko-KR" altLang="en-US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안전</a:t>
                      </a:r>
                    </a:p>
                  </a:txBody>
                  <a:tcPr marL="1510" marR="1510" marT="151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 24</a:t>
                      </a:r>
                      <a:r>
                        <a:rPr lang="ko-KR" altLang="en-US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년도 법정 안전보건교육 계획 보고</a:t>
                      </a:r>
                    </a:p>
                  </a:txBody>
                  <a:tcPr marL="1510" marR="1510" marT="151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ᆞ</a:t>
                      </a:r>
                      <a:r>
                        <a:rPr lang="ko-KR" altLang="en-US" sz="1050" b="0" i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관리감독자</a:t>
                      </a:r>
                      <a:r>
                        <a:rPr lang="ko-KR" altLang="en-US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 교육 대상 </a:t>
                      </a:r>
                      <a:r>
                        <a:rPr lang="en-US" altLang="ko-KR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388</a:t>
                      </a:r>
                      <a:r>
                        <a:rPr lang="ko-KR" altLang="en-US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명</a:t>
                      </a:r>
                      <a:r>
                        <a:rPr lang="en-US" altLang="ko-KR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,</a:t>
                      </a:r>
                      <a:r>
                        <a:rPr lang="en-US" altLang="ko-KR" sz="1050" b="0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 </a:t>
                      </a:r>
                      <a:r>
                        <a:rPr lang="ko-KR" altLang="en-US" sz="1050" b="0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근로자 교육 대상 </a:t>
                      </a:r>
                      <a:r>
                        <a:rPr lang="en-US" altLang="ko-KR" sz="1050" b="0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351</a:t>
                      </a:r>
                      <a:r>
                        <a:rPr lang="ko-KR" altLang="en-US" sz="1050" b="0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명</a:t>
                      </a:r>
                      <a:endParaRPr lang="en-US" altLang="ko-KR" sz="1050" b="0" i="0" u="none" strike="noStrike" kern="1200" baseline="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+mn-cs"/>
                      </a:endParaRPr>
                    </a:p>
                    <a:p>
                      <a:pPr marL="0" marR="0" lvl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50" b="0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   (</a:t>
                      </a:r>
                      <a:r>
                        <a:rPr lang="ko-KR" altLang="en-US" sz="1050" b="0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예산 </a:t>
                      </a:r>
                      <a:r>
                        <a:rPr lang="en-US" altLang="ko-KR" sz="1050" b="0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: 41,000</a:t>
                      </a:r>
                      <a:r>
                        <a:rPr lang="ko-KR" altLang="en-US" sz="1050" b="0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천원</a:t>
                      </a:r>
                      <a:r>
                        <a:rPr lang="en-US" altLang="ko-KR" sz="1050" b="0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)</a:t>
                      </a:r>
                      <a:endParaRPr lang="en-US" altLang="ko-KR" sz="1050" b="0" i="0" u="none" strike="noStrike" kern="12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1510" marR="1510" marT="151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algn="l" defTabSz="914400" rtl="0" eaLnBrk="1" fontAlgn="ctr" latinLnBrk="1" hangingPunct="1">
                        <a:buNone/>
                      </a:pPr>
                      <a:r>
                        <a:rPr lang="en-US" altLang="ko-KR" sz="1050" b="0" i="0" u="none" strike="noStrike" kern="1200" dirty="0">
                          <a:solidFill>
                            <a:srgbClr val="0000FF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  739</a:t>
                      </a:r>
                      <a:r>
                        <a:rPr lang="ko-KR" altLang="en-US" sz="1050" b="0" i="0" u="none" strike="noStrike" kern="1200" dirty="0">
                          <a:solidFill>
                            <a:srgbClr val="0000FF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명 대상</a:t>
                      </a:r>
                    </a:p>
                  </a:txBody>
                  <a:tcPr marL="1510" marR="1510" marT="151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29590038"/>
                  </a:ext>
                </a:extLst>
              </a:tr>
              <a:tr h="391249">
                <a:tc>
                  <a:txBody>
                    <a:bodyPr/>
                    <a:lstStyle/>
                    <a:p>
                      <a:pPr marL="0" lvl="0" algn="ctr" defTabSz="914400" rtl="0" eaLnBrk="1" fontAlgn="ctr" latinLnBrk="1" hangingPunct="1">
                        <a:buNone/>
                      </a:pPr>
                      <a:r>
                        <a:rPr lang="en-US" altLang="ko-KR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1</a:t>
                      </a:r>
                      <a:r>
                        <a:rPr lang="ko-KR" altLang="en-US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월</a:t>
                      </a:r>
                      <a:endParaRPr lang="en-US" altLang="ko-KR" sz="1050" b="0" i="0" u="none" strike="noStrike" kern="12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1510" marR="1510" marT="151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ctr" latinLnBrk="1" hangingPunct="1">
                        <a:buNone/>
                      </a:pPr>
                      <a:r>
                        <a:rPr lang="ko-KR" altLang="en-US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보건</a:t>
                      </a:r>
                    </a:p>
                  </a:txBody>
                  <a:tcPr marL="1510" marR="1510" marT="151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 23</a:t>
                      </a:r>
                      <a:r>
                        <a:rPr lang="ko-KR" altLang="en-US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년 종합</a:t>
                      </a:r>
                      <a:r>
                        <a:rPr lang="en-US" altLang="ko-KR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/</a:t>
                      </a:r>
                      <a:r>
                        <a:rPr lang="ko-KR" altLang="en-US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일반 건강검진 결과 보고</a:t>
                      </a:r>
                    </a:p>
                  </a:txBody>
                  <a:tcPr marL="1510" marR="1510" marT="151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ᆞ</a:t>
                      </a:r>
                      <a:r>
                        <a:rPr lang="ko-KR" altLang="en-US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종합검진 </a:t>
                      </a:r>
                      <a:r>
                        <a:rPr lang="en-US" altLang="ko-KR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429</a:t>
                      </a:r>
                      <a:r>
                        <a:rPr lang="ko-KR" altLang="en-US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명 中 </a:t>
                      </a:r>
                      <a:r>
                        <a:rPr lang="en-US" altLang="ko-KR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429</a:t>
                      </a:r>
                      <a:r>
                        <a:rPr lang="ko-KR" altLang="en-US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명 수검 </a:t>
                      </a:r>
                      <a:r>
                        <a:rPr lang="en-US" altLang="ko-KR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(100% </a:t>
                      </a:r>
                      <a:r>
                        <a:rPr lang="ko-KR" altLang="en-US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수검</a:t>
                      </a:r>
                      <a:r>
                        <a:rPr lang="en-US" altLang="ko-KR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)</a:t>
                      </a:r>
                      <a:br>
                        <a:rPr lang="en-US" altLang="ko-KR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</a:br>
                      <a:r>
                        <a:rPr lang="en-US" altLang="ko-KR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ᆞ</a:t>
                      </a:r>
                      <a:r>
                        <a:rPr lang="ko-KR" altLang="en-US" sz="1050" b="0" i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일반검진</a:t>
                      </a:r>
                      <a:r>
                        <a:rPr lang="ko-KR" altLang="en-US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 </a:t>
                      </a:r>
                      <a:r>
                        <a:rPr lang="en-US" altLang="ko-KR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200</a:t>
                      </a:r>
                      <a:r>
                        <a:rPr lang="ko-KR" altLang="en-US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명 中 </a:t>
                      </a:r>
                      <a:r>
                        <a:rPr lang="en-US" altLang="ko-KR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200</a:t>
                      </a:r>
                      <a:r>
                        <a:rPr lang="ko-KR" altLang="en-US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명 수검 </a:t>
                      </a:r>
                      <a:r>
                        <a:rPr lang="en-US" altLang="ko-KR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(100% </a:t>
                      </a:r>
                      <a:r>
                        <a:rPr lang="ko-KR" altLang="en-US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수검</a:t>
                      </a:r>
                      <a:r>
                        <a:rPr lang="en-US" altLang="ko-KR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)</a:t>
                      </a:r>
                    </a:p>
                  </a:txBody>
                  <a:tcPr marL="1510" marR="1510" marT="151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algn="l" defTabSz="914400" rtl="0" eaLnBrk="1" fontAlgn="ctr" latinLnBrk="1" hangingPunct="1">
                        <a:buNone/>
                      </a:pPr>
                      <a:r>
                        <a:rPr lang="en-US" altLang="ko-KR" sz="1050" b="0" i="0" u="none" strike="noStrike" kern="1200" dirty="0">
                          <a:solidFill>
                            <a:srgbClr val="0000FF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  629</a:t>
                      </a:r>
                      <a:r>
                        <a:rPr lang="ko-KR" altLang="en-US" sz="1050" b="0" i="0" u="none" strike="noStrike" kern="1200" dirty="0">
                          <a:solidFill>
                            <a:srgbClr val="0000FF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명 전원 수검 完</a:t>
                      </a:r>
                    </a:p>
                  </a:txBody>
                  <a:tcPr marL="1510" marR="1510" marT="151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93794540"/>
                  </a:ext>
                </a:extLst>
              </a:tr>
              <a:tr h="391249">
                <a:tc>
                  <a:txBody>
                    <a:bodyPr/>
                    <a:lstStyle/>
                    <a:p>
                      <a:pPr marL="0" lvl="0" algn="ctr" defTabSz="914400" rtl="0" eaLnBrk="1" fontAlgn="ctr" latinLnBrk="1" hangingPunct="1">
                        <a:buNone/>
                      </a:pPr>
                      <a:r>
                        <a:rPr lang="en-US" altLang="ko-KR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1~6</a:t>
                      </a:r>
                      <a:r>
                        <a:rPr lang="ko-KR" altLang="en-US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월</a:t>
                      </a:r>
                      <a:endParaRPr lang="en-US" altLang="ko-KR" sz="1050" b="0" i="0" u="none" strike="noStrike" kern="12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1510" marR="1510" marT="151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ctr" latinLnBrk="1" hangingPunct="1">
                        <a:buNone/>
                      </a:pPr>
                      <a:r>
                        <a:rPr lang="ko-KR" altLang="en-US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전담</a:t>
                      </a:r>
                    </a:p>
                  </a:txBody>
                  <a:tcPr marL="1510" marR="1510" marT="151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 환경안전팀 </a:t>
                      </a:r>
                      <a:r>
                        <a:rPr lang="en-US" altLang="ko-KR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MBS(</a:t>
                      </a:r>
                      <a:r>
                        <a:rPr lang="ko-KR" altLang="en-US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소통회의</a:t>
                      </a:r>
                      <a:r>
                        <a:rPr lang="en-US" altLang="ko-KR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) </a:t>
                      </a:r>
                      <a:r>
                        <a:rPr lang="ko-KR" altLang="en-US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운영</a:t>
                      </a:r>
                    </a:p>
                  </a:txBody>
                  <a:tcPr marL="1510" marR="1510" marT="151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ᆞ</a:t>
                      </a:r>
                      <a:r>
                        <a:rPr lang="ko-KR" altLang="en-US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각 현장 안전관리자 간 소통 및 업무 교류 활성화 제고</a:t>
                      </a:r>
                      <a:r>
                        <a:rPr lang="en-US" altLang="ko-KR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 </a:t>
                      </a:r>
                      <a:r>
                        <a:rPr lang="ko-KR" altLang="en-US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목적으로 </a:t>
                      </a:r>
                      <a:endParaRPr lang="en-US" altLang="ko-KR" sz="1050" b="0" i="0" u="none" strike="noStrike" kern="12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+mn-cs"/>
                      </a:endParaRPr>
                    </a:p>
                    <a:p>
                      <a:pPr marL="0" marR="0" lvl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   </a:t>
                      </a:r>
                      <a:r>
                        <a:rPr lang="ko-KR" altLang="en-US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매월 </a:t>
                      </a:r>
                      <a:r>
                        <a:rPr lang="en-US" altLang="ko-KR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4</a:t>
                      </a:r>
                      <a:r>
                        <a:rPr lang="ko-KR" altLang="en-US" sz="1050" b="0" i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째주</a:t>
                      </a:r>
                      <a:r>
                        <a:rPr lang="ko-KR" altLang="en-US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 목요일 진행 중</a:t>
                      </a:r>
                      <a:r>
                        <a:rPr lang="en-US" altLang="ko-KR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.</a:t>
                      </a:r>
                      <a:endParaRPr lang="ko-KR" altLang="en-US" sz="1050" b="0" i="0" u="none" strike="noStrike" kern="12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1510" marR="1510" marT="151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algn="l" defTabSz="914400" rtl="0" eaLnBrk="1" fontAlgn="ctr" latinLnBrk="1" hangingPunct="1">
                        <a:buNone/>
                      </a:pPr>
                      <a:r>
                        <a:rPr lang="en-US" altLang="ko-KR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 1</a:t>
                      </a:r>
                      <a:r>
                        <a:rPr lang="ko-KR" altLang="en-US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회</a:t>
                      </a:r>
                      <a:r>
                        <a:rPr lang="en-US" altLang="ko-KR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/</a:t>
                      </a:r>
                      <a:r>
                        <a:rPr lang="ko-KR" altLang="en-US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월 시행</a:t>
                      </a:r>
                    </a:p>
                  </a:txBody>
                  <a:tcPr marL="1510" marR="1510" marT="151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22625726"/>
                  </a:ext>
                </a:extLst>
              </a:tr>
              <a:tr h="391249">
                <a:tc>
                  <a:txBody>
                    <a:bodyPr/>
                    <a:lstStyle/>
                    <a:p>
                      <a:pPr marL="0" lvl="0" algn="ctr" defTabSz="914400" rtl="0" eaLnBrk="1" fontAlgn="ctr" latinLnBrk="1" hangingPunct="1">
                        <a:buNone/>
                      </a:pPr>
                      <a:r>
                        <a:rPr lang="en-US" altLang="ko-KR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1~6</a:t>
                      </a:r>
                      <a:r>
                        <a:rPr lang="ko-KR" altLang="en-US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월</a:t>
                      </a:r>
                      <a:endParaRPr lang="en-US" altLang="ko-KR" sz="1050" b="0" i="0" u="none" strike="noStrike" kern="12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1510" marR="1510" marT="151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ctr" latinLnBrk="1" hangingPunct="1">
                        <a:buNone/>
                      </a:pPr>
                      <a:r>
                        <a:rPr lang="ko-KR" altLang="en-US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전담</a:t>
                      </a:r>
                    </a:p>
                  </a:txBody>
                  <a:tcPr marL="1510" marR="1510" marT="151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 사외현장 안전보건 표준문서 </a:t>
                      </a:r>
                      <a:r>
                        <a:rPr lang="en-US" altLang="ko-KR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3S </a:t>
                      </a:r>
                      <a:r>
                        <a:rPr lang="ko-KR" altLang="en-US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추진</a:t>
                      </a:r>
                    </a:p>
                    <a:p>
                      <a:pPr marL="0" marR="0" lvl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 (</a:t>
                      </a:r>
                      <a:r>
                        <a:rPr lang="ko-KR" altLang="en-US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표준화</a:t>
                      </a:r>
                      <a:r>
                        <a:rPr lang="en-US" altLang="ko-KR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, </a:t>
                      </a:r>
                      <a:r>
                        <a:rPr lang="ko-KR" altLang="en-US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단순화</a:t>
                      </a:r>
                      <a:r>
                        <a:rPr lang="en-US" altLang="ko-KR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, </a:t>
                      </a:r>
                      <a:r>
                        <a:rPr lang="ko-KR" altLang="en-US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전문화</a:t>
                      </a:r>
                      <a:r>
                        <a:rPr lang="en-US" altLang="ko-KR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)</a:t>
                      </a:r>
                      <a:endParaRPr lang="ko-KR" altLang="en-US" sz="1050" b="0" i="0" u="none" strike="noStrike" kern="12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1510" marR="1510" marT="151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ᆞ3S</a:t>
                      </a:r>
                      <a:r>
                        <a:rPr lang="ko-KR" altLang="en-US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추진 대상으로 식별된 </a:t>
                      </a:r>
                      <a:r>
                        <a:rPr lang="en-US" altLang="ko-KR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30</a:t>
                      </a:r>
                      <a:r>
                        <a:rPr lang="ko-KR" altLang="en-US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개 표준에 대해 </a:t>
                      </a:r>
                      <a:r>
                        <a:rPr lang="en-US" altLang="ko-KR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Development</a:t>
                      </a:r>
                      <a:r>
                        <a:rPr lang="ko-KR" altLang="en-US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진행</a:t>
                      </a:r>
                      <a:endParaRPr lang="en-US" altLang="ko-KR" sz="1050" b="0" i="0" u="none" strike="noStrike" kern="12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+mn-cs"/>
                      </a:endParaRPr>
                    </a:p>
                    <a:p>
                      <a:pPr marL="0" marR="0" lvl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   (</a:t>
                      </a:r>
                      <a:r>
                        <a:rPr lang="ko-KR" altLang="en-US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매뉴얼</a:t>
                      </a:r>
                      <a:r>
                        <a:rPr lang="en-US" altLang="ko-KR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_1</a:t>
                      </a:r>
                      <a:r>
                        <a:rPr lang="ko-KR" altLang="en-US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개</a:t>
                      </a:r>
                      <a:r>
                        <a:rPr lang="en-US" altLang="ko-KR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, </a:t>
                      </a:r>
                      <a:r>
                        <a:rPr lang="ko-KR" altLang="en-US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절차서</a:t>
                      </a:r>
                      <a:r>
                        <a:rPr lang="en-US" altLang="ko-KR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_18</a:t>
                      </a:r>
                      <a:r>
                        <a:rPr lang="ko-KR" altLang="en-US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개</a:t>
                      </a:r>
                      <a:r>
                        <a:rPr lang="en-US" altLang="ko-KR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, </a:t>
                      </a:r>
                      <a:r>
                        <a:rPr lang="ko-KR" altLang="en-US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업무지침서</a:t>
                      </a:r>
                      <a:r>
                        <a:rPr lang="en-US" altLang="ko-KR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_11</a:t>
                      </a:r>
                      <a:r>
                        <a:rPr lang="ko-KR" altLang="en-US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개</a:t>
                      </a:r>
                      <a:r>
                        <a:rPr lang="en-US" altLang="ko-KR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)</a:t>
                      </a:r>
                    </a:p>
                  </a:txBody>
                  <a:tcPr marL="1510" marR="1510" marT="151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algn="l" defTabSz="914400" rtl="0" eaLnBrk="1" fontAlgn="ctr" latinLnBrk="1" hangingPunct="1">
                        <a:buNone/>
                      </a:pPr>
                      <a:r>
                        <a:rPr lang="en-US" altLang="ko-KR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 </a:t>
                      </a:r>
                      <a:endParaRPr lang="ko-KR" altLang="en-US" sz="1050" b="0" i="0" u="none" strike="noStrike" kern="12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1510" marR="1510" marT="151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16745833"/>
                  </a:ext>
                </a:extLst>
              </a:tr>
              <a:tr h="391249">
                <a:tc>
                  <a:txBody>
                    <a:bodyPr/>
                    <a:lstStyle/>
                    <a:p>
                      <a:pPr marL="0" lvl="0" algn="ctr" defTabSz="914400" rtl="0" eaLnBrk="1" fontAlgn="ctr" latinLnBrk="1" hangingPunct="1">
                        <a:buNone/>
                      </a:pPr>
                      <a:r>
                        <a:rPr lang="en-US" altLang="ko-KR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1~6</a:t>
                      </a:r>
                      <a:r>
                        <a:rPr lang="ko-KR" altLang="en-US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월</a:t>
                      </a:r>
                      <a:endParaRPr lang="en-US" altLang="ko-KR" sz="1050" b="0" i="0" u="none" strike="noStrike" kern="12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1510" marR="1510" marT="151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ctr" latinLnBrk="1" hangingPunct="1">
                        <a:buNone/>
                      </a:pPr>
                      <a:r>
                        <a:rPr lang="ko-KR" altLang="en-US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전담</a:t>
                      </a:r>
                    </a:p>
                  </a:txBody>
                  <a:tcPr marL="1510" marR="1510" marT="151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 S-ACT (</a:t>
                      </a:r>
                      <a:r>
                        <a:rPr lang="ko-KR" altLang="en-US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안전개선제안프로그램</a:t>
                      </a:r>
                      <a:r>
                        <a:rPr lang="en-US" altLang="ko-KR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) </a:t>
                      </a:r>
                      <a:r>
                        <a:rPr lang="ko-KR" altLang="en-US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시행</a:t>
                      </a:r>
                    </a:p>
                  </a:txBody>
                  <a:tcPr marL="1510" marR="1510" marT="151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ᆞ</a:t>
                      </a:r>
                      <a:r>
                        <a:rPr lang="ko-KR" altLang="en-US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전 직원을 대상으로 안전에 대한 우수개선제안을 접수 받아 </a:t>
                      </a:r>
                      <a:r>
                        <a:rPr lang="en-US" altLang="ko-KR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/>
                      </a:r>
                      <a:br>
                        <a:rPr lang="en-US" altLang="ko-KR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</a:br>
                      <a:r>
                        <a:rPr lang="en-US" altLang="ko-KR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   </a:t>
                      </a:r>
                      <a:r>
                        <a:rPr lang="ko-KR" altLang="en-US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적용 및 </a:t>
                      </a:r>
                      <a:r>
                        <a:rPr lang="ko-KR" altLang="en-US" sz="1050" b="0" i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수평전개할</a:t>
                      </a:r>
                      <a:r>
                        <a:rPr lang="ko-KR" altLang="en-US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 목적으로 실시 중</a:t>
                      </a:r>
                      <a:endParaRPr lang="en-US" altLang="ko-KR" sz="1050" b="0" i="0" u="none" strike="noStrike" kern="12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1510" marR="1510" marT="151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algn="l" defTabSz="914400" rtl="0" eaLnBrk="1" fontAlgn="ctr" latinLnBrk="1" hangingPunct="1">
                        <a:buNone/>
                      </a:pPr>
                      <a:r>
                        <a:rPr lang="en-US" altLang="ko-KR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  </a:t>
                      </a:r>
                      <a:r>
                        <a:rPr lang="en-US" altLang="ko-KR" sz="1050" b="0" i="0" u="none" strike="noStrike" kern="1200" dirty="0">
                          <a:solidFill>
                            <a:srgbClr val="0000FF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1</a:t>
                      </a:r>
                      <a:r>
                        <a:rPr lang="ko-KR" altLang="en-US" sz="1050" b="0" i="0" u="none" strike="noStrike" kern="1200" dirty="0">
                          <a:solidFill>
                            <a:srgbClr val="0000FF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건</a:t>
                      </a:r>
                      <a:r>
                        <a:rPr lang="en-US" altLang="ko-KR" sz="1050" b="0" i="0" u="none" strike="noStrike" kern="1200" dirty="0">
                          <a:solidFill>
                            <a:srgbClr val="0000FF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/</a:t>
                      </a:r>
                      <a:r>
                        <a:rPr lang="ko-KR" altLang="en-US" sz="1050" b="0" i="0" u="none" strike="noStrike" kern="1200" dirty="0">
                          <a:solidFill>
                            <a:srgbClr val="0000FF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상반기 시행</a:t>
                      </a:r>
                    </a:p>
                  </a:txBody>
                  <a:tcPr marL="1510" marR="1510" marT="151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14346162"/>
                  </a:ext>
                </a:extLst>
              </a:tr>
              <a:tr h="31877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</a:t>
                      </a:r>
                      <a:r>
                        <a:rPr lang="ko-KR" alt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월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안전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ko-KR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PJT </a:t>
                      </a:r>
                      <a:r>
                        <a:rPr lang="ko-KR" alt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총괄제도 내 안전</a:t>
                      </a:r>
                      <a:r>
                        <a:rPr lang="en-US" altLang="ko-KR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/</a:t>
                      </a:r>
                      <a:r>
                        <a:rPr lang="ko-KR" alt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보건관리자 포함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altLang="ko-KR" sz="1050" b="0" i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ᆞ</a:t>
                      </a:r>
                      <a:r>
                        <a:rPr lang="en-US" altLang="ko-KR" sz="105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PJT</a:t>
                      </a:r>
                      <a:r>
                        <a:rPr lang="ko-KR" alt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총괄제도 內 안전</a:t>
                      </a:r>
                      <a:r>
                        <a:rPr lang="en-US" altLang="ko-KR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/</a:t>
                      </a:r>
                      <a:r>
                        <a:rPr lang="ko-KR" alt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보건관리자 포함 진행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105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+mn-cs"/>
                        </a:rPr>
                        <a:t> </a:t>
                      </a:r>
                      <a:r>
                        <a:rPr lang="ko-KR" altLang="en-US" sz="105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+mn-cs"/>
                        </a:rPr>
                        <a:t>인사팀과 협의 完</a:t>
                      </a:r>
                      <a:endParaRPr lang="en-US" altLang="ko-KR" sz="1050" b="0" i="0" u="none" strike="noStrike" kern="1200" dirty="0">
                        <a:solidFill>
                          <a:srgbClr val="000000"/>
                        </a:solidFill>
                        <a:effectLst/>
                        <a:latin typeface="맑은 고딕"/>
                        <a:ea typeface="맑은 고딕"/>
                        <a:cs typeface="+mn-cs"/>
                      </a:endParaRPr>
                    </a:p>
                  </a:txBody>
                  <a:tcPr marL="8010" marR="8010" marT="801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8245374"/>
                  </a:ext>
                </a:extLst>
              </a:tr>
              <a:tr h="391398">
                <a:tc>
                  <a:txBody>
                    <a:bodyPr/>
                    <a:lstStyle/>
                    <a:p>
                      <a:pPr marL="0" lvl="0" algn="ctr" defTabSz="914400" rtl="0" eaLnBrk="1" fontAlgn="ctr" latinLnBrk="1" hangingPunct="1">
                        <a:buNone/>
                      </a:pPr>
                      <a:r>
                        <a:rPr lang="en-US" altLang="ko-KR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3</a:t>
                      </a:r>
                      <a:r>
                        <a:rPr lang="ko-KR" altLang="en-US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월</a:t>
                      </a:r>
                      <a:endParaRPr lang="en-US" altLang="ko-KR" sz="1050" b="0" i="0" u="none" strike="noStrike" kern="12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1510" marR="1510" marT="151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ctr" latinLnBrk="1" hangingPunct="1">
                        <a:buNone/>
                      </a:pPr>
                      <a:r>
                        <a:rPr lang="ko-KR" altLang="en-US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보건</a:t>
                      </a:r>
                    </a:p>
                  </a:txBody>
                  <a:tcPr marL="1510" marR="1510" marT="151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algn="l" defTabSz="914400" rtl="0" eaLnBrk="1" fontAlgn="ctr" latinLnBrk="1" hangingPunct="1">
                        <a:buNone/>
                      </a:pPr>
                      <a:r>
                        <a:rPr lang="en-US" altLang="ko-KR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 24</a:t>
                      </a:r>
                      <a:r>
                        <a:rPr lang="ko-KR" altLang="en-US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년도 직원 및 배우자 건강검진 계획</a:t>
                      </a:r>
                      <a:r>
                        <a:rPr lang="en-US" altLang="ko-KR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/>
                      </a:r>
                      <a:br>
                        <a:rPr lang="en-US" altLang="ko-KR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</a:br>
                      <a:r>
                        <a:rPr lang="en-US" altLang="ko-KR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 </a:t>
                      </a:r>
                      <a:r>
                        <a:rPr lang="ko-KR" altLang="en-US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수립</a:t>
                      </a:r>
                    </a:p>
                  </a:txBody>
                  <a:tcPr marL="1510" marR="1510" marT="151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algn="l" defTabSz="914400" rtl="0" eaLnBrk="1" fontAlgn="ctr" latinLnBrk="1" hangingPunct="1">
                        <a:buNone/>
                      </a:pPr>
                      <a:r>
                        <a:rPr lang="en-US" altLang="ko-KR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ᆞ</a:t>
                      </a:r>
                      <a:r>
                        <a:rPr lang="ko-KR" altLang="en-US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직원 </a:t>
                      </a:r>
                      <a:r>
                        <a:rPr lang="en-US" altLang="ko-KR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709</a:t>
                      </a:r>
                      <a:r>
                        <a:rPr lang="ko-KR" altLang="en-US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명</a:t>
                      </a:r>
                      <a:r>
                        <a:rPr lang="en-US" altLang="ko-KR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(</a:t>
                      </a:r>
                      <a:r>
                        <a:rPr lang="ko-KR" altLang="en-US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종합 </a:t>
                      </a:r>
                      <a:r>
                        <a:rPr lang="en-US" altLang="ko-KR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458</a:t>
                      </a:r>
                      <a:r>
                        <a:rPr lang="ko-KR" altLang="en-US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명</a:t>
                      </a:r>
                      <a:r>
                        <a:rPr lang="en-US" altLang="ko-KR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, </a:t>
                      </a:r>
                      <a:r>
                        <a:rPr lang="ko-KR" altLang="en-US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일반 </a:t>
                      </a:r>
                      <a:r>
                        <a:rPr lang="en-US" altLang="ko-KR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251</a:t>
                      </a:r>
                      <a:r>
                        <a:rPr lang="ko-KR" altLang="en-US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명</a:t>
                      </a:r>
                      <a:r>
                        <a:rPr lang="en-US" altLang="ko-KR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), </a:t>
                      </a:r>
                      <a:r>
                        <a:rPr lang="ko-KR" altLang="en-US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배우자 </a:t>
                      </a:r>
                      <a:r>
                        <a:rPr lang="en-US" altLang="ko-KR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358</a:t>
                      </a:r>
                      <a:r>
                        <a:rPr lang="ko-KR" altLang="en-US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명 </a:t>
                      </a:r>
                      <a:endParaRPr lang="en-US" altLang="ko-KR" sz="1050" b="0" i="0" u="none" strike="noStrike" kern="12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+mn-cs"/>
                      </a:endParaRPr>
                    </a:p>
                    <a:p>
                      <a:pPr marL="0" lvl="0" algn="l" defTabSz="914400" rtl="0" eaLnBrk="1" fontAlgn="ctr" latinLnBrk="1" hangingPunct="1">
                        <a:buNone/>
                      </a:pPr>
                      <a:r>
                        <a:rPr lang="en-US" altLang="ko-KR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   (</a:t>
                      </a:r>
                      <a:r>
                        <a:rPr lang="ko-KR" altLang="en-US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예산 </a:t>
                      </a:r>
                      <a:r>
                        <a:rPr lang="en-US" altLang="ko-KR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: 404,000</a:t>
                      </a:r>
                      <a:r>
                        <a:rPr lang="ko-KR" altLang="en-US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천원</a:t>
                      </a:r>
                      <a:r>
                        <a:rPr lang="en-US" altLang="ko-KR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)</a:t>
                      </a:r>
                    </a:p>
                  </a:txBody>
                  <a:tcPr marL="1510" marR="1510" marT="151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algn="l" defTabSz="914400" rtl="0" eaLnBrk="1" fontAlgn="ctr" latinLnBrk="1" hangingPunct="1">
                        <a:buNone/>
                      </a:pPr>
                      <a:r>
                        <a:rPr lang="en-US" altLang="ko-KR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  </a:t>
                      </a:r>
                      <a:r>
                        <a:rPr lang="en-US" altLang="ko-KR" sz="1050" b="0" i="0" u="none" strike="noStrike" kern="1200" dirty="0">
                          <a:solidFill>
                            <a:srgbClr val="0000FF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1,067</a:t>
                      </a:r>
                      <a:r>
                        <a:rPr lang="ko-KR" altLang="en-US" sz="1050" b="0" i="0" u="none" strike="noStrike" kern="1200" dirty="0">
                          <a:solidFill>
                            <a:srgbClr val="0000FF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명 대상</a:t>
                      </a:r>
                      <a:r>
                        <a:rPr lang="ko-KR" altLang="en-US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　</a:t>
                      </a:r>
                    </a:p>
                  </a:txBody>
                  <a:tcPr marL="1510" marR="1510" marT="151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5902192"/>
                  </a:ext>
                </a:extLst>
              </a:tr>
              <a:tr h="46850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4~6</a:t>
                      </a:r>
                      <a:r>
                        <a:rPr lang="ko-KR" altLang="en-US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월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맑은 고딕"/>
                          <a:ea typeface="맑은 고딕"/>
                        </a:rPr>
                        <a:t>보건</a:t>
                      </a:r>
                    </a:p>
                  </a:txBody>
                  <a:tcPr marL="8010" marR="8010" marT="801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ko-KR" altLang="en-US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맑은 고딕"/>
                          <a:ea typeface="맑은 고딕"/>
                        </a:rPr>
                        <a:t> 임직원 대상 심폐소생술 교육 실시</a:t>
                      </a:r>
                    </a:p>
                  </a:txBody>
                  <a:tcPr marL="8010" marR="8010" marT="801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1" hangingPunct="1"/>
                      <a:r>
                        <a:rPr lang="en-US" altLang="ko-KR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/>
                          <a:ea typeface="맑은 고딕"/>
                          <a:cs typeface="+mn-cs"/>
                        </a:rPr>
                        <a:t>ᆞ</a:t>
                      </a:r>
                      <a:r>
                        <a:rPr lang="ko-KR" altLang="en-US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/>
                          <a:ea typeface="맑은 고딕"/>
                          <a:cs typeface="+mn-cs"/>
                        </a:rPr>
                        <a:t>임직원 대상 심폐소생술 교육인 </a:t>
                      </a:r>
                      <a:r>
                        <a:rPr lang="en-US" altLang="ko-KR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/>
                          <a:ea typeface="맑은 고딕"/>
                          <a:cs typeface="+mn-cs"/>
                        </a:rPr>
                        <a:t>EMT(Emergency Medical </a:t>
                      </a:r>
                    </a:p>
                    <a:p>
                      <a:pPr marL="0" algn="l" defTabSz="914400" rtl="0" eaLnBrk="1" fontAlgn="ctr" latinLnBrk="1" hangingPunct="1"/>
                      <a:r>
                        <a:rPr lang="en-US" altLang="ko-KR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/>
                          <a:ea typeface="맑은 고딕"/>
                          <a:cs typeface="+mn-cs"/>
                        </a:rPr>
                        <a:t>   Technician) </a:t>
                      </a:r>
                      <a:r>
                        <a:rPr lang="ko-KR" altLang="en-US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/>
                          <a:ea typeface="맑은 고딕"/>
                          <a:cs typeface="+mn-cs"/>
                        </a:rPr>
                        <a:t>대원 양성교육 실시</a:t>
                      </a:r>
                    </a:p>
                  </a:txBody>
                  <a:tcPr marL="8010" marR="8010" marT="801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  </a:t>
                      </a:r>
                      <a:r>
                        <a:rPr lang="ko-KR" altLang="en-US" sz="1050" b="0" i="0" u="none" strike="noStrike" kern="1200" dirty="0">
                          <a:solidFill>
                            <a:srgbClr val="0000FF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상반기</a:t>
                      </a:r>
                      <a:r>
                        <a:rPr lang="en-US" altLang="ko-KR" sz="1050" b="0" i="0" u="none" strike="noStrike" kern="1200" dirty="0">
                          <a:solidFill>
                            <a:srgbClr val="0000FF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 22</a:t>
                      </a:r>
                      <a:r>
                        <a:rPr lang="ko-KR" altLang="en-US" sz="1050" b="0" i="0" u="none" strike="noStrike" kern="1200" dirty="0">
                          <a:solidFill>
                            <a:srgbClr val="0000FF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명</a:t>
                      </a:r>
                      <a:r>
                        <a:rPr lang="en-US" altLang="ko-KR" sz="1050" b="0" i="0" u="none" strike="noStrike" kern="1200" dirty="0">
                          <a:solidFill>
                            <a:srgbClr val="0000FF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/4</a:t>
                      </a:r>
                      <a:r>
                        <a:rPr lang="ko-KR" altLang="en-US" sz="1050" b="0" i="0" u="none" strike="noStrike" kern="1200" dirty="0">
                          <a:solidFill>
                            <a:srgbClr val="0000FF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회 </a:t>
                      </a:r>
                      <a:endParaRPr lang="en-US" altLang="ko-KR" sz="1050" b="0" i="0" u="none" strike="noStrike" kern="1200" dirty="0">
                        <a:solidFill>
                          <a:srgbClr val="0000FF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+mn-cs"/>
                      </a:endParaRPr>
                    </a:p>
                    <a:p>
                      <a:pPr algn="l" fontAlgn="ctr"/>
                      <a:r>
                        <a:rPr lang="en-US" altLang="ko-KR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  </a:t>
                      </a:r>
                      <a:r>
                        <a:rPr lang="ko-KR" altLang="en-US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실시</a:t>
                      </a:r>
                      <a:endParaRPr lang="en-US" altLang="ko-KR" sz="1050" b="0" i="0" u="none" strike="noStrike" kern="12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8010" marR="8010" marT="801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5837795"/>
                  </a:ext>
                </a:extLst>
              </a:tr>
              <a:tr h="323455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5</a:t>
                      </a:r>
                      <a:r>
                        <a:rPr lang="ko-KR" altLang="en-US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월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공통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ko-KR" altLang="en-US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/>
                          <a:ea typeface="맑은 고딕"/>
                          <a:cs typeface="+mn-cs"/>
                        </a:rPr>
                        <a:t> 비상대응 교육</a:t>
                      </a:r>
                      <a:r>
                        <a:rPr lang="en-US" altLang="ko-KR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ᆞ</a:t>
                      </a:r>
                      <a:r>
                        <a:rPr lang="ko-KR" altLang="en-US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/>
                          <a:ea typeface="맑은 고딕"/>
                          <a:cs typeface="+mn-cs"/>
                        </a:rPr>
                        <a:t>훈련 실시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ᆞ</a:t>
                      </a:r>
                      <a:r>
                        <a:rPr lang="ko-KR" altLang="en-US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밀폐공간</a:t>
                      </a:r>
                      <a:r>
                        <a:rPr lang="en-US" altLang="ko-KR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(</a:t>
                      </a:r>
                      <a:r>
                        <a:rPr lang="ko-KR" altLang="en-US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저수조</a:t>
                      </a:r>
                      <a:r>
                        <a:rPr lang="en-US" altLang="ko-KR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) </a:t>
                      </a:r>
                      <a:r>
                        <a:rPr lang="ko-KR" altLang="en-US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구조훈련 실시 </a:t>
                      </a:r>
                      <a:r>
                        <a:rPr lang="en-US" altLang="ko-KR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(</a:t>
                      </a:r>
                      <a:r>
                        <a:rPr lang="ko-KR" altLang="en-US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화성 </a:t>
                      </a:r>
                      <a:r>
                        <a:rPr lang="en-US" altLang="ko-KR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6</a:t>
                      </a:r>
                      <a:r>
                        <a:rPr lang="ko-KR" altLang="en-US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명</a:t>
                      </a:r>
                      <a:r>
                        <a:rPr lang="en-US" altLang="ko-KR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/</a:t>
                      </a:r>
                      <a:r>
                        <a:rPr lang="ko-KR" altLang="en-US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아산 </a:t>
                      </a:r>
                      <a:r>
                        <a:rPr lang="en-US" altLang="ko-KR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9</a:t>
                      </a:r>
                      <a:r>
                        <a:rPr lang="ko-KR" altLang="en-US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명</a:t>
                      </a:r>
                      <a:r>
                        <a:rPr lang="en-US" altLang="ko-KR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)</a:t>
                      </a:r>
                    </a:p>
                  </a:txBody>
                  <a:tcPr marL="1510" marR="1510" marT="151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  </a:t>
                      </a:r>
                      <a:r>
                        <a:rPr lang="en-US" altLang="ko-KR" sz="1050" b="0" i="0" u="none" strike="noStrike" kern="1200" dirty="0">
                          <a:solidFill>
                            <a:srgbClr val="0000FF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187</a:t>
                      </a:r>
                      <a:r>
                        <a:rPr lang="ko-KR" altLang="en-US" sz="1050" b="0" i="0" u="none" strike="noStrike" kern="1200" dirty="0">
                          <a:solidFill>
                            <a:srgbClr val="0000FF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명</a:t>
                      </a:r>
                      <a:r>
                        <a:rPr lang="en-US" altLang="ko-KR" sz="1050" b="0" i="0" u="none" strike="noStrike" kern="1200" dirty="0">
                          <a:solidFill>
                            <a:srgbClr val="0000FF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/4</a:t>
                      </a:r>
                      <a:r>
                        <a:rPr lang="ko-KR" altLang="en-US" sz="1050" b="0" i="0" u="none" strike="noStrike" kern="1200" dirty="0">
                          <a:solidFill>
                            <a:srgbClr val="0000FF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회 </a:t>
                      </a:r>
                    </a:p>
                  </a:txBody>
                  <a:tcPr marL="1510" marR="1510" marT="151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58229373"/>
                  </a:ext>
                </a:extLst>
              </a:tr>
              <a:tr h="323455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ko-KR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맑은 고딕"/>
                          <a:ea typeface="맑은 고딕"/>
                        </a:rPr>
                        <a:t>6</a:t>
                      </a:r>
                      <a:r>
                        <a:rPr lang="ko-KR" altLang="en-US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맑은 고딕"/>
                          <a:ea typeface="맑은 고딕"/>
                        </a:rPr>
                        <a:t>월</a:t>
                      </a:r>
                    </a:p>
                  </a:txBody>
                  <a:tcPr marL="8010" marR="8010" marT="801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ko-KR" altLang="en-US" sz="1050" b="0" i="0" u="none" strike="noStrike" dirty="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8010" marR="8010" marT="801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ko-KR" altLang="en-US" sz="1050" b="0" i="0" u="none" strike="noStrike" dirty="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8010" marR="8010" marT="801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/>
                          <a:ea typeface="맑은 고딕"/>
                          <a:cs typeface="+mn-cs"/>
                        </a:rPr>
                        <a:t>ᆞ</a:t>
                      </a:r>
                      <a:r>
                        <a:rPr lang="ko-KR" altLang="en-US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/>
                          <a:ea typeface="맑은 고딕"/>
                          <a:cs typeface="+mn-cs"/>
                        </a:rPr>
                        <a:t>소방훈련 및 비상대피훈련 실시 </a:t>
                      </a:r>
                      <a:r>
                        <a:rPr lang="en-US" altLang="ko-KR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(</a:t>
                      </a:r>
                      <a:r>
                        <a:rPr lang="ko-KR" altLang="en-US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화성 </a:t>
                      </a:r>
                      <a:r>
                        <a:rPr lang="en-US" altLang="ko-KR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32</a:t>
                      </a:r>
                      <a:r>
                        <a:rPr lang="ko-KR" altLang="en-US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명</a:t>
                      </a:r>
                      <a:r>
                        <a:rPr lang="en-US" altLang="ko-KR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/</a:t>
                      </a:r>
                      <a:r>
                        <a:rPr lang="ko-KR" altLang="en-US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아산 </a:t>
                      </a:r>
                      <a:r>
                        <a:rPr lang="en-US" altLang="ko-KR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140</a:t>
                      </a:r>
                      <a:r>
                        <a:rPr lang="ko-KR" altLang="en-US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명</a:t>
                      </a:r>
                      <a:r>
                        <a:rPr lang="en-US" altLang="ko-KR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)</a:t>
                      </a:r>
                      <a:endParaRPr lang="ko-KR" altLang="en-US" sz="1050" b="0" i="0" u="none" strike="noStrike" kern="12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8010" marR="8010" marT="801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altLang="ko-KR" sz="1050" b="0" i="0" u="none" strike="noStrike" kern="1200" dirty="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  <a:cs typeface="+mn-cs"/>
                      </a:endParaRPr>
                    </a:p>
                  </a:txBody>
                  <a:tcPr marL="8010" marR="8010" marT="801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75709260"/>
                  </a:ext>
                </a:extLst>
              </a:tr>
              <a:tr h="474016">
                <a:tc>
                  <a:txBody>
                    <a:bodyPr/>
                    <a:lstStyle/>
                    <a:p>
                      <a:pPr marL="0" lvl="0" algn="ctr" defTabSz="914400" rtl="0" eaLnBrk="1" fontAlgn="ctr" latinLnBrk="1" hangingPunct="1">
                        <a:buNone/>
                      </a:pPr>
                      <a:r>
                        <a:rPr lang="en-US" altLang="ko-KR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6</a:t>
                      </a:r>
                      <a:r>
                        <a:rPr lang="ko-KR" altLang="en-US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월</a:t>
                      </a:r>
                      <a:endParaRPr lang="en-US" altLang="ko-KR" sz="1050" b="0" i="0" u="none" strike="noStrike" kern="12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1510" marR="1510" marT="151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ctr" latinLnBrk="1" hangingPunct="1">
                        <a:buNone/>
                      </a:pPr>
                      <a:r>
                        <a:rPr lang="ko-KR" altLang="en-US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안전</a:t>
                      </a:r>
                    </a:p>
                  </a:txBody>
                  <a:tcPr marL="1510" marR="1510" marT="151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algn="l" defTabSz="914400" rtl="0" eaLnBrk="1" fontAlgn="ctr" latinLnBrk="1" hangingPunct="1">
                        <a:buNone/>
                      </a:pPr>
                      <a:r>
                        <a:rPr lang="en-US" altLang="ko-KR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 </a:t>
                      </a:r>
                      <a:r>
                        <a:rPr lang="ko-KR" altLang="en-US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방사선 발생장치 특별합동점검 실시</a:t>
                      </a:r>
                    </a:p>
                  </a:txBody>
                  <a:tcPr marL="1510" marR="1510" marT="151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algn="l" defTabSz="914400" rtl="0" eaLnBrk="1" fontAlgn="ctr" latinLnBrk="1" hangingPunct="1">
                        <a:buNone/>
                      </a:pPr>
                      <a:r>
                        <a:rPr lang="en-US" altLang="ko-KR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ᆞ</a:t>
                      </a:r>
                      <a:r>
                        <a:rPr lang="ko-KR" altLang="en-US" sz="1050" b="0" i="0" u="none" strike="noStrike" kern="1200" dirty="0">
                          <a:solidFill>
                            <a:srgbClr val="0000FF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화성</a:t>
                      </a:r>
                      <a:r>
                        <a:rPr lang="en-US" altLang="ko-KR" sz="1050" b="0" i="0" u="none" strike="noStrike" kern="1200" dirty="0">
                          <a:solidFill>
                            <a:srgbClr val="0000FF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/</a:t>
                      </a:r>
                      <a:r>
                        <a:rPr lang="ko-KR" altLang="en-US" sz="1050" b="0" i="0" u="none" strike="noStrike" kern="1200" dirty="0">
                          <a:solidFill>
                            <a:srgbClr val="0000FF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아산 사업장내 방사선 발생장치 특별합동점검 </a:t>
                      </a:r>
                      <a:r>
                        <a:rPr lang="ko-KR" altLang="en-US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실시</a:t>
                      </a:r>
                      <a:endParaRPr lang="en-US" altLang="ko-KR" sz="1050" b="0" i="0" u="none" strike="noStrike" kern="12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+mn-cs"/>
                      </a:endParaRPr>
                    </a:p>
                    <a:p>
                      <a:pPr marL="0" lvl="0" algn="l" defTabSz="914400" rtl="0" eaLnBrk="1" fontAlgn="ctr" latinLnBrk="1" hangingPunct="1">
                        <a:buNone/>
                      </a:pPr>
                      <a:r>
                        <a:rPr lang="en-US" altLang="ko-KR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   -</a:t>
                      </a:r>
                      <a:r>
                        <a:rPr lang="en-US" altLang="ko-KR" sz="1050" b="0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 </a:t>
                      </a:r>
                      <a:r>
                        <a:rPr lang="ko-KR" altLang="en-US" sz="1050" b="0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원자력안전법 </a:t>
                      </a:r>
                      <a:r>
                        <a:rPr lang="ko-KR" altLang="en-US" sz="1050" b="0" i="0" u="none" strike="noStrike" kern="1200" baseline="0" dirty="0" err="1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이상사항</a:t>
                      </a:r>
                      <a:r>
                        <a:rPr lang="ko-KR" altLang="en-US" sz="1050" b="0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 점검</a:t>
                      </a:r>
                      <a:r>
                        <a:rPr lang="en-US" altLang="ko-KR" sz="1050" b="0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, </a:t>
                      </a:r>
                      <a:r>
                        <a:rPr lang="ko-KR" altLang="en-US" sz="1050" b="0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안전장치 정상작동여부 확인 등</a:t>
                      </a:r>
                      <a:endParaRPr lang="en-US" altLang="ko-KR" sz="1050" b="0" i="0" u="none" strike="noStrike" kern="12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1510" marR="1510" marT="151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algn="l" defTabSz="914400" rtl="0" eaLnBrk="1" fontAlgn="ctr" latinLnBrk="1" hangingPunct="1">
                        <a:buNone/>
                      </a:pPr>
                      <a:r>
                        <a:rPr lang="ko-KR" altLang="en-US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  </a:t>
                      </a:r>
                      <a:r>
                        <a:rPr lang="en-US" altLang="ko-KR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6/20</a:t>
                      </a:r>
                      <a:r>
                        <a:rPr lang="ko-KR" altLang="en-US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일 점검 진행</a:t>
                      </a:r>
                      <a:endParaRPr lang="en-US" altLang="ko-KR" sz="1050" b="0" i="0" u="none" strike="noStrike" kern="12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+mn-cs"/>
                      </a:endParaRPr>
                    </a:p>
                    <a:p>
                      <a:pPr marL="0" lvl="0" algn="l" defTabSz="914400" rtl="0" eaLnBrk="1" fontAlgn="ctr" latinLnBrk="1" hangingPunct="1">
                        <a:buNone/>
                      </a:pPr>
                      <a:r>
                        <a:rPr lang="en-US" altLang="ko-KR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  </a:t>
                      </a:r>
                      <a:r>
                        <a:rPr lang="ko-KR" altLang="en-US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점검결과 양호</a:t>
                      </a:r>
                    </a:p>
                  </a:txBody>
                  <a:tcPr marL="1510" marR="1510" marT="151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71849178"/>
                  </a:ext>
                </a:extLst>
              </a:tr>
              <a:tr h="589552">
                <a:tc>
                  <a:txBody>
                    <a:bodyPr/>
                    <a:lstStyle/>
                    <a:p>
                      <a:pPr marL="0" lvl="0" algn="ctr" defTabSz="914400" rtl="0" eaLnBrk="1" fontAlgn="ctr" latinLnBrk="1" hangingPunct="1">
                        <a:buNone/>
                      </a:pPr>
                      <a:r>
                        <a:rPr lang="en-US" altLang="ko-KR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6</a:t>
                      </a:r>
                      <a:r>
                        <a:rPr lang="ko-KR" altLang="en-US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월</a:t>
                      </a:r>
                      <a:endParaRPr lang="en-US" altLang="ko-KR" sz="1050" b="0" i="0" u="none" strike="noStrike" kern="12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1510" marR="1510" marT="151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ctr" latinLnBrk="1" hangingPunct="1">
                        <a:buNone/>
                      </a:pPr>
                      <a:r>
                        <a:rPr lang="ko-KR" altLang="en-US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전담</a:t>
                      </a:r>
                    </a:p>
                  </a:txBody>
                  <a:tcPr marL="1510" marR="1510" marT="151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algn="l" defTabSz="914400" rtl="0" eaLnBrk="1" fontAlgn="ctr" latinLnBrk="1" hangingPunct="1">
                        <a:buNone/>
                      </a:pPr>
                      <a:r>
                        <a:rPr lang="ko-KR" altLang="en-US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 </a:t>
                      </a:r>
                      <a:r>
                        <a:rPr lang="en-US" altLang="ko-KR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SDC </a:t>
                      </a:r>
                      <a:r>
                        <a:rPr lang="ko-KR" altLang="en-US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환경안전기술팀 주관 안전문화 </a:t>
                      </a:r>
                      <a:r>
                        <a:rPr lang="en-US" altLang="ko-KR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/>
                      </a:r>
                      <a:br>
                        <a:rPr lang="en-US" altLang="ko-KR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</a:br>
                      <a:r>
                        <a:rPr lang="en-US" altLang="ko-KR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 </a:t>
                      </a:r>
                      <a:r>
                        <a:rPr lang="ko-KR" altLang="en-US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수준 등급평가 설문</a:t>
                      </a:r>
                      <a:r>
                        <a:rPr lang="en-US" altLang="ko-KR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(60ea</a:t>
                      </a:r>
                      <a:r>
                        <a:rPr lang="ko-KR" altLang="en-US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문항</a:t>
                      </a:r>
                      <a:r>
                        <a:rPr lang="en-US" altLang="ko-KR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) </a:t>
                      </a:r>
                      <a:r>
                        <a:rPr lang="ko-KR" altLang="en-US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참여</a:t>
                      </a:r>
                    </a:p>
                  </a:txBody>
                  <a:tcPr marL="1510" marR="1510" marT="151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algn="l" defTabSz="914400" rtl="0" eaLnBrk="1" fontAlgn="ctr" latinLnBrk="1" hangingPunct="1">
                        <a:buNone/>
                      </a:pPr>
                      <a:r>
                        <a:rPr lang="en-US" altLang="ko-KR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ᆞ</a:t>
                      </a:r>
                      <a:r>
                        <a:rPr lang="ko-KR" altLang="en-US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설문참여인원 </a:t>
                      </a:r>
                      <a:r>
                        <a:rPr lang="en-US" altLang="ko-KR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: SDC </a:t>
                      </a:r>
                      <a:r>
                        <a:rPr lang="ko-KR" altLang="en-US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내방이력을 가진 </a:t>
                      </a:r>
                      <a:r>
                        <a:rPr lang="en-US" altLang="ko-KR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82</a:t>
                      </a:r>
                      <a:r>
                        <a:rPr lang="ko-KR" altLang="en-US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명의 관리감독자</a:t>
                      </a:r>
                      <a:endParaRPr lang="en-US" altLang="ko-KR" sz="1050" b="0" i="0" u="none" strike="noStrike" kern="12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+mn-cs"/>
                      </a:endParaRPr>
                    </a:p>
                    <a:p>
                      <a:pPr marL="0" lvl="0" algn="l" defTabSz="914400" rtl="0" eaLnBrk="1" fontAlgn="ctr" latinLnBrk="1" hangingPunct="1">
                        <a:buNone/>
                      </a:pPr>
                      <a:r>
                        <a:rPr lang="en-US" altLang="ko-KR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   -</a:t>
                      </a:r>
                      <a:r>
                        <a:rPr lang="en-US" altLang="ko-KR" sz="1050" b="0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 </a:t>
                      </a:r>
                      <a:r>
                        <a:rPr lang="ko-KR" altLang="en-US" sz="1050" b="0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결과 </a:t>
                      </a:r>
                      <a:r>
                        <a:rPr lang="en-US" altLang="ko-KR" sz="1050" b="0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: </a:t>
                      </a:r>
                      <a:r>
                        <a:rPr lang="ko-KR" altLang="en-US" sz="1050" b="0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최상위 </a:t>
                      </a:r>
                      <a:r>
                        <a:rPr lang="en-US" altLang="ko-KR" sz="1050" b="0" i="0" u="none" strike="noStrike" kern="1200" baseline="0" dirty="0">
                          <a:solidFill>
                            <a:srgbClr val="0000FF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A</a:t>
                      </a:r>
                      <a:r>
                        <a:rPr lang="ko-KR" altLang="en-US" sz="1050" b="0" i="0" u="none" strike="noStrike" kern="1200" baseline="0" dirty="0">
                          <a:solidFill>
                            <a:srgbClr val="0000FF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등급으로 평가</a:t>
                      </a:r>
                      <a:r>
                        <a:rPr lang="en-US" altLang="ko-KR" sz="1050" b="0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/>
                      </a:r>
                      <a:br>
                        <a:rPr lang="en-US" altLang="ko-KR" sz="1050" b="0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</a:br>
                      <a:r>
                        <a:rPr lang="en-US" altLang="ko-KR" sz="1050" b="0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             (8</a:t>
                      </a:r>
                      <a:r>
                        <a:rPr lang="ko-KR" altLang="en-US" sz="1050" b="0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개 분야</a:t>
                      </a:r>
                      <a:r>
                        <a:rPr lang="en-US" altLang="ko-KR" sz="1050" b="0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_20</a:t>
                      </a:r>
                      <a:r>
                        <a:rPr lang="ko-KR" altLang="en-US" sz="1050" b="0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개 세부 항목 평균 점수</a:t>
                      </a:r>
                      <a:r>
                        <a:rPr lang="en-US" altLang="ko-KR" sz="1050" b="0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: 83.9</a:t>
                      </a:r>
                      <a:r>
                        <a:rPr lang="ko-KR" altLang="en-US" sz="1050" b="0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점</a:t>
                      </a:r>
                      <a:r>
                        <a:rPr lang="en-US" altLang="ko-KR" sz="1050" b="0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)</a:t>
                      </a:r>
                      <a:endParaRPr lang="en-US" altLang="ko-KR" sz="1050" b="0" i="0" u="none" strike="noStrike" kern="12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1510" marR="1510" marT="151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algn="l" defTabSz="914400" rtl="0" eaLnBrk="1" fontAlgn="ctr" latinLnBrk="1" hangingPunct="1">
                        <a:buNone/>
                      </a:pPr>
                      <a:r>
                        <a:rPr lang="en-US" altLang="ko-KR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 A</a:t>
                      </a:r>
                      <a:r>
                        <a:rPr lang="ko-KR" altLang="en-US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등급 정의</a:t>
                      </a:r>
                      <a:r>
                        <a:rPr lang="en-US" altLang="ko-KR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: </a:t>
                      </a:r>
                      <a:r>
                        <a:rPr lang="ko-KR" altLang="en-US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안전문화 </a:t>
                      </a:r>
                      <a:r>
                        <a:rPr lang="en-US" altLang="ko-KR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/>
                      </a:r>
                      <a:br>
                        <a:rPr lang="en-US" altLang="ko-KR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</a:br>
                      <a:r>
                        <a:rPr lang="en-US" altLang="ko-KR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 </a:t>
                      </a:r>
                      <a:r>
                        <a:rPr lang="ko-KR" altLang="en-US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를 고도화 시켜 나가</a:t>
                      </a:r>
                      <a:r>
                        <a:rPr lang="en-US" altLang="ko-KR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/>
                      </a:r>
                      <a:br>
                        <a:rPr lang="en-US" altLang="ko-KR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</a:br>
                      <a:r>
                        <a:rPr lang="en-US" altLang="ko-KR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 </a:t>
                      </a:r>
                      <a:r>
                        <a:rPr lang="ko-KR" altLang="en-US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는 단계</a:t>
                      </a:r>
                    </a:p>
                  </a:txBody>
                  <a:tcPr marL="1510" marR="1510" marT="151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51172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19526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표 5"/>
          <p:cNvGraphicFramePr>
            <a:graphicFrameLocks noGrp="1"/>
          </p:cNvGraphicFramePr>
          <p:nvPr>
            <p:extLst/>
          </p:nvPr>
        </p:nvGraphicFramePr>
        <p:xfrm>
          <a:off x="381337" y="1331849"/>
          <a:ext cx="9098424" cy="5161315"/>
        </p:xfrm>
        <a:graphic>
          <a:graphicData uri="http://schemas.openxmlformats.org/drawingml/2006/table">
            <a:tbl>
              <a:tblPr/>
              <a:tblGrid>
                <a:gridCol w="437811">
                  <a:extLst>
                    <a:ext uri="{9D8B030D-6E8A-4147-A177-3AD203B41FA5}">
                      <a16:colId xmlns:a16="http://schemas.microsoft.com/office/drawing/2014/main" val="1721914183"/>
                    </a:ext>
                  </a:extLst>
                </a:gridCol>
                <a:gridCol w="2760859">
                  <a:extLst>
                    <a:ext uri="{9D8B030D-6E8A-4147-A177-3AD203B41FA5}">
                      <a16:colId xmlns:a16="http://schemas.microsoft.com/office/drawing/2014/main" val="3520054595"/>
                    </a:ext>
                  </a:extLst>
                </a:gridCol>
                <a:gridCol w="4139079">
                  <a:extLst>
                    <a:ext uri="{9D8B030D-6E8A-4147-A177-3AD203B41FA5}">
                      <a16:colId xmlns:a16="http://schemas.microsoft.com/office/drawing/2014/main" val="568395809"/>
                    </a:ext>
                  </a:extLst>
                </a:gridCol>
                <a:gridCol w="1760675">
                  <a:extLst>
                    <a:ext uri="{9D8B030D-6E8A-4147-A177-3AD203B41FA5}">
                      <a16:colId xmlns:a16="http://schemas.microsoft.com/office/drawing/2014/main" val="1754104091"/>
                    </a:ext>
                  </a:extLst>
                </a:gridCol>
              </a:tblGrid>
              <a:tr h="316337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5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+mn-cs"/>
                        </a:rPr>
                        <a:t>No</a:t>
                      </a:r>
                      <a:endParaRPr lang="ko-KR" altLang="en-US" sz="1050" b="0" i="0" u="none" strike="noStrike" kern="1200" dirty="0">
                        <a:solidFill>
                          <a:srgbClr val="000000"/>
                        </a:solidFill>
                        <a:effectLst/>
                        <a:latin typeface="맑은 고딕"/>
                        <a:ea typeface="맑은 고딕"/>
                        <a:cs typeface="+mn-cs"/>
                      </a:endParaRPr>
                    </a:p>
                  </a:txBody>
                  <a:tcPr marL="8010" marR="8010" marT="801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5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+mn-cs"/>
                        </a:rPr>
                        <a:t>활 동 내 용</a:t>
                      </a:r>
                    </a:p>
                  </a:txBody>
                  <a:tcPr marL="8010" marR="8010" marT="801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5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+mn-cs"/>
                        </a:rPr>
                        <a:t>세 부 내 용</a:t>
                      </a:r>
                    </a:p>
                  </a:txBody>
                  <a:tcPr marL="8010" marR="8010" marT="801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5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+mn-cs"/>
                        </a:rPr>
                        <a:t>비 고</a:t>
                      </a:r>
                    </a:p>
                  </a:txBody>
                  <a:tcPr marL="8010" marR="8010" marT="801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4459732"/>
                  </a:ext>
                </a:extLst>
              </a:tr>
              <a:tr h="56191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</a:t>
                      </a:r>
                      <a:endParaRPr lang="ko-KR" altLang="en-US" sz="1050" b="0" i="0" u="none" strike="noStrike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algn="l" defTabSz="914400" rtl="0" eaLnBrk="1" fontAlgn="ctr" latinLnBrk="1" hangingPunct="1"/>
                      <a:r>
                        <a:rPr lang="ko-KR" altLang="en-US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/>
                          <a:ea typeface="맑은 고딕"/>
                          <a:cs typeface="+mn-cs"/>
                        </a:rPr>
                        <a:t> </a:t>
                      </a:r>
                      <a:r>
                        <a:rPr lang="ko-KR" alt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협력사 산재보험 가입확인 절차 강화 운영</a:t>
                      </a:r>
                      <a:endParaRPr lang="ko-KR" altLang="en-US" sz="1050" b="0" i="0" u="none" strike="noStrike" kern="1200" dirty="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  <a:cs typeface="+mn-cs"/>
                      </a:endParaRPr>
                    </a:p>
                  </a:txBody>
                  <a:tcPr marL="2002" marR="2002" marT="2002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1" hangingPunct="1">
                        <a:lnSpc>
                          <a:spcPct val="150000"/>
                        </a:lnSpc>
                      </a:pPr>
                      <a:r>
                        <a:rPr lang="en-US" altLang="ko-KR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/>
                          <a:ea typeface="맑은 고딕"/>
                          <a:cs typeface="+mn-cs"/>
                        </a:rPr>
                        <a:t>ᆞ</a:t>
                      </a:r>
                      <a:r>
                        <a:rPr lang="ko-KR" altLang="en-US" sz="1050" b="0" i="0" u="none" strike="noStrike" kern="1200" dirty="0">
                          <a:solidFill>
                            <a:srgbClr val="0000FF"/>
                          </a:solidFill>
                          <a:effectLst/>
                          <a:latin typeface="맑은 고딕"/>
                          <a:ea typeface="맑은 고딕"/>
                          <a:cs typeface="+mn-cs"/>
                        </a:rPr>
                        <a:t>사업장</a:t>
                      </a:r>
                      <a:r>
                        <a:rPr lang="en-US" altLang="ko-KR" sz="1050" b="0" i="0" u="none" strike="noStrike" kern="1200" dirty="0">
                          <a:solidFill>
                            <a:srgbClr val="0000FF"/>
                          </a:solidFill>
                          <a:effectLst/>
                          <a:latin typeface="맑은 고딕"/>
                          <a:ea typeface="맑은 고딕"/>
                          <a:cs typeface="+mn-cs"/>
                        </a:rPr>
                        <a:t>/</a:t>
                      </a:r>
                      <a:r>
                        <a:rPr lang="ko-KR" altLang="en-US" sz="1050" b="0" i="0" u="none" strike="noStrike" kern="1200" dirty="0">
                          <a:solidFill>
                            <a:srgbClr val="0000FF"/>
                          </a:solidFill>
                          <a:effectLst/>
                          <a:latin typeface="맑은 고딕"/>
                          <a:ea typeface="맑은 고딕"/>
                          <a:cs typeface="+mn-cs"/>
                        </a:rPr>
                        <a:t>사외조립장 협력사 근로자에 대한 산재보험 가입 확인</a:t>
                      </a:r>
                      <a:endParaRPr lang="en-US" altLang="ko-KR" sz="1050" b="0" i="0" u="none" strike="noStrike" kern="1200" dirty="0">
                        <a:solidFill>
                          <a:srgbClr val="0000FF"/>
                        </a:solidFill>
                        <a:effectLst/>
                        <a:latin typeface="맑은 고딕"/>
                        <a:ea typeface="맑은 고딕"/>
                        <a:cs typeface="+mn-cs"/>
                      </a:endParaRPr>
                    </a:p>
                    <a:p>
                      <a:pPr marL="0" algn="l" defTabSz="914400" rtl="0" eaLnBrk="1" fontAlgn="ctr" latinLnBrk="1" hangingPunct="1">
                        <a:lnSpc>
                          <a:spcPct val="150000"/>
                        </a:lnSpc>
                      </a:pPr>
                      <a:r>
                        <a:rPr lang="ko-KR" altLang="ko-KR" sz="1050" b="0" i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맑은 고딕"/>
                          <a:ea typeface="맑은 고딕"/>
                          <a:cs typeface="+mn-cs"/>
                        </a:rPr>
                        <a:t>ᆞ</a:t>
                      </a:r>
                      <a:r>
                        <a:rPr lang="ko-KR" altLang="en-US" sz="1050" b="0" i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맑은 고딕"/>
                          <a:ea typeface="맑은 고딕"/>
                          <a:cs typeface="+mn-cs"/>
                        </a:rPr>
                        <a:t>입문</a:t>
                      </a:r>
                      <a:r>
                        <a:rPr lang="ko-KR" altLang="en-US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/>
                          <a:ea typeface="맑은 고딕"/>
                          <a:cs typeface="+mn-cs"/>
                        </a:rPr>
                        <a:t> 시  개인별 산재 보험 확인</a:t>
                      </a:r>
                      <a:r>
                        <a:rPr lang="ko-KR" altLang="en-US" sz="1050" b="0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맑은 고딕"/>
                          <a:ea typeface="맑은 고딕"/>
                          <a:cs typeface="+mn-cs"/>
                        </a:rPr>
                        <a:t> 후 작업투입 可</a:t>
                      </a:r>
                      <a:endParaRPr lang="ko-KR" altLang="en-US" sz="1050" b="0" i="0" u="none" strike="noStrike" kern="1200" dirty="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  <a:cs typeface="+mn-cs"/>
                      </a:endParaRPr>
                    </a:p>
                  </a:txBody>
                  <a:tcPr marL="2002" marR="2002" marT="2002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1" hangingPunct="1"/>
                      <a:r>
                        <a:rPr lang="en-US" altLang="ko-KR" sz="105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+mn-cs"/>
                        </a:rPr>
                        <a:t>7</a:t>
                      </a:r>
                      <a:r>
                        <a:rPr lang="ko-KR" altLang="en-US" sz="105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+mn-cs"/>
                        </a:rPr>
                        <a:t>월</a:t>
                      </a:r>
                      <a:r>
                        <a:rPr lang="en-US" altLang="ko-KR" sz="105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+mn-cs"/>
                        </a:rPr>
                        <a:t>~</a:t>
                      </a:r>
                      <a:endParaRPr lang="ko-KR" altLang="en-US" sz="1050" b="0" i="0" u="none" strike="noStrike" kern="1200" dirty="0">
                        <a:solidFill>
                          <a:srgbClr val="000000"/>
                        </a:solidFill>
                        <a:effectLst/>
                        <a:latin typeface="맑은 고딕"/>
                        <a:ea typeface="맑은 고딕"/>
                        <a:cs typeface="+mn-cs"/>
                      </a:endParaRPr>
                    </a:p>
                  </a:txBody>
                  <a:tcPr marL="2002" marR="2002" marT="2002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29590038"/>
                  </a:ext>
                </a:extLst>
              </a:tr>
              <a:tr h="56191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</a:t>
                      </a:r>
                      <a:endParaRPr lang="ko-KR" altLang="en-US" sz="1050" b="0" i="0" u="none" strike="noStrike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algn="l" defTabSz="914400" rtl="0" eaLnBrk="1" fontAlgn="ctr" latinLnBrk="1" hangingPunct="1"/>
                      <a:r>
                        <a:rPr lang="en-US" altLang="ko-KR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/>
                          <a:ea typeface="맑은 고딕"/>
                          <a:cs typeface="+mn-cs"/>
                        </a:rPr>
                        <a:t> </a:t>
                      </a:r>
                      <a:r>
                        <a:rPr lang="ko-KR" altLang="en-US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/>
                          <a:ea typeface="맑은 고딕"/>
                          <a:cs typeface="+mn-cs"/>
                        </a:rPr>
                        <a:t>협력사 </a:t>
                      </a:r>
                      <a:r>
                        <a:rPr lang="ko-KR" altLang="en-US" sz="1050" b="0" i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맑은 고딕"/>
                          <a:ea typeface="맑은 고딕"/>
                          <a:cs typeface="+mn-cs"/>
                        </a:rPr>
                        <a:t>해외근재보험</a:t>
                      </a:r>
                      <a:r>
                        <a:rPr lang="ko-KR" altLang="en-US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/>
                          <a:ea typeface="맑은 고딕"/>
                          <a:cs typeface="+mn-cs"/>
                        </a:rPr>
                        <a:t> 가입상태 확인 강화</a:t>
                      </a:r>
                    </a:p>
                  </a:txBody>
                  <a:tcPr marL="2002" marR="2002" marT="2002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/>
                          <a:ea typeface="맑은 고딕"/>
                          <a:cs typeface="+mn-cs"/>
                        </a:rPr>
                        <a:t>ᆞ</a:t>
                      </a:r>
                      <a:r>
                        <a:rPr lang="ko-KR" altLang="en-US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/>
                          <a:ea typeface="맑은 고딕"/>
                          <a:cs typeface="+mn-cs"/>
                        </a:rPr>
                        <a:t>협력사 근로자에 대한 </a:t>
                      </a:r>
                      <a:r>
                        <a:rPr lang="ko-KR" altLang="en-US" sz="1050" b="0" i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맑은 고딕"/>
                          <a:ea typeface="맑은 고딕"/>
                          <a:cs typeface="+mn-cs"/>
                        </a:rPr>
                        <a:t>해외근재보험</a:t>
                      </a:r>
                      <a:r>
                        <a:rPr lang="ko-KR" altLang="en-US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/>
                          <a:ea typeface="맑은 고딕"/>
                          <a:cs typeface="+mn-cs"/>
                        </a:rPr>
                        <a:t> 가입상태 실시간 확인 가능</a:t>
                      </a:r>
                      <a:endParaRPr lang="en-US" altLang="ko-KR" sz="1050" b="0" i="0" u="none" strike="noStrike" kern="1200" dirty="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  <a:cs typeface="+mn-cs"/>
                      </a:endParaRPr>
                    </a:p>
                    <a:p>
                      <a:pPr marL="0" marR="0" lvl="0" indent="0" algn="l" defTabSz="914400" rtl="0" eaLnBrk="1" fontAlgn="ctr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/>
                          <a:ea typeface="맑은 고딕"/>
                          <a:cs typeface="+mn-cs"/>
                        </a:rPr>
                        <a:t>   </a:t>
                      </a:r>
                      <a:r>
                        <a:rPr lang="ko-KR" altLang="en-US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/>
                          <a:ea typeface="맑은 고딕"/>
                          <a:cs typeface="+mn-cs"/>
                        </a:rPr>
                        <a:t>시스템 구축</a:t>
                      </a:r>
                      <a:r>
                        <a:rPr lang="en-US" altLang="ko-KR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/>
                          <a:ea typeface="맑은 고딕"/>
                          <a:cs typeface="+mn-cs"/>
                        </a:rPr>
                        <a:t>/</a:t>
                      </a:r>
                      <a:r>
                        <a:rPr lang="ko-KR" altLang="en-US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/>
                          <a:ea typeface="맑은 고딕"/>
                          <a:cs typeface="+mn-cs"/>
                        </a:rPr>
                        <a:t>운영</a:t>
                      </a:r>
                    </a:p>
                  </a:txBody>
                  <a:tcPr marL="2002" marR="2002" marT="2002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1" hangingPunct="1"/>
                      <a:r>
                        <a:rPr lang="en-US" altLang="ko-KR" sz="105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+mn-cs"/>
                        </a:rPr>
                        <a:t>7</a:t>
                      </a:r>
                      <a:r>
                        <a:rPr lang="ko-KR" altLang="en-US" sz="105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+mn-cs"/>
                        </a:rPr>
                        <a:t>월</a:t>
                      </a:r>
                      <a:r>
                        <a:rPr lang="en-US" altLang="ko-KR" sz="105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+mn-cs"/>
                        </a:rPr>
                        <a:t>~</a:t>
                      </a:r>
                      <a:endParaRPr lang="ko-KR" altLang="en-US" sz="1050" b="0" i="0" u="none" strike="noStrike" kern="1200" dirty="0">
                        <a:solidFill>
                          <a:srgbClr val="000000"/>
                        </a:solidFill>
                        <a:effectLst/>
                        <a:latin typeface="맑은 고딕"/>
                        <a:ea typeface="맑은 고딕"/>
                        <a:cs typeface="+mn-cs"/>
                      </a:endParaRPr>
                    </a:p>
                  </a:txBody>
                  <a:tcPr marL="2002" marR="2002" marT="2002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57504771"/>
                  </a:ext>
                </a:extLst>
              </a:tr>
              <a:tr h="56191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</a:t>
                      </a:r>
                      <a:endParaRPr lang="ko-KR" altLang="en-US" sz="1050" b="0" i="0" u="none" strike="noStrike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ko-KR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lang="ko-KR" alt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안전보건 문서 일원화 및 관리체계 구축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lnSpc>
                          <a:spcPct val="150000"/>
                        </a:lnSpc>
                      </a:pPr>
                      <a:r>
                        <a:rPr lang="en-US" altLang="ko-KR" sz="105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+mn-cs"/>
                        </a:rPr>
                        <a:t>ᆞ</a:t>
                      </a:r>
                      <a:r>
                        <a:rPr lang="ko-KR" altLang="en-US" sz="1050" b="0" i="0" u="none" strike="noStrike" kern="1200" dirty="0">
                          <a:solidFill>
                            <a:srgbClr val="0000FF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안전보건문서 </a:t>
                      </a:r>
                      <a:r>
                        <a:rPr lang="en-US" altLang="ko-KR" sz="1050" b="0" i="0" u="none" strike="noStrike" kern="1200" dirty="0">
                          <a:solidFill>
                            <a:srgbClr val="0000FF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3S </a:t>
                      </a:r>
                      <a:r>
                        <a:rPr lang="ko-KR" altLang="en-US" sz="1050" b="0" i="0" u="none" strike="noStrike" kern="1200" dirty="0">
                          <a:solidFill>
                            <a:srgbClr val="0000FF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추진</a:t>
                      </a:r>
                      <a:r>
                        <a:rPr lang="en-US" altLang="ko-KR" sz="1050" b="0" i="0" u="none" strike="noStrike" kern="1200" dirty="0">
                          <a:solidFill>
                            <a:srgbClr val="0000FF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(</a:t>
                      </a:r>
                      <a:r>
                        <a:rPr lang="ko-KR" altLang="en-US" sz="1050" b="0" i="0" u="none" strike="noStrike" kern="1200" dirty="0">
                          <a:solidFill>
                            <a:srgbClr val="0000FF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표준화</a:t>
                      </a:r>
                      <a:r>
                        <a:rPr lang="en-US" altLang="ko-KR" sz="1050" b="0" i="0" u="none" strike="noStrike" kern="1200" dirty="0">
                          <a:solidFill>
                            <a:srgbClr val="0000FF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,</a:t>
                      </a:r>
                      <a:r>
                        <a:rPr lang="ko-KR" altLang="en-US" sz="1050" b="0" i="0" u="none" strike="noStrike" kern="1200" dirty="0">
                          <a:solidFill>
                            <a:srgbClr val="0000FF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단순화</a:t>
                      </a:r>
                      <a:r>
                        <a:rPr lang="en-US" altLang="ko-KR" sz="1050" b="0" i="0" u="none" strike="noStrike" kern="1200" dirty="0">
                          <a:solidFill>
                            <a:srgbClr val="0000FF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,</a:t>
                      </a:r>
                      <a:r>
                        <a:rPr lang="ko-KR" altLang="en-US" sz="1050" b="0" i="0" u="none" strike="noStrike" kern="1200" dirty="0">
                          <a:solidFill>
                            <a:srgbClr val="0000FF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전문화</a:t>
                      </a:r>
                      <a:r>
                        <a:rPr lang="en-US" altLang="ko-KR" sz="1050" b="0" i="0" u="none" strike="noStrike" kern="1200" dirty="0">
                          <a:solidFill>
                            <a:srgbClr val="0000FF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)</a:t>
                      </a:r>
                    </a:p>
                    <a:p>
                      <a:pPr algn="l" rtl="0" fontAlgn="ctr">
                        <a:lnSpc>
                          <a:spcPct val="150000"/>
                        </a:lnSpc>
                      </a:pPr>
                      <a:r>
                        <a:rPr lang="en-US" altLang="ko-KR" sz="105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  - </a:t>
                      </a:r>
                      <a:r>
                        <a:rPr lang="ko-KR" altLang="en-US" sz="1050" b="0" i="0" u="none" strike="noStrike" kern="1200" dirty="0">
                          <a:solidFill>
                            <a:srgbClr val="0000FF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사외현장</a:t>
                      </a:r>
                      <a:r>
                        <a:rPr lang="en-US" altLang="ko-KR" sz="1050" b="0" i="0" u="none" strike="noStrike" kern="1200" dirty="0">
                          <a:solidFill>
                            <a:srgbClr val="0000FF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(</a:t>
                      </a:r>
                      <a:r>
                        <a:rPr lang="ko-KR" altLang="en-US" sz="1050" b="0" i="0" u="none" strike="noStrike" kern="1200" dirty="0">
                          <a:solidFill>
                            <a:srgbClr val="0000FF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건설부문</a:t>
                      </a:r>
                      <a:r>
                        <a:rPr lang="en-US" altLang="ko-KR" sz="1050" b="0" i="0" u="none" strike="noStrike" kern="1200" dirty="0">
                          <a:solidFill>
                            <a:srgbClr val="0000FF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)</a:t>
                      </a:r>
                      <a:r>
                        <a:rPr lang="ko-KR" altLang="en-US" sz="1050" b="0" i="0" u="none" strike="noStrike" kern="1200" dirty="0">
                          <a:solidFill>
                            <a:srgbClr val="0000FF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의 </a:t>
                      </a:r>
                      <a:r>
                        <a:rPr lang="en-US" altLang="ko-KR" sz="1050" b="0" i="0" u="none" strike="noStrike" kern="1200" dirty="0">
                          <a:solidFill>
                            <a:srgbClr val="0000FF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ISO45001</a:t>
                      </a:r>
                      <a:r>
                        <a:rPr lang="ko-KR" altLang="en-US" sz="1050" b="0" i="0" u="none" strike="noStrike" kern="1200" dirty="0">
                          <a:solidFill>
                            <a:srgbClr val="0000FF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 양식</a:t>
                      </a:r>
                      <a:r>
                        <a:rPr lang="ko-KR" altLang="en-US" sz="1050" b="0" i="0" u="none" strike="noStrike" kern="1200" baseline="0" dirty="0">
                          <a:solidFill>
                            <a:srgbClr val="0000FF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 및 내용 제</a:t>
                      </a:r>
                      <a:r>
                        <a:rPr lang="en-US" altLang="ko-KR" sz="1050" b="0" i="0" u="none" strike="noStrike" kern="1200" baseline="0" dirty="0">
                          <a:solidFill>
                            <a:srgbClr val="0000FF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.</a:t>
                      </a:r>
                      <a:r>
                        <a:rPr lang="ko-KR" altLang="en-US" sz="1050" b="0" i="0" u="none" strike="noStrike" kern="1200" baseline="0" dirty="0">
                          <a:solidFill>
                            <a:srgbClr val="0000FF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개정 추진</a:t>
                      </a:r>
                      <a:endParaRPr lang="ko-KR" altLang="en-US" sz="1050" b="0" i="0" u="none" strike="noStrike" dirty="0">
                        <a:solidFill>
                          <a:srgbClr val="0000FF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ko-KR" sz="105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+mn-cs"/>
                        </a:rPr>
                        <a:t>7~9</a:t>
                      </a:r>
                      <a:r>
                        <a:rPr lang="ko-KR" altLang="en-US" sz="105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+mn-cs"/>
                        </a:rPr>
                        <a:t>월</a:t>
                      </a:r>
                    </a:p>
                  </a:txBody>
                  <a:tcPr marL="8010" marR="8010" marT="801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86974964"/>
                  </a:ext>
                </a:extLst>
              </a:tr>
              <a:tr h="56191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</a:t>
                      </a:r>
                      <a:endParaRPr lang="ko-KR" altLang="en-US" sz="1050" b="0" i="0" u="none" strike="noStrike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algn="l" defTabSz="914400" rtl="0" eaLnBrk="1" fontAlgn="ctr" latinLnBrk="1" hangingPunct="1"/>
                      <a:r>
                        <a:rPr lang="ko-KR" altLang="en-US" sz="105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+mn-cs"/>
                        </a:rPr>
                        <a:t> 통합안전관리전산시스템</a:t>
                      </a:r>
                      <a:r>
                        <a:rPr lang="en-US" altLang="ko-KR" sz="105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+mn-cs"/>
                        </a:rPr>
                        <a:t>(SMS)</a:t>
                      </a:r>
                      <a:r>
                        <a:rPr lang="ko-KR" altLang="en-US" sz="105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+mn-cs"/>
                        </a:rPr>
                        <a:t> 운영 활성화</a:t>
                      </a:r>
                    </a:p>
                  </a:txBody>
                  <a:tcPr marL="2002" marR="2002" marT="2002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1" hangingPunct="1">
                        <a:lnSpc>
                          <a:spcPct val="150000"/>
                        </a:lnSpc>
                      </a:pPr>
                      <a:r>
                        <a:rPr lang="en-US" altLang="ko-KR" sz="105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+mn-cs"/>
                        </a:rPr>
                        <a:t>ᆞ</a:t>
                      </a:r>
                      <a:r>
                        <a:rPr lang="ko-KR" altLang="en-US" sz="1050" b="0" i="0" u="none" strike="noStrike" kern="1200" dirty="0">
                          <a:solidFill>
                            <a:srgbClr val="0000FF"/>
                          </a:solidFill>
                          <a:effectLst/>
                          <a:latin typeface="맑은 고딕"/>
                          <a:ea typeface="맑은 고딕"/>
                          <a:cs typeface="+mn-cs"/>
                        </a:rPr>
                        <a:t>통합안전관리</a:t>
                      </a:r>
                      <a:r>
                        <a:rPr lang="en-US" altLang="ko-KR" sz="1050" b="0" i="0" u="none" strike="noStrike" kern="1200" dirty="0">
                          <a:solidFill>
                            <a:srgbClr val="0000FF"/>
                          </a:solidFill>
                          <a:effectLst/>
                          <a:latin typeface="맑은 고딕"/>
                          <a:ea typeface="맑은 고딕"/>
                          <a:cs typeface="+mn-cs"/>
                        </a:rPr>
                        <a:t>(</a:t>
                      </a:r>
                      <a:r>
                        <a:rPr lang="ko-KR" altLang="en-US" sz="1050" b="0" i="0" u="none" strike="noStrike" kern="1200" dirty="0">
                          <a:solidFill>
                            <a:srgbClr val="0000FF"/>
                          </a:solidFill>
                          <a:effectLst/>
                          <a:latin typeface="맑은 고딕"/>
                          <a:ea typeface="맑은 고딕"/>
                          <a:cs typeface="+mn-cs"/>
                        </a:rPr>
                        <a:t>전산</a:t>
                      </a:r>
                      <a:r>
                        <a:rPr lang="en-US" altLang="ko-KR" sz="1050" b="0" i="0" u="none" strike="noStrike" kern="1200" dirty="0">
                          <a:solidFill>
                            <a:srgbClr val="0000FF"/>
                          </a:solidFill>
                          <a:effectLst/>
                          <a:latin typeface="맑은 고딕"/>
                          <a:ea typeface="맑은 고딕"/>
                          <a:cs typeface="+mn-cs"/>
                        </a:rPr>
                        <a:t>)</a:t>
                      </a:r>
                      <a:r>
                        <a:rPr lang="ko-KR" altLang="en-US" sz="1050" b="0" i="0" u="none" strike="noStrike" kern="1200" dirty="0">
                          <a:solidFill>
                            <a:srgbClr val="0000FF"/>
                          </a:solidFill>
                          <a:effectLst/>
                          <a:latin typeface="맑은 고딕"/>
                          <a:ea typeface="맑은 고딕"/>
                          <a:cs typeface="+mn-cs"/>
                        </a:rPr>
                        <a:t>시스템 활용범위 확대</a:t>
                      </a:r>
                      <a:r>
                        <a:rPr lang="en-US" altLang="ko-KR" sz="1050" b="0" i="0" u="none" strike="noStrike" kern="1200" dirty="0">
                          <a:solidFill>
                            <a:srgbClr val="0000FF"/>
                          </a:solidFill>
                          <a:effectLst/>
                          <a:latin typeface="맑은 고딕"/>
                          <a:ea typeface="맑은 고딕"/>
                          <a:cs typeface="+mn-cs"/>
                        </a:rPr>
                        <a:t>(</a:t>
                      </a:r>
                      <a:r>
                        <a:rPr lang="ko-KR" altLang="en-US" sz="1050" b="0" i="0" u="none" strike="noStrike" kern="1200" dirty="0">
                          <a:solidFill>
                            <a:srgbClr val="0000FF"/>
                          </a:solidFill>
                          <a:effectLst/>
                          <a:latin typeface="맑은 고딕"/>
                          <a:ea typeface="맑은 고딕"/>
                          <a:cs typeface="+mn-cs"/>
                        </a:rPr>
                        <a:t>국내 전 사업장</a:t>
                      </a:r>
                      <a:r>
                        <a:rPr lang="en-US" altLang="ko-KR" sz="1050" b="0" i="0" u="none" strike="noStrike" kern="1200" dirty="0">
                          <a:solidFill>
                            <a:srgbClr val="0000FF"/>
                          </a:solidFill>
                          <a:effectLst/>
                          <a:latin typeface="맑은 고딕"/>
                          <a:ea typeface="맑은 고딕"/>
                          <a:cs typeface="+mn-cs"/>
                        </a:rPr>
                        <a:t>/</a:t>
                      </a:r>
                      <a:r>
                        <a:rPr lang="ko-KR" altLang="en-US" sz="1050" b="0" i="0" u="none" strike="noStrike" kern="1200" dirty="0">
                          <a:solidFill>
                            <a:srgbClr val="0000FF"/>
                          </a:solidFill>
                          <a:effectLst/>
                          <a:latin typeface="맑은 고딕"/>
                          <a:ea typeface="맑은 고딕"/>
                          <a:cs typeface="+mn-cs"/>
                        </a:rPr>
                        <a:t>현장</a:t>
                      </a:r>
                      <a:r>
                        <a:rPr lang="en-US" altLang="ko-KR" sz="1050" b="0" i="0" u="none" strike="noStrike" kern="1200" dirty="0">
                          <a:solidFill>
                            <a:srgbClr val="0000FF"/>
                          </a:solidFill>
                          <a:effectLst/>
                          <a:latin typeface="맑은 고딕"/>
                          <a:ea typeface="맑은 고딕"/>
                          <a:cs typeface="+mn-cs"/>
                        </a:rPr>
                        <a:t>) </a:t>
                      </a:r>
                    </a:p>
                    <a:p>
                      <a:pPr marL="0" algn="l" defTabSz="914400" rtl="0" eaLnBrk="1" fontAlgn="ctr" latinLnBrk="1" hangingPunct="1">
                        <a:lnSpc>
                          <a:spcPct val="150000"/>
                        </a:lnSpc>
                      </a:pPr>
                      <a:r>
                        <a:rPr lang="en-US" altLang="ko-KR" sz="105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+mn-cs"/>
                        </a:rPr>
                        <a:t>ᆞ</a:t>
                      </a:r>
                      <a:r>
                        <a:rPr lang="ko-KR" altLang="en-US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/>
                          <a:ea typeface="맑은 고딕"/>
                          <a:cs typeface="+mn-cs"/>
                        </a:rPr>
                        <a:t>협력사용 사용 설명서 제작</a:t>
                      </a:r>
                      <a:r>
                        <a:rPr lang="en-US" altLang="ko-KR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/>
                          <a:ea typeface="맑은 고딕"/>
                          <a:cs typeface="+mn-cs"/>
                        </a:rPr>
                        <a:t>/</a:t>
                      </a:r>
                      <a:r>
                        <a:rPr lang="ko-KR" altLang="en-US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/>
                          <a:ea typeface="맑은 고딕"/>
                          <a:cs typeface="+mn-cs"/>
                        </a:rPr>
                        <a:t>교육</a:t>
                      </a:r>
                      <a:r>
                        <a:rPr lang="en-US" altLang="ko-KR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/>
                          <a:ea typeface="맑은 고딕"/>
                          <a:cs typeface="+mn-cs"/>
                        </a:rPr>
                        <a:t>/</a:t>
                      </a:r>
                      <a:r>
                        <a:rPr lang="ko-KR" altLang="en-US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/>
                          <a:ea typeface="맑은 고딕"/>
                          <a:cs typeface="+mn-cs"/>
                        </a:rPr>
                        <a:t>홍보</a:t>
                      </a:r>
                    </a:p>
                  </a:txBody>
                  <a:tcPr marL="2002" marR="2002" marT="2002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ko-KR" sz="105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+mn-cs"/>
                        </a:rPr>
                        <a:t>7~12</a:t>
                      </a:r>
                      <a:r>
                        <a:rPr lang="ko-KR" altLang="en-US" sz="105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+mn-cs"/>
                        </a:rPr>
                        <a:t>월</a:t>
                      </a:r>
                    </a:p>
                  </a:txBody>
                  <a:tcPr marL="2002" marR="2002" marT="2002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28613986"/>
                  </a:ext>
                </a:extLst>
              </a:tr>
              <a:tr h="59080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5</a:t>
                      </a:r>
                      <a:endParaRPr lang="ko-KR" alt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algn="l" defTabSz="914400" rtl="0" eaLnBrk="1" fontAlgn="ctr" latinLnBrk="1" hangingPunct="1"/>
                      <a:r>
                        <a:rPr lang="ko-KR" altLang="en-US" sz="105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+mn-cs"/>
                        </a:rPr>
                        <a:t> </a:t>
                      </a:r>
                      <a:r>
                        <a:rPr lang="en-US" altLang="ko-KR" sz="105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+mn-cs"/>
                        </a:rPr>
                        <a:t>MBS(</a:t>
                      </a:r>
                      <a:r>
                        <a:rPr lang="ko-KR" altLang="en-US" sz="105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+mn-cs"/>
                        </a:rPr>
                        <a:t>소통회의</a:t>
                      </a:r>
                      <a:r>
                        <a:rPr lang="en-US" altLang="ko-KR" sz="105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+mn-cs"/>
                        </a:rPr>
                        <a:t>)</a:t>
                      </a:r>
                      <a:r>
                        <a:rPr lang="ko-KR" altLang="en-US" sz="105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+mn-cs"/>
                        </a:rPr>
                        <a:t>를 통한 내부 의사소통 강화</a:t>
                      </a:r>
                    </a:p>
                  </a:txBody>
                  <a:tcPr marL="2002" marR="2002" marT="2002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1" hangingPunct="1">
                        <a:lnSpc>
                          <a:spcPct val="150000"/>
                        </a:lnSpc>
                      </a:pPr>
                      <a:r>
                        <a:rPr lang="en-US" altLang="ko-KR" sz="105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+mn-cs"/>
                        </a:rPr>
                        <a:t>ᆞ</a:t>
                      </a:r>
                      <a:r>
                        <a:rPr lang="ko-KR" altLang="en-US" sz="105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+mn-cs"/>
                        </a:rPr>
                        <a:t>환경안전팀 월 정례회의</a:t>
                      </a:r>
                      <a:r>
                        <a:rPr lang="en-US" altLang="ko-KR" sz="105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+mn-cs"/>
                        </a:rPr>
                        <a:t>(MBS)</a:t>
                      </a:r>
                      <a:r>
                        <a:rPr lang="en-US" altLang="ko-KR" sz="1050" b="0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+mn-cs"/>
                        </a:rPr>
                        <a:t> </a:t>
                      </a:r>
                      <a:r>
                        <a:rPr lang="ko-KR" altLang="en-US" sz="1050" b="0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+mn-cs"/>
                        </a:rPr>
                        <a:t>운영을 통한 </a:t>
                      </a:r>
                      <a:r>
                        <a:rPr lang="ko-KR" altLang="en-US" sz="1050" b="0" i="0" u="none" strike="noStrike" kern="1200" baseline="0" dirty="0">
                          <a:solidFill>
                            <a:srgbClr val="0000FF"/>
                          </a:solidFill>
                          <a:effectLst/>
                          <a:latin typeface="맑은 고딕"/>
                          <a:ea typeface="맑은 고딕"/>
                          <a:cs typeface="+mn-cs"/>
                        </a:rPr>
                        <a:t>우수현장 공유</a:t>
                      </a:r>
                      <a:r>
                        <a:rPr lang="en-US" altLang="ko-KR" sz="1050" b="0" i="0" u="none" strike="noStrike" kern="1200" baseline="0" dirty="0">
                          <a:solidFill>
                            <a:srgbClr val="0000FF"/>
                          </a:solidFill>
                          <a:effectLst/>
                          <a:latin typeface="맑은 고딕"/>
                          <a:ea typeface="맑은 고딕"/>
                          <a:cs typeface="+mn-cs"/>
                        </a:rPr>
                        <a:t>/</a:t>
                      </a:r>
                    </a:p>
                    <a:p>
                      <a:pPr marL="0" algn="l" defTabSz="914400" rtl="0" eaLnBrk="1" fontAlgn="ctr" latinLnBrk="1" hangingPunct="1">
                        <a:lnSpc>
                          <a:spcPct val="150000"/>
                        </a:lnSpc>
                      </a:pPr>
                      <a:r>
                        <a:rPr lang="en-US" altLang="ko-KR" sz="1050" b="0" i="0" u="none" strike="noStrike" kern="1200" baseline="0" dirty="0">
                          <a:solidFill>
                            <a:srgbClr val="0000FF"/>
                          </a:solidFill>
                          <a:effectLst/>
                          <a:latin typeface="맑은 고딕"/>
                          <a:ea typeface="맑은 고딕"/>
                          <a:cs typeface="+mn-cs"/>
                        </a:rPr>
                        <a:t>   </a:t>
                      </a:r>
                      <a:r>
                        <a:rPr lang="ko-KR" altLang="en-US" sz="1050" b="0" i="0" u="none" strike="noStrike" kern="1200" baseline="0" dirty="0">
                          <a:solidFill>
                            <a:srgbClr val="0000FF"/>
                          </a:solidFill>
                          <a:effectLst/>
                          <a:latin typeface="맑은 고딕"/>
                          <a:ea typeface="맑은 고딕"/>
                          <a:cs typeface="+mn-cs"/>
                        </a:rPr>
                        <a:t>수평전개 진행 및 내부 의사소통 강화</a:t>
                      </a:r>
                    </a:p>
                  </a:txBody>
                  <a:tcPr marL="2002" marR="2002" marT="2002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1" hangingPunct="1"/>
                      <a:r>
                        <a:rPr lang="en-US" altLang="ko-KR" sz="105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+mn-cs"/>
                        </a:rPr>
                        <a:t>7~12</a:t>
                      </a:r>
                      <a:r>
                        <a:rPr lang="ko-KR" altLang="en-US" sz="105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+mn-cs"/>
                        </a:rPr>
                        <a:t>월</a:t>
                      </a:r>
                    </a:p>
                  </a:txBody>
                  <a:tcPr marL="2002" marR="2002" marT="2002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22899333"/>
                  </a:ext>
                </a:extLst>
              </a:tr>
              <a:tr h="66990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6</a:t>
                      </a:r>
                      <a:endParaRPr lang="ko-KR" alt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algn="l" defTabSz="914400" rtl="0" eaLnBrk="1" fontAlgn="ctr" latinLnBrk="1" hangingPunct="1"/>
                      <a:r>
                        <a:rPr lang="ko-KR" altLang="en-US" sz="105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+mn-cs"/>
                        </a:rPr>
                        <a:t> 고객사 안전보건평가 적극 대응</a:t>
                      </a:r>
                    </a:p>
                  </a:txBody>
                  <a:tcPr marL="2002" marR="2002" marT="2002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1" hangingPunct="1">
                        <a:lnSpc>
                          <a:spcPct val="150000"/>
                        </a:lnSpc>
                      </a:pPr>
                      <a:r>
                        <a:rPr lang="en-US" altLang="ko-KR" sz="105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+mn-cs"/>
                        </a:rPr>
                        <a:t>ᆞSEC</a:t>
                      </a:r>
                      <a:r>
                        <a:rPr lang="en-US" altLang="ko-KR" sz="105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+mn-cs"/>
                        </a:rPr>
                        <a:t>, SDC, SK </a:t>
                      </a:r>
                      <a:r>
                        <a:rPr lang="ko-KR" altLang="en-US" sz="105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+mn-cs"/>
                        </a:rPr>
                        <a:t>등</a:t>
                      </a:r>
                      <a:r>
                        <a:rPr lang="en-US" altLang="ko-KR" sz="105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+mn-cs"/>
                        </a:rPr>
                        <a:t> </a:t>
                      </a:r>
                      <a:r>
                        <a:rPr lang="ko-KR" altLang="en-US" sz="105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+mn-cs"/>
                        </a:rPr>
                        <a:t>주요 고객사 안전보건평가 적정 대응</a:t>
                      </a:r>
                      <a:endParaRPr lang="en-US" altLang="ko-KR" sz="1050" b="0" i="0" u="none" strike="noStrike" kern="1200" baseline="0" dirty="0">
                        <a:solidFill>
                          <a:srgbClr val="0000FF"/>
                        </a:solidFill>
                        <a:effectLst/>
                        <a:latin typeface="맑은 고딕"/>
                        <a:ea typeface="맑은 고딕"/>
                        <a:cs typeface="+mn-cs"/>
                      </a:endParaRPr>
                    </a:p>
                    <a:p>
                      <a:pPr marL="0" algn="l" defTabSz="914400" rtl="0" eaLnBrk="1" fontAlgn="ctr" latinLnBrk="1" hangingPunct="1">
                        <a:lnSpc>
                          <a:spcPct val="150000"/>
                        </a:lnSpc>
                      </a:pPr>
                      <a:r>
                        <a:rPr lang="ko-KR" altLang="ko-KR" sz="1050" b="0" i="0" u="none" strike="noStrike" kern="1200" baseline="0" dirty="0" err="1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+mn-cs"/>
                        </a:rPr>
                        <a:t>ᆞ</a:t>
                      </a:r>
                      <a:r>
                        <a:rPr lang="ko-KR" altLang="en-US" sz="1050" b="0" i="0" u="none" strike="noStrike" kern="1200" baseline="0" dirty="0" err="1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+mn-cs"/>
                        </a:rPr>
                        <a:t>기타</a:t>
                      </a:r>
                      <a:r>
                        <a:rPr lang="ko-KR" altLang="en-US" sz="1050" b="0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+mn-cs"/>
                        </a:rPr>
                        <a:t> 고객사 안전보건 및 </a:t>
                      </a:r>
                      <a:r>
                        <a:rPr lang="en-US" altLang="ko-KR" sz="1050" b="0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+mn-cs"/>
                        </a:rPr>
                        <a:t>ESG </a:t>
                      </a:r>
                      <a:r>
                        <a:rPr lang="ko-KR" altLang="en-US" sz="1050" b="0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+mn-cs"/>
                        </a:rPr>
                        <a:t>평가 시 안전보건부문 적정 대응</a:t>
                      </a:r>
                      <a:endParaRPr lang="ko-KR" altLang="en-US" sz="1050" b="0" i="0" u="none" strike="noStrike" kern="1200" baseline="0" dirty="0">
                        <a:solidFill>
                          <a:srgbClr val="0000FF"/>
                        </a:solidFill>
                        <a:effectLst/>
                        <a:latin typeface="맑은 고딕"/>
                        <a:ea typeface="맑은 고딕"/>
                        <a:cs typeface="+mn-cs"/>
                      </a:endParaRPr>
                    </a:p>
                  </a:txBody>
                  <a:tcPr marL="2002" marR="2002" marT="2002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1" hangingPunct="1"/>
                      <a:r>
                        <a:rPr lang="en-US" altLang="ko-KR" sz="105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+mn-cs"/>
                        </a:rPr>
                        <a:t>7~12</a:t>
                      </a:r>
                      <a:r>
                        <a:rPr lang="ko-KR" altLang="en-US" sz="105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+mn-cs"/>
                        </a:rPr>
                        <a:t>월</a:t>
                      </a:r>
                    </a:p>
                  </a:txBody>
                  <a:tcPr marL="2002" marR="2002" marT="2002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82939180"/>
                  </a:ext>
                </a:extLst>
              </a:tr>
              <a:tr h="73728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6</a:t>
                      </a:r>
                      <a:endParaRPr lang="ko-KR" alt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algn="l" defTabSz="914400" rtl="0" eaLnBrk="1" fontAlgn="ctr" latinLnBrk="1" hangingPunct="1"/>
                      <a:r>
                        <a:rPr lang="ko-KR" altLang="en-US" sz="105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+mn-cs"/>
                        </a:rPr>
                        <a:t> 위험성평가 실행력 강화</a:t>
                      </a:r>
                    </a:p>
                  </a:txBody>
                  <a:tcPr marL="2002" marR="2002" marT="2002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1" hangingPunct="1">
                        <a:lnSpc>
                          <a:spcPct val="150000"/>
                        </a:lnSpc>
                      </a:pPr>
                      <a:r>
                        <a:rPr lang="en-US" altLang="ko-KR" sz="105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+mn-cs"/>
                        </a:rPr>
                        <a:t>ᆞ</a:t>
                      </a:r>
                      <a:r>
                        <a:rPr lang="ko-KR" altLang="en-US" sz="1050" b="0" i="0" u="none" strike="noStrike" kern="1200" dirty="0">
                          <a:solidFill>
                            <a:srgbClr val="0000FF"/>
                          </a:solidFill>
                          <a:effectLst/>
                          <a:latin typeface="맑은 고딕"/>
                          <a:ea typeface="맑은 고딕"/>
                          <a:cs typeface="+mn-cs"/>
                        </a:rPr>
                        <a:t>위험성평가 개선계획 이행 관리 절차 마련 및 평가 실시</a:t>
                      </a:r>
                      <a:endParaRPr lang="en-US" altLang="ko-KR" sz="1050" b="0" i="0" u="none" strike="noStrike" kern="1200" dirty="0">
                        <a:solidFill>
                          <a:srgbClr val="0000FF"/>
                        </a:solidFill>
                        <a:effectLst/>
                        <a:latin typeface="맑은 고딕"/>
                        <a:ea typeface="맑은 고딕"/>
                        <a:cs typeface="+mn-cs"/>
                      </a:endParaRPr>
                    </a:p>
                    <a:p>
                      <a:pPr marL="0" algn="l" defTabSz="914400" rtl="0" eaLnBrk="1" fontAlgn="ctr" latinLnBrk="1" hangingPunct="1">
                        <a:lnSpc>
                          <a:spcPct val="150000"/>
                        </a:lnSpc>
                      </a:pPr>
                      <a:r>
                        <a:rPr lang="en-US" altLang="ko-KR" sz="1050" b="0" i="0" u="none" strike="noStrike" kern="1200" dirty="0">
                          <a:solidFill>
                            <a:srgbClr val="0000FF"/>
                          </a:solidFill>
                          <a:effectLst/>
                          <a:latin typeface="맑은 고딕"/>
                          <a:ea typeface="맑은 고딕"/>
                          <a:cs typeface="+mn-cs"/>
                        </a:rPr>
                        <a:t>   (SMS </a:t>
                      </a:r>
                      <a:r>
                        <a:rPr lang="ko-KR" altLang="en-US" sz="1050" b="0" i="0" u="none" strike="noStrike" kern="1200" dirty="0">
                          <a:solidFill>
                            <a:srgbClr val="0000FF"/>
                          </a:solidFill>
                          <a:effectLst/>
                          <a:latin typeface="맑은 고딕"/>
                          <a:ea typeface="맑은 고딕"/>
                          <a:cs typeface="+mn-cs"/>
                        </a:rPr>
                        <a:t>위험성평가</a:t>
                      </a:r>
                      <a:r>
                        <a:rPr lang="en-US" altLang="ko-KR" sz="1050" b="0" i="0" u="none" strike="noStrike" kern="1200" dirty="0">
                          <a:solidFill>
                            <a:srgbClr val="0000FF"/>
                          </a:solidFill>
                          <a:effectLst/>
                          <a:latin typeface="맑은 고딕"/>
                          <a:ea typeface="맑은 고딕"/>
                          <a:cs typeface="+mn-cs"/>
                        </a:rPr>
                        <a:t>_</a:t>
                      </a:r>
                      <a:r>
                        <a:rPr lang="ko-KR" altLang="en-US" sz="1050" b="0" i="0" u="none" strike="noStrike" kern="1200" dirty="0">
                          <a:solidFill>
                            <a:srgbClr val="0000FF"/>
                          </a:solidFill>
                          <a:effectLst/>
                          <a:latin typeface="맑은 고딕"/>
                          <a:ea typeface="맑은 고딕"/>
                          <a:cs typeface="+mn-cs"/>
                        </a:rPr>
                        <a:t>개선대상 검증 </a:t>
                      </a:r>
                      <a:r>
                        <a:rPr lang="en-US" altLang="ko-KR" sz="1050" b="0" i="0" u="none" strike="noStrike" kern="1200" dirty="0">
                          <a:solidFill>
                            <a:srgbClr val="0000FF"/>
                          </a:solidFill>
                          <a:effectLst/>
                          <a:latin typeface="맑은 고딕"/>
                          <a:ea typeface="맑은 고딕"/>
                          <a:cs typeface="+mn-cs"/>
                        </a:rPr>
                        <a:t>Step </a:t>
                      </a:r>
                      <a:r>
                        <a:rPr lang="ko-KR" altLang="en-US" sz="1050" b="0" i="0" u="none" strike="noStrike" kern="1200" dirty="0">
                          <a:solidFill>
                            <a:srgbClr val="0000FF"/>
                          </a:solidFill>
                          <a:effectLst/>
                          <a:latin typeface="맑은 고딕"/>
                          <a:ea typeface="맑은 고딕"/>
                          <a:cs typeface="+mn-cs"/>
                        </a:rPr>
                        <a:t>구현</a:t>
                      </a:r>
                      <a:r>
                        <a:rPr lang="en-US" altLang="ko-KR" sz="1050" b="0" i="0" u="none" strike="noStrike" kern="1200" dirty="0">
                          <a:solidFill>
                            <a:srgbClr val="0000FF"/>
                          </a:solidFill>
                          <a:effectLst/>
                          <a:latin typeface="맑은 고딕"/>
                          <a:ea typeface="맑은 고딕"/>
                          <a:cs typeface="+mn-cs"/>
                        </a:rPr>
                        <a:t>)</a:t>
                      </a:r>
                    </a:p>
                    <a:p>
                      <a:pPr marL="0" algn="l" defTabSz="914400" rtl="0" eaLnBrk="1" fontAlgn="ctr" latinLnBrk="1" hangingPunct="1">
                        <a:lnSpc>
                          <a:spcPct val="150000"/>
                        </a:lnSpc>
                      </a:pPr>
                      <a:r>
                        <a:rPr lang="en-US" altLang="ko-KR" sz="105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ᆞ</a:t>
                      </a:r>
                      <a:r>
                        <a:rPr lang="en-US" altLang="ko-KR" sz="105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+mn-cs"/>
                        </a:rPr>
                        <a:t>SFA</a:t>
                      </a:r>
                      <a:r>
                        <a:rPr lang="en-US" altLang="ko-KR" sz="105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+mn-cs"/>
                        </a:rPr>
                        <a:t> </a:t>
                      </a:r>
                      <a:r>
                        <a:rPr lang="ko-KR" altLang="en-US" sz="105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+mn-cs"/>
                        </a:rPr>
                        <a:t>재해사례 및 </a:t>
                      </a:r>
                      <a:r>
                        <a:rPr lang="ko-KR" altLang="en-US" sz="105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+mn-cs"/>
                        </a:rPr>
                        <a:t>아차사고</a:t>
                      </a:r>
                      <a:r>
                        <a:rPr lang="ko-KR" altLang="en-US" sz="105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+mn-cs"/>
                        </a:rPr>
                        <a:t> 위험성평가 반영 모니터링</a:t>
                      </a:r>
                    </a:p>
                  </a:txBody>
                  <a:tcPr marL="2002" marR="2002" marT="2002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1" hangingPunct="1"/>
                      <a:r>
                        <a:rPr lang="en-US" altLang="ko-KR" sz="105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+mn-cs"/>
                        </a:rPr>
                        <a:t>9</a:t>
                      </a:r>
                      <a:r>
                        <a:rPr lang="ko-KR" altLang="en-US" sz="105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+mn-cs"/>
                        </a:rPr>
                        <a:t>월</a:t>
                      </a:r>
                    </a:p>
                  </a:txBody>
                  <a:tcPr marL="2002" marR="2002" marT="2002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86937436"/>
                  </a:ext>
                </a:extLst>
              </a:tr>
              <a:tr h="59933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7</a:t>
                      </a:r>
                      <a:endParaRPr lang="ko-KR" alt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협력사 </a:t>
                      </a:r>
                      <a:r>
                        <a:rPr lang="en-US" altLang="ko-KR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“</a:t>
                      </a:r>
                      <a:r>
                        <a:rPr lang="ko-KR" alt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제</a:t>
                      </a:r>
                      <a:r>
                        <a:rPr lang="en-US" altLang="ko-KR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</a:t>
                      </a:r>
                      <a:r>
                        <a:rPr lang="ko-KR" alt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회 안전경영대회</a:t>
                      </a:r>
                      <a:r>
                        <a:rPr lang="en-US" altLang="ko-KR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”</a:t>
                      </a:r>
                      <a:r>
                        <a:rPr lang="ko-KR" alt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진행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lnSpc>
                          <a:spcPct val="150000"/>
                        </a:lnSpc>
                      </a:pPr>
                      <a:r>
                        <a:rPr lang="en-US" altLang="ko-KR" sz="105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+mn-cs"/>
                        </a:rPr>
                        <a:t>ᆞ”</a:t>
                      </a:r>
                      <a:r>
                        <a:rPr lang="ko-KR" altLang="en-US" sz="105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+mn-cs"/>
                        </a:rPr>
                        <a:t>협력사 제 </a:t>
                      </a:r>
                      <a:r>
                        <a:rPr lang="en-US" altLang="ko-KR" sz="105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+mn-cs"/>
                        </a:rPr>
                        <a:t>2</a:t>
                      </a:r>
                      <a:r>
                        <a:rPr lang="ko-KR" altLang="en-US" sz="105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+mn-cs"/>
                        </a:rPr>
                        <a:t>회 </a:t>
                      </a:r>
                      <a:r>
                        <a:rPr lang="ko-KR" altLang="en-US" sz="1050" b="0" i="0" u="none" strike="noStrike" kern="1200" dirty="0">
                          <a:solidFill>
                            <a:srgbClr val="0000FF"/>
                          </a:solidFill>
                          <a:effectLst/>
                          <a:latin typeface="맑은 고딕"/>
                          <a:ea typeface="맑은 고딕"/>
                          <a:cs typeface="+mn-cs"/>
                        </a:rPr>
                        <a:t>안전경영대회</a:t>
                      </a:r>
                      <a:r>
                        <a:rPr lang="en-US" altLang="ko-KR" sz="1050" b="0" i="0" u="none" strike="noStrike" kern="1200" dirty="0">
                          <a:solidFill>
                            <a:srgbClr val="0000FF"/>
                          </a:solidFill>
                          <a:effectLst/>
                          <a:latin typeface="맑은 고딕"/>
                          <a:ea typeface="맑은 고딕"/>
                          <a:cs typeface="+mn-cs"/>
                        </a:rPr>
                        <a:t>”</a:t>
                      </a:r>
                      <a:r>
                        <a:rPr lang="ko-KR" altLang="en-US" sz="1050" b="0" i="0" u="none" strike="noStrike" kern="1200" dirty="0">
                          <a:solidFill>
                            <a:srgbClr val="0000FF"/>
                          </a:solidFill>
                          <a:effectLst/>
                          <a:latin typeface="맑은 고딕"/>
                          <a:ea typeface="맑은 고딕"/>
                          <a:cs typeface="+mn-cs"/>
                        </a:rPr>
                        <a:t> 운영</a:t>
                      </a:r>
                      <a:r>
                        <a:rPr lang="en-US" altLang="ko-KR" sz="1050" b="0" i="0" u="none" strike="noStrike" kern="1200" dirty="0">
                          <a:solidFill>
                            <a:srgbClr val="0000FF"/>
                          </a:solidFill>
                          <a:effectLst/>
                          <a:latin typeface="맑은 고딕"/>
                          <a:ea typeface="맑은 고딕"/>
                          <a:cs typeface="+mn-cs"/>
                        </a:rPr>
                        <a:t>(</a:t>
                      </a:r>
                      <a:r>
                        <a:rPr lang="ko-KR" altLang="en-US" sz="1050" b="0" i="0" u="none" strike="noStrike" kern="1200" dirty="0" err="1">
                          <a:solidFill>
                            <a:srgbClr val="0000FF"/>
                          </a:solidFill>
                          <a:effectLst/>
                          <a:latin typeface="맑은 고딕"/>
                          <a:ea typeface="맑은 고딕"/>
                          <a:cs typeface="+mn-cs"/>
                        </a:rPr>
                        <a:t>참석율</a:t>
                      </a:r>
                      <a:r>
                        <a:rPr lang="en-US" altLang="ko-KR" sz="1050" b="0" i="0" u="none" strike="noStrike" kern="1200" dirty="0">
                          <a:solidFill>
                            <a:srgbClr val="0000FF"/>
                          </a:solidFill>
                          <a:effectLst/>
                          <a:latin typeface="맑은 고딕"/>
                          <a:ea typeface="맑은 고딕"/>
                          <a:cs typeface="+mn-cs"/>
                        </a:rPr>
                        <a:t>) </a:t>
                      </a:r>
                      <a:r>
                        <a:rPr lang="ko-KR" altLang="en-US" sz="1050" b="0" i="0" u="none" strike="noStrike" kern="1200" dirty="0">
                          <a:solidFill>
                            <a:srgbClr val="0000FF"/>
                          </a:solidFill>
                          <a:effectLst/>
                          <a:latin typeface="맑은 고딕"/>
                          <a:ea typeface="맑은 고딕"/>
                          <a:cs typeface="+mn-cs"/>
                        </a:rPr>
                        <a:t>확대</a:t>
                      </a:r>
                      <a:endParaRPr lang="en-US" altLang="ko-KR" sz="1050" b="0" i="0" u="none" strike="noStrike" dirty="0">
                        <a:solidFill>
                          <a:srgbClr val="0000FF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0" marR="0" lvl="0" indent="0" algn="l" defTabSz="914400" rtl="0" eaLnBrk="1" fontAlgn="ctr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/>
                          <a:ea typeface="맑은 고딕"/>
                          <a:cs typeface="+mn-cs"/>
                        </a:rPr>
                        <a:t>ᆞ</a:t>
                      </a:r>
                      <a:r>
                        <a:rPr lang="ko-KR" altLang="en-US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/>
                          <a:ea typeface="맑은 고딕"/>
                          <a:cs typeface="+mn-cs"/>
                        </a:rPr>
                        <a:t>협력사 대표이사 </a:t>
                      </a:r>
                      <a:r>
                        <a:rPr lang="ko-KR" altLang="en-US" sz="1050" b="0" i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맑은 고딕"/>
                          <a:ea typeface="맑은 고딕"/>
                          <a:cs typeface="+mn-cs"/>
                        </a:rPr>
                        <a:t>참석율</a:t>
                      </a:r>
                      <a:r>
                        <a:rPr lang="ko-KR" altLang="en-US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/>
                          <a:ea typeface="맑은 고딕"/>
                          <a:cs typeface="+mn-cs"/>
                        </a:rPr>
                        <a:t> </a:t>
                      </a:r>
                      <a:r>
                        <a:rPr lang="en-US" altLang="ko-KR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맑은 고딕"/>
                          <a:ea typeface="맑은 고딕"/>
                          <a:cs typeface="+mn-cs"/>
                        </a:rPr>
                        <a:t>Up</a:t>
                      </a:r>
                      <a:endParaRPr lang="ko-KR" altLang="en-US" sz="1050" b="0" i="0" u="none" strike="noStrike" kern="1200" dirty="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5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+mn-cs"/>
                        </a:rPr>
                        <a:t>10</a:t>
                      </a:r>
                      <a:r>
                        <a:rPr lang="ko-KR" altLang="en-US" sz="105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+mn-cs"/>
                        </a:rPr>
                        <a:t>월</a:t>
                      </a:r>
                    </a:p>
                  </a:txBody>
                  <a:tcPr marL="8010" marR="8010" marT="801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08002592"/>
                  </a:ext>
                </a:extLst>
              </a:tr>
            </a:tbl>
          </a:graphicData>
        </a:graphic>
      </p:graphicFrame>
      <p:sp>
        <p:nvSpPr>
          <p:cNvPr id="7" name="직사각형 6"/>
          <p:cNvSpPr/>
          <p:nvPr/>
        </p:nvSpPr>
        <p:spPr bwMode="auto">
          <a:xfrm>
            <a:off x="381338" y="928322"/>
            <a:ext cx="2020118" cy="300114"/>
          </a:xfrm>
          <a:prstGeom prst="rect">
            <a:avLst/>
          </a:prstGeom>
          <a:solidFill>
            <a:srgbClr val="1AA0DC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0488" tIns="72000" rIns="90488" bIns="4445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defTabSz="914400" rtl="0" eaLnBrk="1" fontAlgn="base" latin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1" lang="en-US" altLang="ko-KR" sz="13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Lucida Sans" panose="020B0602030504020204" pitchFamily="34" charset="0"/>
                <a:ea typeface="맑은 고딕" panose="020B0503020000020004" pitchFamily="50" charset="-127"/>
                <a:cs typeface="굴림" pitchFamily="50" charset="-127"/>
              </a:rPr>
              <a:t>24</a:t>
            </a:r>
            <a:r>
              <a:rPr kumimoji="1" lang="ko-KR" altLang="en-US" sz="13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Lucida Sans" panose="020B0602030504020204" pitchFamily="34" charset="0"/>
                <a:ea typeface="맑은 고딕" panose="020B0503020000020004" pitchFamily="50" charset="-127"/>
                <a:cs typeface="굴림" pitchFamily="50" charset="-127"/>
              </a:rPr>
              <a:t>년 하반기 </a:t>
            </a:r>
            <a:r>
              <a:rPr lang="ko-KR" altLang="en-US" sz="1300" dirty="0">
                <a:solidFill>
                  <a:schemeClr val="bg1"/>
                </a:solidFill>
                <a:latin typeface="Lucida Sans" panose="020B0602030504020204" pitchFamily="34" charset="0"/>
                <a:ea typeface="맑은 고딕" panose="020B0503020000020004" pitchFamily="50" charset="-127"/>
                <a:cs typeface="굴림" pitchFamily="50" charset="-127"/>
              </a:rPr>
              <a:t>주요 계획</a:t>
            </a:r>
            <a:endParaRPr kumimoji="1" lang="ko-KR" altLang="en-US" sz="13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Lucida Sans" panose="020B0602030504020204" pitchFamily="34" charset="0"/>
              <a:ea typeface="맑은 고딕" panose="020B0503020000020004" pitchFamily="50" charset="-127"/>
              <a:cs typeface="굴림" pitchFamily="50" charset="-127"/>
            </a:endParaRPr>
          </a:p>
        </p:txBody>
      </p:sp>
      <p:sp>
        <p:nvSpPr>
          <p:cNvPr id="8" name="Rectangle 90"/>
          <p:cNvSpPr txBox="1">
            <a:spLocks noChangeArrowheads="1"/>
          </p:cNvSpPr>
          <p:nvPr/>
        </p:nvSpPr>
        <p:spPr>
          <a:xfrm>
            <a:off x="287338" y="260648"/>
            <a:ext cx="3463780" cy="427757"/>
          </a:xfrm>
          <a:prstGeom prst="rect">
            <a:avLst/>
          </a:prstGeom>
          <a:noFill/>
          <a:ln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2"/>
                </a:solidFill>
                <a:latin typeface="Lucida Sans" panose="020B0602030504020204" pitchFamily="34" charset="0"/>
                <a:ea typeface="맑은 고딕" panose="020B0503020000020004" pitchFamily="50" charset="-127"/>
                <a:cs typeface="+mj-cs"/>
              </a:defRPr>
            </a:lvl1pPr>
            <a:lvl2pPr algn="l" rtl="0" fontAlgn="base" latinLnBrk="1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2"/>
                </a:solidFill>
                <a:latin typeface="Arial" pitchFamily="34" charset="0"/>
                <a:ea typeface="돋움체" pitchFamily="49" charset="-127"/>
                <a:cs typeface="굴림" pitchFamily="50" charset="-127"/>
              </a:defRPr>
            </a:lvl2pPr>
            <a:lvl3pPr algn="l" rtl="0" fontAlgn="base" latinLnBrk="1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2"/>
                </a:solidFill>
                <a:latin typeface="Arial" pitchFamily="34" charset="0"/>
                <a:ea typeface="돋움체" pitchFamily="49" charset="-127"/>
                <a:cs typeface="굴림" pitchFamily="50" charset="-127"/>
              </a:defRPr>
            </a:lvl3pPr>
            <a:lvl4pPr algn="l" rtl="0" fontAlgn="base" latinLnBrk="1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2"/>
                </a:solidFill>
                <a:latin typeface="Arial" pitchFamily="34" charset="0"/>
                <a:ea typeface="돋움체" pitchFamily="49" charset="-127"/>
                <a:cs typeface="굴림" pitchFamily="50" charset="-127"/>
              </a:defRPr>
            </a:lvl4pPr>
            <a:lvl5pPr algn="l" rtl="0" fontAlgn="base" latinLnBrk="1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2"/>
                </a:solidFill>
                <a:latin typeface="Arial" pitchFamily="34" charset="0"/>
                <a:ea typeface="돋움체" pitchFamily="49" charset="-127"/>
                <a:cs typeface="굴림" pitchFamily="50" charset="-127"/>
              </a:defRPr>
            </a:lvl5pPr>
            <a:lvl6pPr marL="457200" algn="l" rtl="0" fontAlgn="base" latinLnBrk="1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2"/>
                </a:solidFill>
                <a:latin typeface="Arial" pitchFamily="34" charset="0"/>
                <a:ea typeface="돋움체" pitchFamily="49" charset="-127"/>
                <a:cs typeface="굴림" pitchFamily="50" charset="-127"/>
              </a:defRPr>
            </a:lvl6pPr>
            <a:lvl7pPr marL="914400" algn="l" rtl="0" fontAlgn="base" latinLnBrk="1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2"/>
                </a:solidFill>
                <a:latin typeface="Arial" pitchFamily="34" charset="0"/>
                <a:ea typeface="돋움체" pitchFamily="49" charset="-127"/>
                <a:cs typeface="굴림" pitchFamily="50" charset="-127"/>
              </a:defRPr>
            </a:lvl7pPr>
            <a:lvl8pPr marL="1371600" algn="l" rtl="0" fontAlgn="base" latinLnBrk="1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2"/>
                </a:solidFill>
                <a:latin typeface="Arial" pitchFamily="34" charset="0"/>
                <a:ea typeface="돋움체" pitchFamily="49" charset="-127"/>
                <a:cs typeface="굴림" pitchFamily="50" charset="-127"/>
              </a:defRPr>
            </a:lvl8pPr>
            <a:lvl9pPr marL="1828800" algn="l" rtl="0" fontAlgn="base" latinLnBrk="1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2"/>
                </a:solidFill>
                <a:latin typeface="Arial" pitchFamily="34" charset="0"/>
                <a:ea typeface="돋움체" pitchFamily="49" charset="-127"/>
                <a:cs typeface="굴림" pitchFamily="50" charset="-127"/>
              </a:defRPr>
            </a:lvl9pPr>
          </a:lstStyle>
          <a:p>
            <a:pPr marL="342900" indent="-342900">
              <a:spcBef>
                <a:spcPct val="20000"/>
              </a:spcBef>
              <a:buNone/>
            </a:pPr>
            <a:r>
              <a:rPr lang="en-US" altLang="ko-KR" sz="2000" kern="0" dirty="0">
                <a:solidFill>
                  <a:schemeClr val="tx1"/>
                </a:solidFill>
                <a:latin typeface="맑은 고딕" panose="020B0503020000020004" pitchFamily="50" charset="-127"/>
              </a:rPr>
              <a:t>5. </a:t>
            </a:r>
            <a:r>
              <a:rPr lang="ko-KR" altLang="en-US" sz="2000" kern="0" dirty="0">
                <a:solidFill>
                  <a:schemeClr val="tx1"/>
                </a:solidFill>
                <a:latin typeface="맑은 고딕" panose="020B0503020000020004" pitchFamily="50" charset="-127"/>
              </a:rPr>
              <a:t>안전보건활동 보고</a:t>
            </a:r>
            <a:endParaRPr lang="en-US" altLang="ko-KR" sz="2000" kern="0" dirty="0">
              <a:solidFill>
                <a:schemeClr val="tx1"/>
              </a:solidFill>
              <a:latin typeface="맑은 고딕" panose="020B0503020000020004" pitchFamily="50" charset="-127"/>
            </a:endParaRPr>
          </a:p>
        </p:txBody>
      </p:sp>
      <p:graphicFrame>
        <p:nvGraphicFramePr>
          <p:cNvPr id="3" name="개체 2">
            <a:hlinkClick r:id="" action="ppaction://ole?verb=0"/>
            <a:extLst>
              <a:ext uri="{FF2B5EF4-FFF2-40B4-BE49-F238E27FC236}">
                <a16:creationId xmlns:a16="http://schemas.microsoft.com/office/drawing/2014/main" id="{5D3EAA16-64A3-4509-A741-4641FF6C15E5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8101642" y="682297"/>
          <a:ext cx="914400" cy="792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Presentation" showAsIcon="1" r:id="rId3" imgW="914400" imgH="792360" progId="PowerPoint.Show.12">
                  <p:embed/>
                </p:oleObj>
              </mc:Choice>
              <mc:Fallback>
                <p:oleObj name="Presentation" showAsIcon="1" r:id="rId3" imgW="914400" imgH="792360" progId="PowerPoint.Show.12">
                  <p:embed/>
                  <p:pic>
                    <p:nvPicPr>
                      <p:cNvPr id="3" name="개체 2">
                        <a:hlinkClick r:id="" action="ppaction://ole?verb=0"/>
                        <a:extLst>
                          <a:ext uri="{FF2B5EF4-FFF2-40B4-BE49-F238E27FC236}">
                            <a16:creationId xmlns:a16="http://schemas.microsoft.com/office/drawing/2014/main" id="{5D3EAA16-64A3-4509-A741-4641FF6C15E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101642" y="682297"/>
                        <a:ext cx="914400" cy="7921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20918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 Box 5"/>
          <p:cNvSpPr txBox="1">
            <a:spLocks noChangeArrowheads="1"/>
          </p:cNvSpPr>
          <p:nvPr/>
        </p:nvSpPr>
        <p:spPr bwMode="auto">
          <a:xfrm>
            <a:off x="0" y="3105836"/>
            <a:ext cx="9906000" cy="646331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3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3600" b="1" smtClean="0">
                <a:latin typeface="+mj-ea"/>
                <a:ea typeface="+mj-ea"/>
                <a:sym typeface="Wingdings" pitchFamily="2" charset="2"/>
              </a:rPr>
              <a:t>건의</a:t>
            </a:r>
            <a:r>
              <a:rPr lang="en-US" altLang="ko-KR" sz="3600" b="1" smtClean="0">
                <a:latin typeface="+mj-ea"/>
                <a:ea typeface="+mj-ea"/>
                <a:sym typeface="Wingdings" pitchFamily="2" charset="2"/>
              </a:rPr>
              <a:t>/</a:t>
            </a:r>
            <a:r>
              <a:rPr lang="ko-KR" altLang="en-US" sz="3600" b="1" smtClean="0">
                <a:latin typeface="+mj-ea"/>
                <a:ea typeface="+mj-ea"/>
                <a:sym typeface="Wingdings" pitchFamily="2" charset="2"/>
              </a:rPr>
              <a:t>의견사항</a:t>
            </a:r>
            <a:endParaRPr kumimoji="0" lang="ko-KR" altLang="en-US" sz="2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j-ea"/>
              <a:ea typeface="+mj-ea"/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000301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 Box 5"/>
          <p:cNvSpPr txBox="1">
            <a:spLocks noChangeArrowheads="1"/>
          </p:cNvSpPr>
          <p:nvPr/>
        </p:nvSpPr>
        <p:spPr bwMode="auto">
          <a:xfrm>
            <a:off x="255571" y="240249"/>
            <a:ext cx="6041712" cy="400110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lvl="0" defTabSz="914400">
              <a:spcBef>
                <a:spcPct val="30000"/>
              </a:spcBef>
              <a:defRPr/>
            </a:pPr>
            <a:r>
              <a:rPr lang="en-US" altLang="ko-KR" sz="2000" b="1" smtClean="0">
                <a:latin typeface="Trebuchet MS" panose="020B0603020202020204" pitchFamily="34" charset="0"/>
                <a:sym typeface="Wingdings" pitchFamily="2" charset="2"/>
              </a:rPr>
              <a:t>4. </a:t>
            </a:r>
            <a:r>
              <a:rPr lang="ko-KR" altLang="en-US" sz="2000" b="1" smtClean="0">
                <a:latin typeface="Trebuchet MS" panose="020B0603020202020204" pitchFamily="34" charset="0"/>
                <a:sym typeface="Wingdings" pitchFamily="2" charset="2"/>
              </a:rPr>
              <a:t>건의</a:t>
            </a:r>
            <a:r>
              <a:rPr lang="en-US" altLang="ko-KR" sz="2000" b="1" smtClean="0">
                <a:latin typeface="Trebuchet MS" panose="020B0603020202020204" pitchFamily="34" charset="0"/>
                <a:sym typeface="Wingdings" pitchFamily="2" charset="2"/>
              </a:rPr>
              <a:t>/</a:t>
            </a:r>
            <a:r>
              <a:rPr lang="ko-KR" altLang="en-US" sz="2000" b="1" smtClean="0">
                <a:latin typeface="Trebuchet MS" panose="020B0603020202020204" pitchFamily="34" charset="0"/>
                <a:sym typeface="Wingdings" pitchFamily="2" charset="2"/>
              </a:rPr>
              <a:t>의견 사항</a:t>
            </a:r>
            <a:endParaRPr lang="ko-KR" altLang="en-US" sz="1200" b="1" dirty="0">
              <a:solidFill>
                <a:schemeClr val="tx1">
                  <a:lumMod val="50000"/>
                  <a:lumOff val="50000"/>
                </a:schemeClr>
              </a:solidFill>
              <a:latin typeface="Trebuchet MS" panose="020B0603020202020204" pitchFamily="34" charset="0"/>
              <a:sym typeface="Wingdings" pitchFamily="2" charset="2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98042" y="866577"/>
            <a:ext cx="9356515" cy="4154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 defTabSz="914400" latinLnBrk="1">
              <a:lnSpc>
                <a:spcPct val="150000"/>
              </a:lnSpc>
              <a:defRPr/>
            </a:pPr>
            <a:r>
              <a:rPr lang="en-US" altLang="ko-KR" sz="1400" b="1" smtClean="0">
                <a:solidFill>
                  <a:prstClr val="black"/>
                </a:solidFill>
                <a:latin typeface="+mj-ea"/>
                <a:ea typeface="+mj-ea"/>
              </a:rPr>
              <a:t>4-1. </a:t>
            </a:r>
            <a:r>
              <a:rPr lang="ko-KR" altLang="en-US" sz="1400" b="1" smtClean="0">
                <a:solidFill>
                  <a:prstClr val="black"/>
                </a:solidFill>
                <a:latin typeface="+mj-ea"/>
                <a:ea typeface="+mj-ea"/>
              </a:rPr>
              <a:t>건의</a:t>
            </a:r>
            <a:r>
              <a:rPr lang="en-US" altLang="ko-KR" sz="1400" b="1" smtClean="0">
                <a:solidFill>
                  <a:prstClr val="black"/>
                </a:solidFill>
                <a:latin typeface="+mj-ea"/>
                <a:ea typeface="+mj-ea"/>
              </a:rPr>
              <a:t>/</a:t>
            </a:r>
            <a:r>
              <a:rPr lang="ko-KR" altLang="en-US" sz="1400" b="1" smtClean="0">
                <a:solidFill>
                  <a:prstClr val="black"/>
                </a:solidFill>
                <a:latin typeface="+mj-ea"/>
                <a:ea typeface="+mj-ea"/>
              </a:rPr>
              <a:t>의견 사항</a:t>
            </a:r>
            <a:endParaRPr lang="en-US" altLang="ko-KR" sz="1400" b="1">
              <a:solidFill>
                <a:prstClr val="black"/>
              </a:solidFill>
              <a:latin typeface="+mj-ea"/>
              <a:ea typeface="+mj-e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199" y="1471382"/>
            <a:ext cx="5688875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smtClean="0"/>
              <a:t>■ </a:t>
            </a:r>
            <a:r>
              <a:rPr lang="en-US" altLang="ko-KR" sz="1200" smtClean="0"/>
              <a:t>PJT </a:t>
            </a:r>
            <a:r>
              <a:rPr lang="ko-KR" altLang="en-US" sz="1200" smtClean="0"/>
              <a:t>진행중인 안전관리자가 직접 의견을 제시하는데는 현실적 어려움이 있어</a:t>
            </a:r>
            <a:r>
              <a:rPr lang="en-US" altLang="ko-KR" sz="1200" smtClean="0"/>
              <a:t>,</a:t>
            </a:r>
          </a:p>
          <a:p>
            <a:r>
              <a:rPr lang="en-US" altLang="ko-KR" sz="1200"/>
              <a:t> </a:t>
            </a:r>
            <a:r>
              <a:rPr lang="en-US" altLang="ko-KR" sz="1200" smtClean="0"/>
              <a:t>   </a:t>
            </a:r>
            <a:r>
              <a:rPr lang="ko-KR" altLang="en-US" sz="1200" smtClean="0"/>
              <a:t>파트리더들이 구성원 의견 접수하여 대신 발표</a:t>
            </a:r>
            <a:endParaRPr lang="en-US" altLang="ko-KR" sz="1200" smtClean="0"/>
          </a:p>
          <a:p>
            <a:endParaRPr lang="en-US" altLang="ko-KR" sz="1200" smtClean="0"/>
          </a:p>
          <a:p>
            <a:r>
              <a:rPr lang="en-US" altLang="ko-KR" sz="1100">
                <a:latin typeface="+mj-ea"/>
                <a:ea typeface="+mj-ea"/>
              </a:rPr>
              <a:t> </a:t>
            </a:r>
            <a:r>
              <a:rPr lang="en-US" altLang="ko-KR" sz="1100" smtClean="0">
                <a:latin typeface="+mj-ea"/>
                <a:ea typeface="+mj-ea"/>
              </a:rPr>
              <a:t>  -&gt; </a:t>
            </a:r>
            <a:r>
              <a:rPr lang="ko-KR" altLang="en-US" sz="1100" smtClean="0">
                <a:latin typeface="+mj-ea"/>
                <a:ea typeface="+mj-ea"/>
              </a:rPr>
              <a:t>건의</a:t>
            </a:r>
            <a:r>
              <a:rPr lang="en-US" altLang="ko-KR" sz="1100" smtClean="0">
                <a:latin typeface="+mj-ea"/>
                <a:ea typeface="+mj-ea"/>
              </a:rPr>
              <a:t>/</a:t>
            </a:r>
            <a:r>
              <a:rPr lang="ko-KR" altLang="en-US" sz="1100" smtClean="0">
                <a:latin typeface="+mj-ea"/>
                <a:ea typeface="+mj-ea"/>
              </a:rPr>
              <a:t>의견 사항은 부문 상관없이 의견 있을 시 접수가능함</a:t>
            </a:r>
            <a:r>
              <a:rPr lang="en-US" altLang="ko-KR" sz="1100" smtClean="0">
                <a:latin typeface="+mj-ea"/>
                <a:ea typeface="+mj-ea"/>
              </a:rPr>
              <a:t>.</a:t>
            </a:r>
            <a:endParaRPr lang="en-US" altLang="ko-KR" sz="120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584188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 Box 5"/>
          <p:cNvSpPr txBox="1">
            <a:spLocks noChangeArrowheads="1"/>
          </p:cNvSpPr>
          <p:nvPr/>
        </p:nvSpPr>
        <p:spPr bwMode="auto">
          <a:xfrm>
            <a:off x="0" y="3105836"/>
            <a:ext cx="9906000" cy="646331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3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3600" b="1" noProof="0" smtClean="0">
                <a:latin typeface="+mj-ea"/>
                <a:ea typeface="+mj-ea"/>
                <a:sym typeface="Wingdings" pitchFamily="2" charset="2"/>
              </a:rPr>
              <a:t>총평</a:t>
            </a:r>
            <a:endParaRPr kumimoji="0" lang="ko-KR" altLang="en-US" sz="2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j-ea"/>
              <a:ea typeface="+mj-ea"/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193806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 Box 5"/>
          <p:cNvSpPr txBox="1">
            <a:spLocks noChangeArrowheads="1"/>
          </p:cNvSpPr>
          <p:nvPr/>
        </p:nvSpPr>
        <p:spPr bwMode="auto">
          <a:xfrm>
            <a:off x="255571" y="240249"/>
            <a:ext cx="6041712" cy="400110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lvl="0" defTabSz="914400">
              <a:spcBef>
                <a:spcPct val="30000"/>
              </a:spcBef>
              <a:defRPr/>
            </a:pPr>
            <a:r>
              <a:rPr lang="en-US" altLang="ko-KR" sz="2000" b="1">
                <a:latin typeface="Trebuchet MS" panose="020B0603020202020204" pitchFamily="34" charset="0"/>
                <a:sym typeface="Wingdings" pitchFamily="2" charset="2"/>
              </a:rPr>
              <a:t>5</a:t>
            </a:r>
            <a:r>
              <a:rPr lang="en-US" altLang="ko-KR" sz="2000" b="1" smtClean="0">
                <a:latin typeface="Trebuchet MS" panose="020B0603020202020204" pitchFamily="34" charset="0"/>
                <a:sym typeface="Wingdings" pitchFamily="2" charset="2"/>
              </a:rPr>
              <a:t>. </a:t>
            </a:r>
            <a:r>
              <a:rPr lang="ko-KR" altLang="en-US" sz="2000" b="1" smtClean="0">
                <a:latin typeface="Trebuchet MS" panose="020B0603020202020204" pitchFamily="34" charset="0"/>
                <a:sym typeface="Wingdings" pitchFamily="2" charset="2"/>
              </a:rPr>
              <a:t>총평</a:t>
            </a:r>
            <a:endParaRPr lang="ko-KR" altLang="en-US" sz="1200" b="1" dirty="0">
              <a:solidFill>
                <a:schemeClr val="tx1">
                  <a:lumMod val="50000"/>
                  <a:lumOff val="50000"/>
                </a:schemeClr>
              </a:solidFill>
              <a:latin typeface="Trebuchet MS" panose="020B0603020202020204" pitchFamily="34" charset="0"/>
              <a:sym typeface="Wingdings" pitchFamily="2" charset="2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98042" y="866577"/>
            <a:ext cx="9356515" cy="4154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 defTabSz="914400" latinLnBrk="1">
              <a:lnSpc>
                <a:spcPct val="150000"/>
              </a:lnSpc>
              <a:defRPr/>
            </a:pPr>
            <a:r>
              <a:rPr lang="en-US" altLang="ko-KR" sz="1400" b="1" smtClean="0">
                <a:solidFill>
                  <a:prstClr val="black"/>
                </a:solidFill>
                <a:latin typeface="+mj-ea"/>
                <a:ea typeface="+mj-ea"/>
              </a:rPr>
              <a:t>5-1. </a:t>
            </a:r>
            <a:r>
              <a:rPr lang="ko-KR" altLang="en-US" sz="1400" b="1" smtClean="0">
                <a:solidFill>
                  <a:prstClr val="black"/>
                </a:solidFill>
                <a:latin typeface="+mj-ea"/>
                <a:ea typeface="+mj-ea"/>
              </a:rPr>
              <a:t>총평</a:t>
            </a:r>
            <a:endParaRPr lang="en-US" altLang="ko-KR" sz="1400" b="1">
              <a:solidFill>
                <a:prstClr val="black"/>
              </a:solidFill>
              <a:latin typeface="+mj-ea"/>
              <a:ea typeface="+mj-e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199" y="1471382"/>
            <a:ext cx="56888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smtClean="0"/>
              <a:t>■ 환경안전팀장 총평</a:t>
            </a:r>
            <a:endParaRPr lang="en-US" altLang="ko-KR" sz="1100" smtClean="0"/>
          </a:p>
        </p:txBody>
      </p:sp>
    </p:spTree>
    <p:extLst>
      <p:ext uri="{BB962C8B-B14F-4D97-AF65-F5344CB8AC3E}">
        <p14:creationId xmlns:p14="http://schemas.microsoft.com/office/powerpoint/2010/main" val="1358153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 Box 5"/>
          <p:cNvSpPr txBox="1">
            <a:spLocks noChangeArrowheads="1"/>
          </p:cNvSpPr>
          <p:nvPr/>
        </p:nvSpPr>
        <p:spPr bwMode="auto">
          <a:xfrm>
            <a:off x="0" y="2887315"/>
            <a:ext cx="9906000" cy="1083374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3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+mj-ea"/>
                <a:ea typeface="+mj-ea"/>
                <a:sym typeface="Wingdings" pitchFamily="2" charset="2"/>
              </a:rPr>
              <a:t>PJT </a:t>
            </a:r>
            <a:r>
              <a:rPr kumimoji="0" lang="ko-KR" altLang="en-US" sz="2800" b="1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+mj-ea"/>
                <a:ea typeface="+mj-ea"/>
                <a:sym typeface="Wingdings" pitchFamily="2" charset="2"/>
              </a:rPr>
              <a:t>주요 현황</a:t>
            </a:r>
            <a:endParaRPr kumimoji="0" lang="en-US" altLang="ko-KR" sz="2800" b="1" i="0" u="none" strike="noStrike" kern="1200" cap="none" spc="0" normalizeH="0" baseline="0" noProof="0" smtClean="0">
              <a:ln>
                <a:noFill/>
              </a:ln>
              <a:effectLst/>
              <a:uLnTx/>
              <a:uFillTx/>
              <a:latin typeface="+mj-ea"/>
              <a:ea typeface="+mj-ea"/>
              <a:sym typeface="Wingdings" pitchFamily="2" charset="2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3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2800" b="1" noProof="0" smtClean="0">
                <a:latin typeface="+mj-ea"/>
                <a:ea typeface="+mj-ea"/>
                <a:sym typeface="Wingdings" pitchFamily="2" charset="2"/>
              </a:rPr>
              <a:t>크레텍책임 대구</a:t>
            </a:r>
            <a:endParaRPr kumimoji="0" lang="ko-KR" alt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ea"/>
              <a:ea typeface="+mj-ea"/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477572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 Box 5"/>
          <p:cNvSpPr txBox="1">
            <a:spLocks noChangeArrowheads="1"/>
          </p:cNvSpPr>
          <p:nvPr/>
        </p:nvSpPr>
        <p:spPr bwMode="auto">
          <a:xfrm>
            <a:off x="255571" y="240249"/>
            <a:ext cx="6041712" cy="400110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lvl="0" defTabSz="914400">
              <a:spcBef>
                <a:spcPct val="30000"/>
              </a:spcBef>
              <a:defRPr/>
            </a:pPr>
            <a:r>
              <a:rPr lang="en-US" altLang="ko-KR" sz="2000" b="1">
                <a:latin typeface="Trebuchet MS" panose="020B0603020202020204" pitchFamily="34" charset="0"/>
                <a:sym typeface="Wingdings" pitchFamily="2" charset="2"/>
              </a:rPr>
              <a:t>2</a:t>
            </a:r>
            <a:r>
              <a:rPr lang="en-US" altLang="ko-KR" sz="2000" b="1" smtClean="0">
                <a:latin typeface="Trebuchet MS" panose="020B0603020202020204" pitchFamily="34" charset="0"/>
                <a:sym typeface="Wingdings" pitchFamily="2" charset="2"/>
              </a:rPr>
              <a:t>. </a:t>
            </a:r>
            <a:r>
              <a:rPr lang="ko-KR" altLang="en-US" sz="2000" b="1" smtClean="0">
                <a:latin typeface="Trebuchet MS" panose="020B0603020202020204" pitchFamily="34" charset="0"/>
                <a:sym typeface="Wingdings" pitchFamily="2" charset="2"/>
              </a:rPr>
              <a:t>당사현황 </a:t>
            </a:r>
            <a:r>
              <a:rPr lang="ko-KR" altLang="en-US" sz="2000" b="1">
                <a:latin typeface="Trebuchet MS" panose="020B0603020202020204" pitchFamily="34" charset="0"/>
                <a:sym typeface="Wingdings" pitchFamily="2" charset="2"/>
              </a:rPr>
              <a:t>공유</a:t>
            </a:r>
            <a:endParaRPr lang="ko-KR" altLang="en-US" sz="1200" b="1" dirty="0">
              <a:solidFill>
                <a:schemeClr val="tx1">
                  <a:lumMod val="50000"/>
                  <a:lumOff val="50000"/>
                </a:schemeClr>
              </a:solidFill>
              <a:latin typeface="Trebuchet MS" panose="020B0603020202020204" pitchFamily="34" charset="0"/>
              <a:sym typeface="Wingdings" pitchFamily="2" charset="2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98042" y="866577"/>
            <a:ext cx="9356515" cy="4154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 defTabSz="914400" latinLnBrk="1">
              <a:lnSpc>
                <a:spcPct val="150000"/>
              </a:lnSpc>
              <a:defRPr/>
            </a:pPr>
            <a:r>
              <a:rPr lang="en-US" altLang="ko-KR" sz="1400" b="1" dirty="0">
                <a:solidFill>
                  <a:prstClr val="black"/>
                </a:solidFill>
                <a:latin typeface="+mj-ea"/>
                <a:ea typeface="+mj-ea"/>
              </a:rPr>
              <a:t>2</a:t>
            </a:r>
            <a:r>
              <a:rPr lang="en-US" altLang="ko-KR" sz="1400" b="1" smtClean="0">
                <a:solidFill>
                  <a:prstClr val="black"/>
                </a:solidFill>
                <a:latin typeface="+mj-ea"/>
                <a:ea typeface="+mj-ea"/>
              </a:rPr>
              <a:t>-1</a:t>
            </a:r>
            <a:r>
              <a:rPr lang="en-US" altLang="ko-KR" sz="1400" b="1" dirty="0" smtClean="0">
                <a:solidFill>
                  <a:prstClr val="black"/>
                </a:solidFill>
                <a:latin typeface="+mj-ea"/>
                <a:ea typeface="+mj-ea"/>
              </a:rPr>
              <a:t>. PJT </a:t>
            </a:r>
            <a:r>
              <a:rPr lang="ko-KR" altLang="en-US" sz="1400" b="1" dirty="0" smtClean="0">
                <a:solidFill>
                  <a:prstClr val="black"/>
                </a:solidFill>
                <a:latin typeface="+mj-ea"/>
                <a:ea typeface="+mj-ea"/>
              </a:rPr>
              <a:t>현장 상황 </a:t>
            </a:r>
            <a:r>
              <a:rPr lang="ko-KR" altLang="en-US" sz="1400" b="1" smtClean="0">
                <a:solidFill>
                  <a:prstClr val="black"/>
                </a:solidFill>
                <a:latin typeface="+mj-ea"/>
                <a:ea typeface="+mj-ea"/>
              </a:rPr>
              <a:t>보고</a:t>
            </a:r>
            <a:r>
              <a:rPr lang="en-US" altLang="ko-KR" sz="1400" b="1" smtClean="0">
                <a:solidFill>
                  <a:prstClr val="black"/>
                </a:solidFill>
                <a:latin typeface="+mj-ea"/>
                <a:ea typeface="+mj-ea"/>
              </a:rPr>
              <a:t>(</a:t>
            </a:r>
            <a:r>
              <a:rPr lang="ko-KR" altLang="en-US" sz="1400" b="1" smtClean="0">
                <a:solidFill>
                  <a:prstClr val="black"/>
                </a:solidFill>
                <a:latin typeface="+mj-ea"/>
                <a:ea typeface="+mj-ea"/>
              </a:rPr>
              <a:t>크레텍책임 대구 </a:t>
            </a:r>
            <a:r>
              <a:rPr lang="ko-KR" altLang="en-US" sz="1400" b="1" dirty="0" smtClean="0">
                <a:solidFill>
                  <a:prstClr val="black"/>
                </a:solidFill>
                <a:latin typeface="+mj-ea"/>
                <a:ea typeface="+mj-ea"/>
              </a:rPr>
              <a:t>현장</a:t>
            </a:r>
            <a:r>
              <a:rPr lang="en-US" altLang="ko-KR" sz="1400" b="1" dirty="0" smtClean="0">
                <a:solidFill>
                  <a:prstClr val="black"/>
                </a:solidFill>
                <a:latin typeface="+mj-ea"/>
                <a:ea typeface="+mj-ea"/>
              </a:rPr>
              <a:t>)</a:t>
            </a:r>
            <a:endParaRPr lang="en-US" altLang="ko-KR" sz="1400" b="1" dirty="0">
              <a:solidFill>
                <a:prstClr val="black"/>
              </a:solidFill>
              <a:latin typeface="+mj-ea"/>
              <a:ea typeface="+mj-ea"/>
            </a:endParaRPr>
          </a:p>
        </p:txBody>
      </p:sp>
      <p:graphicFrame>
        <p:nvGraphicFramePr>
          <p:cNvPr id="12" name="표 11"/>
          <p:cNvGraphicFramePr>
            <a:graphicFrameLocks noGrp="1"/>
          </p:cNvGraphicFramePr>
          <p:nvPr>
            <p:extLst/>
          </p:nvPr>
        </p:nvGraphicFramePr>
        <p:xfrm>
          <a:off x="555171" y="1378131"/>
          <a:ext cx="8798680" cy="24302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98680">
                  <a:extLst>
                    <a:ext uri="{9D8B030D-6E8A-4147-A177-3AD203B41FA5}">
                      <a16:colId xmlns:a16="http://schemas.microsoft.com/office/drawing/2014/main" val="426582047"/>
                    </a:ext>
                  </a:extLst>
                </a:gridCol>
              </a:tblGrid>
              <a:tr h="327148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dirty="0" smtClean="0">
                          <a:solidFill>
                            <a:schemeClr val="tx1"/>
                          </a:solidFill>
                        </a:rPr>
                        <a:t>7</a:t>
                      </a:r>
                      <a:r>
                        <a:rPr lang="ko-KR" altLang="en-US" sz="1200" dirty="0" smtClean="0">
                          <a:solidFill>
                            <a:schemeClr val="tx1"/>
                          </a:solidFill>
                        </a:rPr>
                        <a:t>월 중점 활동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4635498"/>
                  </a:ext>
                </a:extLst>
              </a:tr>
              <a:tr h="741680">
                <a:tc>
                  <a:txBody>
                    <a:bodyPr/>
                    <a:lstStyle/>
                    <a:p>
                      <a:pPr marL="0" indent="0" algn="l" latinLnBrk="1">
                        <a:buNone/>
                      </a:pPr>
                      <a:r>
                        <a:rPr lang="en-US" altLang="ko-KR" sz="1200" b="0" baseline="0" dirty="0" smtClean="0">
                          <a:solidFill>
                            <a:schemeClr val="tx1"/>
                          </a:solidFill>
                        </a:rPr>
                        <a:t>   1) 7</a:t>
                      </a:r>
                      <a:r>
                        <a:rPr lang="ko-KR" altLang="en-US" sz="1200" b="0" baseline="0" dirty="0" smtClean="0">
                          <a:solidFill>
                            <a:schemeClr val="tx1"/>
                          </a:solidFill>
                        </a:rPr>
                        <a:t>월 </a:t>
                      </a:r>
                      <a:r>
                        <a:rPr lang="ko-KR" altLang="en-US" sz="1200" b="0" baseline="0" dirty="0" err="1" smtClean="0">
                          <a:solidFill>
                            <a:schemeClr val="tx1"/>
                          </a:solidFill>
                        </a:rPr>
                        <a:t>위험성평가</a:t>
                      </a:r>
                      <a:r>
                        <a:rPr lang="ko-KR" altLang="en-US" sz="1200" b="0" baseline="0" dirty="0" smtClean="0">
                          <a:solidFill>
                            <a:schemeClr val="tx1"/>
                          </a:solidFill>
                        </a:rPr>
                        <a:t> 실시</a:t>
                      </a:r>
                      <a:endParaRPr lang="en-US" altLang="ko-KR" sz="1200" b="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indent="0" algn="l" latinLnBrk="1">
                        <a:buNone/>
                      </a:pPr>
                      <a:r>
                        <a:rPr lang="ko-KR" altLang="en-US" sz="1200" b="0" baseline="0" dirty="0" smtClean="0">
                          <a:solidFill>
                            <a:schemeClr val="tx1"/>
                          </a:solidFill>
                        </a:rPr>
                        <a:t>   </a:t>
                      </a:r>
                      <a:r>
                        <a:rPr lang="en-US" altLang="ko-KR" sz="1200" b="0" baseline="0" dirty="0" smtClean="0">
                          <a:solidFill>
                            <a:schemeClr val="tx1"/>
                          </a:solidFill>
                        </a:rPr>
                        <a:t>2) </a:t>
                      </a:r>
                      <a:r>
                        <a:rPr lang="ko-KR" altLang="en-US" sz="1200" b="0" baseline="0" dirty="0" smtClean="0">
                          <a:solidFill>
                            <a:schemeClr val="tx1"/>
                          </a:solidFill>
                        </a:rPr>
                        <a:t>안전보건공단 및 고용노동부 점검 대응 </a:t>
                      </a:r>
                      <a:endParaRPr lang="en-US" altLang="ko-KR" sz="1200" b="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indent="0" algn="l" latinLnBrk="1">
                        <a:buNone/>
                      </a:pPr>
                      <a:r>
                        <a:rPr lang="en-US" altLang="ko-KR" sz="1200" b="0" baseline="0" dirty="0" smtClean="0">
                          <a:solidFill>
                            <a:schemeClr val="tx1"/>
                          </a:solidFill>
                        </a:rPr>
                        <a:t>   </a:t>
                      </a:r>
                    </a:p>
                    <a:p>
                      <a:pPr marL="0" indent="0" algn="l" latinLnBrk="1">
                        <a:buNone/>
                      </a:pPr>
                      <a:endParaRPr lang="en-US" altLang="ko-KR" sz="1200" b="1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indent="0" algn="l" latinLnBrk="1">
                        <a:buNone/>
                      </a:pPr>
                      <a:r>
                        <a:rPr lang="en-US" altLang="ko-KR" sz="1200" b="1" baseline="0" dirty="0" smtClean="0">
                          <a:solidFill>
                            <a:schemeClr val="tx1"/>
                          </a:solidFill>
                        </a:rPr>
                        <a:t>2) 7</a:t>
                      </a:r>
                      <a:r>
                        <a:rPr lang="ko-KR" altLang="en-US" sz="1200" b="1" baseline="0" dirty="0" smtClean="0">
                          <a:solidFill>
                            <a:schemeClr val="tx1"/>
                          </a:solidFill>
                        </a:rPr>
                        <a:t>월 여러 활동 중 </a:t>
                      </a:r>
                      <a:r>
                        <a:rPr lang="en-US" altLang="ko-KR" sz="1200" b="1" baseline="0" dirty="0" smtClean="0">
                          <a:solidFill>
                            <a:schemeClr val="tx1"/>
                          </a:solidFill>
                        </a:rPr>
                        <a:t>key point </a:t>
                      </a:r>
                      <a:r>
                        <a:rPr lang="ko-KR" altLang="en-US" sz="1200" b="1" baseline="0" dirty="0" smtClean="0">
                          <a:solidFill>
                            <a:schemeClr val="tx1"/>
                          </a:solidFill>
                        </a:rPr>
                        <a:t>활동</a:t>
                      </a:r>
                      <a:endParaRPr lang="en-US" altLang="ko-KR" sz="1200" b="1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l" latinLnBrk="1"/>
                      <a:r>
                        <a:rPr lang="en-US" altLang="ko-KR" sz="1200" b="1" baseline="0" dirty="0" smtClean="0">
                          <a:solidFill>
                            <a:schemeClr val="tx1"/>
                          </a:solidFill>
                        </a:rPr>
                        <a:t>   </a:t>
                      </a:r>
                      <a:r>
                        <a:rPr lang="en-US" altLang="ko-KR" sz="1200" b="0" baseline="0" dirty="0" smtClean="0">
                          <a:solidFill>
                            <a:schemeClr val="tx1"/>
                          </a:solidFill>
                        </a:rPr>
                        <a:t>1) </a:t>
                      </a:r>
                      <a:r>
                        <a:rPr lang="ko-KR" altLang="en-US" sz="1200" b="0" baseline="0" dirty="0" smtClean="0">
                          <a:solidFill>
                            <a:schemeClr val="tx1"/>
                          </a:solidFill>
                        </a:rPr>
                        <a:t>장비 사용한 작업 시 현장 점검을 통해 불합리 사항 </a:t>
                      </a:r>
                      <a:r>
                        <a:rPr lang="ko-KR" altLang="en-US" sz="1200" b="0" baseline="0" dirty="0" err="1" smtClean="0">
                          <a:solidFill>
                            <a:schemeClr val="tx1"/>
                          </a:solidFill>
                        </a:rPr>
                        <a:t>협력사</a:t>
                      </a:r>
                      <a:r>
                        <a:rPr lang="ko-KR" altLang="en-US" sz="1200" b="0" baseline="0" dirty="0" smtClean="0">
                          <a:solidFill>
                            <a:schemeClr val="tx1"/>
                          </a:solidFill>
                        </a:rPr>
                        <a:t> 관리자에게 전달</a:t>
                      </a:r>
                      <a:endParaRPr lang="en-US" altLang="ko-KR" sz="1200" b="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l" latinLnBrk="1"/>
                      <a:r>
                        <a:rPr lang="en-US" altLang="ko-KR" sz="1200" b="0" baseline="0" dirty="0" smtClean="0">
                          <a:solidFill>
                            <a:schemeClr val="tx1"/>
                          </a:solidFill>
                        </a:rPr>
                        <a:t>   2) </a:t>
                      </a:r>
                      <a:r>
                        <a:rPr lang="ko-KR" altLang="en-US" sz="1200" b="0" baseline="0" dirty="0" smtClean="0">
                          <a:solidFill>
                            <a:schemeClr val="tx1"/>
                          </a:solidFill>
                        </a:rPr>
                        <a:t>안전보건공단 및 고용노동부 점검 대응</a:t>
                      </a:r>
                      <a:endParaRPr lang="en-US" altLang="ko-KR" sz="1200" b="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l" latinLnBrk="1"/>
                      <a:endParaRPr lang="en-US" altLang="ko-KR" sz="1200" b="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l" latinLnBrk="1"/>
                      <a:r>
                        <a:rPr lang="en-US" altLang="ko-KR" sz="1200" b="0" baseline="0" dirty="0" smtClean="0">
                          <a:solidFill>
                            <a:schemeClr val="tx1"/>
                          </a:solidFill>
                        </a:rPr>
                        <a:t>       - </a:t>
                      </a:r>
                      <a:r>
                        <a:rPr lang="ko-KR" altLang="en-US" sz="1200" b="0" baseline="0" dirty="0" err="1" smtClean="0">
                          <a:solidFill>
                            <a:schemeClr val="tx1"/>
                          </a:solidFill>
                        </a:rPr>
                        <a:t>개구부</a:t>
                      </a:r>
                      <a:r>
                        <a:rPr lang="ko-KR" altLang="en-US" sz="1200" b="0" baseline="0" dirty="0" smtClean="0">
                          <a:solidFill>
                            <a:schemeClr val="tx1"/>
                          </a:solidFill>
                        </a:rPr>
                        <a:t> 추락위험으로 안전보건공단 점검 시 지적 사항 발생 </a:t>
                      </a:r>
                      <a:endParaRPr lang="en-US" altLang="ko-KR" sz="1200" b="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l" latinLnBrk="1"/>
                      <a:r>
                        <a:rPr lang="en-US" altLang="ko-KR" sz="1200" b="0" baseline="0" dirty="0" smtClean="0">
                          <a:solidFill>
                            <a:schemeClr val="tx1"/>
                          </a:solidFill>
                        </a:rPr>
                        <a:t>       -&gt; </a:t>
                      </a:r>
                      <a:r>
                        <a:rPr lang="ko-KR" altLang="en-US" sz="1200" b="0" baseline="0" dirty="0" smtClean="0">
                          <a:solidFill>
                            <a:schemeClr val="tx1"/>
                          </a:solidFill>
                        </a:rPr>
                        <a:t>고용노동부에 접수되어 근로감독관 </a:t>
                      </a:r>
                      <a:r>
                        <a:rPr lang="en-US" altLang="ko-KR" sz="1200" b="0" baseline="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r>
                        <a:rPr lang="ko-KR" altLang="en-US" sz="1200" b="0" baseline="0" dirty="0" smtClean="0">
                          <a:solidFill>
                            <a:schemeClr val="tx1"/>
                          </a:solidFill>
                        </a:rPr>
                        <a:t>명 나와 현장 및 서류 점검 진행</a:t>
                      </a:r>
                      <a:endParaRPr lang="en-US" altLang="ko-KR" sz="1200" b="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l" latinLnBrk="1"/>
                      <a:r>
                        <a:rPr lang="en-US" altLang="ko-KR" sz="1200" b="0" baseline="0" dirty="0" smtClean="0">
                          <a:solidFill>
                            <a:schemeClr val="tx1"/>
                          </a:solidFill>
                        </a:rPr>
                        <a:t>       -&gt; </a:t>
                      </a:r>
                      <a:r>
                        <a:rPr lang="ko-KR" altLang="en-US" sz="1200" b="0" baseline="0" dirty="0" smtClean="0">
                          <a:solidFill>
                            <a:schemeClr val="tx1"/>
                          </a:solidFill>
                        </a:rPr>
                        <a:t>점검 결과 특이사항 없음으로 철수 </a:t>
                      </a:r>
                      <a:endParaRPr lang="en-US" altLang="ko-KR" sz="1200" b="0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800217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12583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 Box 5"/>
          <p:cNvSpPr txBox="1">
            <a:spLocks noChangeArrowheads="1"/>
          </p:cNvSpPr>
          <p:nvPr/>
        </p:nvSpPr>
        <p:spPr bwMode="auto">
          <a:xfrm>
            <a:off x="255571" y="240249"/>
            <a:ext cx="6041712" cy="400110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lvl="0" defTabSz="914400">
              <a:spcBef>
                <a:spcPct val="30000"/>
              </a:spcBef>
              <a:defRPr/>
            </a:pPr>
            <a:r>
              <a:rPr lang="en-US" altLang="ko-KR" sz="2000" b="1">
                <a:latin typeface="Trebuchet MS" panose="020B0603020202020204" pitchFamily="34" charset="0"/>
                <a:sym typeface="Wingdings" pitchFamily="2" charset="2"/>
              </a:rPr>
              <a:t>2</a:t>
            </a:r>
            <a:r>
              <a:rPr lang="en-US" altLang="ko-KR" sz="2000" b="1" smtClean="0">
                <a:latin typeface="Trebuchet MS" panose="020B0603020202020204" pitchFamily="34" charset="0"/>
                <a:sym typeface="Wingdings" pitchFamily="2" charset="2"/>
              </a:rPr>
              <a:t>. </a:t>
            </a:r>
            <a:r>
              <a:rPr lang="ko-KR" altLang="en-US" sz="2000" b="1" smtClean="0">
                <a:latin typeface="Trebuchet MS" panose="020B0603020202020204" pitchFamily="34" charset="0"/>
                <a:sym typeface="Wingdings" pitchFamily="2" charset="2"/>
              </a:rPr>
              <a:t>당사현황 </a:t>
            </a:r>
            <a:r>
              <a:rPr lang="ko-KR" altLang="en-US" sz="2000" b="1">
                <a:latin typeface="Trebuchet MS" panose="020B0603020202020204" pitchFamily="34" charset="0"/>
                <a:sym typeface="Wingdings" pitchFamily="2" charset="2"/>
              </a:rPr>
              <a:t>공유</a:t>
            </a:r>
            <a:endParaRPr lang="ko-KR" altLang="en-US" sz="1200" b="1" dirty="0">
              <a:solidFill>
                <a:schemeClr val="tx1">
                  <a:lumMod val="50000"/>
                  <a:lumOff val="50000"/>
                </a:schemeClr>
              </a:solidFill>
              <a:latin typeface="Trebuchet MS" panose="020B0603020202020204" pitchFamily="34" charset="0"/>
              <a:sym typeface="Wingdings" pitchFamily="2" charset="2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98042" y="866577"/>
            <a:ext cx="9356515" cy="4154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 defTabSz="914400" latinLnBrk="1">
              <a:lnSpc>
                <a:spcPct val="150000"/>
              </a:lnSpc>
              <a:defRPr/>
            </a:pPr>
            <a:r>
              <a:rPr lang="en-US" altLang="ko-KR" sz="1400" b="1" dirty="0">
                <a:solidFill>
                  <a:prstClr val="black"/>
                </a:solidFill>
                <a:latin typeface="+mj-ea"/>
                <a:ea typeface="+mj-ea"/>
              </a:rPr>
              <a:t>2</a:t>
            </a:r>
            <a:r>
              <a:rPr lang="en-US" altLang="ko-KR" sz="1400" b="1" smtClean="0">
                <a:solidFill>
                  <a:prstClr val="black"/>
                </a:solidFill>
                <a:latin typeface="+mj-ea"/>
                <a:ea typeface="+mj-ea"/>
              </a:rPr>
              <a:t>-2</a:t>
            </a:r>
            <a:r>
              <a:rPr lang="en-US" altLang="ko-KR" sz="1400" b="1" dirty="0" smtClean="0">
                <a:solidFill>
                  <a:prstClr val="black"/>
                </a:solidFill>
                <a:latin typeface="+mj-ea"/>
                <a:ea typeface="+mj-ea"/>
              </a:rPr>
              <a:t>. PJT </a:t>
            </a:r>
            <a:r>
              <a:rPr lang="ko-KR" altLang="en-US" sz="1400" b="1" dirty="0" err="1" smtClean="0">
                <a:solidFill>
                  <a:prstClr val="black"/>
                </a:solidFill>
                <a:latin typeface="+mj-ea"/>
                <a:ea typeface="+mj-ea"/>
              </a:rPr>
              <a:t>위험작업에</a:t>
            </a:r>
            <a:r>
              <a:rPr lang="ko-KR" altLang="en-US" sz="1400" b="1" dirty="0" smtClean="0">
                <a:solidFill>
                  <a:prstClr val="black"/>
                </a:solidFill>
                <a:latin typeface="+mj-ea"/>
                <a:ea typeface="+mj-ea"/>
              </a:rPr>
              <a:t> 대한 의견 공유 </a:t>
            </a:r>
            <a:r>
              <a:rPr lang="en-US" altLang="ko-KR" sz="1400" b="1" dirty="0" smtClean="0">
                <a:solidFill>
                  <a:prstClr val="black"/>
                </a:solidFill>
                <a:latin typeface="+mj-ea"/>
                <a:ea typeface="+mj-ea"/>
              </a:rPr>
              <a:t>(</a:t>
            </a:r>
            <a:r>
              <a:rPr lang="ko-KR" altLang="en-US" sz="1400" b="1" dirty="0" smtClean="0">
                <a:solidFill>
                  <a:prstClr val="black"/>
                </a:solidFill>
                <a:latin typeface="+mj-ea"/>
                <a:ea typeface="+mj-ea"/>
              </a:rPr>
              <a:t>공단 </a:t>
            </a:r>
            <a:r>
              <a:rPr lang="ko-KR" altLang="en-US" sz="1400" b="1" dirty="0" err="1" smtClean="0">
                <a:solidFill>
                  <a:prstClr val="black"/>
                </a:solidFill>
                <a:latin typeface="+mj-ea"/>
                <a:ea typeface="+mj-ea"/>
              </a:rPr>
              <a:t>지적사항</a:t>
            </a:r>
            <a:r>
              <a:rPr lang="en-US" altLang="ko-KR" sz="1400" b="1" dirty="0">
                <a:solidFill>
                  <a:prstClr val="black"/>
                </a:solidFill>
                <a:latin typeface="+mj-ea"/>
                <a:ea typeface="+mj-ea"/>
              </a:rPr>
              <a:t>)</a:t>
            </a:r>
          </a:p>
        </p:txBody>
      </p:sp>
      <p:graphicFrame>
        <p:nvGraphicFramePr>
          <p:cNvPr id="4" name="표 3"/>
          <p:cNvGraphicFramePr>
            <a:graphicFrameLocks noGrp="1"/>
          </p:cNvGraphicFramePr>
          <p:nvPr>
            <p:extLst/>
          </p:nvPr>
        </p:nvGraphicFramePr>
        <p:xfrm>
          <a:off x="647722" y="1423851"/>
          <a:ext cx="8706129" cy="4855397"/>
        </p:xfrm>
        <a:graphic>
          <a:graphicData uri="http://schemas.openxmlformats.org/drawingml/2006/table">
            <a:tbl>
              <a:tblPr/>
              <a:tblGrid>
                <a:gridCol w="1002144">
                  <a:extLst>
                    <a:ext uri="{9D8B030D-6E8A-4147-A177-3AD203B41FA5}">
                      <a16:colId xmlns:a16="http://schemas.microsoft.com/office/drawing/2014/main" val="3327921305"/>
                    </a:ext>
                  </a:extLst>
                </a:gridCol>
                <a:gridCol w="2550101">
                  <a:extLst>
                    <a:ext uri="{9D8B030D-6E8A-4147-A177-3AD203B41FA5}">
                      <a16:colId xmlns:a16="http://schemas.microsoft.com/office/drawing/2014/main" val="3398376992"/>
                    </a:ext>
                  </a:extLst>
                </a:gridCol>
                <a:gridCol w="143163">
                  <a:extLst>
                    <a:ext uri="{9D8B030D-6E8A-4147-A177-3AD203B41FA5}">
                      <a16:colId xmlns:a16="http://schemas.microsoft.com/office/drawing/2014/main" val="3016223151"/>
                    </a:ext>
                  </a:extLst>
                </a:gridCol>
                <a:gridCol w="2433779">
                  <a:extLst>
                    <a:ext uri="{9D8B030D-6E8A-4147-A177-3AD203B41FA5}">
                      <a16:colId xmlns:a16="http://schemas.microsoft.com/office/drawing/2014/main" val="2792418749"/>
                    </a:ext>
                  </a:extLst>
                </a:gridCol>
                <a:gridCol w="143163">
                  <a:extLst>
                    <a:ext uri="{9D8B030D-6E8A-4147-A177-3AD203B41FA5}">
                      <a16:colId xmlns:a16="http://schemas.microsoft.com/office/drawing/2014/main" val="1629917166"/>
                    </a:ext>
                  </a:extLst>
                </a:gridCol>
                <a:gridCol w="2433779">
                  <a:extLst>
                    <a:ext uri="{9D8B030D-6E8A-4147-A177-3AD203B41FA5}">
                      <a16:colId xmlns:a16="http://schemas.microsoft.com/office/drawing/2014/main" val="343839674"/>
                    </a:ext>
                  </a:extLst>
                </a:gridCol>
              </a:tblGrid>
              <a:tr h="418034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구분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l" fontAlgn="ctr"/>
                      <a:r>
                        <a:rPr lang="ko-KR" alt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                             조치 전                                                               조치 후</a:t>
                      </a:r>
                      <a:endParaRPr lang="ko-KR" alt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159014"/>
                  </a:ext>
                </a:extLst>
              </a:tr>
              <a:tr h="383198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작업계획도</a:t>
                      </a:r>
                      <a:br>
                        <a:rPr lang="ko-KR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&amp;</a:t>
                      </a:r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사진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A6A6A6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[</a:t>
                      </a:r>
                      <a:r>
                        <a:rPr lang="ko-KR" altLang="en-US" sz="1100" b="0" i="0" u="none" strike="noStrike">
                          <a:solidFill>
                            <a:srgbClr val="A6A6A6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작업계획도</a:t>
                      </a:r>
                      <a:r>
                        <a:rPr lang="en-US" altLang="ko-KR" sz="1100" b="0" i="0" u="none" strike="noStrike">
                          <a:solidFill>
                            <a:srgbClr val="A6A6A6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]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A6A6A6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[</a:t>
                      </a:r>
                      <a:r>
                        <a:rPr lang="ko-KR" altLang="en-US" sz="1100" b="0" i="0" u="none" strike="noStrike">
                          <a:solidFill>
                            <a:srgbClr val="A6A6A6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사진</a:t>
                      </a:r>
                      <a:r>
                        <a:rPr lang="en-US" altLang="ko-KR" sz="1100" b="0" i="0" u="none" strike="noStrike">
                          <a:solidFill>
                            <a:srgbClr val="A6A6A6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]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A6A6A6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[</a:t>
                      </a:r>
                      <a:r>
                        <a:rPr lang="ko-KR" altLang="en-US" sz="1100" b="0" i="0" u="none" strike="noStrike">
                          <a:solidFill>
                            <a:srgbClr val="A6A6A6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사진</a:t>
                      </a:r>
                      <a:r>
                        <a:rPr lang="en-US" altLang="ko-KR" sz="1100" b="0" i="0" u="none" strike="noStrike">
                          <a:solidFill>
                            <a:srgbClr val="A6A6A6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]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4547569"/>
                  </a:ext>
                </a:extLst>
              </a:tr>
              <a:tr h="2505039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02108936"/>
                  </a:ext>
                </a:extLst>
              </a:tr>
              <a:tr h="774563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위험요소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algn="l" fontAlgn="ctr"/>
                      <a:r>
                        <a:rPr lang="ko-KR" alt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lang="en-US" altLang="ko-KR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- </a:t>
                      </a:r>
                      <a:r>
                        <a:rPr lang="ko-KR" altLang="en-US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추락 위험</a:t>
                      </a:r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8309095"/>
                  </a:ext>
                </a:extLst>
              </a:tr>
              <a:tr h="774563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안전대책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marL="0" indent="0" algn="l" fontAlgn="ctr">
                        <a:buNone/>
                      </a:pPr>
                      <a:r>
                        <a:rPr lang="en-US" altLang="ko-KR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- </a:t>
                      </a:r>
                      <a:r>
                        <a:rPr lang="ko-KR" altLang="en-US" sz="11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빔포스트</a:t>
                      </a:r>
                      <a:r>
                        <a:rPr lang="ko-KR" altLang="en-US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및 </a:t>
                      </a:r>
                      <a:r>
                        <a:rPr lang="ko-KR" altLang="en-US" sz="11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난간파이프</a:t>
                      </a:r>
                      <a:r>
                        <a:rPr lang="ko-KR" altLang="en-US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사용하여 </a:t>
                      </a:r>
                      <a:r>
                        <a:rPr lang="ko-KR" altLang="en-US" sz="11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난간대</a:t>
                      </a:r>
                      <a:r>
                        <a:rPr lang="ko-KR" altLang="en-US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설치 </a:t>
                      </a:r>
                      <a:r>
                        <a:rPr lang="en-US" altLang="ko-KR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/ </a:t>
                      </a:r>
                      <a:r>
                        <a:rPr lang="ko-KR" altLang="en-US" sz="11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수직망</a:t>
                      </a:r>
                      <a:r>
                        <a:rPr lang="ko-KR" altLang="en-US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설치</a:t>
                      </a:r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2027660"/>
                  </a:ext>
                </a:extLst>
              </a:tr>
            </a:tbl>
          </a:graphicData>
        </a:graphic>
      </p:graphicFrame>
      <p:pic>
        <p:nvPicPr>
          <p:cNvPr id="9" name="그림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0177" y="1934307"/>
            <a:ext cx="1696915" cy="2708548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8639" y="1934308"/>
            <a:ext cx="1843453" cy="2708548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972" y="1934307"/>
            <a:ext cx="1868666" cy="2708549"/>
          </a:xfrm>
          <a:prstGeom prst="rect">
            <a:avLst/>
          </a:prstGeom>
        </p:spPr>
      </p:pic>
      <p:pic>
        <p:nvPicPr>
          <p:cNvPr id="16" name="그림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085" y="1934307"/>
            <a:ext cx="1720644" cy="2708548"/>
          </a:xfrm>
          <a:prstGeom prst="rect">
            <a:avLst/>
          </a:prstGeom>
        </p:spPr>
      </p:pic>
      <p:sp>
        <p:nvSpPr>
          <p:cNvPr id="19" name="직사각형 18"/>
          <p:cNvSpPr/>
          <p:nvPr/>
        </p:nvSpPr>
        <p:spPr>
          <a:xfrm>
            <a:off x="1617785" y="1855177"/>
            <a:ext cx="3991707" cy="28838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22" name="직사각형 21"/>
          <p:cNvSpPr/>
          <p:nvPr/>
        </p:nvSpPr>
        <p:spPr>
          <a:xfrm>
            <a:off x="5667806" y="1855177"/>
            <a:ext cx="3686045" cy="28838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01954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 Box 5"/>
          <p:cNvSpPr txBox="1">
            <a:spLocks noChangeArrowheads="1"/>
          </p:cNvSpPr>
          <p:nvPr/>
        </p:nvSpPr>
        <p:spPr bwMode="auto">
          <a:xfrm>
            <a:off x="0" y="2887315"/>
            <a:ext cx="9906000" cy="1083374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3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+mj-ea"/>
                <a:ea typeface="+mj-ea"/>
                <a:sym typeface="Wingdings" pitchFamily="2" charset="2"/>
              </a:rPr>
              <a:t>PJT </a:t>
            </a:r>
            <a:r>
              <a:rPr kumimoji="0" lang="ko-KR" altLang="en-US" sz="2800" b="1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+mj-ea"/>
                <a:ea typeface="+mj-ea"/>
                <a:sym typeface="Wingdings" pitchFamily="2" charset="2"/>
              </a:rPr>
              <a:t>주요 현황</a:t>
            </a:r>
            <a:endParaRPr kumimoji="0" lang="en-US" altLang="ko-KR" sz="2800" b="1" i="0" u="none" strike="noStrike" kern="1200" cap="none" spc="0" normalizeH="0" baseline="0" noProof="0" smtClean="0">
              <a:ln>
                <a:noFill/>
              </a:ln>
              <a:effectLst/>
              <a:uLnTx/>
              <a:uFillTx/>
              <a:latin typeface="+mj-ea"/>
              <a:ea typeface="+mj-ea"/>
              <a:sym typeface="Wingdings" pitchFamily="2" charset="2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3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2800" b="1" smtClean="0">
                <a:latin typeface="+mj-ea"/>
                <a:ea typeface="+mj-ea"/>
                <a:sym typeface="Wingdings" pitchFamily="2" charset="2"/>
              </a:rPr>
              <a:t>롯데웰푸드 김천</a:t>
            </a:r>
            <a:endParaRPr kumimoji="0" lang="ko-KR" alt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ea"/>
              <a:ea typeface="+mj-ea"/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200451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 Box 5"/>
          <p:cNvSpPr txBox="1">
            <a:spLocks noChangeArrowheads="1"/>
          </p:cNvSpPr>
          <p:nvPr/>
        </p:nvSpPr>
        <p:spPr bwMode="auto">
          <a:xfrm>
            <a:off x="255571" y="240249"/>
            <a:ext cx="6041712" cy="400110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lvl="0" defTabSz="914400">
              <a:spcBef>
                <a:spcPct val="30000"/>
              </a:spcBef>
              <a:defRPr/>
            </a:pPr>
            <a:r>
              <a:rPr lang="en-US" altLang="ko-KR" sz="2000" b="1">
                <a:latin typeface="Trebuchet MS" panose="020B0603020202020204" pitchFamily="34" charset="0"/>
                <a:sym typeface="Wingdings" pitchFamily="2" charset="2"/>
              </a:rPr>
              <a:t>2</a:t>
            </a:r>
            <a:r>
              <a:rPr lang="en-US" altLang="ko-KR" sz="2000" b="1" smtClean="0">
                <a:latin typeface="Trebuchet MS" panose="020B0603020202020204" pitchFamily="34" charset="0"/>
                <a:sym typeface="Wingdings" pitchFamily="2" charset="2"/>
              </a:rPr>
              <a:t>. </a:t>
            </a:r>
            <a:r>
              <a:rPr lang="ko-KR" altLang="en-US" sz="2000" b="1" smtClean="0">
                <a:latin typeface="Trebuchet MS" panose="020B0603020202020204" pitchFamily="34" charset="0"/>
                <a:sym typeface="Wingdings" pitchFamily="2" charset="2"/>
              </a:rPr>
              <a:t>당사현황 </a:t>
            </a:r>
            <a:r>
              <a:rPr lang="ko-KR" altLang="en-US" sz="2000" b="1">
                <a:latin typeface="Trebuchet MS" panose="020B0603020202020204" pitchFamily="34" charset="0"/>
                <a:sym typeface="Wingdings" pitchFamily="2" charset="2"/>
              </a:rPr>
              <a:t>공유</a:t>
            </a:r>
            <a:endParaRPr lang="ko-KR" altLang="en-US" sz="1200" b="1" dirty="0">
              <a:solidFill>
                <a:schemeClr val="tx1">
                  <a:lumMod val="50000"/>
                  <a:lumOff val="50000"/>
                </a:schemeClr>
              </a:solidFill>
              <a:latin typeface="Trebuchet MS" panose="020B0603020202020204" pitchFamily="34" charset="0"/>
              <a:sym typeface="Wingdings" pitchFamily="2" charset="2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98042" y="866577"/>
            <a:ext cx="9356515" cy="4154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 defTabSz="914400" latinLnBrk="1">
              <a:lnSpc>
                <a:spcPct val="150000"/>
              </a:lnSpc>
              <a:defRPr/>
            </a:pPr>
            <a:r>
              <a:rPr lang="en-US" altLang="ko-KR" sz="1400" b="1" dirty="0">
                <a:solidFill>
                  <a:prstClr val="black"/>
                </a:solidFill>
                <a:latin typeface="+mj-ea"/>
                <a:ea typeface="+mj-ea"/>
              </a:rPr>
              <a:t>2</a:t>
            </a:r>
            <a:r>
              <a:rPr lang="en-US" altLang="ko-KR" sz="1400" b="1" smtClean="0">
                <a:solidFill>
                  <a:prstClr val="black"/>
                </a:solidFill>
                <a:latin typeface="+mj-ea"/>
                <a:ea typeface="+mj-ea"/>
              </a:rPr>
              <a:t>-1</a:t>
            </a:r>
            <a:r>
              <a:rPr lang="en-US" altLang="ko-KR" sz="1400" b="1" dirty="0" smtClean="0">
                <a:solidFill>
                  <a:prstClr val="black"/>
                </a:solidFill>
                <a:latin typeface="+mj-ea"/>
                <a:ea typeface="+mj-ea"/>
              </a:rPr>
              <a:t>. PJT </a:t>
            </a:r>
            <a:r>
              <a:rPr lang="ko-KR" altLang="en-US" sz="1400" b="1" dirty="0" smtClean="0">
                <a:solidFill>
                  <a:prstClr val="black"/>
                </a:solidFill>
                <a:latin typeface="+mj-ea"/>
                <a:ea typeface="+mj-ea"/>
              </a:rPr>
              <a:t>현장 상황 보고</a:t>
            </a:r>
            <a:r>
              <a:rPr lang="en-US" altLang="ko-KR" sz="1400" b="1" dirty="0" smtClean="0">
                <a:solidFill>
                  <a:prstClr val="black"/>
                </a:solidFill>
                <a:latin typeface="+mj-ea"/>
                <a:ea typeface="+mj-ea"/>
              </a:rPr>
              <a:t>(</a:t>
            </a:r>
            <a:r>
              <a:rPr lang="ko-KR" altLang="en-US" sz="1400" b="1" dirty="0" err="1" smtClean="0">
                <a:solidFill>
                  <a:prstClr val="black"/>
                </a:solidFill>
                <a:latin typeface="+mj-ea"/>
                <a:ea typeface="+mj-ea"/>
              </a:rPr>
              <a:t>롯데웰푸드</a:t>
            </a:r>
            <a:r>
              <a:rPr lang="ko-KR" altLang="en-US" sz="1400" b="1" dirty="0" smtClean="0">
                <a:solidFill>
                  <a:prstClr val="black"/>
                </a:solidFill>
                <a:latin typeface="+mj-ea"/>
                <a:ea typeface="+mj-ea"/>
              </a:rPr>
              <a:t> </a:t>
            </a:r>
            <a:r>
              <a:rPr lang="ko-KR" altLang="en-US" sz="1400" b="1" dirty="0" err="1" smtClean="0">
                <a:solidFill>
                  <a:prstClr val="black"/>
                </a:solidFill>
                <a:latin typeface="+mj-ea"/>
                <a:ea typeface="+mj-ea"/>
              </a:rPr>
              <a:t>김천현장</a:t>
            </a:r>
            <a:r>
              <a:rPr lang="en-US" altLang="ko-KR" sz="1400" b="1" dirty="0" smtClean="0">
                <a:solidFill>
                  <a:prstClr val="black"/>
                </a:solidFill>
                <a:latin typeface="+mj-ea"/>
                <a:ea typeface="+mj-ea"/>
              </a:rPr>
              <a:t>)</a:t>
            </a:r>
            <a:endParaRPr lang="en-US" altLang="ko-KR" sz="1400" b="1" dirty="0">
              <a:solidFill>
                <a:prstClr val="black"/>
              </a:solidFill>
              <a:latin typeface="+mj-ea"/>
              <a:ea typeface="+mj-ea"/>
            </a:endParaRPr>
          </a:p>
        </p:txBody>
      </p:sp>
      <p:graphicFrame>
        <p:nvGraphicFramePr>
          <p:cNvPr id="12" name="표 11"/>
          <p:cNvGraphicFramePr>
            <a:graphicFrameLocks noGrp="1"/>
          </p:cNvGraphicFramePr>
          <p:nvPr>
            <p:extLst/>
          </p:nvPr>
        </p:nvGraphicFramePr>
        <p:xfrm>
          <a:off x="555171" y="1282075"/>
          <a:ext cx="8798680" cy="17346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98680">
                  <a:extLst>
                    <a:ext uri="{9D8B030D-6E8A-4147-A177-3AD203B41FA5}">
                      <a16:colId xmlns:a16="http://schemas.microsoft.com/office/drawing/2014/main" val="426582047"/>
                    </a:ext>
                  </a:extLst>
                </a:gridCol>
              </a:tblGrid>
              <a:tr h="285468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dirty="0" smtClean="0">
                          <a:solidFill>
                            <a:schemeClr val="tx1"/>
                          </a:solidFill>
                        </a:rPr>
                        <a:t>7</a:t>
                      </a:r>
                      <a:r>
                        <a:rPr lang="ko-KR" altLang="en-US" sz="1200" dirty="0" smtClean="0">
                          <a:solidFill>
                            <a:schemeClr val="tx1"/>
                          </a:solidFill>
                        </a:rPr>
                        <a:t>월 중점 활동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4635498"/>
                  </a:ext>
                </a:extLst>
              </a:tr>
              <a:tr h="1449157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</a:rPr>
                        <a:t>1. </a:t>
                      </a:r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</a:rPr>
                        <a:t>실외작업으로 인한 </a:t>
                      </a:r>
                      <a:r>
                        <a:rPr lang="ko-KR" altLang="en-US" sz="1200" b="1" dirty="0" err="1" smtClean="0">
                          <a:solidFill>
                            <a:schemeClr val="tx1"/>
                          </a:solidFill>
                        </a:rPr>
                        <a:t>온열질환</a:t>
                      </a:r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</a:rPr>
                        <a:t> 예방 대책</a:t>
                      </a:r>
                      <a:endParaRPr lang="en-US" altLang="ko-KR" sz="12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l" latinLnBrk="1"/>
                      <a:r>
                        <a:rPr lang="ko-KR" altLang="en-US" sz="12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1200" b="0" dirty="0" smtClean="0">
                          <a:solidFill>
                            <a:schemeClr val="tx1"/>
                          </a:solidFill>
                        </a:rPr>
                        <a:t>1)</a:t>
                      </a:r>
                      <a:r>
                        <a:rPr lang="en-US" altLang="ko-KR" sz="1200" b="0" baseline="0" dirty="0" smtClean="0">
                          <a:solidFill>
                            <a:schemeClr val="tx1"/>
                          </a:solidFill>
                        </a:rPr>
                        <a:t> 500ml </a:t>
                      </a:r>
                      <a:r>
                        <a:rPr lang="ko-KR" altLang="en-US" sz="1200" b="0" baseline="0" dirty="0" smtClean="0">
                          <a:solidFill>
                            <a:schemeClr val="tx1"/>
                          </a:solidFill>
                        </a:rPr>
                        <a:t>생수 지급 </a:t>
                      </a:r>
                      <a:r>
                        <a:rPr lang="en-US" altLang="ko-KR" sz="1200" b="0" baseline="0" dirty="0" smtClean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ko-KR" altLang="en-US" sz="1200" b="0" baseline="0" dirty="0" smtClean="0">
                          <a:solidFill>
                            <a:schemeClr val="tx1"/>
                          </a:solidFill>
                        </a:rPr>
                        <a:t>안전보건협의체 </a:t>
                      </a:r>
                      <a:r>
                        <a:rPr lang="ko-KR" altLang="en-US" sz="1200" b="0" baseline="0" dirty="0" err="1" smtClean="0">
                          <a:solidFill>
                            <a:schemeClr val="tx1"/>
                          </a:solidFill>
                        </a:rPr>
                        <a:t>회의시</a:t>
                      </a:r>
                      <a:r>
                        <a:rPr lang="ko-KR" altLang="en-US" sz="1200" b="0" baseline="0" dirty="0" smtClean="0">
                          <a:solidFill>
                            <a:schemeClr val="tx1"/>
                          </a:solidFill>
                        </a:rPr>
                        <a:t> 건의사항</a:t>
                      </a:r>
                      <a:r>
                        <a:rPr lang="en-US" altLang="ko-KR" sz="1200" b="0" baseline="0" dirty="0" smtClean="0">
                          <a:solidFill>
                            <a:schemeClr val="tx1"/>
                          </a:solidFill>
                        </a:rPr>
                        <a:t>) : </a:t>
                      </a:r>
                      <a:r>
                        <a:rPr lang="ko-KR" altLang="en-US" sz="1200" b="0" baseline="0" dirty="0" smtClean="0">
                          <a:solidFill>
                            <a:schemeClr val="tx1"/>
                          </a:solidFill>
                        </a:rPr>
                        <a:t>냉장고</a:t>
                      </a:r>
                      <a:r>
                        <a:rPr lang="en-US" altLang="ko-KR" sz="1200" b="0" baseline="0" dirty="0" smtClean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ko-KR" altLang="en-US" sz="1200" b="0" baseline="0" dirty="0" smtClean="0">
                          <a:solidFill>
                            <a:schemeClr val="tx1"/>
                          </a:solidFill>
                        </a:rPr>
                        <a:t>냉장</a:t>
                      </a:r>
                      <a:r>
                        <a:rPr lang="en-US" altLang="ko-KR" sz="1200" b="0" baseline="0" dirty="0" smtClean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ko-KR" altLang="en-US" sz="1200" b="0" baseline="0" dirty="0" smtClean="0">
                          <a:solidFill>
                            <a:schemeClr val="tx1"/>
                          </a:solidFill>
                        </a:rPr>
                        <a:t>냉동</a:t>
                      </a:r>
                      <a:r>
                        <a:rPr lang="en-US" altLang="ko-KR" sz="1200" b="0" baseline="0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r>
                        <a:rPr lang="ko-KR" altLang="en-US" sz="1200" b="0" baseline="0" dirty="0" smtClean="0">
                          <a:solidFill>
                            <a:schemeClr val="tx1"/>
                          </a:solidFill>
                        </a:rPr>
                        <a:t>에 보관 </a:t>
                      </a:r>
                      <a:r>
                        <a:rPr lang="en-US" altLang="ko-KR" sz="1200" b="0" baseline="0" dirty="0" smtClean="0">
                          <a:solidFill>
                            <a:schemeClr val="tx1"/>
                          </a:solidFill>
                        </a:rPr>
                        <a:t>/ </a:t>
                      </a:r>
                      <a:r>
                        <a:rPr lang="ko-KR" altLang="en-US" sz="1200" b="0" baseline="0" dirty="0" smtClean="0">
                          <a:solidFill>
                            <a:schemeClr val="tx1"/>
                          </a:solidFill>
                        </a:rPr>
                        <a:t>자유롭게 사용할 수 있도록 조치</a:t>
                      </a:r>
                      <a:endParaRPr lang="en-US" altLang="ko-KR" sz="1200" b="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l" latinLnBrk="1"/>
                      <a:endParaRPr lang="en-US" altLang="ko-KR" sz="1200" b="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l" latinLnBrk="1"/>
                      <a:r>
                        <a:rPr lang="en-US" altLang="ko-KR" sz="1200" b="0" baseline="0" dirty="0" smtClean="0">
                          <a:solidFill>
                            <a:schemeClr val="tx1"/>
                          </a:solidFill>
                        </a:rPr>
                        <a:t> 2) </a:t>
                      </a:r>
                      <a:r>
                        <a:rPr lang="ko-KR" altLang="en-US" sz="1200" b="0" baseline="0" dirty="0" smtClean="0">
                          <a:solidFill>
                            <a:schemeClr val="tx1"/>
                          </a:solidFill>
                        </a:rPr>
                        <a:t>현장에 </a:t>
                      </a:r>
                      <a:r>
                        <a:rPr lang="ko-KR" altLang="en-US" sz="1200" b="0" baseline="0" dirty="0" err="1" smtClean="0">
                          <a:solidFill>
                            <a:schemeClr val="tx1"/>
                          </a:solidFill>
                        </a:rPr>
                        <a:t>온습도계</a:t>
                      </a:r>
                      <a:r>
                        <a:rPr lang="ko-KR" altLang="en-US" sz="1200" b="0" baseline="0" dirty="0" smtClean="0">
                          <a:solidFill>
                            <a:schemeClr val="tx1"/>
                          </a:solidFill>
                        </a:rPr>
                        <a:t> 비치 </a:t>
                      </a:r>
                      <a:r>
                        <a:rPr lang="en-US" altLang="ko-KR" sz="1200" b="0" baseline="0" dirty="0" smtClean="0">
                          <a:solidFill>
                            <a:schemeClr val="tx1"/>
                          </a:solidFill>
                        </a:rPr>
                        <a:t>: </a:t>
                      </a:r>
                      <a:r>
                        <a:rPr lang="ko-KR" altLang="en-US" sz="1200" b="0" baseline="0" dirty="0" smtClean="0">
                          <a:solidFill>
                            <a:schemeClr val="tx1"/>
                          </a:solidFill>
                        </a:rPr>
                        <a:t>취약 시간대</a:t>
                      </a:r>
                      <a:r>
                        <a:rPr lang="en-US" altLang="ko-KR" sz="1200" b="0" baseline="0" dirty="0" smtClean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ko-KR" altLang="en-US" sz="1200" b="0" baseline="0" dirty="0" smtClean="0">
                          <a:solidFill>
                            <a:schemeClr val="tx1"/>
                          </a:solidFill>
                        </a:rPr>
                        <a:t>오후 </a:t>
                      </a:r>
                      <a:r>
                        <a:rPr lang="en-US" altLang="ko-KR" sz="1200" b="0" baseline="0" dirty="0" smtClean="0">
                          <a:solidFill>
                            <a:schemeClr val="tx1"/>
                          </a:solidFill>
                        </a:rPr>
                        <a:t>1~4</a:t>
                      </a:r>
                      <a:r>
                        <a:rPr lang="ko-KR" altLang="en-US" sz="1200" b="0" baseline="0" dirty="0" smtClean="0">
                          <a:solidFill>
                            <a:schemeClr val="tx1"/>
                          </a:solidFill>
                        </a:rPr>
                        <a:t>시 사이</a:t>
                      </a:r>
                      <a:r>
                        <a:rPr lang="en-US" altLang="ko-KR" sz="1200" b="0" baseline="0" dirty="0" smtClean="0">
                          <a:solidFill>
                            <a:schemeClr val="tx1"/>
                          </a:solidFill>
                        </a:rPr>
                        <a:t>) </a:t>
                      </a:r>
                      <a:r>
                        <a:rPr lang="ko-KR" altLang="en-US" sz="1200" b="0" baseline="0" dirty="0" smtClean="0">
                          <a:solidFill>
                            <a:schemeClr val="tx1"/>
                          </a:solidFill>
                        </a:rPr>
                        <a:t>현장 기온과 습도에 따른 휴식시간 부여</a:t>
                      </a:r>
                      <a:endParaRPr lang="en-US" altLang="ko-KR" sz="1200" b="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l" latinLnBrk="1"/>
                      <a:r>
                        <a:rPr lang="en-US" altLang="ko-KR" sz="1200" b="0" baseline="0" dirty="0" smtClean="0">
                          <a:solidFill>
                            <a:schemeClr val="tx1"/>
                          </a:solidFill>
                        </a:rPr>
                        <a:t>                                  </a:t>
                      </a:r>
                      <a:r>
                        <a:rPr lang="ko-KR" altLang="en-US" sz="1200" b="0" baseline="0" dirty="0" err="1" smtClean="0">
                          <a:solidFill>
                            <a:schemeClr val="tx1"/>
                          </a:solidFill>
                        </a:rPr>
                        <a:t>온열질환</a:t>
                      </a:r>
                      <a:r>
                        <a:rPr lang="ko-KR" altLang="en-US" sz="1200" b="0" baseline="0" dirty="0" smtClean="0">
                          <a:solidFill>
                            <a:schemeClr val="tx1"/>
                          </a:solidFill>
                        </a:rPr>
                        <a:t> 예방 가이드 및 폭염 위험수준 표지판 제작 </a:t>
                      </a:r>
                      <a:r>
                        <a:rPr lang="en-US" altLang="ko-KR" sz="1200" b="0" baseline="0" dirty="0" smtClean="0">
                          <a:solidFill>
                            <a:schemeClr val="tx1"/>
                          </a:solidFill>
                        </a:rPr>
                        <a:t>/ </a:t>
                      </a:r>
                      <a:r>
                        <a:rPr lang="ko-KR" altLang="en-US" sz="1200" b="0" baseline="0" dirty="0" smtClean="0">
                          <a:solidFill>
                            <a:schemeClr val="tx1"/>
                          </a:solidFill>
                        </a:rPr>
                        <a:t>대응방법 비치</a:t>
                      </a:r>
                      <a:endParaRPr lang="en-US" altLang="ko-KR" sz="1200" b="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l" latinLnBrk="1"/>
                      <a:endParaRPr lang="en-US" altLang="ko-KR" sz="1200" b="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l" latinLnBrk="1"/>
                      <a:r>
                        <a:rPr lang="en-US" altLang="ko-KR" sz="1200" b="0" baseline="0" dirty="0" smtClean="0">
                          <a:solidFill>
                            <a:schemeClr val="tx1"/>
                          </a:solidFill>
                        </a:rPr>
                        <a:t> 3) </a:t>
                      </a:r>
                      <a:r>
                        <a:rPr lang="ko-KR" altLang="en-US" sz="1200" b="0" baseline="0" dirty="0" err="1" smtClean="0">
                          <a:solidFill>
                            <a:schemeClr val="tx1"/>
                          </a:solidFill>
                        </a:rPr>
                        <a:t>안전교육장</a:t>
                      </a:r>
                      <a:r>
                        <a:rPr lang="ko-KR" altLang="en-US" sz="1200" b="0" baseline="0" dirty="0" smtClean="0">
                          <a:solidFill>
                            <a:schemeClr val="tx1"/>
                          </a:solidFill>
                        </a:rPr>
                        <a:t> 에어컨 종일 가동 </a:t>
                      </a:r>
                      <a:r>
                        <a:rPr lang="en-US" altLang="ko-KR" sz="1200" b="0" baseline="0" dirty="0" smtClean="0">
                          <a:solidFill>
                            <a:schemeClr val="tx1"/>
                          </a:solidFill>
                        </a:rPr>
                        <a:t>: </a:t>
                      </a:r>
                      <a:r>
                        <a:rPr lang="ko-KR" altLang="en-US" sz="1200" b="0" baseline="0" dirty="0" smtClean="0">
                          <a:solidFill>
                            <a:schemeClr val="tx1"/>
                          </a:solidFill>
                        </a:rPr>
                        <a:t>휴식시간에 자유롭게 휴식을 취할 수 있도록 냉방기 가동</a:t>
                      </a:r>
                      <a:endParaRPr lang="en-US" altLang="ko-KR" sz="1200" b="0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80021768"/>
                  </a:ext>
                </a:extLst>
              </a:tr>
            </a:tbl>
          </a:graphicData>
        </a:graphic>
      </p:graphicFrame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692" y="3172936"/>
            <a:ext cx="2171156" cy="2794502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1424" y="5114111"/>
            <a:ext cx="858532" cy="838852"/>
          </a:xfrm>
          <a:prstGeom prst="rect">
            <a:avLst/>
          </a:prstGeom>
          <a:ln w="19050">
            <a:solidFill>
              <a:srgbClr val="00B050"/>
            </a:solidFill>
          </a:ln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6869" y="3172936"/>
            <a:ext cx="4556982" cy="2794502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202" y="3172935"/>
            <a:ext cx="1824469" cy="1365190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7202" y="4602248"/>
            <a:ext cx="1824469" cy="1365190"/>
          </a:xfrm>
          <a:prstGeom prst="rect">
            <a:avLst/>
          </a:prstGeom>
        </p:spPr>
      </p:pic>
      <p:sp>
        <p:nvSpPr>
          <p:cNvPr id="6" name="타원 5"/>
          <p:cNvSpPr/>
          <p:nvPr/>
        </p:nvSpPr>
        <p:spPr>
          <a:xfrm>
            <a:off x="2886890" y="3500847"/>
            <a:ext cx="539597" cy="489857"/>
          </a:xfrm>
          <a:prstGeom prst="ellipse">
            <a:avLst/>
          </a:prstGeom>
          <a:noFill/>
          <a:ln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8" name="직선 화살표 연결선 7"/>
          <p:cNvCxnSpPr/>
          <p:nvPr/>
        </p:nvCxnSpPr>
        <p:spPr>
          <a:xfrm flipH="1">
            <a:off x="2965269" y="4042956"/>
            <a:ext cx="130629" cy="1056680"/>
          </a:xfrm>
          <a:prstGeom prst="straightConnector1">
            <a:avLst/>
          </a:prstGeom>
          <a:ln w="28575">
            <a:solidFill>
              <a:srgbClr val="FFFF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37201" y="6031561"/>
            <a:ext cx="182446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000" dirty="0" smtClean="0"/>
              <a:t>500ml </a:t>
            </a:r>
            <a:r>
              <a:rPr lang="ko-KR" altLang="en-US" sz="1000" dirty="0" smtClean="0"/>
              <a:t>생수 냉동</a:t>
            </a:r>
            <a:r>
              <a:rPr lang="en-US" altLang="ko-KR" sz="1000" dirty="0" smtClean="0"/>
              <a:t>/</a:t>
            </a:r>
            <a:r>
              <a:rPr lang="ko-KR" altLang="en-US" sz="1000" dirty="0" smtClean="0"/>
              <a:t>냉장 보관</a:t>
            </a:r>
            <a:r>
              <a:rPr lang="en-US" altLang="ko-KR" sz="1000" dirty="0" smtClean="0"/>
              <a:t> </a:t>
            </a:r>
            <a:endParaRPr lang="ko-KR" altLang="en-US" sz="1000" dirty="0"/>
          </a:p>
        </p:txBody>
      </p:sp>
      <p:sp>
        <p:nvSpPr>
          <p:cNvPr id="19" name="TextBox 18"/>
          <p:cNvSpPr txBox="1"/>
          <p:nvPr/>
        </p:nvSpPr>
        <p:spPr>
          <a:xfrm>
            <a:off x="2589353" y="6022988"/>
            <a:ext cx="20798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000" dirty="0" smtClean="0"/>
              <a:t>폭염 위험수준 현황 표지판 제작</a:t>
            </a:r>
            <a:endParaRPr lang="en-US" altLang="ko-KR" sz="1000" dirty="0" smtClean="0"/>
          </a:p>
          <a:p>
            <a:pPr algn="ctr"/>
            <a:r>
              <a:rPr lang="en-US" altLang="ko-KR" sz="1000" dirty="0" smtClean="0"/>
              <a:t>(</a:t>
            </a:r>
            <a:r>
              <a:rPr lang="ko-KR" altLang="en-US" sz="1000" dirty="0" err="1" smtClean="0"/>
              <a:t>온습도계</a:t>
            </a:r>
            <a:r>
              <a:rPr lang="ko-KR" altLang="en-US" sz="1000" dirty="0" smtClean="0"/>
              <a:t> 설치</a:t>
            </a:r>
            <a:r>
              <a:rPr lang="en-US" altLang="ko-KR" sz="1000" dirty="0" smtClean="0"/>
              <a:t>)</a:t>
            </a:r>
            <a:endParaRPr lang="ko-KR" altLang="en-US" sz="1000" dirty="0"/>
          </a:p>
        </p:txBody>
      </p:sp>
      <p:sp>
        <p:nvSpPr>
          <p:cNvPr id="20" name="TextBox 19"/>
          <p:cNvSpPr txBox="1"/>
          <p:nvPr/>
        </p:nvSpPr>
        <p:spPr>
          <a:xfrm>
            <a:off x="5816788" y="6041145"/>
            <a:ext cx="251714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000" dirty="0" err="1" smtClean="0"/>
              <a:t>온열질환</a:t>
            </a:r>
            <a:r>
              <a:rPr lang="ko-KR" altLang="en-US" sz="1000" dirty="0" smtClean="0"/>
              <a:t> </a:t>
            </a:r>
            <a:r>
              <a:rPr lang="ko-KR" altLang="en-US" sz="1000" dirty="0" err="1" smtClean="0"/>
              <a:t>예방가이드</a:t>
            </a:r>
            <a:r>
              <a:rPr lang="ko-KR" altLang="en-US" sz="1000" dirty="0" smtClean="0"/>
              <a:t> 현수막 제작 </a:t>
            </a:r>
            <a:r>
              <a:rPr lang="en-US" altLang="ko-KR" sz="1000" dirty="0" smtClean="0"/>
              <a:t>/ </a:t>
            </a:r>
            <a:r>
              <a:rPr lang="ko-KR" altLang="en-US" sz="1000" dirty="0" smtClean="0"/>
              <a:t>게시</a:t>
            </a:r>
            <a:endParaRPr lang="ko-KR" altLang="en-US" sz="1000" dirty="0"/>
          </a:p>
        </p:txBody>
      </p:sp>
    </p:spTree>
    <p:extLst>
      <p:ext uri="{BB962C8B-B14F-4D97-AF65-F5344CB8AC3E}">
        <p14:creationId xmlns:p14="http://schemas.microsoft.com/office/powerpoint/2010/main" val="4276988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 Box 5"/>
          <p:cNvSpPr txBox="1">
            <a:spLocks noChangeArrowheads="1"/>
          </p:cNvSpPr>
          <p:nvPr/>
        </p:nvSpPr>
        <p:spPr bwMode="auto">
          <a:xfrm>
            <a:off x="255571" y="240249"/>
            <a:ext cx="6041712" cy="400110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lvl="0" defTabSz="914400">
              <a:spcBef>
                <a:spcPct val="30000"/>
              </a:spcBef>
              <a:defRPr/>
            </a:pPr>
            <a:r>
              <a:rPr lang="en-US" altLang="ko-KR" sz="2000" b="1">
                <a:latin typeface="Trebuchet MS" panose="020B0603020202020204" pitchFamily="34" charset="0"/>
                <a:sym typeface="Wingdings" pitchFamily="2" charset="2"/>
              </a:rPr>
              <a:t>2</a:t>
            </a:r>
            <a:r>
              <a:rPr lang="en-US" altLang="ko-KR" sz="2000" b="1" smtClean="0">
                <a:latin typeface="Trebuchet MS" panose="020B0603020202020204" pitchFamily="34" charset="0"/>
                <a:sym typeface="Wingdings" pitchFamily="2" charset="2"/>
              </a:rPr>
              <a:t>. </a:t>
            </a:r>
            <a:r>
              <a:rPr lang="ko-KR" altLang="en-US" sz="2000" b="1" smtClean="0">
                <a:latin typeface="Trebuchet MS" panose="020B0603020202020204" pitchFamily="34" charset="0"/>
                <a:sym typeface="Wingdings" pitchFamily="2" charset="2"/>
              </a:rPr>
              <a:t>당사현황 </a:t>
            </a:r>
            <a:r>
              <a:rPr lang="ko-KR" altLang="en-US" sz="2000" b="1">
                <a:latin typeface="Trebuchet MS" panose="020B0603020202020204" pitchFamily="34" charset="0"/>
                <a:sym typeface="Wingdings" pitchFamily="2" charset="2"/>
              </a:rPr>
              <a:t>공유</a:t>
            </a:r>
            <a:endParaRPr lang="ko-KR" altLang="en-US" sz="1200" b="1" dirty="0">
              <a:solidFill>
                <a:schemeClr val="tx1">
                  <a:lumMod val="50000"/>
                  <a:lumOff val="50000"/>
                </a:schemeClr>
              </a:solidFill>
              <a:latin typeface="Trebuchet MS" panose="020B0603020202020204" pitchFamily="34" charset="0"/>
              <a:sym typeface="Wingdings" pitchFamily="2" charset="2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98042" y="866577"/>
            <a:ext cx="9356515" cy="4154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 defTabSz="914400" latinLnBrk="1">
              <a:lnSpc>
                <a:spcPct val="150000"/>
              </a:lnSpc>
              <a:defRPr/>
            </a:pPr>
            <a:r>
              <a:rPr lang="en-US" altLang="ko-KR" sz="1400" b="1" smtClean="0">
                <a:solidFill>
                  <a:prstClr val="black"/>
                </a:solidFill>
                <a:latin typeface="+mj-ea"/>
                <a:ea typeface="+mj-ea"/>
              </a:rPr>
              <a:t>2-2. PJT </a:t>
            </a:r>
            <a:r>
              <a:rPr lang="ko-KR" altLang="en-US" sz="1400" b="1" smtClean="0">
                <a:solidFill>
                  <a:prstClr val="black"/>
                </a:solidFill>
                <a:latin typeface="+mj-ea"/>
                <a:ea typeface="+mj-ea"/>
              </a:rPr>
              <a:t>위험작업에 대한 의견 공유</a:t>
            </a:r>
            <a:endParaRPr lang="en-US" altLang="ko-KR" sz="1400" b="1">
              <a:solidFill>
                <a:prstClr val="black"/>
              </a:solidFill>
              <a:latin typeface="+mj-ea"/>
              <a:ea typeface="+mj-ea"/>
            </a:endParaRPr>
          </a:p>
        </p:txBody>
      </p:sp>
      <p:graphicFrame>
        <p:nvGraphicFramePr>
          <p:cNvPr id="4" name="표 3"/>
          <p:cNvGraphicFramePr>
            <a:graphicFrameLocks noGrp="1"/>
          </p:cNvGraphicFramePr>
          <p:nvPr>
            <p:extLst/>
          </p:nvPr>
        </p:nvGraphicFramePr>
        <p:xfrm>
          <a:off x="647722" y="1423851"/>
          <a:ext cx="8706129" cy="4855397"/>
        </p:xfrm>
        <a:graphic>
          <a:graphicData uri="http://schemas.openxmlformats.org/drawingml/2006/table">
            <a:tbl>
              <a:tblPr/>
              <a:tblGrid>
                <a:gridCol w="1002144">
                  <a:extLst>
                    <a:ext uri="{9D8B030D-6E8A-4147-A177-3AD203B41FA5}">
                      <a16:colId xmlns:a16="http://schemas.microsoft.com/office/drawing/2014/main" val="3327921305"/>
                    </a:ext>
                  </a:extLst>
                </a:gridCol>
                <a:gridCol w="2550101">
                  <a:extLst>
                    <a:ext uri="{9D8B030D-6E8A-4147-A177-3AD203B41FA5}">
                      <a16:colId xmlns:a16="http://schemas.microsoft.com/office/drawing/2014/main" val="3398376992"/>
                    </a:ext>
                  </a:extLst>
                </a:gridCol>
                <a:gridCol w="143163">
                  <a:extLst>
                    <a:ext uri="{9D8B030D-6E8A-4147-A177-3AD203B41FA5}">
                      <a16:colId xmlns:a16="http://schemas.microsoft.com/office/drawing/2014/main" val="3016223151"/>
                    </a:ext>
                  </a:extLst>
                </a:gridCol>
                <a:gridCol w="2433779">
                  <a:extLst>
                    <a:ext uri="{9D8B030D-6E8A-4147-A177-3AD203B41FA5}">
                      <a16:colId xmlns:a16="http://schemas.microsoft.com/office/drawing/2014/main" val="2792418749"/>
                    </a:ext>
                  </a:extLst>
                </a:gridCol>
                <a:gridCol w="143163">
                  <a:extLst>
                    <a:ext uri="{9D8B030D-6E8A-4147-A177-3AD203B41FA5}">
                      <a16:colId xmlns:a16="http://schemas.microsoft.com/office/drawing/2014/main" val="1629917166"/>
                    </a:ext>
                  </a:extLst>
                </a:gridCol>
                <a:gridCol w="2433779">
                  <a:extLst>
                    <a:ext uri="{9D8B030D-6E8A-4147-A177-3AD203B41FA5}">
                      <a16:colId xmlns:a16="http://schemas.microsoft.com/office/drawing/2014/main" val="343839674"/>
                    </a:ext>
                  </a:extLst>
                </a:gridCol>
              </a:tblGrid>
              <a:tr h="418034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구분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 smtClean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ooo</a:t>
                      </a:r>
                      <a:r>
                        <a:rPr lang="ko-KR" altLang="en-US" sz="1200" b="1" i="0" u="none" strike="noStrike" smtClean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현장</a:t>
                      </a:r>
                      <a:r>
                        <a:rPr lang="ko-KR" altLang="en-US" sz="1200" b="1" i="0" u="none" strike="noStrike" baseline="0" smtClean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위험 작업</a:t>
                      </a:r>
                      <a:endParaRPr lang="ko-KR" altLang="en-US" sz="1200" b="1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159014"/>
                  </a:ext>
                </a:extLst>
              </a:tr>
              <a:tr h="383198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작업계획도</a:t>
                      </a:r>
                      <a:br>
                        <a:rPr lang="ko-KR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&amp;</a:t>
                      </a:r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사진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A6A6A6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[</a:t>
                      </a:r>
                      <a:r>
                        <a:rPr lang="ko-KR" altLang="en-US" sz="1100" b="0" i="0" u="none" strike="noStrike">
                          <a:solidFill>
                            <a:srgbClr val="A6A6A6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작업계획도</a:t>
                      </a:r>
                      <a:r>
                        <a:rPr lang="en-US" altLang="ko-KR" sz="1100" b="0" i="0" u="none" strike="noStrike">
                          <a:solidFill>
                            <a:srgbClr val="A6A6A6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]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A6A6A6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[</a:t>
                      </a:r>
                      <a:r>
                        <a:rPr lang="ko-KR" altLang="en-US" sz="1100" b="0" i="0" u="none" strike="noStrike">
                          <a:solidFill>
                            <a:srgbClr val="A6A6A6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사진</a:t>
                      </a:r>
                      <a:r>
                        <a:rPr lang="en-US" altLang="ko-KR" sz="1100" b="0" i="0" u="none" strike="noStrike">
                          <a:solidFill>
                            <a:srgbClr val="A6A6A6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]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A6A6A6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[</a:t>
                      </a:r>
                      <a:r>
                        <a:rPr lang="ko-KR" altLang="en-US" sz="1100" b="0" i="0" u="none" strike="noStrike">
                          <a:solidFill>
                            <a:srgbClr val="A6A6A6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사진</a:t>
                      </a:r>
                      <a:r>
                        <a:rPr lang="en-US" altLang="ko-KR" sz="1100" b="0" i="0" u="none" strike="noStrike">
                          <a:solidFill>
                            <a:srgbClr val="A6A6A6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]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4547569"/>
                  </a:ext>
                </a:extLst>
              </a:tr>
              <a:tr h="2505039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02108936"/>
                  </a:ext>
                </a:extLst>
              </a:tr>
              <a:tr h="774563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위험요소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l" defTabSz="844078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lang="en-US" altLang="ko-K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* Upper Frame </a:t>
                      </a:r>
                      <a:r>
                        <a:rPr lang="ko-KR" alt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설치</a:t>
                      </a:r>
                      <a:r>
                        <a:rPr lang="ko-KR" altLang="en-US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lang="ko-KR" altLang="en-US" sz="11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상부작업간</a:t>
                      </a:r>
                      <a:r>
                        <a:rPr lang="ko-KR" altLang="en-US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lang="ko-KR" altLang="en-US" sz="11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추락위험</a:t>
                      </a:r>
                      <a:endParaRPr lang="en-US" altLang="ko-KR" sz="1100" b="0" i="0" u="none" strike="noStrike" baseline="0" dirty="0" smtClean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0" marR="0" lvl="0" indent="0" algn="l" defTabSz="844078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* S/C </a:t>
                      </a:r>
                      <a:r>
                        <a:rPr lang="ko-KR" altLang="en-US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수직</a:t>
                      </a:r>
                      <a:r>
                        <a:rPr lang="en-US" altLang="ko-KR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lang="ko-KR" altLang="en-US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수평 이동 및 상부 작업 중 </a:t>
                      </a:r>
                      <a:r>
                        <a:rPr lang="ko-KR" altLang="en-US" sz="11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추락위험</a:t>
                      </a:r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8309095"/>
                  </a:ext>
                </a:extLst>
              </a:tr>
              <a:tr h="774563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안전대책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algn="l" fontAlgn="ctr"/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　</a:t>
                      </a:r>
                      <a:r>
                        <a:rPr lang="en-US" altLang="ko-K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1) </a:t>
                      </a:r>
                      <a:r>
                        <a:rPr lang="ko-KR" altLang="en-US" sz="11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전체식</a:t>
                      </a:r>
                      <a:r>
                        <a:rPr lang="ko-KR" alt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lang="ko-KR" altLang="en-US" sz="11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안전대</a:t>
                      </a:r>
                      <a:r>
                        <a:rPr lang="ko-KR" alt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lang="en-US" altLang="ko-K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</a:t>
                      </a:r>
                      <a:r>
                        <a:rPr lang="ko-KR" alt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중 훅 체결 및 생명줄 </a:t>
                      </a:r>
                      <a:r>
                        <a:rPr lang="ko-KR" altLang="en-US" sz="11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설치상태</a:t>
                      </a:r>
                      <a:r>
                        <a:rPr lang="ko-KR" alt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확인 후 </a:t>
                      </a:r>
                      <a:r>
                        <a:rPr lang="ko-KR" altLang="en-US" sz="11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작업실시</a:t>
                      </a:r>
                      <a:endParaRPr lang="en-US" altLang="ko-KR" sz="1100" b="0" i="0" u="none" strike="noStrike" dirty="0" smtClean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algn="l" fontAlgn="ctr"/>
                      <a:r>
                        <a:rPr lang="en-US" altLang="ko-K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 2) </a:t>
                      </a:r>
                      <a:r>
                        <a:rPr lang="ko-KR" alt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생명줄 설치 및 </a:t>
                      </a:r>
                      <a:r>
                        <a:rPr lang="ko-KR" altLang="en-US" sz="11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로립체결</a:t>
                      </a:r>
                      <a:r>
                        <a:rPr lang="ko-KR" alt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</a:t>
                      </a:r>
                      <a:r>
                        <a:rPr lang="en-US" altLang="ko-K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/ </a:t>
                      </a:r>
                      <a:r>
                        <a:rPr lang="ko-KR" alt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이동시 교차 체결</a:t>
                      </a:r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2027660"/>
                  </a:ext>
                </a:extLst>
              </a:tr>
            </a:tbl>
          </a:graphicData>
        </a:graphic>
      </p:graphicFrame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8171" y="1913709"/>
            <a:ext cx="2442755" cy="2756263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0651" y="4786801"/>
            <a:ext cx="2310509" cy="1441095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0651" y="1881049"/>
            <a:ext cx="2310509" cy="2801983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6789" y="1881050"/>
            <a:ext cx="2366708" cy="280198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970651" y="5981675"/>
            <a:ext cx="2310509" cy="24622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1000" dirty="0" err="1" smtClean="0"/>
              <a:t>고소작업</a:t>
            </a:r>
            <a:r>
              <a:rPr lang="ko-KR" altLang="en-US" sz="1000" dirty="0" smtClean="0"/>
              <a:t> 전 </a:t>
            </a:r>
            <a:r>
              <a:rPr lang="ko-KR" altLang="en-US" sz="1000" dirty="0" err="1" smtClean="0"/>
              <a:t>안전대</a:t>
            </a:r>
            <a:r>
              <a:rPr lang="ko-KR" altLang="en-US" sz="1000" dirty="0" smtClean="0"/>
              <a:t> </a:t>
            </a:r>
            <a:r>
              <a:rPr lang="ko-KR" altLang="en-US" sz="1000" dirty="0" err="1" smtClean="0"/>
              <a:t>착용상태</a:t>
            </a:r>
            <a:r>
              <a:rPr lang="ko-KR" altLang="en-US" sz="1000" dirty="0" smtClean="0"/>
              <a:t> 점검</a:t>
            </a:r>
            <a:endParaRPr lang="ko-KR" altLang="en-US" sz="1000" dirty="0"/>
          </a:p>
        </p:txBody>
      </p:sp>
      <p:sp>
        <p:nvSpPr>
          <p:cNvPr id="14" name="TextBox 13"/>
          <p:cNvSpPr txBox="1"/>
          <p:nvPr/>
        </p:nvSpPr>
        <p:spPr>
          <a:xfrm>
            <a:off x="4386789" y="4436811"/>
            <a:ext cx="2366708" cy="24622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1000" dirty="0" err="1" smtClean="0"/>
              <a:t>스태커</a:t>
            </a:r>
            <a:r>
              <a:rPr lang="ko-KR" altLang="en-US" sz="1000" dirty="0" smtClean="0"/>
              <a:t> 크레인 설치</a:t>
            </a:r>
            <a:endParaRPr lang="ko-KR" altLang="en-US" sz="1000" dirty="0"/>
          </a:p>
        </p:txBody>
      </p:sp>
      <p:sp>
        <p:nvSpPr>
          <p:cNvPr id="15" name="TextBox 14"/>
          <p:cNvSpPr txBox="1"/>
          <p:nvPr/>
        </p:nvSpPr>
        <p:spPr>
          <a:xfrm>
            <a:off x="6962401" y="4436811"/>
            <a:ext cx="2318759" cy="24622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1000" dirty="0" smtClean="0"/>
              <a:t>Upper Frame </a:t>
            </a:r>
            <a:r>
              <a:rPr lang="ko-KR" altLang="en-US" sz="1000" dirty="0" smtClean="0"/>
              <a:t>설치</a:t>
            </a:r>
            <a:endParaRPr lang="ko-KR" altLang="en-US" sz="1000" dirty="0"/>
          </a:p>
        </p:txBody>
      </p:sp>
    </p:spTree>
    <p:extLst>
      <p:ext uri="{BB962C8B-B14F-4D97-AF65-F5344CB8AC3E}">
        <p14:creationId xmlns:p14="http://schemas.microsoft.com/office/powerpoint/2010/main" val="942997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83509</TotalTime>
  <Words>3551</Words>
  <Application>Microsoft Office PowerPoint</Application>
  <PresentationFormat>A4 용지(210x297mm)</PresentationFormat>
  <Paragraphs>564</Paragraphs>
  <Slides>36</Slides>
  <Notes>6</Notes>
  <HiddenSlides>0</HiddenSlides>
  <MMClips>1</MMClips>
  <ScaleCrop>false</ScaleCrop>
  <HeadingPairs>
    <vt:vector size="8" baseType="variant">
      <vt:variant>
        <vt:lpstr>사용한 글꼴</vt:lpstr>
      </vt:variant>
      <vt:variant>
        <vt:i4>9</vt:i4>
      </vt:variant>
      <vt:variant>
        <vt:lpstr>테마</vt:lpstr>
      </vt:variant>
      <vt:variant>
        <vt:i4>1</vt:i4>
      </vt:variant>
      <vt:variant>
        <vt:lpstr>포함된 OLE 서버</vt:lpstr>
      </vt:variant>
      <vt:variant>
        <vt:i4>1</vt:i4>
      </vt:variant>
      <vt:variant>
        <vt:lpstr>슬라이드 제목</vt:lpstr>
      </vt:variant>
      <vt:variant>
        <vt:i4>36</vt:i4>
      </vt:variant>
    </vt:vector>
  </HeadingPairs>
  <TitlesOfParts>
    <vt:vector size="47" baseType="lpstr">
      <vt:lpstr>HY견고딕</vt:lpstr>
      <vt:lpstr>Noto Sans Korean Black</vt:lpstr>
      <vt:lpstr>굴림</vt:lpstr>
      <vt:lpstr>맑은 고딕</vt:lpstr>
      <vt:lpstr>Arial</vt:lpstr>
      <vt:lpstr>Lucida Sans</vt:lpstr>
      <vt:lpstr>Times New Roman</vt:lpstr>
      <vt:lpstr>Trebuchet MS</vt:lpstr>
      <vt:lpstr>Wingdings</vt:lpstr>
      <vt:lpstr>2_Office 테마</vt:lpstr>
      <vt:lpstr>Presentation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정은이(CHEONG EUNIE) Culture Design</dc:creator>
  <cp:lastModifiedBy>김지평(환경안전팀/선임/-)</cp:lastModifiedBy>
  <cp:revision>2320</cp:revision>
  <cp:lastPrinted>2024-03-28T05:13:07Z</cp:lastPrinted>
  <dcterms:created xsi:type="dcterms:W3CDTF">2021-02-09T02:01:31Z</dcterms:created>
  <dcterms:modified xsi:type="dcterms:W3CDTF">2024-07-23T04:51:02Z</dcterms:modified>
</cp:coreProperties>
</file>