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3" r:id="rId1"/>
    <p:sldMasterId id="2147483741" r:id="rId2"/>
    <p:sldMasterId id="2147483751" r:id="rId3"/>
  </p:sldMasterIdLst>
  <p:notesMasterIdLst>
    <p:notesMasterId r:id="rId22"/>
  </p:notesMasterIdLst>
  <p:handoutMasterIdLst>
    <p:handoutMasterId r:id="rId23"/>
  </p:handoutMasterIdLst>
  <p:sldIdLst>
    <p:sldId id="2994" r:id="rId4"/>
    <p:sldId id="3126" r:id="rId5"/>
    <p:sldId id="3311" r:id="rId6"/>
    <p:sldId id="3304" r:id="rId7"/>
    <p:sldId id="3313" r:id="rId8"/>
    <p:sldId id="3308" r:id="rId9"/>
    <p:sldId id="3310" r:id="rId10"/>
    <p:sldId id="3314" r:id="rId11"/>
    <p:sldId id="3305" r:id="rId12"/>
    <p:sldId id="3306" r:id="rId13"/>
    <p:sldId id="3307" r:id="rId14"/>
    <p:sldId id="3256" r:id="rId15"/>
    <p:sldId id="3303" r:id="rId16"/>
    <p:sldId id="3300" r:id="rId17"/>
    <p:sldId id="3301" r:id="rId18"/>
    <p:sldId id="3302" r:id="rId19"/>
    <p:sldId id="3309" r:id="rId20"/>
    <p:sldId id="3129" r:id="rId21"/>
  </p:sldIdLst>
  <p:sldSz cx="9904413" cy="7050088"/>
  <p:notesSz cx="6794500" cy="99314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800" kern="1200">
        <a:solidFill>
          <a:schemeClr val="tx1"/>
        </a:solidFill>
        <a:latin typeface="HY울릉도M" pitchFamily="18" charset="-127"/>
        <a:ea typeface="HY울릉도M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800" kern="1200">
        <a:solidFill>
          <a:schemeClr val="tx1"/>
        </a:solidFill>
        <a:latin typeface="HY울릉도M" pitchFamily="18" charset="-127"/>
        <a:ea typeface="HY울릉도M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800" kern="1200">
        <a:solidFill>
          <a:schemeClr val="tx1"/>
        </a:solidFill>
        <a:latin typeface="HY울릉도M" pitchFamily="18" charset="-127"/>
        <a:ea typeface="HY울릉도M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800" kern="1200">
        <a:solidFill>
          <a:schemeClr val="tx1"/>
        </a:solidFill>
        <a:latin typeface="HY울릉도M" pitchFamily="18" charset="-127"/>
        <a:ea typeface="HY울릉도M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800" kern="1200">
        <a:solidFill>
          <a:schemeClr val="tx1"/>
        </a:solidFill>
        <a:latin typeface="HY울릉도M" pitchFamily="18" charset="-127"/>
        <a:ea typeface="HY울릉도M" pitchFamily="18" charset="-127"/>
        <a:cs typeface="+mn-cs"/>
      </a:defRPr>
    </a:lvl5pPr>
    <a:lvl6pPr marL="2286000" algn="l" defTabSz="914400" rtl="0" eaLnBrk="1" latinLnBrk="1" hangingPunct="1">
      <a:defRPr kumimoji="1" sz="800" kern="1200">
        <a:solidFill>
          <a:schemeClr val="tx1"/>
        </a:solidFill>
        <a:latin typeface="HY울릉도M" pitchFamily="18" charset="-127"/>
        <a:ea typeface="HY울릉도M" pitchFamily="18" charset="-127"/>
        <a:cs typeface="+mn-cs"/>
      </a:defRPr>
    </a:lvl6pPr>
    <a:lvl7pPr marL="2743200" algn="l" defTabSz="914400" rtl="0" eaLnBrk="1" latinLnBrk="1" hangingPunct="1">
      <a:defRPr kumimoji="1" sz="800" kern="1200">
        <a:solidFill>
          <a:schemeClr val="tx1"/>
        </a:solidFill>
        <a:latin typeface="HY울릉도M" pitchFamily="18" charset="-127"/>
        <a:ea typeface="HY울릉도M" pitchFamily="18" charset="-127"/>
        <a:cs typeface="+mn-cs"/>
      </a:defRPr>
    </a:lvl7pPr>
    <a:lvl8pPr marL="3200400" algn="l" defTabSz="914400" rtl="0" eaLnBrk="1" latinLnBrk="1" hangingPunct="1">
      <a:defRPr kumimoji="1" sz="800" kern="1200">
        <a:solidFill>
          <a:schemeClr val="tx1"/>
        </a:solidFill>
        <a:latin typeface="HY울릉도M" pitchFamily="18" charset="-127"/>
        <a:ea typeface="HY울릉도M" pitchFamily="18" charset="-127"/>
        <a:cs typeface="+mn-cs"/>
      </a:defRPr>
    </a:lvl8pPr>
    <a:lvl9pPr marL="3657600" algn="l" defTabSz="914400" rtl="0" eaLnBrk="1" latinLnBrk="1" hangingPunct="1">
      <a:defRPr kumimoji="1" sz="800" kern="1200">
        <a:solidFill>
          <a:schemeClr val="tx1"/>
        </a:solidFill>
        <a:latin typeface="HY울릉도M" pitchFamily="18" charset="-127"/>
        <a:ea typeface="HY울릉도M" pitchFamily="18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1A4EBD88-294C-46B6-989E-3086966D2217}">
          <p14:sldIdLst>
            <p14:sldId id="2994"/>
            <p14:sldId id="3126"/>
            <p14:sldId id="3311"/>
            <p14:sldId id="3304"/>
            <p14:sldId id="3313"/>
            <p14:sldId id="3308"/>
            <p14:sldId id="3310"/>
            <p14:sldId id="3314"/>
            <p14:sldId id="3305"/>
            <p14:sldId id="3306"/>
            <p14:sldId id="3307"/>
            <p14:sldId id="3256"/>
            <p14:sldId id="3303"/>
            <p14:sldId id="3300"/>
            <p14:sldId id="3301"/>
            <p14:sldId id="3302"/>
            <p14:sldId id="3309"/>
            <p14:sldId id="3129"/>
          </p14:sldIdLst>
        </p14:section>
      </p14:sectionLst>
    </p:ext>
    <p:ext uri="{EFAFB233-063F-42B5-8137-9DF3F51BA10A}">
      <p15:sldGuideLst xmlns:p15="http://schemas.microsoft.com/office/powerpoint/2012/main">
        <p15:guide id="16" pos="2983" userDrawn="1">
          <p15:clr>
            <a:srgbClr val="A4A3A4"/>
          </p15:clr>
        </p15:guide>
        <p15:guide id="24" orient="horz" pos="4171" userDrawn="1">
          <p15:clr>
            <a:srgbClr val="A4A3A4"/>
          </p15:clr>
        </p15:guide>
        <p15:guide id="38" orient="horz" pos="497" userDrawn="1">
          <p15:clr>
            <a:srgbClr val="A4A3A4"/>
          </p15:clr>
        </p15:guide>
        <p15:guide id="41" pos="3120" userDrawn="1">
          <p15:clr>
            <a:srgbClr val="A4A3A4"/>
          </p15:clr>
        </p15:guide>
        <p15:guide id="42" pos="3256" userDrawn="1">
          <p15:clr>
            <a:srgbClr val="A4A3A4"/>
          </p15:clr>
        </p15:guide>
        <p15:guide id="46" orient="horz" pos="1132" userDrawn="1">
          <p15:clr>
            <a:srgbClr val="A4A3A4"/>
          </p15:clr>
        </p15:guide>
        <p15:guide id="52" orient="horz" pos="860" userDrawn="1">
          <p15:clr>
            <a:srgbClr val="A4A3A4"/>
          </p15:clr>
        </p15:guide>
        <p15:guide id="55" pos="126" userDrawn="1">
          <p15:clr>
            <a:srgbClr val="A4A3A4"/>
          </p15:clr>
        </p15:guide>
        <p15:guide id="57" pos="6113" userDrawn="1">
          <p15:clr>
            <a:srgbClr val="A4A3A4"/>
          </p15:clr>
        </p15:guide>
        <p15:guide id="59" orient="horz" pos="1359" userDrawn="1">
          <p15:clr>
            <a:srgbClr val="A4A3A4"/>
          </p15:clr>
        </p15:guide>
        <p15:guide id="60" orient="horz" pos="40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3" userDrawn="1">
          <p15:clr>
            <a:srgbClr val="A4A3A4"/>
          </p15:clr>
        </p15:guide>
        <p15:guide id="2" pos="2145" userDrawn="1">
          <p15:clr>
            <a:srgbClr val="A4A3A4"/>
          </p15:clr>
        </p15:guide>
        <p15:guide id="3" orient="horz" pos="3130" userDrawn="1">
          <p15:clr>
            <a:srgbClr val="A4A3A4"/>
          </p15:clr>
        </p15:guide>
        <p15:guide id="4" orient="horz" pos="3108" userDrawn="1">
          <p15:clr>
            <a:srgbClr val="A4A3A4"/>
          </p15:clr>
        </p15:guide>
        <p15:guide id="5" orient="horz" pos="3127" userDrawn="1">
          <p15:clr>
            <a:srgbClr val="A4A3A4"/>
          </p15:clr>
        </p15:guide>
        <p15:guide id="6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5B4"/>
    <a:srgbClr val="000099"/>
    <a:srgbClr val="A50021"/>
    <a:srgbClr val="800000"/>
    <a:srgbClr val="D2CCC8"/>
    <a:srgbClr val="C6BFBA"/>
    <a:srgbClr val="A69B94"/>
    <a:srgbClr val="2C8ECA"/>
    <a:srgbClr val="0F7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0" autoAdjust="0"/>
    <p:restoredTop sz="96391" autoAdjust="0"/>
  </p:normalViewPr>
  <p:slideViewPr>
    <p:cSldViewPr>
      <p:cViewPr varScale="1">
        <p:scale>
          <a:sx n="81" d="100"/>
          <a:sy n="81" d="100"/>
        </p:scale>
        <p:origin x="1555" y="62"/>
      </p:cViewPr>
      <p:guideLst>
        <p:guide pos="2983"/>
        <p:guide orient="horz" pos="4171"/>
        <p:guide orient="horz" pos="497"/>
        <p:guide pos="3120"/>
        <p:guide pos="3256"/>
        <p:guide orient="horz" pos="1132"/>
        <p:guide orient="horz" pos="860"/>
        <p:guide pos="126"/>
        <p:guide pos="6113"/>
        <p:guide orient="horz" pos="1359"/>
        <p:guide orient="horz" pos="403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18900"/>
    </p:cViewPr>
  </p:sorterViewPr>
  <p:notesViewPr>
    <p:cSldViewPr>
      <p:cViewPr varScale="1">
        <p:scale>
          <a:sx n="82" d="100"/>
          <a:sy n="82" d="100"/>
        </p:scale>
        <p:origin x="3972" y="102"/>
      </p:cViewPr>
      <p:guideLst>
        <p:guide orient="horz" pos="3113"/>
        <p:guide pos="2145"/>
        <p:guide orient="horz" pos="3130"/>
        <p:guide orient="horz" pos="3108"/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4"/>
            <a:ext cx="2945200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2" tIns="45844" rIns="91692" bIns="45844" numCol="1" anchor="t" anchorCtr="0" compatLnSpc="1">
            <a:prstTxWarp prst="textNoShape">
              <a:avLst/>
            </a:prstTxWarp>
          </a:bodyPr>
          <a:lstStyle>
            <a:lvl1pPr algn="l" defTabSz="917401" eaLnBrk="0" hangingPunct="0">
              <a:lnSpc>
                <a:spcPct val="60000"/>
              </a:lnSpc>
              <a:spcBef>
                <a:spcPct val="50000"/>
              </a:spcBef>
              <a:defRPr sz="1200"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7696" y="4"/>
            <a:ext cx="2945199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2" tIns="45844" rIns="91692" bIns="45844" numCol="1" anchor="t" anchorCtr="0" compatLnSpc="1">
            <a:prstTxWarp prst="textNoShape">
              <a:avLst/>
            </a:prstTxWarp>
          </a:bodyPr>
          <a:lstStyle>
            <a:lvl1pPr algn="r" defTabSz="917401" eaLnBrk="0" hangingPunct="0">
              <a:lnSpc>
                <a:spcPct val="60000"/>
              </a:lnSpc>
              <a:spcBef>
                <a:spcPct val="50000"/>
              </a:spcBef>
              <a:defRPr sz="1200"/>
            </a:lvl1pPr>
          </a:lstStyle>
          <a:p>
            <a:pPr>
              <a:defRPr/>
            </a:pPr>
            <a:fld id="{4651C59E-22CA-4AB7-B9D9-73D158B0A288}" type="datetimeFigureOut">
              <a:rPr lang="ko-KR" altLang="en-US"/>
              <a:pPr>
                <a:defRPr/>
              </a:pPr>
              <a:t>2025-02-14</a:t>
            </a:fld>
            <a:endParaRPr lang="en-US" altLang="ko-KR" dirty="0"/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9" y="9432772"/>
            <a:ext cx="2945200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2" tIns="45844" rIns="91692" bIns="45844" numCol="1" anchor="b" anchorCtr="0" compatLnSpc="1">
            <a:prstTxWarp prst="textNoShape">
              <a:avLst/>
            </a:prstTxWarp>
          </a:bodyPr>
          <a:lstStyle>
            <a:lvl1pPr algn="l" defTabSz="917401" eaLnBrk="0" hangingPunct="0">
              <a:lnSpc>
                <a:spcPct val="60000"/>
              </a:lnSpc>
              <a:spcBef>
                <a:spcPct val="50000"/>
              </a:spcBef>
              <a:defRPr sz="1200"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7696" y="9432772"/>
            <a:ext cx="2945199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2" tIns="45844" rIns="91692" bIns="45844" numCol="1" anchor="b" anchorCtr="0" compatLnSpc="1">
            <a:prstTxWarp prst="textNoShape">
              <a:avLst/>
            </a:prstTxWarp>
          </a:bodyPr>
          <a:lstStyle>
            <a:lvl1pPr algn="r" defTabSz="917401" eaLnBrk="0" hangingPunct="0">
              <a:lnSpc>
                <a:spcPct val="60000"/>
              </a:lnSpc>
              <a:spcBef>
                <a:spcPct val="50000"/>
              </a:spcBef>
              <a:defRPr sz="1200"/>
            </a:lvl1pPr>
          </a:lstStyle>
          <a:p>
            <a:pPr>
              <a:defRPr/>
            </a:pPr>
            <a:fld id="{AEAD6E62-0426-4383-89EC-794395CC043C}" type="slidenum">
              <a:rPr lang="ko-KR" altLang="en-US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97824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4"/>
            <a:ext cx="2943582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73" tIns="45836" rIns="91673" bIns="45836" numCol="1" anchor="t" anchorCtr="0" compatLnSpc="1">
            <a:prstTxWarp prst="textNoShape">
              <a:avLst/>
            </a:prstTxWarp>
          </a:bodyPr>
          <a:lstStyle>
            <a:lvl1pPr algn="l" defTabSz="917401" eaLnBrk="1" hangingPunct="1">
              <a:spcBef>
                <a:spcPct val="0"/>
              </a:spcBef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307" y="4"/>
            <a:ext cx="2943582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73" tIns="45836" rIns="91673" bIns="45836" numCol="1" anchor="t" anchorCtr="0" compatLnSpc="1">
            <a:prstTxWarp prst="textNoShape">
              <a:avLst/>
            </a:prstTxWarp>
          </a:bodyPr>
          <a:lstStyle>
            <a:lvl1pPr algn="r" defTabSz="917401" eaLnBrk="1" hangingPunct="1">
              <a:spcBef>
                <a:spcPct val="0"/>
              </a:spcBef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5813" y="746125"/>
            <a:ext cx="5222875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294" y="4717984"/>
            <a:ext cx="5435924" cy="446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73" tIns="45836" rIns="91673" bIns="458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" y="9432772"/>
            <a:ext cx="2943582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73" tIns="45836" rIns="91673" bIns="45836" numCol="1" anchor="b" anchorCtr="0" compatLnSpc="1">
            <a:prstTxWarp prst="textNoShape">
              <a:avLst/>
            </a:prstTxWarp>
          </a:bodyPr>
          <a:lstStyle>
            <a:lvl1pPr algn="l" defTabSz="917401" eaLnBrk="1" hangingPunct="1">
              <a:spcBef>
                <a:spcPct val="0"/>
              </a:spcBef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307" y="9432772"/>
            <a:ext cx="2943582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73" tIns="45836" rIns="91673" bIns="45836" numCol="1" anchor="b" anchorCtr="0" compatLnSpc="1">
            <a:prstTxWarp prst="textNoShape">
              <a:avLst/>
            </a:prstTxWarp>
          </a:bodyPr>
          <a:lstStyle>
            <a:lvl1pPr algn="r" defTabSz="917401" eaLnBrk="1" hangingPunct="1">
              <a:spcBef>
                <a:spcPct val="0"/>
              </a:spcBef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8BF53A2C-6619-4C1A-9F9C-42D8DA7076D7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354502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맺음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64">
            <a:extLst>
              <a:ext uri="{FF2B5EF4-FFF2-40B4-BE49-F238E27FC236}">
                <a16:creationId xmlns:a16="http://schemas.microsoft.com/office/drawing/2014/main" id="{EBC8C4D1-0A37-564A-991C-B1C213C69D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02098" y="180804"/>
            <a:ext cx="3439295" cy="25311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726" indent="-342726" algn="r" defTabSz="1013898">
              <a:spcBef>
                <a:spcPct val="10000"/>
              </a:spcBef>
            </a:pPr>
            <a:r>
              <a:rPr lang="en-US" altLang="ko-KR" sz="1600" b="1" kern="0" spc="-15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Ⅶ.</a:t>
            </a:r>
            <a:r>
              <a:rPr lang="ko-KR" altLang="en-US" sz="1600" b="1" kern="0" spc="-15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 유지보수 계획</a:t>
            </a:r>
            <a:endParaRPr lang="en-US" altLang="ko-KR" sz="1600" b="1" kern="0" spc="-15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맑은 고딕" pitchFamily="18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983" y="6783024"/>
            <a:ext cx="818001" cy="25390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54" y="6817230"/>
            <a:ext cx="818339" cy="18548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327467" y="6831825"/>
            <a:ext cx="1249480" cy="22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EB9D1AE-B40C-446C-8304-7C17299DBCD7}" type="slidenum">
              <a:rPr lang="en-US" altLang="ko-KR" sz="800" smtClean="0"/>
              <a:t>‹#›</a:t>
            </a:fld>
            <a:r>
              <a:rPr lang="en-US" altLang="ko-KR" sz="800" dirty="0"/>
              <a:t>/188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480513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64">
            <a:extLst>
              <a:ext uri="{FF2B5EF4-FFF2-40B4-BE49-F238E27FC236}">
                <a16:creationId xmlns:a16="http://schemas.microsoft.com/office/drawing/2014/main" id="{EBC8C4D1-0A37-564A-991C-B1C213C69D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03260" y="180804"/>
            <a:ext cx="3538133" cy="25311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726" indent="-342726" algn="r" defTabSz="1013898">
              <a:spcBef>
                <a:spcPct val="10000"/>
              </a:spcBef>
            </a:pPr>
            <a:r>
              <a:rPr kumimoji="0" lang="en-US" altLang="ko-KR" sz="1600" b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  <a:sym typeface="Wingdings 2"/>
              </a:rPr>
              <a:t> Appendix</a:t>
            </a:r>
            <a:endParaRPr lang="en-US" altLang="ko-KR" sz="1600" b="1" kern="0" spc="-15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맑은 고딕" pitchFamily="18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983" y="6783024"/>
            <a:ext cx="818001" cy="25390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54" y="6817230"/>
            <a:ext cx="818339" cy="18548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327467" y="6831825"/>
            <a:ext cx="1249480" cy="22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EB9D1AE-B40C-446C-8304-7C17299DBCD7}" type="slidenum">
              <a:rPr lang="en-US" altLang="ko-KR" sz="800" smtClean="0"/>
              <a:t>‹#›</a:t>
            </a:fld>
            <a:r>
              <a:rPr lang="en-US" altLang="ko-KR" sz="800" dirty="0"/>
              <a:t>/188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2638608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로고" hidden="1">
            <a:extLst>
              <a:ext uri="{FF2B5EF4-FFF2-40B4-BE49-F238E27FC236}">
                <a16:creationId xmlns:a16="http://schemas.microsoft.com/office/drawing/2014/main" id="{BCF69D83-5DA7-FF4E-BCAB-9F444BFA05D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54853" y="6767136"/>
            <a:ext cx="9197596" cy="185040"/>
            <a:chOff x="331365" y="6403336"/>
            <a:chExt cx="14541890" cy="284541"/>
          </a:xfrm>
        </p:grpSpPr>
        <p:pic>
          <p:nvPicPr>
            <p:cNvPr id="14" name="다이소">
              <a:extLst>
                <a:ext uri="{FF2B5EF4-FFF2-40B4-BE49-F238E27FC236}">
                  <a16:creationId xmlns:a16="http://schemas.microsoft.com/office/drawing/2014/main" id="{E4DECA22-4E7E-A641-A64F-A0A46CB55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365" y="6403336"/>
              <a:ext cx="936000" cy="284541"/>
            </a:xfrm>
            <a:prstGeom prst="rect">
              <a:avLst/>
            </a:prstGeom>
          </p:spPr>
        </p:pic>
        <p:pic>
          <p:nvPicPr>
            <p:cNvPr id="15" name="SFA/neo_K">
              <a:extLst>
                <a:ext uri="{FF2B5EF4-FFF2-40B4-BE49-F238E27FC236}">
                  <a16:creationId xmlns:a16="http://schemas.microsoft.com/office/drawing/2014/main" id="{68064D18-1029-D743-8C9C-C1EB4E2A0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34919" y="6417799"/>
              <a:ext cx="1238336" cy="270072"/>
            </a:xfrm>
            <a:prstGeom prst="rect">
              <a:avLst/>
            </a:prstGeom>
          </p:spPr>
        </p:pic>
      </p:grp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0983" y="6783024"/>
            <a:ext cx="818001" cy="25390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54" y="6817230"/>
            <a:ext cx="818339" cy="18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85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409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Ⅲ. 기술규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328470" y="328117"/>
            <a:ext cx="2232472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r" defTabSz="899013" eaLnBrk="1" fontAlgn="auto" latinLnBrk="0" hangingPunct="1">
              <a:lnSpc>
                <a:spcPts val="226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362" b="1" kern="0" spc="-79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Ⅲ. </a:t>
            </a:r>
            <a:r>
              <a:rPr kumimoji="0" lang="ko-KR" altLang="en-US" sz="1362" b="1" kern="0" spc="-79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제안 세부사항</a:t>
            </a:r>
          </a:p>
        </p:txBody>
      </p:sp>
    </p:spTree>
    <p:extLst>
      <p:ext uri="{BB962C8B-B14F-4D97-AF65-F5344CB8AC3E}">
        <p14:creationId xmlns:p14="http://schemas.microsoft.com/office/powerpoint/2010/main" val="14379661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72273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회사소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64">
            <a:extLst>
              <a:ext uri="{FF2B5EF4-FFF2-40B4-BE49-F238E27FC236}">
                <a16:creationId xmlns:a16="http://schemas.microsoft.com/office/drawing/2014/main" id="{EBC8C4D1-0A37-564A-991C-B1C213C69D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31768" y="180804"/>
            <a:ext cx="1709625" cy="25311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726" indent="-342726" algn="r" defTabSz="1013898">
              <a:spcBef>
                <a:spcPct val="10000"/>
              </a:spcBef>
            </a:pPr>
            <a:r>
              <a:rPr lang="en-US" altLang="ko-KR" sz="1600" b="1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Ⅰ. </a:t>
            </a:r>
            <a:r>
              <a:rPr lang="ko-KR" altLang="en-US" sz="1600" b="1" kern="0" dirty="0" err="1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제안사</a:t>
            </a:r>
            <a:r>
              <a:rPr lang="ko-KR" altLang="en-US" sz="1600" b="1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 소개</a:t>
            </a:r>
            <a:endParaRPr lang="ko-KR" alt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983" y="6783024"/>
            <a:ext cx="818001" cy="25390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54" y="6817230"/>
            <a:ext cx="818339" cy="185487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327467" y="6831825"/>
            <a:ext cx="1249480" cy="22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EB9D1AE-B40C-446C-8304-7C17299DBCD7}" type="slidenum">
              <a:rPr lang="en-US" altLang="ko-KR" sz="800" smtClean="0"/>
              <a:t>‹#›</a:t>
            </a:fld>
            <a:r>
              <a:rPr lang="en-US" altLang="ko-KR" sz="800" dirty="0"/>
              <a:t>/188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1595107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연구소소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64">
            <a:extLst>
              <a:ext uri="{FF2B5EF4-FFF2-40B4-BE49-F238E27FC236}">
                <a16:creationId xmlns:a16="http://schemas.microsoft.com/office/drawing/2014/main" id="{EBC8C4D1-0A37-564A-991C-B1C213C69D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40004" y="180804"/>
            <a:ext cx="1701389" cy="25311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726" indent="-342726" algn="r" defTabSz="1013898">
              <a:spcBef>
                <a:spcPct val="10000"/>
              </a:spcBef>
            </a:pPr>
            <a:r>
              <a:rPr lang="en-US" altLang="ko-KR" sz="1600" b="1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Ⅱ. </a:t>
            </a:r>
            <a:r>
              <a:rPr lang="ko-KR" altLang="en-US" sz="1600" b="1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사업개요</a:t>
            </a:r>
            <a:endParaRPr lang="ko-KR" alt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983" y="6783024"/>
            <a:ext cx="818001" cy="25390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54" y="6817230"/>
            <a:ext cx="818339" cy="18548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327467" y="6831825"/>
            <a:ext cx="1249480" cy="22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EB9D1AE-B40C-446C-8304-7C17299DBCD7}" type="slidenum">
              <a:rPr lang="en-US" altLang="ko-KR" sz="800" smtClean="0"/>
              <a:t>‹#›</a:t>
            </a:fld>
            <a:r>
              <a:rPr lang="en-US" altLang="ko-KR" sz="800" dirty="0"/>
              <a:t>/188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758707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실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64">
            <a:extLst>
              <a:ext uri="{FF2B5EF4-FFF2-40B4-BE49-F238E27FC236}">
                <a16:creationId xmlns:a16="http://schemas.microsoft.com/office/drawing/2014/main" id="{EBC8C4D1-0A37-564A-991C-B1C213C69D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40004" y="180804"/>
            <a:ext cx="1701389" cy="25311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726" indent="-342726" algn="r" defTabSz="1013898">
              <a:spcBef>
                <a:spcPct val="10000"/>
              </a:spcBef>
            </a:pPr>
            <a:r>
              <a:rPr lang="en-US" altLang="ko-KR" sz="1600" b="1" kern="0" spc="-15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Ⅲ.</a:t>
            </a:r>
            <a:r>
              <a:rPr lang="ko-KR" altLang="en-US" sz="1600" b="1" kern="0" spc="-15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 시스템 설계</a:t>
            </a:r>
            <a:endParaRPr lang="en-US" altLang="ko-KR" sz="1600" b="1" kern="0" spc="-15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맑은 고딕" pitchFamily="18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983" y="6783024"/>
            <a:ext cx="818001" cy="25390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54" y="6817230"/>
            <a:ext cx="818339" cy="18548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327467" y="6831825"/>
            <a:ext cx="1249480" cy="22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EB9D1AE-B40C-446C-8304-7C17299DBCD7}" type="slidenum">
              <a:rPr lang="en-US" altLang="ko-KR" sz="800" smtClean="0"/>
              <a:t>‹#›</a:t>
            </a:fld>
            <a:r>
              <a:rPr lang="en-US" altLang="ko-KR" sz="800" dirty="0"/>
              <a:t>/188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3117262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1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맺음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64">
            <a:extLst>
              <a:ext uri="{FF2B5EF4-FFF2-40B4-BE49-F238E27FC236}">
                <a16:creationId xmlns:a16="http://schemas.microsoft.com/office/drawing/2014/main" id="{EBC8C4D1-0A37-564A-991C-B1C213C69D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72742" y="180804"/>
            <a:ext cx="3068651" cy="25311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726" indent="-342726" algn="r" defTabSz="1013898">
              <a:spcBef>
                <a:spcPct val="10000"/>
              </a:spcBef>
            </a:pPr>
            <a:r>
              <a:rPr lang="en-US" altLang="ko-KR" sz="1600" b="1" kern="0" spc="-15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Ⅳ.</a:t>
            </a:r>
            <a:r>
              <a:rPr lang="ko-KR" altLang="en-US" sz="1600" b="1" kern="0" spc="-15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 비상 시 대응방안</a:t>
            </a:r>
            <a:endParaRPr lang="en-US" altLang="ko-KR" sz="1600" b="1" kern="0" spc="-15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맑은 고딕" pitchFamily="18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983" y="6783024"/>
            <a:ext cx="818001" cy="25390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54" y="6817230"/>
            <a:ext cx="818339" cy="18548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327467" y="6831825"/>
            <a:ext cx="1249480" cy="22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EB9D1AE-B40C-446C-8304-7C17299DBCD7}" type="slidenum">
              <a:rPr lang="en-US" altLang="ko-KR" sz="800" smtClean="0"/>
              <a:t>‹#›</a:t>
            </a:fld>
            <a:r>
              <a:rPr lang="en-US" altLang="ko-KR" sz="800" dirty="0"/>
              <a:t>/188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388391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맺음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64">
            <a:extLst>
              <a:ext uri="{FF2B5EF4-FFF2-40B4-BE49-F238E27FC236}">
                <a16:creationId xmlns:a16="http://schemas.microsoft.com/office/drawing/2014/main" id="{EBC8C4D1-0A37-564A-991C-B1C213C69D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15086" y="180804"/>
            <a:ext cx="3126307" cy="25311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726" indent="-342726" algn="r" defTabSz="1013898">
              <a:spcBef>
                <a:spcPct val="10000"/>
              </a:spcBef>
            </a:pPr>
            <a:r>
              <a:rPr lang="en-US" altLang="ko-KR" sz="1600" b="1" kern="0" spc="-15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Ⅴ.</a:t>
            </a:r>
            <a:r>
              <a:rPr lang="ko-KR" altLang="en-US" sz="1600" b="1" kern="0" spc="-15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 물류설비 사양</a:t>
            </a:r>
            <a:endParaRPr lang="en-US" altLang="ko-KR" sz="1600" b="1" kern="0" spc="-15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맑은 고딕" pitchFamily="18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983" y="6783024"/>
            <a:ext cx="818001" cy="25390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54" y="6817230"/>
            <a:ext cx="818339" cy="18548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327467" y="6831825"/>
            <a:ext cx="1249480" cy="22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EB9D1AE-B40C-446C-8304-7C17299DBCD7}" type="slidenum">
              <a:rPr lang="en-US" altLang="ko-KR" sz="800" smtClean="0"/>
              <a:t>‹#›</a:t>
            </a:fld>
            <a:r>
              <a:rPr lang="en-US" altLang="ko-KR" sz="800" dirty="0"/>
              <a:t>/188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49436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맺음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64">
            <a:extLst>
              <a:ext uri="{FF2B5EF4-FFF2-40B4-BE49-F238E27FC236}">
                <a16:creationId xmlns:a16="http://schemas.microsoft.com/office/drawing/2014/main" id="{EBC8C4D1-0A37-564A-991C-B1C213C69D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300936" y="180804"/>
            <a:ext cx="3340457" cy="25311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726" indent="-342726" algn="r" defTabSz="1013898">
              <a:spcBef>
                <a:spcPct val="10000"/>
              </a:spcBef>
            </a:pPr>
            <a:r>
              <a:rPr lang="en-US" altLang="ko-KR" sz="1600" b="1" kern="0" spc="-15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Ⅵ.</a:t>
            </a:r>
            <a:r>
              <a:rPr lang="ko-KR" altLang="en-US" sz="1600" b="1" kern="0" spc="-15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맑은 고딕" pitchFamily="18" charset="0"/>
              </a:rPr>
              <a:t> 프로젝트 추진계획</a:t>
            </a:r>
            <a:endParaRPr lang="en-US" altLang="ko-KR" sz="1600" b="1" kern="0" spc="-150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맑은 고딕" pitchFamily="18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983" y="6783024"/>
            <a:ext cx="818001" cy="25390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54" y="6817230"/>
            <a:ext cx="818339" cy="18548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327467" y="6831825"/>
            <a:ext cx="1249480" cy="22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EB9D1AE-B40C-446C-8304-7C17299DBCD7}" type="slidenum">
              <a:rPr lang="en-US" altLang="ko-KR" sz="800" smtClean="0"/>
              <a:t>‹#›</a:t>
            </a:fld>
            <a:r>
              <a:rPr lang="en-US" altLang="ko-KR" sz="800" dirty="0"/>
              <a:t>/188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82897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95301" y="1644651"/>
            <a:ext cx="8913813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0" y="0"/>
            <a:ext cx="9906000" cy="7048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27" name="텍스트 개체 틀 2"/>
          <p:cNvSpPr txBox="1">
            <a:spLocks/>
          </p:cNvSpPr>
          <p:nvPr/>
        </p:nvSpPr>
        <p:spPr bwMode="auto">
          <a:xfrm>
            <a:off x="495301" y="1644651"/>
            <a:ext cx="8913813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/>
              <a:t>마스터 텍스트 스타일을 편집합니다</a:t>
            </a:r>
          </a:p>
          <a:p>
            <a:pPr lvl="1">
              <a:defRPr/>
            </a:pPr>
            <a:r>
              <a:rPr lang="ko-KR" altLang="en-US" dirty="0"/>
              <a:t>둘째 수준</a:t>
            </a:r>
          </a:p>
          <a:p>
            <a:pPr lvl="2">
              <a:defRPr/>
            </a:pPr>
            <a:r>
              <a:rPr lang="ko-KR" altLang="en-US" dirty="0"/>
              <a:t>셋째 수준</a:t>
            </a:r>
          </a:p>
          <a:p>
            <a:pPr lvl="3">
              <a:defRPr/>
            </a:pPr>
            <a:r>
              <a:rPr lang="ko-KR" altLang="en-US" dirty="0"/>
              <a:t>넷째 수준</a:t>
            </a:r>
          </a:p>
          <a:p>
            <a:pPr lvl="4">
              <a:defRPr/>
            </a:pPr>
            <a:r>
              <a:rPr lang="ko-KR" altLang="en-US" dirty="0"/>
              <a:t>다섯째 수준</a:t>
            </a:r>
          </a:p>
        </p:txBody>
      </p:sp>
      <p:sp>
        <p:nvSpPr>
          <p:cNvPr id="32" name="Rectangle 1027"/>
          <p:cNvSpPr>
            <a:spLocks noChangeArrowheads="1"/>
          </p:cNvSpPr>
          <p:nvPr/>
        </p:nvSpPr>
        <p:spPr bwMode="auto">
          <a:xfrm>
            <a:off x="0" y="0"/>
            <a:ext cx="9906000" cy="7048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1030" name="제목 개체 틀 1"/>
          <p:cNvSpPr>
            <a:spLocks noGrp="1"/>
          </p:cNvSpPr>
          <p:nvPr>
            <p:ph type="title"/>
          </p:nvPr>
        </p:nvSpPr>
        <p:spPr bwMode="auto">
          <a:xfrm>
            <a:off x="495301" y="282576"/>
            <a:ext cx="8913813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" name="텍스트 개체 틀 2"/>
          <p:cNvSpPr txBox="1">
            <a:spLocks/>
          </p:cNvSpPr>
          <p:nvPr/>
        </p:nvSpPr>
        <p:spPr bwMode="auto">
          <a:xfrm>
            <a:off x="495301" y="1644651"/>
            <a:ext cx="8913813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/>
              <a:t>마스터 텍스트 스타일을 편집합니다</a:t>
            </a:r>
          </a:p>
          <a:p>
            <a:pPr lvl="1">
              <a:defRPr/>
            </a:pPr>
            <a:r>
              <a:rPr lang="ko-KR" altLang="en-US" dirty="0"/>
              <a:t>둘째 수준</a:t>
            </a:r>
          </a:p>
          <a:p>
            <a:pPr lvl="2">
              <a:defRPr/>
            </a:pPr>
            <a:r>
              <a:rPr lang="ko-KR" altLang="en-US" dirty="0"/>
              <a:t>셋째 수준</a:t>
            </a:r>
          </a:p>
          <a:p>
            <a:pPr lvl="3">
              <a:defRPr/>
            </a:pPr>
            <a:r>
              <a:rPr lang="ko-KR" altLang="en-US" dirty="0"/>
              <a:t>넷째 수준</a:t>
            </a:r>
          </a:p>
          <a:p>
            <a:pPr lvl="4">
              <a:defRPr/>
            </a:pPr>
            <a:r>
              <a:rPr lang="ko-KR" altLang="en-US" dirty="0"/>
              <a:t>다섯째 수준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0" y="0"/>
            <a:ext cx="9906000" cy="7048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5448D6E-E2E5-F846-BB25-A68A86E101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00" y="195436"/>
            <a:ext cx="9907200" cy="6858000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74EBC5B5-8C49-7F43-A55D-FB9072AEEA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37870" y="6297404"/>
            <a:ext cx="1541418" cy="468000"/>
            <a:chOff x="7694226" y="5908804"/>
            <a:chExt cx="1916087" cy="581756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B143772F-E670-834C-B901-DED2F4E0F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4922" y="5908804"/>
              <a:ext cx="1854695" cy="396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3AC12F-C701-084B-A282-B994AC432FE4}"/>
                </a:ext>
              </a:extLst>
            </p:cNvPr>
            <p:cNvSpPr txBox="1"/>
            <p:nvPr/>
          </p:nvSpPr>
          <p:spPr>
            <a:xfrm>
              <a:off x="7694226" y="6304804"/>
              <a:ext cx="1916087" cy="1857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3200">
                  <a:latin typeface="Bahnschrift SemiBold" panose="020B0502040204020203" pitchFamily="34" charset="0"/>
                  <a:ea typeface="나눔스퀘어 ExtraBold" panose="020B0600000101010101" pitchFamily="50" charset="-127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altLang="ko-KR" sz="900" dirty="0">
                  <a:solidFill>
                    <a:schemeClr val="bg1"/>
                  </a:solidFill>
                  <a:latin typeface="Noto Sans CJK KR DemiLight" panose="020B0400000000000000" pitchFamily="34" charset="-128"/>
                  <a:ea typeface="Noto Sans CJK KR DemiLight" panose="020B0400000000000000" pitchFamily="34" charset="-128"/>
                  <a:cs typeface="Gothic A1" pitchFamily="2" charset="-127"/>
                </a:rPr>
                <a:t>Solutions for Advancement</a:t>
              </a:r>
              <a:endParaRPr kumimoji="1" lang="ko-KR" altLang="en-US" sz="900" dirty="0">
                <a:solidFill>
                  <a:schemeClr val="bg1"/>
                </a:solidFill>
                <a:latin typeface="Noto Sans CJK KR DemiLight" panose="020B0400000000000000" pitchFamily="34" charset="-128"/>
                <a:ea typeface="Noto Sans CJK KR DemiLight" panose="020B0400000000000000" pitchFamily="34" charset="-128"/>
                <a:cs typeface="Gothic A1" pitchFamily="2" charset="-127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" y="6734878"/>
            <a:ext cx="1553015" cy="299302"/>
          </a:xfrm>
          <a:prstGeom prst="rect">
            <a:avLst/>
          </a:prstGeom>
        </p:spPr>
      </p:pic>
      <p:sp>
        <p:nvSpPr>
          <p:cNvPr id="7" name="슬라이드 번호 개체 틀 7"/>
          <p:cNvSpPr txBox="1">
            <a:spLocks/>
          </p:cNvSpPr>
          <p:nvPr userDrawn="1"/>
        </p:nvSpPr>
        <p:spPr>
          <a:xfrm>
            <a:off x="4360663" y="6761795"/>
            <a:ext cx="1198151" cy="365125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fld id="{3DD2505C-3642-4434-AA45-017300A4D87A}" type="slidenum">
              <a:rPr kumimoji="0" lang="ko-KR" altLang="en-US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kumimoji="0" lang="ko-KR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</a:t>
            </a:r>
            <a:endParaRPr kumimoji="0"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42EF88C-9CF3-9241-BC22-EE307C35AF2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792" y="0"/>
            <a:ext cx="6545174" cy="5040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646" y="6836520"/>
            <a:ext cx="777756" cy="1614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50" r:id="rId2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59"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20"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479"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639"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1313" indent="-34131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613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379" indent="-22858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539" indent="-22858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699" indent="-22858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859" indent="-22858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8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9332DDA0-A8A0-3549-9FCD-A7BD49217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0929" y="6534388"/>
            <a:ext cx="2228493" cy="375352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0BA8B98D-955E-4012-AF22-F6CCB989D78C}" type="datetime1">
              <a:rPr kumimoji="1" lang="ko-KR" altLang="en-US" smtClean="0"/>
              <a:t>2025-02-14</a:t>
            </a:fld>
            <a:endParaRPr kumimoji="1" lang="ko-KR" alt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16CB775-DA29-BD4C-BA78-44E65F6F8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47368" y="6534390"/>
            <a:ext cx="2228493" cy="375352"/>
          </a:xfrm>
          <a:prstGeom prst="rect">
            <a:avLst/>
          </a:prstGeom>
        </p:spPr>
        <p:txBody>
          <a:bodyPr/>
          <a:lstStyle>
            <a:lvl1pPr algn="r">
              <a:defRPr sz="800"/>
            </a:lvl1pPr>
          </a:lstStyle>
          <a:p>
            <a:endParaRPr kumimoji="1" lang="ko-KR" alt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9406F58-3647-D549-BCEE-F4832BC08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69144" y="6534390"/>
            <a:ext cx="2966125" cy="375352"/>
          </a:xfrm>
          <a:prstGeom prst="rect">
            <a:avLst/>
          </a:prstGeom>
        </p:spPr>
        <p:txBody>
          <a:bodyPr/>
          <a:lstStyle>
            <a:lvl1pPr algn="ctr">
              <a:defRPr sz="800"/>
            </a:lvl1pPr>
          </a:lstStyle>
          <a:p>
            <a:fld id="{3F8DDA34-A9CD-C94C-BEAD-4F5ED7E41715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5398711-EA2D-8F47-BC9F-0D4F29FE429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6435269" cy="506630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 flipH="1">
            <a:off x="-382709" y="527125"/>
            <a:ext cx="366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 flipH="1">
            <a:off x="-382709" y="786607"/>
            <a:ext cx="366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 userDrawn="1"/>
        </p:nvCxnSpPr>
        <p:spPr>
          <a:xfrm flipH="1">
            <a:off x="-382709" y="1379348"/>
            <a:ext cx="366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 flipH="1">
            <a:off x="-382709" y="1748196"/>
            <a:ext cx="366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 flipH="1">
            <a:off x="-382709" y="3525044"/>
            <a:ext cx="366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 userDrawn="1"/>
        </p:nvCxnSpPr>
        <p:spPr>
          <a:xfrm flipH="1">
            <a:off x="-382709" y="6673366"/>
            <a:ext cx="366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 userDrawn="1"/>
        </p:nvCxnSpPr>
        <p:spPr>
          <a:xfrm flipH="1">
            <a:off x="9924127" y="527125"/>
            <a:ext cx="366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 userDrawn="1"/>
        </p:nvCxnSpPr>
        <p:spPr>
          <a:xfrm flipH="1">
            <a:off x="9924127" y="786607"/>
            <a:ext cx="366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 userDrawn="1"/>
        </p:nvCxnSpPr>
        <p:spPr>
          <a:xfrm flipH="1">
            <a:off x="9924127" y="1379348"/>
            <a:ext cx="366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 userDrawn="1"/>
        </p:nvCxnSpPr>
        <p:spPr>
          <a:xfrm flipH="1">
            <a:off x="9924127" y="1748196"/>
            <a:ext cx="366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 userDrawn="1"/>
        </p:nvCxnSpPr>
        <p:spPr>
          <a:xfrm flipH="1">
            <a:off x="9924127" y="3525044"/>
            <a:ext cx="366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 userDrawn="1"/>
        </p:nvCxnSpPr>
        <p:spPr>
          <a:xfrm flipH="1">
            <a:off x="9924127" y="6673366"/>
            <a:ext cx="366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 userDrawn="1"/>
        </p:nvCxnSpPr>
        <p:spPr>
          <a:xfrm flipV="1">
            <a:off x="198438" y="-256937"/>
            <a:ext cx="0" cy="22560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 userDrawn="1"/>
        </p:nvCxnSpPr>
        <p:spPr>
          <a:xfrm flipV="1">
            <a:off x="4736341" y="-256937"/>
            <a:ext cx="0" cy="22560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 userDrawn="1"/>
        </p:nvCxnSpPr>
        <p:spPr>
          <a:xfrm flipV="1">
            <a:off x="4952207" y="-256937"/>
            <a:ext cx="0" cy="22560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 userDrawn="1"/>
        </p:nvCxnSpPr>
        <p:spPr>
          <a:xfrm flipV="1">
            <a:off x="5168172" y="-256937"/>
            <a:ext cx="0" cy="22560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 userDrawn="1"/>
        </p:nvCxnSpPr>
        <p:spPr>
          <a:xfrm flipV="1">
            <a:off x="9702093" y="-256937"/>
            <a:ext cx="0" cy="22560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 userDrawn="1"/>
        </p:nvCxnSpPr>
        <p:spPr>
          <a:xfrm flipV="1">
            <a:off x="198438" y="7106489"/>
            <a:ext cx="0" cy="22560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 userDrawn="1"/>
        </p:nvCxnSpPr>
        <p:spPr>
          <a:xfrm flipV="1">
            <a:off x="4736341" y="7106489"/>
            <a:ext cx="0" cy="22560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 userDrawn="1"/>
        </p:nvCxnSpPr>
        <p:spPr>
          <a:xfrm flipV="1">
            <a:off x="4952207" y="7106489"/>
            <a:ext cx="0" cy="22560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 userDrawn="1"/>
        </p:nvCxnSpPr>
        <p:spPr>
          <a:xfrm flipV="1">
            <a:off x="5168172" y="7106489"/>
            <a:ext cx="0" cy="22560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 userDrawn="1"/>
        </p:nvCxnSpPr>
        <p:spPr>
          <a:xfrm flipV="1">
            <a:off x="9702093" y="7106489"/>
            <a:ext cx="0" cy="22560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05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l" defTabSz="914217" rtl="0" eaLnBrk="1" latinLnBrk="1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772" y="6370231"/>
            <a:ext cx="16558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chemeClr val="bg1"/>
                </a:solidFill>
                <a:latin typeface="+mn-ea"/>
                <a:ea typeface="+mn-ea"/>
              </a:rPr>
              <a:t>2025.02.12</a:t>
            </a:r>
            <a:endParaRPr lang="ko-KR" altLang="en-US" sz="15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6346" y="1796852"/>
            <a:ext cx="9504363" cy="1696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4000" b="1" spc="-147">
                <a:solidFill>
                  <a:schemeClr val="tx1">
                    <a:lumMod val="65000"/>
                    <a:lumOff val="35000"/>
                  </a:schemeClr>
                </a:solidFill>
                <a:latin typeface="Noto Sans Blk" panose="020B0A02040504020204" pitchFamily="34"/>
                <a:ea typeface="Noto Sans Blk" panose="020B0A02040504020204" pitchFamily="34"/>
                <a:cs typeface="Noto Sans Blk" panose="020B0A02040504020204" pitchFamily="34"/>
              </a:defRPr>
            </a:lvl1pPr>
          </a:lstStyle>
          <a:p>
            <a:pPr algn="r">
              <a:lnSpc>
                <a:spcPts val="7000"/>
              </a:lnSpc>
            </a:pPr>
            <a:r>
              <a:rPr lang="en-US" altLang="ko-KR" sz="4500" dirty="0">
                <a:latin typeface="+mn-ea"/>
                <a:ea typeface="+mn-ea"/>
                <a:cs typeface="맑은 고딕 Semilight" panose="020B0502040204020203" pitchFamily="50" charset="-127"/>
              </a:rPr>
              <a:t>LGES ESHG </a:t>
            </a:r>
            <a:r>
              <a:rPr lang="ko-KR" altLang="en-US" sz="4500" dirty="0">
                <a:latin typeface="+mn-ea"/>
                <a:ea typeface="+mn-ea"/>
                <a:cs typeface="맑은 고딕 Semilight" panose="020B0502040204020203" pitchFamily="50" charset="-127"/>
              </a:rPr>
              <a:t>활성화동 </a:t>
            </a:r>
            <a:r>
              <a:rPr lang="en-US" altLang="ko-KR" sz="4500" dirty="0">
                <a:latin typeface="+mn-ea"/>
                <a:ea typeface="+mn-ea"/>
                <a:cs typeface="맑은 고딕 Semilight" panose="020B0502040204020203" pitchFamily="50" charset="-127"/>
              </a:rPr>
              <a:t>OHT PJT</a:t>
            </a:r>
            <a:r>
              <a:rPr lang="ko-KR" altLang="en-US" sz="4500" dirty="0">
                <a:latin typeface="+mn-ea"/>
                <a:ea typeface="+mn-ea"/>
                <a:cs typeface="맑은 고딕 Semilight" panose="020B0502040204020203" pitchFamily="50" charset="-127"/>
              </a:rPr>
              <a:t> </a:t>
            </a:r>
            <a:endParaRPr lang="en-US" altLang="ko-KR" sz="4500" dirty="0">
              <a:latin typeface="+mn-ea"/>
              <a:ea typeface="+mn-ea"/>
              <a:cs typeface="맑은 고딕 Semilight" panose="020B0502040204020203" pitchFamily="50" charset="-127"/>
            </a:endParaRPr>
          </a:p>
          <a:p>
            <a:pPr algn="r">
              <a:lnSpc>
                <a:spcPts val="7000"/>
              </a:lnSpc>
            </a:pPr>
            <a:r>
              <a:rPr lang="ko-KR" altLang="en-US" sz="4500" dirty="0">
                <a:latin typeface="+mn-ea"/>
                <a:ea typeface="+mn-ea"/>
                <a:cs typeface="맑은 고딕 Semilight" panose="020B0502040204020203" pitchFamily="50" charset="-127"/>
              </a:rPr>
              <a:t>안전관리계획서</a:t>
            </a:r>
            <a:endParaRPr lang="en-US" altLang="ko-KR" sz="4500" dirty="0">
              <a:latin typeface="+mn-ea"/>
              <a:ea typeface="+mn-ea"/>
              <a:cs typeface="맑은 고딕 Semilight" panose="020B0502040204020203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327849"/>
            <a:ext cx="3661930" cy="7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0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1">
            <a:extLst>
              <a:ext uri="{FF2B5EF4-FFF2-40B4-BE49-F238E27FC236}">
                <a16:creationId xmlns:a16="http://schemas.microsoft.com/office/drawing/2014/main" id="{BA0C71D4-1104-AA83-F094-342CAD4B6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412875"/>
            <a:ext cx="785812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32060AC-B1A2-4A40-2D74-B0B222DAEBFD}"/>
              </a:ext>
            </a:extLst>
          </p:cNvPr>
          <p:cNvSpPr/>
          <p:nvPr/>
        </p:nvSpPr>
        <p:spPr>
          <a:xfrm>
            <a:off x="57150" y="665361"/>
            <a:ext cx="3024188" cy="4318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2) 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고소작업장비 안전 기준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4E8C4-4DA7-4A5E-0C67-BBEE17BDF53F}"/>
              </a:ext>
            </a:extLst>
          </p:cNvPr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3.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고소 작업 안전관리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6866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26405EC-7DAF-8099-8C6B-DB7DDB0DD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28515"/>
            <a:ext cx="79724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09FFF4-DD2A-5598-F988-8B0CA5129232}"/>
              </a:ext>
            </a:extLst>
          </p:cNvPr>
          <p:cNvSpPr txBox="1"/>
          <p:nvPr/>
        </p:nvSpPr>
        <p:spPr>
          <a:xfrm>
            <a:off x="560388" y="1277690"/>
            <a:ext cx="22669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100" b="1" dirty="0">
                <a:latin typeface="+mj-ea"/>
                <a:ea typeface="+mj-ea"/>
              </a:rPr>
              <a:t>고소 작업 기준 </a:t>
            </a:r>
            <a:r>
              <a:rPr lang="en-US" altLang="ko-KR" sz="1100" b="1" dirty="0">
                <a:latin typeface="+mj-ea"/>
                <a:ea typeface="+mj-ea"/>
              </a:rPr>
              <a:t>: 1.8M </a:t>
            </a:r>
            <a:r>
              <a:rPr lang="ko-KR" altLang="en-US" sz="1100" b="1" dirty="0">
                <a:latin typeface="+mj-ea"/>
                <a:ea typeface="+mj-ea"/>
              </a:rPr>
              <a:t>이상 높이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791A97F-E7EF-F14C-7A97-D5B2D5A38F3C}"/>
              </a:ext>
            </a:extLst>
          </p:cNvPr>
          <p:cNvSpPr/>
          <p:nvPr/>
        </p:nvSpPr>
        <p:spPr>
          <a:xfrm>
            <a:off x="201166" y="665361"/>
            <a:ext cx="4174976" cy="4318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3) 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고소작업대</a:t>
            </a: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고소작업용 비계 사용 기준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17C3E-F9A9-EB53-FDFC-F0FF3E9FCB83}"/>
              </a:ext>
            </a:extLst>
          </p:cNvPr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3.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고소 작업 안전관리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92305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4.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안전 관리 계획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266A4D3E-23AD-6CEA-7D4D-4E44ED18E5B3}"/>
              </a:ext>
            </a:extLst>
          </p:cNvPr>
          <p:cNvSpPr/>
          <p:nvPr/>
        </p:nvSpPr>
        <p:spPr>
          <a:xfrm>
            <a:off x="985720" y="1391995"/>
            <a:ext cx="7920000" cy="506824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                        선진 안전보건 문화 실현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9043A76-471B-D6F5-8BE2-8D4C441CDAA2}"/>
              </a:ext>
            </a:extLst>
          </p:cNvPr>
          <p:cNvSpPr/>
          <p:nvPr/>
        </p:nvSpPr>
        <p:spPr>
          <a:xfrm>
            <a:off x="985720" y="2121489"/>
            <a:ext cx="7920000" cy="120721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              ■ 중대재해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Zero 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달성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일반재해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5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건 이하</a:t>
            </a:r>
            <a:endParaRPr kumimoji="0" lang="en-US" altLang="ko-KR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              ■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안전보건 경영시스템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(ISO 45001) 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통합</a:t>
            </a:r>
            <a:endParaRPr kumimoji="0" lang="en-US" altLang="ko-KR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              ■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스마트 안전 시스템 확대 적용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(50%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이상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061D2BED-56DF-41FD-1906-A6C4F8364D14}"/>
              </a:ext>
            </a:extLst>
          </p:cNvPr>
          <p:cNvSpPr/>
          <p:nvPr/>
        </p:nvSpPr>
        <p:spPr>
          <a:xfrm>
            <a:off x="985720" y="4026267"/>
            <a:ext cx="252000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안전보건 시스템 확보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1E58B3B-446F-80BF-F652-12E4D55FF74E}"/>
              </a:ext>
            </a:extLst>
          </p:cNvPr>
          <p:cNvSpPr/>
          <p:nvPr/>
        </p:nvSpPr>
        <p:spPr>
          <a:xfrm>
            <a:off x="3685720" y="4026267"/>
            <a:ext cx="252000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안전보건 역량 강화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394EF1F0-CEBE-128A-8AC7-171BE4BAEE78}"/>
              </a:ext>
            </a:extLst>
          </p:cNvPr>
          <p:cNvSpPr/>
          <p:nvPr/>
        </p:nvSpPr>
        <p:spPr>
          <a:xfrm>
            <a:off x="6385720" y="4026267"/>
            <a:ext cx="2520000" cy="36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안전보건 문화 활성화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6C9BAE94-F45B-3753-273B-0FF36C21423D}"/>
              </a:ext>
            </a:extLst>
          </p:cNvPr>
          <p:cNvSpPr/>
          <p:nvPr/>
        </p:nvSpPr>
        <p:spPr>
          <a:xfrm>
            <a:off x="985720" y="4695504"/>
            <a:ext cx="2520000" cy="15901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▪ 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ISO 45001 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통합관리시스템 </a:t>
            </a:r>
            <a:b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구축</a:t>
            </a:r>
            <a:b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endParaRPr kumimoji="0" lang="en-US" altLang="ko-KR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▪  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대 위험기계 중점 관리방안</a:t>
            </a:r>
            <a:endParaRPr kumimoji="0" lang="en-US" altLang="ko-KR" sz="1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수립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운영</a:t>
            </a:r>
            <a:endParaRPr kumimoji="0" lang="en-US" altLang="ko-KR" sz="1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1D2295D2-1788-FA2F-2D97-9F9875A0C85D}"/>
              </a:ext>
            </a:extLst>
          </p:cNvPr>
          <p:cNvSpPr/>
          <p:nvPr/>
        </p:nvSpPr>
        <p:spPr>
          <a:xfrm>
            <a:off x="3685720" y="4695504"/>
            <a:ext cx="2520000" cy="15901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▪  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Global 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안전보건 법규 준수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▪  관리감독자 역량 강화</a:t>
            </a:r>
            <a:endParaRPr kumimoji="0" lang="en-US" altLang="ko-KR" sz="1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1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700" b="1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08F63921-E546-30CA-9C28-36841F6147AA}"/>
              </a:ext>
            </a:extLst>
          </p:cNvPr>
          <p:cNvSpPr/>
          <p:nvPr/>
        </p:nvSpPr>
        <p:spPr>
          <a:xfrm>
            <a:off x="6385720" y="4695504"/>
            <a:ext cx="2520000" cy="15901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▪  안전보건의식 강화 활동</a:t>
            </a:r>
            <a:endParaRPr kumimoji="0" lang="en-US" altLang="ko-KR" sz="1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▪  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S-ACT(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안전개선제안제도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활성화</a:t>
            </a:r>
            <a:endParaRPr kumimoji="0" lang="en-US" altLang="ko-KR" sz="1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▪  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AI 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장비를 통한 스마트 안전</a:t>
            </a:r>
            <a:endParaRPr kumimoji="0" lang="en-US" altLang="ko-KR" sz="1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관리 기법 도입</a:t>
            </a:r>
            <a:endParaRPr kumimoji="0" lang="en-US" altLang="ko-KR" sz="1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32" name="표 31">
            <a:extLst>
              <a:ext uri="{FF2B5EF4-FFF2-40B4-BE49-F238E27FC236}">
                <a16:creationId xmlns:a16="http://schemas.microsoft.com/office/drawing/2014/main" id="{B10B3FAB-99E3-0CA3-B1B4-4AE152A52A58}"/>
              </a:ext>
            </a:extLst>
          </p:cNvPr>
          <p:cNvGraphicFramePr>
            <a:graphicFrameLocks noGrp="1"/>
          </p:cNvGraphicFramePr>
          <p:nvPr/>
        </p:nvGraphicFramePr>
        <p:xfrm>
          <a:off x="167749" y="1384026"/>
          <a:ext cx="727494" cy="360000"/>
        </p:xfrm>
        <a:graphic>
          <a:graphicData uri="http://schemas.openxmlformats.org/drawingml/2006/table">
            <a:tbl>
              <a:tblPr firstRow="1" bandRow="1"/>
              <a:tblGrid>
                <a:gridCol w="727494">
                  <a:extLst>
                    <a:ext uri="{9D8B030D-6E8A-4147-A177-3AD203B41FA5}">
                      <a16:colId xmlns:a16="http://schemas.microsoft.com/office/drawing/2014/main" val="2248892333"/>
                    </a:ext>
                  </a:extLst>
                </a:gridCol>
              </a:tblGrid>
              <a:tr h="360000">
                <a:tc>
                  <a:txBody>
                    <a:bodyPr/>
                    <a:lstStyle>
                      <a:lvl1pPr marL="0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5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20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47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63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79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95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11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280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ea typeface="견고딕" panose="02030600000101010101" pitchFamily="18" charset="-127"/>
                        </a:rPr>
                        <a:t>비전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015550"/>
                  </a:ext>
                </a:extLst>
              </a:tr>
            </a:tbl>
          </a:graphicData>
        </a:graphic>
      </p:graphicFrame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id="{2D963ED3-7362-31AC-D125-802A26B97B15}"/>
              </a:ext>
            </a:extLst>
          </p:cNvPr>
          <p:cNvGraphicFramePr>
            <a:graphicFrameLocks noGrp="1"/>
          </p:cNvGraphicFramePr>
          <p:nvPr/>
        </p:nvGraphicFramePr>
        <p:xfrm>
          <a:off x="167749" y="2121490"/>
          <a:ext cx="727494" cy="360000"/>
        </p:xfrm>
        <a:graphic>
          <a:graphicData uri="http://schemas.openxmlformats.org/drawingml/2006/table">
            <a:tbl>
              <a:tblPr firstRow="1" bandRow="1"/>
              <a:tblGrid>
                <a:gridCol w="727494">
                  <a:extLst>
                    <a:ext uri="{9D8B030D-6E8A-4147-A177-3AD203B41FA5}">
                      <a16:colId xmlns:a16="http://schemas.microsoft.com/office/drawing/2014/main" val="2248892333"/>
                    </a:ext>
                  </a:extLst>
                </a:gridCol>
              </a:tblGrid>
              <a:tr h="360000">
                <a:tc>
                  <a:txBody>
                    <a:bodyPr/>
                    <a:lstStyle>
                      <a:lvl1pPr marL="0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5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20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47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63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79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95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11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280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견고딕" panose="02030600000101010101" pitchFamily="18" charset="-127"/>
                          <a:cs typeface="+mn-cs"/>
                        </a:rPr>
                        <a:t>목표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015550"/>
                  </a:ext>
                </a:extLst>
              </a:tr>
            </a:tbl>
          </a:graphicData>
        </a:graphic>
      </p:graphicFrame>
      <p:graphicFrame>
        <p:nvGraphicFramePr>
          <p:cNvPr id="34" name="표 33">
            <a:extLst>
              <a:ext uri="{FF2B5EF4-FFF2-40B4-BE49-F238E27FC236}">
                <a16:creationId xmlns:a16="http://schemas.microsoft.com/office/drawing/2014/main" id="{2FE413EF-6988-FBA0-3418-817DCD56E419}"/>
              </a:ext>
            </a:extLst>
          </p:cNvPr>
          <p:cNvGraphicFramePr>
            <a:graphicFrameLocks noGrp="1"/>
          </p:cNvGraphicFramePr>
          <p:nvPr/>
        </p:nvGraphicFramePr>
        <p:xfrm>
          <a:off x="167749" y="4020847"/>
          <a:ext cx="727494" cy="360000"/>
        </p:xfrm>
        <a:graphic>
          <a:graphicData uri="http://schemas.openxmlformats.org/drawingml/2006/table">
            <a:tbl>
              <a:tblPr firstRow="1" bandRow="1"/>
              <a:tblGrid>
                <a:gridCol w="727494">
                  <a:extLst>
                    <a:ext uri="{9D8B030D-6E8A-4147-A177-3AD203B41FA5}">
                      <a16:colId xmlns:a16="http://schemas.microsoft.com/office/drawing/2014/main" val="2248892333"/>
                    </a:ext>
                  </a:extLst>
                </a:gridCol>
              </a:tblGrid>
              <a:tr h="360000">
                <a:tc>
                  <a:txBody>
                    <a:bodyPr/>
                    <a:lstStyle>
                      <a:lvl1pPr marL="0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5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20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47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63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79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95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11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280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견고딕" panose="02030600000101010101" pitchFamily="18" charset="-127"/>
                          <a:cs typeface="+mn-cs"/>
                        </a:rPr>
                        <a:t>전략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015550"/>
                  </a:ext>
                </a:extLst>
              </a:tr>
            </a:tbl>
          </a:graphicData>
        </a:graphic>
      </p:graphicFrame>
      <p:graphicFrame>
        <p:nvGraphicFramePr>
          <p:cNvPr id="35" name="표 34">
            <a:extLst>
              <a:ext uri="{FF2B5EF4-FFF2-40B4-BE49-F238E27FC236}">
                <a16:creationId xmlns:a16="http://schemas.microsoft.com/office/drawing/2014/main" id="{0ADAE7F3-0251-8D2E-50D3-158D541E3CCC}"/>
              </a:ext>
            </a:extLst>
          </p:cNvPr>
          <p:cNvGraphicFramePr>
            <a:graphicFrameLocks noGrp="1"/>
          </p:cNvGraphicFramePr>
          <p:nvPr/>
        </p:nvGraphicFramePr>
        <p:xfrm>
          <a:off x="167749" y="4695504"/>
          <a:ext cx="727494" cy="579120"/>
        </p:xfrm>
        <a:graphic>
          <a:graphicData uri="http://schemas.openxmlformats.org/drawingml/2006/table">
            <a:tbl>
              <a:tblPr firstRow="1" bandRow="1"/>
              <a:tblGrid>
                <a:gridCol w="727494">
                  <a:extLst>
                    <a:ext uri="{9D8B030D-6E8A-4147-A177-3AD203B41FA5}">
                      <a16:colId xmlns:a16="http://schemas.microsoft.com/office/drawing/2014/main" val="224889233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5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20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47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63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79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95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119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280" algn="l" defTabSz="91432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견고딕" panose="02030600000101010101" pitchFamily="18" charset="-127"/>
                          <a:cs typeface="+mn-cs"/>
                        </a:rPr>
                        <a:t>전략</a:t>
                      </a:r>
                      <a:endParaRPr lang="en-US" altLang="ko-KR" sz="1600" b="0" kern="1200" dirty="0">
                        <a:solidFill>
                          <a:schemeClr val="tx1"/>
                        </a:solidFill>
                        <a:latin typeface="+mn-lt"/>
                        <a:ea typeface="견고딕" panose="02030600000101010101" pitchFamily="18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견고딕" panose="02030600000101010101" pitchFamily="18" charset="-127"/>
                          <a:cs typeface="+mn-cs"/>
                        </a:rPr>
                        <a:t>과제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015550"/>
                  </a:ext>
                </a:extLst>
              </a:tr>
            </a:tbl>
          </a:graphicData>
        </a:graphic>
      </p:graphicFrame>
      <p:grpSp>
        <p:nvGrpSpPr>
          <p:cNvPr id="36" name="그룹 35">
            <a:extLst>
              <a:ext uri="{FF2B5EF4-FFF2-40B4-BE49-F238E27FC236}">
                <a16:creationId xmlns:a16="http://schemas.microsoft.com/office/drawing/2014/main" id="{FB9ED05C-ABC4-13E4-69F8-BF5D0E6F5B74}"/>
              </a:ext>
            </a:extLst>
          </p:cNvPr>
          <p:cNvGrpSpPr/>
          <p:nvPr/>
        </p:nvGrpSpPr>
        <p:grpSpPr>
          <a:xfrm>
            <a:off x="985720" y="3460290"/>
            <a:ext cx="7920000" cy="343307"/>
            <a:chOff x="985720" y="1915838"/>
            <a:chExt cx="7920000" cy="626647"/>
          </a:xfrm>
        </p:grpSpPr>
        <p:sp>
          <p:nvSpPr>
            <p:cNvPr id="37" name="이등변 삼각형 36">
              <a:extLst>
                <a:ext uri="{FF2B5EF4-FFF2-40B4-BE49-F238E27FC236}">
                  <a16:creationId xmlns:a16="http://schemas.microsoft.com/office/drawing/2014/main" id="{6F49E287-E8B9-09CC-4737-ABFF70D68071}"/>
                </a:ext>
              </a:extLst>
            </p:cNvPr>
            <p:cNvSpPr/>
            <p:nvPr/>
          </p:nvSpPr>
          <p:spPr>
            <a:xfrm>
              <a:off x="985720" y="1915838"/>
              <a:ext cx="7920000" cy="626647"/>
            </a:xfrm>
            <a:prstGeom prst="triangle">
              <a:avLst>
                <a:gd name="adj" fmla="val 50109"/>
              </a:avLst>
            </a:prstGeom>
            <a:solidFill>
              <a:srgbClr val="A5A5A5">
                <a:lumMod val="40000"/>
                <a:lumOff val="6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8" name="이등변 삼각형 37">
              <a:extLst>
                <a:ext uri="{FF2B5EF4-FFF2-40B4-BE49-F238E27FC236}">
                  <a16:creationId xmlns:a16="http://schemas.microsoft.com/office/drawing/2014/main" id="{5362D801-7FD5-E240-897D-E3C4B3037114}"/>
                </a:ext>
              </a:extLst>
            </p:cNvPr>
            <p:cNvSpPr/>
            <p:nvPr/>
          </p:nvSpPr>
          <p:spPr>
            <a:xfrm>
              <a:off x="3685720" y="1916617"/>
              <a:ext cx="2520000" cy="606122"/>
            </a:xfrm>
            <a:prstGeom prst="triangle">
              <a:avLst/>
            </a:prstGeom>
            <a:solidFill>
              <a:srgbClr val="A5A5A5">
                <a:lumMod val="40000"/>
                <a:lumOff val="6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63787CA-B589-41B3-D578-1100ABB672B3}"/>
              </a:ext>
            </a:extLst>
          </p:cNvPr>
          <p:cNvSpPr txBox="1"/>
          <p:nvPr/>
        </p:nvSpPr>
        <p:spPr>
          <a:xfrm>
            <a:off x="380623" y="750275"/>
            <a:ext cx="3997942" cy="3786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2025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안전보건 추진 계획</a:t>
            </a:r>
            <a:endParaRPr kumimoji="0"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482259EB-2744-084A-0C89-12FEFD16A897}"/>
              </a:ext>
            </a:extLst>
          </p:cNvPr>
          <p:cNvGrpSpPr/>
          <p:nvPr/>
        </p:nvGrpSpPr>
        <p:grpSpPr>
          <a:xfrm>
            <a:off x="248909" y="871582"/>
            <a:ext cx="180000" cy="178218"/>
            <a:chOff x="2235941" y="1473793"/>
            <a:chExt cx="209862" cy="502244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6583619E-B9FB-3286-1255-445C7C487A27}"/>
                </a:ext>
              </a:extLst>
            </p:cNvPr>
            <p:cNvSpPr/>
            <p:nvPr/>
          </p:nvSpPr>
          <p:spPr>
            <a:xfrm>
              <a:off x="2340295" y="1473793"/>
              <a:ext cx="105508" cy="502185"/>
            </a:xfrm>
            <a:prstGeom prst="rect">
              <a:avLst/>
            </a:prstGeom>
            <a:pattFill prst="dkUpDiag">
              <a:fgClr>
                <a:sysClr val="window" lastClr="FFFFFF">
                  <a:lumMod val="85000"/>
                </a:sysClr>
              </a:fgClr>
              <a:bgClr>
                <a:sysClr val="window" lastClr="FFFFFF">
                  <a:lumMod val="95000"/>
                </a:sysClr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C35E0339-2310-895A-3646-63F6720233BE}"/>
                </a:ext>
              </a:extLst>
            </p:cNvPr>
            <p:cNvSpPr/>
            <p:nvPr/>
          </p:nvSpPr>
          <p:spPr>
            <a:xfrm>
              <a:off x="2235941" y="1473852"/>
              <a:ext cx="106288" cy="502185"/>
            </a:xfrm>
            <a:prstGeom prst="rect">
              <a:avLst/>
            </a:prstGeom>
            <a:solidFill>
              <a:srgbClr val="034EA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30855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22A31369-5423-0987-ADC3-EEE351266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387560"/>
              </p:ext>
            </p:extLst>
          </p:nvPr>
        </p:nvGraphicFramePr>
        <p:xfrm>
          <a:off x="276225" y="1148780"/>
          <a:ext cx="8564414" cy="53520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5280">
                  <a:extLst>
                    <a:ext uri="{9D8B030D-6E8A-4147-A177-3AD203B41FA5}">
                      <a16:colId xmlns:a16="http://schemas.microsoft.com/office/drawing/2014/main" val="2573182177"/>
                    </a:ext>
                  </a:extLst>
                </a:gridCol>
                <a:gridCol w="1225822">
                  <a:extLst>
                    <a:ext uri="{9D8B030D-6E8A-4147-A177-3AD203B41FA5}">
                      <a16:colId xmlns:a16="http://schemas.microsoft.com/office/drawing/2014/main" val="2790587064"/>
                    </a:ext>
                  </a:extLst>
                </a:gridCol>
                <a:gridCol w="2141104">
                  <a:extLst>
                    <a:ext uri="{9D8B030D-6E8A-4147-A177-3AD203B41FA5}">
                      <a16:colId xmlns:a16="http://schemas.microsoft.com/office/drawing/2014/main" val="546386193"/>
                    </a:ext>
                  </a:extLst>
                </a:gridCol>
                <a:gridCol w="2141104">
                  <a:extLst>
                    <a:ext uri="{9D8B030D-6E8A-4147-A177-3AD203B41FA5}">
                      <a16:colId xmlns:a16="http://schemas.microsoft.com/office/drawing/2014/main" val="1737459228"/>
                    </a:ext>
                  </a:extLst>
                </a:gridCol>
                <a:gridCol w="2141104">
                  <a:extLst>
                    <a:ext uri="{9D8B030D-6E8A-4147-A177-3AD203B41FA5}">
                      <a16:colId xmlns:a16="http://schemas.microsoft.com/office/drawing/2014/main" val="2523819466"/>
                    </a:ext>
                  </a:extLst>
                </a:gridCol>
              </a:tblGrid>
              <a:tr h="38589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 보호구</a:t>
                      </a:r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복장</a:t>
                      </a:r>
                    </a:p>
                  </a:txBody>
                  <a:tcPr marL="91438" marR="91438" marT="45715" marB="4571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SFA</a:t>
                      </a:r>
                      <a:r>
                        <a:rPr lang="en-US" altLang="ko-KR" sz="1200" b="1" baseline="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1" baseline="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지급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자체 준비</a:t>
                      </a:r>
                    </a:p>
                  </a:txBody>
                  <a:tcPr marL="91438" marR="91438" marT="45715" marB="4571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  <a:endParaRPr lang="en-US" altLang="ko-KR" sz="12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831921"/>
                  </a:ext>
                </a:extLst>
              </a:tr>
              <a:tr h="23972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안전모</a:t>
                      </a: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관리자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: 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흰색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○</a:t>
                      </a:r>
                    </a:p>
                  </a:txBody>
                  <a:tcPr marL="91438" marR="91438" marT="45715" marB="45715" anchor="ctr"/>
                </a:tc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extLst>
                  <a:ext uri="{0D108BD9-81ED-4DB2-BD59-A6C34878D82A}">
                    <a16:rowId xmlns:a16="http://schemas.microsoft.com/office/drawing/2014/main" val="2340771252"/>
                  </a:ext>
                </a:extLst>
              </a:tr>
              <a:tr h="23972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안전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12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적색</a:t>
                      </a:r>
                    </a:p>
                  </a:txBody>
                  <a:tcPr marL="91438" marR="91438" marT="45715" marB="45715"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824753"/>
                  </a:ext>
                </a:extLst>
              </a:tr>
              <a:tr h="23972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근로자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120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청색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184601"/>
                  </a:ext>
                </a:extLst>
              </a:tr>
              <a:tr h="27966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안전조끼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전원</a:t>
                      </a:r>
                      <a:r>
                        <a:rPr lang="en-US" altLang="ko-KR" sz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: </a:t>
                      </a:r>
                      <a:r>
                        <a:rPr lang="ko-KR" altLang="en-US" sz="1200" dirty="0">
                          <a:solidFill>
                            <a:srgbClr val="00B05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녹색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○</a:t>
                      </a:r>
                    </a:p>
                  </a:txBody>
                  <a:tcPr marL="91438" marR="91438" marT="45715" marB="45715" anchor="ctr"/>
                </a:tc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extLst>
                  <a:ext uri="{0D108BD9-81ED-4DB2-BD59-A6C34878D82A}">
                    <a16:rowId xmlns:a16="http://schemas.microsoft.com/office/drawing/2014/main" val="1833863847"/>
                  </a:ext>
                </a:extLst>
              </a:tr>
              <a:tr h="2796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12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적색</a:t>
                      </a:r>
                    </a:p>
                  </a:txBody>
                  <a:tcPr marL="91438" marR="91438" marT="45715" marB="45715"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37926"/>
                  </a:ext>
                </a:extLst>
              </a:tr>
              <a:tr h="36189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작업복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○</a:t>
                      </a: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반팔토시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긴옷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긴바지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착용</a:t>
                      </a:r>
                    </a:p>
                  </a:txBody>
                  <a:tcPr marL="91438" marR="91438" marT="45715" marB="45715" anchor="ctr"/>
                </a:tc>
                <a:extLst>
                  <a:ext uri="{0D108BD9-81ED-4DB2-BD59-A6C34878D82A}">
                    <a16:rowId xmlns:a16="http://schemas.microsoft.com/office/drawing/2014/main" val="14734665"/>
                  </a:ext>
                </a:extLst>
              </a:tr>
              <a:tr h="3775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하네스 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20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○</a:t>
                      </a: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extLst>
                  <a:ext uri="{0D108BD9-81ED-4DB2-BD59-A6C34878D82A}">
                    <a16:rowId xmlns:a16="http://schemas.microsoft.com/office/drawing/2014/main" val="2276156658"/>
                  </a:ext>
                </a:extLst>
              </a:tr>
              <a:tr h="38589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안전화</a:t>
                      </a:r>
                    </a:p>
                  </a:txBody>
                  <a:tcPr marL="91438" marR="91438" marT="45715" marB="45715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○</a:t>
                      </a: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extLst>
                  <a:ext uri="{0D108BD9-81ED-4DB2-BD59-A6C34878D82A}">
                    <a16:rowId xmlns:a16="http://schemas.microsoft.com/office/drawing/2014/main" val="2729659162"/>
                  </a:ext>
                </a:extLst>
              </a:tr>
              <a:tr h="38589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토시</a:t>
                      </a:r>
                    </a:p>
                  </a:txBody>
                  <a:tcPr marL="91438" marR="91438" marT="45715" marB="45715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○</a:t>
                      </a: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긴옷</a:t>
                      </a:r>
                      <a:r>
                        <a:rPr lang="ko-KR" altLang="en-US" sz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착용시 불필요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extLst>
                  <a:ext uri="{0D108BD9-81ED-4DB2-BD59-A6C34878D82A}">
                    <a16:rowId xmlns:a16="http://schemas.microsoft.com/office/drawing/2014/main" val="2328030476"/>
                  </a:ext>
                </a:extLst>
              </a:tr>
              <a:tr h="399518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클린복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○</a:t>
                      </a: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군청</a:t>
                      </a:r>
                      <a:r>
                        <a:rPr lang="ko-KR" altLang="en-US" sz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색</a:t>
                      </a:r>
                      <a:r>
                        <a:rPr lang="en-US" altLang="ko-KR" sz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(SFA/</a:t>
                      </a:r>
                      <a:r>
                        <a:rPr lang="ko-KR" altLang="en-US" sz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협력사</a:t>
                      </a:r>
                      <a:r>
                        <a:rPr lang="en-US" altLang="ko-KR" sz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200" baseline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공정명</a:t>
                      </a:r>
                      <a:r>
                        <a:rPr lang="en-US" altLang="ko-KR" sz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</a:p>
                    <a:p>
                      <a:pPr algn="ctr" latinLnBrk="1"/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설비명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업무명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기입</a:t>
                      </a:r>
                    </a:p>
                  </a:txBody>
                  <a:tcPr marL="91438" marR="91438" marT="45715" marB="45715" anchor="ctr"/>
                </a:tc>
                <a:extLst>
                  <a:ext uri="{0D108BD9-81ED-4DB2-BD59-A6C34878D82A}">
                    <a16:rowId xmlns:a16="http://schemas.microsoft.com/office/drawing/2014/main" val="3204255755"/>
                  </a:ext>
                </a:extLst>
              </a:tr>
              <a:tr h="1411826">
                <a:tc gridSpan="5"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※ LGES ESHG </a:t>
                      </a:r>
                      <a:r>
                        <a:rPr lang="ko-KR" altLang="en-US" sz="12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조지아 </a:t>
                      </a:r>
                      <a:r>
                        <a:rPr lang="ko-KR" altLang="en-US" sz="12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복장 규정</a:t>
                      </a:r>
                      <a:endParaRPr lang="en-US" altLang="ko-KR" sz="1200" b="1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1)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기본 보호구 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안전모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귀마개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보안경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마스크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b="1" baseline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안전조끼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장갑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안전화</a:t>
                      </a:r>
                      <a:endParaRPr lang="en-US" altLang="ko-KR" sz="1100" b="1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2)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보안경 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100" b="1" baseline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외부작업시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필요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필요시 착용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algn="l" latinLnBrk="1"/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3)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귀마개 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소음 작업 시 착용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필요시 착용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algn="l" latinLnBrk="1"/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4)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마스크 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일반 마스크 착용</a:t>
                      </a:r>
                      <a:endParaRPr lang="en-US" altLang="ko-KR" sz="1100" b="1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/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5) 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작업복 </a:t>
                      </a:r>
                      <a:r>
                        <a:rPr lang="ko-KR" altLang="en-US" sz="1100" b="1" baseline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긴팔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b="1" baseline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긴바지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착용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반팔 착용시 </a:t>
                      </a:r>
                      <a:r>
                        <a:rPr lang="ko-KR" altLang="en-US" sz="1100" b="1" baseline="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팔토시</a:t>
                      </a:r>
                      <a:r>
                        <a:rPr lang="ko-KR" altLang="en-US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착용</a:t>
                      </a:r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algn="l" latinLnBrk="1"/>
                      <a:r>
                        <a:rPr lang="en-US" altLang="ko-KR" sz="11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</a:p>
                    <a:p>
                      <a:pPr algn="l" latinLnBrk="1"/>
                      <a:endParaRPr lang="en-US" altLang="ko-KR" sz="1100" b="1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/>
                      <a:endParaRPr lang="en-US" altLang="ko-KR" sz="1100" b="1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8" marR="91438" marT="45715" marB="45715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4922286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BD9F4D56-5D2E-569C-8EA2-0A99735E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422" y="2444924"/>
            <a:ext cx="288032" cy="372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2D6E04-5F75-356E-A323-8FFA06B0C1BB}"/>
              </a:ext>
            </a:extLst>
          </p:cNvPr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4.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안전 관리 계획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  <p:sp>
        <p:nvSpPr>
          <p:cNvPr id="7" name="Text Box 264">
            <a:extLst>
              <a:ext uri="{FF2B5EF4-FFF2-40B4-BE49-F238E27FC236}">
                <a16:creationId xmlns:a16="http://schemas.microsoft.com/office/drawing/2014/main" id="{87BE8AB7-8C34-B636-E511-28990476D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" y="748491"/>
            <a:ext cx="7129015" cy="31890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35989" tIns="35989" rIns="35989" bIns="35989">
            <a:spAutoFit/>
          </a:bodyPr>
          <a:lstStyle>
            <a:defPPr>
              <a:defRPr lang="ko-KR"/>
            </a:defPPr>
            <a:lvl1pPr marL="342900" indent="-342900" algn="l" defTabSz="1014413">
              <a:spcBef>
                <a:spcPct val="10000"/>
              </a:spcBef>
              <a:defRPr sz="16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charset="0"/>
              </a:defRPr>
            </a:lvl1pPr>
          </a:lstStyle>
          <a:p>
            <a:r>
              <a:rPr lang="en-US" altLang="ko-KR" dirty="0"/>
              <a:t>4.1 </a:t>
            </a:r>
            <a:r>
              <a:rPr lang="ko-KR" altLang="en-US" dirty="0"/>
              <a:t>복장 착용 기준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1535445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4.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안전 관리 계획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99678" y="1233937"/>
            <a:ext cx="8901796" cy="44513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    1) </a:t>
            </a:r>
            <a:r>
              <a:rPr kumimoji="0" lang="ko-KR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작업시작</a:t>
            </a:r>
            <a:r>
              <a:rPr kumimoji="0" lang="en-US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</a:t>
            </a:r>
            <a:r>
              <a:rPr kumimoji="0" lang="ko-KR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전 회의</a:t>
            </a:r>
            <a:r>
              <a:rPr kumimoji="0" lang="en-US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(Tool Box Meeting-TBM)</a:t>
            </a:r>
            <a:endParaRPr kumimoji="0" lang="ko-KR" altLang="ko-KR" sz="1336" b="1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charset="0"/>
            </a:endParaRPr>
          </a:p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         -</a:t>
            </a:r>
            <a:r>
              <a:rPr kumimoji="0" lang="ko-KR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프로젝트 현장은 근로자와 매일 작업시작</a:t>
            </a: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</a:t>
            </a:r>
            <a:r>
              <a:rPr kumimoji="0" lang="ko-KR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전</a:t>
            </a: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TBM</a:t>
            </a:r>
            <a:r>
              <a:rPr kumimoji="0" lang="ko-KR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을 실시하고 당일</a:t>
            </a: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 </a:t>
            </a:r>
            <a:r>
              <a:rPr kumimoji="0" lang="ko-KR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위험 요소와 주의사항 등을</a:t>
            </a: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</a:t>
            </a:r>
            <a:r>
              <a:rPr kumimoji="0" lang="ko-KR" altLang="en-US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전</a:t>
            </a:r>
            <a:r>
              <a:rPr kumimoji="0" lang="ko-KR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달한다</a:t>
            </a: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.</a:t>
            </a:r>
            <a:endParaRPr kumimoji="0" lang="ko-KR" altLang="ko-KR" sz="1336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charset="0"/>
            </a:endParaRPr>
          </a:p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 </a:t>
            </a:r>
            <a:endParaRPr kumimoji="0" lang="ko-KR" altLang="ko-KR" sz="1336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charset="0"/>
            </a:endParaRPr>
          </a:p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    2) </a:t>
            </a:r>
            <a:r>
              <a:rPr kumimoji="0" lang="ko-KR" altLang="en-US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일일</a:t>
            </a:r>
            <a:r>
              <a:rPr kumimoji="0" lang="ko-KR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안전회의</a:t>
            </a:r>
            <a:r>
              <a:rPr kumimoji="0" lang="en-US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(</a:t>
            </a:r>
            <a:r>
              <a:rPr kumimoji="0" lang="ko-KR" altLang="en-US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일일안전공정 </a:t>
            </a:r>
            <a:r>
              <a:rPr kumimoji="0" lang="ko-KR" altLang="en-US" sz="1336" b="1" kern="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단톡방</a:t>
            </a:r>
            <a:r>
              <a:rPr kumimoji="0" lang="ko-KR" altLang="en-US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비대면 회의中</a:t>
            </a:r>
            <a:r>
              <a:rPr kumimoji="0" lang="en-US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)</a:t>
            </a:r>
          </a:p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        - </a:t>
            </a:r>
            <a:r>
              <a:rPr kumimoji="0" lang="ko-KR" altLang="en-US" sz="1336" kern="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일일</a:t>
            </a:r>
            <a:r>
              <a:rPr kumimoji="0" lang="ko-KR" altLang="ko-KR" sz="1336" kern="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단위</a:t>
            </a:r>
            <a:r>
              <a:rPr kumimoji="0" lang="ko-KR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안전공정회의를 실시하여 근로자의 작업환경과 안전에 관하여 불합리 사항 및 개선방안을</a:t>
            </a:r>
            <a:endParaRPr kumimoji="0" lang="en-US" altLang="ko-KR" sz="1336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charset="0"/>
            </a:endParaRPr>
          </a:p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    </a:t>
            </a:r>
            <a:r>
              <a:rPr kumimoji="0" lang="ko-KR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</a:t>
            </a: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    </a:t>
            </a:r>
            <a:r>
              <a:rPr kumimoji="0" lang="ko-KR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협의한 후  결과를 실행한다</a:t>
            </a: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.</a:t>
            </a:r>
            <a:endParaRPr kumimoji="0" lang="ko-KR" altLang="ko-KR" sz="1336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charset="0"/>
            </a:endParaRPr>
          </a:p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 </a:t>
            </a:r>
            <a:endParaRPr kumimoji="0" lang="ko-KR" altLang="ko-KR" sz="1336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charset="0"/>
            </a:endParaRPr>
          </a:p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    3) </a:t>
            </a:r>
            <a:r>
              <a:rPr kumimoji="0" lang="ko-KR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월간 </a:t>
            </a:r>
            <a:r>
              <a:rPr kumimoji="0" lang="ko-KR" altLang="ko-KR" sz="1336" b="1" kern="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안전회의</a:t>
            </a:r>
            <a:r>
              <a:rPr kumimoji="0" lang="en-US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(</a:t>
            </a:r>
            <a:r>
              <a:rPr kumimoji="0" lang="ko-KR" altLang="en-US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안전보건 협의체</a:t>
            </a:r>
            <a:r>
              <a:rPr kumimoji="0" lang="en-US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/</a:t>
            </a:r>
            <a:r>
              <a:rPr kumimoji="0" lang="ko-KR" altLang="en-US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관리감독자교육</a:t>
            </a:r>
            <a:r>
              <a:rPr kumimoji="0" lang="en-US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)</a:t>
            </a:r>
          </a:p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        - </a:t>
            </a:r>
            <a:r>
              <a:rPr kumimoji="0" lang="ko-KR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작업과 관련된 환경안전활동을 논의하기 위해서 월 단위 작업장의 </a:t>
            </a:r>
            <a:r>
              <a:rPr kumimoji="0" lang="ko-KR" altLang="ko-KR" sz="1336" kern="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환경안전과</a:t>
            </a:r>
            <a:r>
              <a:rPr kumimoji="0" lang="ko-KR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관련한 각종 계획</a:t>
            </a: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</a:t>
            </a:r>
            <a:r>
              <a:rPr kumimoji="0" lang="ko-KR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수립</a:t>
            </a: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,</a:t>
            </a:r>
          </a:p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           </a:t>
            </a:r>
            <a:r>
              <a:rPr kumimoji="0" lang="ko-KR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안전 교육</a:t>
            </a: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, </a:t>
            </a:r>
            <a:r>
              <a:rPr kumimoji="0" lang="ko-KR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작업환경 점검 등에 관한 사항을 논의하고 결정한다</a:t>
            </a: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.</a:t>
            </a:r>
          </a:p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endParaRPr kumimoji="0" lang="en-US" altLang="ko-KR" sz="1336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charset="0"/>
            </a:endParaRPr>
          </a:p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    4) </a:t>
            </a:r>
            <a:r>
              <a:rPr kumimoji="0" lang="ko-KR" altLang="en-US" sz="1336" b="1" kern="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위험성평가</a:t>
            </a:r>
            <a:r>
              <a:rPr kumimoji="0" lang="ko-KR" altLang="en-US" sz="1336" b="1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회의</a:t>
            </a:r>
            <a:endParaRPr kumimoji="0" lang="en-US" altLang="ko-KR" sz="1336" b="1" kern="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charset="0"/>
            </a:endParaRPr>
          </a:p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        - </a:t>
            </a:r>
            <a:r>
              <a:rPr kumimoji="0" lang="ko-KR" altLang="en-US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주간단위 </a:t>
            </a:r>
            <a:r>
              <a:rPr kumimoji="0" lang="ko-KR" altLang="en-US" sz="1336" kern="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공정별</a:t>
            </a:r>
            <a:r>
              <a:rPr kumimoji="0" lang="ko-KR" altLang="en-US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</a:t>
            </a:r>
            <a:r>
              <a:rPr kumimoji="0" lang="ko-KR" altLang="en-US" sz="1336" kern="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유해위험</a:t>
            </a:r>
            <a:r>
              <a:rPr kumimoji="0" lang="ko-KR" altLang="en-US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요인에 대해 파악하여 감소 대책 수립 및 실행 등에 대한 내용을 협의한다</a:t>
            </a:r>
            <a:r>
              <a:rPr kumimoji="0" lang="en-US" altLang="ko-KR" sz="1336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.</a:t>
            </a:r>
          </a:p>
          <a:p>
            <a:pPr algn="l" defTabSz="940003" eaLnBrk="1" latinLnBrk="0" hangingPunct="1">
              <a:lnSpc>
                <a:spcPct val="150000"/>
              </a:lnSpc>
              <a:spcBef>
                <a:spcPct val="0"/>
              </a:spcBef>
              <a:defRPr/>
            </a:pPr>
            <a:endParaRPr kumimoji="0" lang="en-US" altLang="ko-KR" sz="1518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charset="0"/>
            </a:endParaRPr>
          </a:p>
        </p:txBody>
      </p:sp>
      <p:sp>
        <p:nvSpPr>
          <p:cNvPr id="7" name="Text Box 264"/>
          <p:cNvSpPr txBox="1">
            <a:spLocks noChangeArrowheads="1"/>
          </p:cNvSpPr>
          <p:nvPr/>
        </p:nvSpPr>
        <p:spPr bwMode="auto">
          <a:xfrm>
            <a:off x="271462" y="748491"/>
            <a:ext cx="7129015" cy="31890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35989" tIns="35989" rIns="35989" bIns="35989">
            <a:spAutoFit/>
          </a:bodyPr>
          <a:lstStyle>
            <a:defPPr>
              <a:defRPr lang="ko-KR"/>
            </a:defPPr>
            <a:lvl1pPr marL="342900" indent="-342900" algn="l" defTabSz="1014413">
              <a:spcBef>
                <a:spcPct val="10000"/>
              </a:spcBef>
              <a:defRPr sz="16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charset="0"/>
              </a:defRPr>
            </a:lvl1pPr>
          </a:lstStyle>
          <a:p>
            <a:r>
              <a:rPr lang="en-US" altLang="ko-KR" dirty="0"/>
              <a:t>4.2 </a:t>
            </a:r>
            <a:r>
              <a:rPr lang="ko-KR" altLang="en-US" dirty="0"/>
              <a:t>안전 관리 회의</a:t>
            </a:r>
            <a:endParaRPr lang="en-US" altLang="ko-KR" dirty="0"/>
          </a:p>
        </p:txBody>
      </p:sp>
      <p:sp>
        <p:nvSpPr>
          <p:cNvPr id="8" name="TextBox 1"/>
          <p:cNvSpPr txBox="1"/>
          <p:nvPr/>
        </p:nvSpPr>
        <p:spPr>
          <a:xfrm>
            <a:off x="6802642" y="163052"/>
            <a:ext cx="2902092" cy="288000"/>
          </a:xfrm>
          <a:prstGeom prst="rect">
            <a:avLst/>
          </a:prstGeom>
          <a:noFill/>
        </p:spPr>
        <p:txBody>
          <a:bodyPr wrap="none" lIns="90000" tIns="0" rIns="90000" bIns="0" rtlCol="0" anchor="ctr">
            <a:noAutofit/>
          </a:bodyPr>
          <a:lstStyle/>
          <a:p>
            <a:pPr algn="r" defTabSz="924416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Ⅳ. </a:t>
            </a:r>
            <a:r>
              <a:rPr kumimoji="0"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공사</a:t>
            </a:r>
            <a:r>
              <a:rPr kumimoji="0" lang="en-US" altLang="ko-KR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 </a:t>
            </a:r>
            <a:r>
              <a:rPr kumimoji="0"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수행 방안</a:t>
            </a:r>
          </a:p>
        </p:txBody>
      </p:sp>
    </p:spTree>
    <p:extLst>
      <p:ext uri="{BB962C8B-B14F-4D97-AF65-F5344CB8AC3E}">
        <p14:creationId xmlns:p14="http://schemas.microsoft.com/office/powerpoint/2010/main" val="392462954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4.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안전 관리 계획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  <p:sp>
        <p:nvSpPr>
          <p:cNvPr id="8" name="Text Box 264"/>
          <p:cNvSpPr txBox="1">
            <a:spLocks noChangeArrowheads="1"/>
          </p:cNvSpPr>
          <p:nvPr/>
        </p:nvSpPr>
        <p:spPr bwMode="auto">
          <a:xfrm>
            <a:off x="271462" y="748491"/>
            <a:ext cx="7129015" cy="31890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35989" tIns="35989" rIns="35989" bIns="35989">
            <a:spAutoFit/>
          </a:bodyPr>
          <a:lstStyle>
            <a:defPPr>
              <a:defRPr lang="ko-KR"/>
            </a:defPPr>
            <a:lvl1pPr marL="342900" indent="-342900" algn="l" defTabSz="1014413">
              <a:spcBef>
                <a:spcPct val="10000"/>
              </a:spcBef>
              <a:defRPr sz="16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charset="0"/>
              </a:defRPr>
            </a:lvl1pPr>
          </a:lstStyle>
          <a:p>
            <a:r>
              <a:rPr lang="en-US" altLang="ko-KR" dirty="0"/>
              <a:t>4.3 </a:t>
            </a:r>
            <a:r>
              <a:rPr lang="ko-KR" altLang="en-US" dirty="0"/>
              <a:t>일일 </a:t>
            </a:r>
            <a:r>
              <a:rPr lang="ko-KR" altLang="en-US" dirty="0" err="1"/>
              <a:t>안전활동</a:t>
            </a:r>
            <a:endParaRPr lang="en-US" altLang="ko-KR" dirty="0"/>
          </a:p>
        </p:txBody>
      </p:sp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2504728" y="1229140"/>
            <a:ext cx="4947560" cy="5464256"/>
            <a:chOff x="1372" y="693"/>
            <a:chExt cx="3368" cy="3477"/>
          </a:xfrm>
        </p:grpSpPr>
        <p:sp>
          <p:nvSpPr>
            <p:cNvPr id="10" name="Arc 4"/>
            <p:cNvSpPr>
              <a:spLocks/>
            </p:cNvSpPr>
            <p:nvPr/>
          </p:nvSpPr>
          <p:spPr bwMode="auto">
            <a:xfrm rot="12887784">
              <a:off x="1372" y="693"/>
              <a:ext cx="3368" cy="3116"/>
            </a:xfrm>
            <a:custGeom>
              <a:avLst/>
              <a:gdLst>
                <a:gd name="T0" fmla="*/ 1061 w 43200"/>
                <a:gd name="T1" fmla="*/ 88 h 43200"/>
                <a:gd name="T2" fmla="*/ 132 w 43200"/>
                <a:gd name="T3" fmla="*/ 924 h 43200"/>
                <a:gd name="T4" fmla="*/ 1593 w 43200"/>
                <a:gd name="T5" fmla="*/ 1538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14386" y="1239"/>
                  </a:moveTo>
                  <a:cubicBezTo>
                    <a:pt x="16703" y="419"/>
                    <a:pt x="19142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8632"/>
                    <a:pt x="611" y="15695"/>
                    <a:pt x="1796" y="12974"/>
                  </a:cubicBezTo>
                </a:path>
                <a:path w="43200" h="43200" stroke="0" extrusionOk="0">
                  <a:moveTo>
                    <a:pt x="14386" y="1239"/>
                  </a:moveTo>
                  <a:cubicBezTo>
                    <a:pt x="16703" y="419"/>
                    <a:pt x="19142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8632"/>
                    <a:pt x="611" y="15695"/>
                    <a:pt x="1796" y="1297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04775">
              <a:solidFill>
                <a:srgbClr val="CC3300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2391" y="1639"/>
              <a:ext cx="1301" cy="1299"/>
              <a:chOff x="1020" y="890"/>
              <a:chExt cx="978" cy="977"/>
            </a:xfrm>
          </p:grpSpPr>
          <p:sp>
            <p:nvSpPr>
              <p:cNvPr id="38" name="Freeform 6"/>
              <p:cNvSpPr>
                <a:spLocks/>
              </p:cNvSpPr>
              <p:nvPr/>
            </p:nvSpPr>
            <p:spPr bwMode="auto">
              <a:xfrm>
                <a:off x="1506" y="983"/>
                <a:ext cx="492" cy="587"/>
              </a:xfrm>
              <a:custGeom>
                <a:avLst/>
                <a:gdLst>
                  <a:gd name="T0" fmla="*/ 593 w 1475"/>
                  <a:gd name="T1" fmla="*/ 1142 h 1760"/>
                  <a:gd name="T2" fmla="*/ 585 w 1475"/>
                  <a:gd name="T3" fmla="*/ 1083 h 1760"/>
                  <a:gd name="T4" fmla="*/ 575 w 1475"/>
                  <a:gd name="T5" fmla="*/ 1027 h 1760"/>
                  <a:gd name="T6" fmla="*/ 559 w 1475"/>
                  <a:gd name="T7" fmla="*/ 969 h 1760"/>
                  <a:gd name="T8" fmla="*/ 537 w 1475"/>
                  <a:gd name="T9" fmla="*/ 918 h 1760"/>
                  <a:gd name="T10" fmla="*/ 508 w 1475"/>
                  <a:gd name="T11" fmla="*/ 867 h 1760"/>
                  <a:gd name="T12" fmla="*/ 478 w 1475"/>
                  <a:gd name="T13" fmla="*/ 822 h 1760"/>
                  <a:gd name="T14" fmla="*/ 440 w 1475"/>
                  <a:gd name="T15" fmla="*/ 777 h 1760"/>
                  <a:gd name="T16" fmla="*/ 402 w 1475"/>
                  <a:gd name="T17" fmla="*/ 737 h 1760"/>
                  <a:gd name="T18" fmla="*/ 358 w 1475"/>
                  <a:gd name="T19" fmla="*/ 702 h 1760"/>
                  <a:gd name="T20" fmla="*/ 312 w 1475"/>
                  <a:gd name="T21" fmla="*/ 669 h 1760"/>
                  <a:gd name="T22" fmla="*/ 261 w 1475"/>
                  <a:gd name="T23" fmla="*/ 643 h 1760"/>
                  <a:gd name="T24" fmla="*/ 208 w 1475"/>
                  <a:gd name="T25" fmla="*/ 622 h 1760"/>
                  <a:gd name="T26" fmla="*/ 153 w 1475"/>
                  <a:gd name="T27" fmla="*/ 604 h 1760"/>
                  <a:gd name="T28" fmla="*/ 97 w 1475"/>
                  <a:gd name="T29" fmla="*/ 592 h 1760"/>
                  <a:gd name="T30" fmla="*/ 37 w 1475"/>
                  <a:gd name="T31" fmla="*/ 588 h 1760"/>
                  <a:gd name="T32" fmla="*/ 7 w 1475"/>
                  <a:gd name="T33" fmla="*/ 585 h 1760"/>
                  <a:gd name="T34" fmla="*/ 8 w 1475"/>
                  <a:gd name="T35" fmla="*/ 0 h 1760"/>
                  <a:gd name="T36" fmla="*/ 66 w 1475"/>
                  <a:gd name="T37" fmla="*/ 0 h 1760"/>
                  <a:gd name="T38" fmla="*/ 127 w 1475"/>
                  <a:gd name="T39" fmla="*/ 4 h 1760"/>
                  <a:gd name="T40" fmla="*/ 186 w 1475"/>
                  <a:gd name="T41" fmla="*/ 12 h 1760"/>
                  <a:gd name="T42" fmla="*/ 243 w 1475"/>
                  <a:gd name="T43" fmla="*/ 21 h 1760"/>
                  <a:gd name="T44" fmla="*/ 299 w 1475"/>
                  <a:gd name="T45" fmla="*/ 37 h 1760"/>
                  <a:gd name="T46" fmla="*/ 355 w 1475"/>
                  <a:gd name="T47" fmla="*/ 51 h 1760"/>
                  <a:gd name="T48" fmla="*/ 410 w 1475"/>
                  <a:gd name="T49" fmla="*/ 70 h 1760"/>
                  <a:gd name="T50" fmla="*/ 465 w 1475"/>
                  <a:gd name="T51" fmla="*/ 91 h 1760"/>
                  <a:gd name="T52" fmla="*/ 516 w 1475"/>
                  <a:gd name="T53" fmla="*/ 114 h 1760"/>
                  <a:gd name="T54" fmla="*/ 567 w 1475"/>
                  <a:gd name="T55" fmla="*/ 141 h 1760"/>
                  <a:gd name="T56" fmla="*/ 616 w 1475"/>
                  <a:gd name="T57" fmla="*/ 169 h 1760"/>
                  <a:gd name="T58" fmla="*/ 662 w 1475"/>
                  <a:gd name="T59" fmla="*/ 200 h 1760"/>
                  <a:gd name="T60" fmla="*/ 710 w 1475"/>
                  <a:gd name="T61" fmla="*/ 233 h 1760"/>
                  <a:gd name="T62" fmla="*/ 798 w 1475"/>
                  <a:gd name="T63" fmla="*/ 305 h 1760"/>
                  <a:gd name="T64" fmla="*/ 875 w 1475"/>
                  <a:gd name="T65" fmla="*/ 382 h 1760"/>
                  <a:gd name="T66" fmla="*/ 947 w 1475"/>
                  <a:gd name="T67" fmla="*/ 469 h 1760"/>
                  <a:gd name="T68" fmla="*/ 979 w 1475"/>
                  <a:gd name="T69" fmla="*/ 515 h 1760"/>
                  <a:gd name="T70" fmla="*/ 1009 w 1475"/>
                  <a:gd name="T71" fmla="*/ 563 h 1760"/>
                  <a:gd name="T72" fmla="*/ 1038 w 1475"/>
                  <a:gd name="T73" fmla="*/ 613 h 1760"/>
                  <a:gd name="T74" fmla="*/ 1064 w 1475"/>
                  <a:gd name="T75" fmla="*/ 662 h 1760"/>
                  <a:gd name="T76" fmla="*/ 1089 w 1475"/>
                  <a:gd name="T77" fmla="*/ 716 h 1760"/>
                  <a:gd name="T78" fmla="*/ 1110 w 1475"/>
                  <a:gd name="T79" fmla="*/ 767 h 1760"/>
                  <a:gd name="T80" fmla="*/ 1128 w 1475"/>
                  <a:gd name="T81" fmla="*/ 822 h 1760"/>
                  <a:gd name="T82" fmla="*/ 1142 w 1475"/>
                  <a:gd name="T83" fmla="*/ 879 h 1760"/>
                  <a:gd name="T84" fmla="*/ 1155 w 1475"/>
                  <a:gd name="T85" fmla="*/ 934 h 1760"/>
                  <a:gd name="T86" fmla="*/ 1166 w 1475"/>
                  <a:gd name="T87" fmla="*/ 994 h 1760"/>
                  <a:gd name="T88" fmla="*/ 1175 w 1475"/>
                  <a:gd name="T89" fmla="*/ 1053 h 1760"/>
                  <a:gd name="T90" fmla="*/ 1180 w 1475"/>
                  <a:gd name="T91" fmla="*/ 1112 h 1760"/>
                  <a:gd name="T92" fmla="*/ 1180 w 1475"/>
                  <a:gd name="T93" fmla="*/ 1173 h 1760"/>
                  <a:gd name="T94" fmla="*/ 1475 w 1475"/>
                  <a:gd name="T95" fmla="*/ 1173 h 1760"/>
                  <a:gd name="T96" fmla="*/ 302 w 1475"/>
                  <a:gd name="T97" fmla="*/ 1173 h 17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475"/>
                  <a:gd name="T148" fmla="*/ 0 h 1760"/>
                  <a:gd name="T149" fmla="*/ 1475 w 1475"/>
                  <a:gd name="T150" fmla="*/ 1760 h 17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475" h="1760">
                    <a:moveTo>
                      <a:pt x="595" y="1173"/>
                    </a:moveTo>
                    <a:lnTo>
                      <a:pt x="593" y="1142"/>
                    </a:lnTo>
                    <a:lnTo>
                      <a:pt x="592" y="1112"/>
                    </a:lnTo>
                    <a:lnTo>
                      <a:pt x="585" y="1083"/>
                    </a:lnTo>
                    <a:lnTo>
                      <a:pt x="581" y="1054"/>
                    </a:lnTo>
                    <a:lnTo>
                      <a:pt x="575" y="1027"/>
                    </a:lnTo>
                    <a:lnTo>
                      <a:pt x="567" y="998"/>
                    </a:lnTo>
                    <a:lnTo>
                      <a:pt x="559" y="969"/>
                    </a:lnTo>
                    <a:lnTo>
                      <a:pt x="547" y="944"/>
                    </a:lnTo>
                    <a:lnTo>
                      <a:pt x="537" y="918"/>
                    </a:lnTo>
                    <a:lnTo>
                      <a:pt x="522" y="891"/>
                    </a:lnTo>
                    <a:lnTo>
                      <a:pt x="508" y="867"/>
                    </a:lnTo>
                    <a:lnTo>
                      <a:pt x="494" y="843"/>
                    </a:lnTo>
                    <a:lnTo>
                      <a:pt x="478" y="822"/>
                    </a:lnTo>
                    <a:lnTo>
                      <a:pt x="461" y="798"/>
                    </a:lnTo>
                    <a:lnTo>
                      <a:pt x="440" y="777"/>
                    </a:lnTo>
                    <a:lnTo>
                      <a:pt x="421" y="756"/>
                    </a:lnTo>
                    <a:lnTo>
                      <a:pt x="402" y="737"/>
                    </a:lnTo>
                    <a:lnTo>
                      <a:pt x="380" y="720"/>
                    </a:lnTo>
                    <a:lnTo>
                      <a:pt x="358" y="702"/>
                    </a:lnTo>
                    <a:lnTo>
                      <a:pt x="334" y="685"/>
                    </a:lnTo>
                    <a:lnTo>
                      <a:pt x="312" y="669"/>
                    </a:lnTo>
                    <a:lnTo>
                      <a:pt x="286" y="657"/>
                    </a:lnTo>
                    <a:lnTo>
                      <a:pt x="261" y="643"/>
                    </a:lnTo>
                    <a:lnTo>
                      <a:pt x="237" y="630"/>
                    </a:lnTo>
                    <a:lnTo>
                      <a:pt x="208" y="622"/>
                    </a:lnTo>
                    <a:lnTo>
                      <a:pt x="182" y="610"/>
                    </a:lnTo>
                    <a:lnTo>
                      <a:pt x="153" y="604"/>
                    </a:lnTo>
                    <a:lnTo>
                      <a:pt x="126" y="598"/>
                    </a:lnTo>
                    <a:lnTo>
                      <a:pt x="97" y="592"/>
                    </a:lnTo>
                    <a:lnTo>
                      <a:pt x="66" y="589"/>
                    </a:lnTo>
                    <a:lnTo>
                      <a:pt x="37" y="588"/>
                    </a:lnTo>
                    <a:lnTo>
                      <a:pt x="8" y="585"/>
                    </a:lnTo>
                    <a:lnTo>
                      <a:pt x="7" y="58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7" y="0"/>
                    </a:lnTo>
                    <a:lnTo>
                      <a:pt x="66" y="0"/>
                    </a:lnTo>
                    <a:lnTo>
                      <a:pt x="97" y="2"/>
                    </a:lnTo>
                    <a:lnTo>
                      <a:pt x="127" y="4"/>
                    </a:lnTo>
                    <a:lnTo>
                      <a:pt x="156" y="8"/>
                    </a:lnTo>
                    <a:lnTo>
                      <a:pt x="186" y="12"/>
                    </a:lnTo>
                    <a:lnTo>
                      <a:pt x="214" y="16"/>
                    </a:lnTo>
                    <a:lnTo>
                      <a:pt x="243" y="21"/>
                    </a:lnTo>
                    <a:lnTo>
                      <a:pt x="272" y="27"/>
                    </a:lnTo>
                    <a:lnTo>
                      <a:pt x="299" y="37"/>
                    </a:lnTo>
                    <a:lnTo>
                      <a:pt x="327" y="44"/>
                    </a:lnTo>
                    <a:lnTo>
                      <a:pt x="355" y="51"/>
                    </a:lnTo>
                    <a:lnTo>
                      <a:pt x="384" y="59"/>
                    </a:lnTo>
                    <a:lnTo>
                      <a:pt x="410" y="70"/>
                    </a:lnTo>
                    <a:lnTo>
                      <a:pt x="439" y="80"/>
                    </a:lnTo>
                    <a:lnTo>
                      <a:pt x="465" y="91"/>
                    </a:lnTo>
                    <a:lnTo>
                      <a:pt x="490" y="102"/>
                    </a:lnTo>
                    <a:lnTo>
                      <a:pt x="516" y="114"/>
                    </a:lnTo>
                    <a:lnTo>
                      <a:pt x="541" y="128"/>
                    </a:lnTo>
                    <a:lnTo>
                      <a:pt x="567" y="141"/>
                    </a:lnTo>
                    <a:lnTo>
                      <a:pt x="592" y="153"/>
                    </a:lnTo>
                    <a:lnTo>
                      <a:pt x="616" y="169"/>
                    </a:lnTo>
                    <a:lnTo>
                      <a:pt x="640" y="182"/>
                    </a:lnTo>
                    <a:lnTo>
                      <a:pt x="662" y="200"/>
                    </a:lnTo>
                    <a:lnTo>
                      <a:pt x="686" y="215"/>
                    </a:lnTo>
                    <a:lnTo>
                      <a:pt x="710" y="233"/>
                    </a:lnTo>
                    <a:lnTo>
                      <a:pt x="755" y="267"/>
                    </a:lnTo>
                    <a:lnTo>
                      <a:pt x="798" y="305"/>
                    </a:lnTo>
                    <a:lnTo>
                      <a:pt x="836" y="341"/>
                    </a:lnTo>
                    <a:lnTo>
                      <a:pt x="875" y="382"/>
                    </a:lnTo>
                    <a:lnTo>
                      <a:pt x="911" y="426"/>
                    </a:lnTo>
                    <a:lnTo>
                      <a:pt x="947" y="469"/>
                    </a:lnTo>
                    <a:lnTo>
                      <a:pt x="965" y="494"/>
                    </a:lnTo>
                    <a:lnTo>
                      <a:pt x="979" y="515"/>
                    </a:lnTo>
                    <a:lnTo>
                      <a:pt x="995" y="538"/>
                    </a:lnTo>
                    <a:lnTo>
                      <a:pt x="1009" y="563"/>
                    </a:lnTo>
                    <a:lnTo>
                      <a:pt x="1025" y="588"/>
                    </a:lnTo>
                    <a:lnTo>
                      <a:pt x="1038" y="613"/>
                    </a:lnTo>
                    <a:lnTo>
                      <a:pt x="1052" y="636"/>
                    </a:lnTo>
                    <a:lnTo>
                      <a:pt x="1064" y="662"/>
                    </a:lnTo>
                    <a:lnTo>
                      <a:pt x="1077" y="690"/>
                    </a:lnTo>
                    <a:lnTo>
                      <a:pt x="1089" y="716"/>
                    </a:lnTo>
                    <a:lnTo>
                      <a:pt x="1099" y="741"/>
                    </a:lnTo>
                    <a:lnTo>
                      <a:pt x="1110" y="767"/>
                    </a:lnTo>
                    <a:lnTo>
                      <a:pt x="1119" y="796"/>
                    </a:lnTo>
                    <a:lnTo>
                      <a:pt x="1128" y="822"/>
                    </a:lnTo>
                    <a:lnTo>
                      <a:pt x="1136" y="850"/>
                    </a:lnTo>
                    <a:lnTo>
                      <a:pt x="1142" y="879"/>
                    </a:lnTo>
                    <a:lnTo>
                      <a:pt x="1152" y="907"/>
                    </a:lnTo>
                    <a:lnTo>
                      <a:pt x="1155" y="934"/>
                    </a:lnTo>
                    <a:lnTo>
                      <a:pt x="1162" y="963"/>
                    </a:lnTo>
                    <a:lnTo>
                      <a:pt x="1166" y="994"/>
                    </a:lnTo>
                    <a:lnTo>
                      <a:pt x="1171" y="1021"/>
                    </a:lnTo>
                    <a:lnTo>
                      <a:pt x="1175" y="1053"/>
                    </a:lnTo>
                    <a:lnTo>
                      <a:pt x="1176" y="1082"/>
                    </a:lnTo>
                    <a:lnTo>
                      <a:pt x="1180" y="1112"/>
                    </a:lnTo>
                    <a:lnTo>
                      <a:pt x="1180" y="1142"/>
                    </a:lnTo>
                    <a:lnTo>
                      <a:pt x="1180" y="1173"/>
                    </a:lnTo>
                    <a:lnTo>
                      <a:pt x="1183" y="1173"/>
                    </a:lnTo>
                    <a:lnTo>
                      <a:pt x="1475" y="1173"/>
                    </a:lnTo>
                    <a:lnTo>
                      <a:pt x="889" y="1760"/>
                    </a:lnTo>
                    <a:lnTo>
                      <a:pt x="302" y="1173"/>
                    </a:lnTo>
                    <a:lnTo>
                      <a:pt x="595" y="117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9933"/>
                  </a:gs>
                  <a:gs pos="100000">
                    <a:srgbClr val="764718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200">
                  <a:solidFill>
                    <a:srgbClr val="0000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9" name="Freeform 7"/>
              <p:cNvSpPr>
                <a:spLocks/>
              </p:cNvSpPr>
              <p:nvPr/>
            </p:nvSpPr>
            <p:spPr bwMode="auto">
              <a:xfrm>
                <a:off x="1118" y="890"/>
                <a:ext cx="587" cy="490"/>
              </a:xfrm>
              <a:custGeom>
                <a:avLst/>
                <a:gdLst>
                  <a:gd name="T0" fmla="*/ 1143 w 1760"/>
                  <a:gd name="T1" fmla="*/ 879 h 1470"/>
                  <a:gd name="T2" fmla="*/ 1082 w 1760"/>
                  <a:gd name="T3" fmla="*/ 885 h 1470"/>
                  <a:gd name="T4" fmla="*/ 1024 w 1760"/>
                  <a:gd name="T5" fmla="*/ 898 h 1470"/>
                  <a:gd name="T6" fmla="*/ 971 w 1760"/>
                  <a:gd name="T7" fmla="*/ 915 h 1470"/>
                  <a:gd name="T8" fmla="*/ 917 w 1760"/>
                  <a:gd name="T9" fmla="*/ 937 h 1470"/>
                  <a:gd name="T10" fmla="*/ 868 w 1760"/>
                  <a:gd name="T11" fmla="*/ 964 h 1470"/>
                  <a:gd name="T12" fmla="*/ 821 w 1760"/>
                  <a:gd name="T13" fmla="*/ 996 h 1470"/>
                  <a:gd name="T14" fmla="*/ 778 w 1760"/>
                  <a:gd name="T15" fmla="*/ 1031 h 1470"/>
                  <a:gd name="T16" fmla="*/ 737 w 1760"/>
                  <a:gd name="T17" fmla="*/ 1071 h 1470"/>
                  <a:gd name="T18" fmla="*/ 701 w 1760"/>
                  <a:gd name="T19" fmla="*/ 1114 h 1470"/>
                  <a:gd name="T20" fmla="*/ 671 w 1760"/>
                  <a:gd name="T21" fmla="*/ 1162 h 1470"/>
                  <a:gd name="T22" fmla="*/ 642 w 1760"/>
                  <a:gd name="T23" fmla="*/ 1212 h 1470"/>
                  <a:gd name="T24" fmla="*/ 621 w 1760"/>
                  <a:gd name="T25" fmla="*/ 1264 h 1470"/>
                  <a:gd name="T26" fmla="*/ 603 w 1760"/>
                  <a:gd name="T27" fmla="*/ 1317 h 1470"/>
                  <a:gd name="T28" fmla="*/ 592 w 1760"/>
                  <a:gd name="T29" fmla="*/ 1376 h 1470"/>
                  <a:gd name="T30" fmla="*/ 587 w 1760"/>
                  <a:gd name="T31" fmla="*/ 1436 h 1470"/>
                  <a:gd name="T32" fmla="*/ 587 w 1760"/>
                  <a:gd name="T33" fmla="*/ 1469 h 1470"/>
                  <a:gd name="T34" fmla="*/ 0 w 1760"/>
                  <a:gd name="T35" fmla="*/ 1466 h 1470"/>
                  <a:gd name="T36" fmla="*/ 0 w 1760"/>
                  <a:gd name="T37" fmla="*/ 1405 h 1470"/>
                  <a:gd name="T38" fmla="*/ 4 w 1760"/>
                  <a:gd name="T39" fmla="*/ 1346 h 1470"/>
                  <a:gd name="T40" fmla="*/ 11 w 1760"/>
                  <a:gd name="T41" fmla="*/ 1289 h 1470"/>
                  <a:gd name="T42" fmla="*/ 21 w 1760"/>
                  <a:gd name="T43" fmla="*/ 1230 h 1470"/>
                  <a:gd name="T44" fmla="*/ 36 w 1760"/>
                  <a:gd name="T45" fmla="*/ 1172 h 1470"/>
                  <a:gd name="T46" fmla="*/ 51 w 1760"/>
                  <a:gd name="T47" fmla="*/ 1115 h 1470"/>
                  <a:gd name="T48" fmla="*/ 69 w 1760"/>
                  <a:gd name="T49" fmla="*/ 1062 h 1470"/>
                  <a:gd name="T50" fmla="*/ 90 w 1760"/>
                  <a:gd name="T51" fmla="*/ 1009 h 1470"/>
                  <a:gd name="T52" fmla="*/ 115 w 1760"/>
                  <a:gd name="T53" fmla="*/ 957 h 1470"/>
                  <a:gd name="T54" fmla="*/ 141 w 1760"/>
                  <a:gd name="T55" fmla="*/ 907 h 1470"/>
                  <a:gd name="T56" fmla="*/ 169 w 1760"/>
                  <a:gd name="T57" fmla="*/ 857 h 1470"/>
                  <a:gd name="T58" fmla="*/ 199 w 1760"/>
                  <a:gd name="T59" fmla="*/ 810 h 1470"/>
                  <a:gd name="T60" fmla="*/ 232 w 1760"/>
                  <a:gd name="T61" fmla="*/ 763 h 1470"/>
                  <a:gd name="T62" fmla="*/ 304 w 1760"/>
                  <a:gd name="T63" fmla="*/ 676 h 1470"/>
                  <a:gd name="T64" fmla="*/ 381 w 1760"/>
                  <a:gd name="T65" fmla="*/ 598 h 1470"/>
                  <a:gd name="T66" fmla="*/ 468 w 1760"/>
                  <a:gd name="T67" fmla="*/ 526 h 1470"/>
                  <a:gd name="T68" fmla="*/ 517 w 1760"/>
                  <a:gd name="T69" fmla="*/ 494 h 1470"/>
                  <a:gd name="T70" fmla="*/ 562 w 1760"/>
                  <a:gd name="T71" fmla="*/ 464 h 1470"/>
                  <a:gd name="T72" fmla="*/ 612 w 1760"/>
                  <a:gd name="T73" fmla="*/ 435 h 1470"/>
                  <a:gd name="T74" fmla="*/ 661 w 1760"/>
                  <a:gd name="T75" fmla="*/ 410 h 1470"/>
                  <a:gd name="T76" fmla="*/ 715 w 1760"/>
                  <a:gd name="T77" fmla="*/ 385 h 1470"/>
                  <a:gd name="T78" fmla="*/ 768 w 1760"/>
                  <a:gd name="T79" fmla="*/ 363 h 1470"/>
                  <a:gd name="T80" fmla="*/ 823 w 1760"/>
                  <a:gd name="T81" fmla="*/ 346 h 1470"/>
                  <a:gd name="T82" fmla="*/ 879 w 1760"/>
                  <a:gd name="T83" fmla="*/ 328 h 1470"/>
                  <a:gd name="T84" fmla="*/ 936 w 1760"/>
                  <a:gd name="T85" fmla="*/ 316 h 1470"/>
                  <a:gd name="T86" fmla="*/ 993 w 1760"/>
                  <a:gd name="T87" fmla="*/ 306 h 1470"/>
                  <a:gd name="T88" fmla="*/ 1052 w 1760"/>
                  <a:gd name="T89" fmla="*/ 298 h 1470"/>
                  <a:gd name="T90" fmla="*/ 1112 w 1760"/>
                  <a:gd name="T91" fmla="*/ 294 h 1470"/>
                  <a:gd name="T92" fmla="*/ 1172 w 1760"/>
                  <a:gd name="T93" fmla="*/ 291 h 1470"/>
                  <a:gd name="T94" fmla="*/ 1173 w 1760"/>
                  <a:gd name="T95" fmla="*/ 0 h 1470"/>
                  <a:gd name="T96" fmla="*/ 1173 w 1760"/>
                  <a:gd name="T97" fmla="*/ 1172 h 147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760"/>
                  <a:gd name="T148" fmla="*/ 0 h 1470"/>
                  <a:gd name="T149" fmla="*/ 1760 w 1760"/>
                  <a:gd name="T150" fmla="*/ 1470 h 147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760" h="1470">
                    <a:moveTo>
                      <a:pt x="1173" y="879"/>
                    </a:moveTo>
                    <a:lnTo>
                      <a:pt x="1143" y="879"/>
                    </a:lnTo>
                    <a:lnTo>
                      <a:pt x="1112" y="883"/>
                    </a:lnTo>
                    <a:lnTo>
                      <a:pt x="1082" y="885"/>
                    </a:lnTo>
                    <a:lnTo>
                      <a:pt x="1053" y="892"/>
                    </a:lnTo>
                    <a:lnTo>
                      <a:pt x="1024" y="898"/>
                    </a:lnTo>
                    <a:lnTo>
                      <a:pt x="997" y="905"/>
                    </a:lnTo>
                    <a:lnTo>
                      <a:pt x="971" y="915"/>
                    </a:lnTo>
                    <a:lnTo>
                      <a:pt x="943" y="924"/>
                    </a:lnTo>
                    <a:lnTo>
                      <a:pt x="917" y="937"/>
                    </a:lnTo>
                    <a:lnTo>
                      <a:pt x="892" y="951"/>
                    </a:lnTo>
                    <a:lnTo>
                      <a:pt x="868" y="964"/>
                    </a:lnTo>
                    <a:lnTo>
                      <a:pt x="846" y="979"/>
                    </a:lnTo>
                    <a:lnTo>
                      <a:pt x="821" y="996"/>
                    </a:lnTo>
                    <a:lnTo>
                      <a:pt x="799" y="1013"/>
                    </a:lnTo>
                    <a:lnTo>
                      <a:pt x="778" y="1031"/>
                    </a:lnTo>
                    <a:lnTo>
                      <a:pt x="758" y="1050"/>
                    </a:lnTo>
                    <a:lnTo>
                      <a:pt x="737" y="1071"/>
                    </a:lnTo>
                    <a:lnTo>
                      <a:pt x="719" y="1093"/>
                    </a:lnTo>
                    <a:lnTo>
                      <a:pt x="701" y="1114"/>
                    </a:lnTo>
                    <a:lnTo>
                      <a:pt x="686" y="1137"/>
                    </a:lnTo>
                    <a:lnTo>
                      <a:pt x="671" y="1162"/>
                    </a:lnTo>
                    <a:lnTo>
                      <a:pt x="656" y="1186"/>
                    </a:lnTo>
                    <a:lnTo>
                      <a:pt x="642" y="1212"/>
                    </a:lnTo>
                    <a:lnTo>
                      <a:pt x="631" y="1238"/>
                    </a:lnTo>
                    <a:lnTo>
                      <a:pt x="621" y="1264"/>
                    </a:lnTo>
                    <a:lnTo>
                      <a:pt x="612" y="1293"/>
                    </a:lnTo>
                    <a:lnTo>
                      <a:pt x="603" y="1317"/>
                    </a:lnTo>
                    <a:lnTo>
                      <a:pt x="598" y="1346"/>
                    </a:lnTo>
                    <a:lnTo>
                      <a:pt x="592" y="1376"/>
                    </a:lnTo>
                    <a:lnTo>
                      <a:pt x="588" y="1405"/>
                    </a:lnTo>
                    <a:lnTo>
                      <a:pt x="587" y="1436"/>
                    </a:lnTo>
                    <a:lnTo>
                      <a:pt x="587" y="1466"/>
                    </a:lnTo>
                    <a:lnTo>
                      <a:pt x="587" y="1469"/>
                    </a:lnTo>
                    <a:lnTo>
                      <a:pt x="0" y="1470"/>
                    </a:lnTo>
                    <a:lnTo>
                      <a:pt x="0" y="1466"/>
                    </a:lnTo>
                    <a:lnTo>
                      <a:pt x="0" y="1436"/>
                    </a:lnTo>
                    <a:lnTo>
                      <a:pt x="0" y="1405"/>
                    </a:lnTo>
                    <a:lnTo>
                      <a:pt x="1" y="1375"/>
                    </a:lnTo>
                    <a:lnTo>
                      <a:pt x="4" y="1346"/>
                    </a:lnTo>
                    <a:lnTo>
                      <a:pt x="8" y="1316"/>
                    </a:lnTo>
                    <a:lnTo>
                      <a:pt x="11" y="1289"/>
                    </a:lnTo>
                    <a:lnTo>
                      <a:pt x="17" y="1257"/>
                    </a:lnTo>
                    <a:lnTo>
                      <a:pt x="21" y="1230"/>
                    </a:lnTo>
                    <a:lnTo>
                      <a:pt x="28" y="1201"/>
                    </a:lnTo>
                    <a:lnTo>
                      <a:pt x="36" y="1172"/>
                    </a:lnTo>
                    <a:lnTo>
                      <a:pt x="43" y="1144"/>
                    </a:lnTo>
                    <a:lnTo>
                      <a:pt x="51" y="1115"/>
                    </a:lnTo>
                    <a:lnTo>
                      <a:pt x="61" y="1089"/>
                    </a:lnTo>
                    <a:lnTo>
                      <a:pt x="69" y="1062"/>
                    </a:lnTo>
                    <a:lnTo>
                      <a:pt x="79" y="1035"/>
                    </a:lnTo>
                    <a:lnTo>
                      <a:pt x="90" y="1009"/>
                    </a:lnTo>
                    <a:lnTo>
                      <a:pt x="101" y="983"/>
                    </a:lnTo>
                    <a:lnTo>
                      <a:pt x="115" y="957"/>
                    </a:lnTo>
                    <a:lnTo>
                      <a:pt x="128" y="931"/>
                    </a:lnTo>
                    <a:lnTo>
                      <a:pt x="141" y="907"/>
                    </a:lnTo>
                    <a:lnTo>
                      <a:pt x="152" y="881"/>
                    </a:lnTo>
                    <a:lnTo>
                      <a:pt x="169" y="857"/>
                    </a:lnTo>
                    <a:lnTo>
                      <a:pt x="184" y="834"/>
                    </a:lnTo>
                    <a:lnTo>
                      <a:pt x="199" y="810"/>
                    </a:lnTo>
                    <a:lnTo>
                      <a:pt x="214" y="787"/>
                    </a:lnTo>
                    <a:lnTo>
                      <a:pt x="232" y="763"/>
                    </a:lnTo>
                    <a:lnTo>
                      <a:pt x="266" y="719"/>
                    </a:lnTo>
                    <a:lnTo>
                      <a:pt x="304" y="676"/>
                    </a:lnTo>
                    <a:lnTo>
                      <a:pt x="342" y="636"/>
                    </a:lnTo>
                    <a:lnTo>
                      <a:pt x="381" y="598"/>
                    </a:lnTo>
                    <a:lnTo>
                      <a:pt x="425" y="561"/>
                    </a:lnTo>
                    <a:lnTo>
                      <a:pt x="468" y="526"/>
                    </a:lnTo>
                    <a:lnTo>
                      <a:pt x="493" y="509"/>
                    </a:lnTo>
                    <a:lnTo>
                      <a:pt x="517" y="494"/>
                    </a:lnTo>
                    <a:lnTo>
                      <a:pt x="537" y="477"/>
                    </a:lnTo>
                    <a:lnTo>
                      <a:pt x="562" y="464"/>
                    </a:lnTo>
                    <a:lnTo>
                      <a:pt x="588" y="448"/>
                    </a:lnTo>
                    <a:lnTo>
                      <a:pt x="612" y="435"/>
                    </a:lnTo>
                    <a:lnTo>
                      <a:pt x="638" y="420"/>
                    </a:lnTo>
                    <a:lnTo>
                      <a:pt x="661" y="410"/>
                    </a:lnTo>
                    <a:lnTo>
                      <a:pt x="689" y="396"/>
                    </a:lnTo>
                    <a:lnTo>
                      <a:pt x="715" y="385"/>
                    </a:lnTo>
                    <a:lnTo>
                      <a:pt x="740" y="375"/>
                    </a:lnTo>
                    <a:lnTo>
                      <a:pt x="768" y="363"/>
                    </a:lnTo>
                    <a:lnTo>
                      <a:pt x="795" y="355"/>
                    </a:lnTo>
                    <a:lnTo>
                      <a:pt x="823" y="346"/>
                    </a:lnTo>
                    <a:lnTo>
                      <a:pt x="852" y="337"/>
                    </a:lnTo>
                    <a:lnTo>
                      <a:pt x="879" y="328"/>
                    </a:lnTo>
                    <a:lnTo>
                      <a:pt x="908" y="323"/>
                    </a:lnTo>
                    <a:lnTo>
                      <a:pt x="936" y="316"/>
                    </a:lnTo>
                    <a:lnTo>
                      <a:pt x="964" y="312"/>
                    </a:lnTo>
                    <a:lnTo>
                      <a:pt x="993" y="306"/>
                    </a:lnTo>
                    <a:lnTo>
                      <a:pt x="1023" y="302"/>
                    </a:lnTo>
                    <a:lnTo>
                      <a:pt x="1052" y="298"/>
                    </a:lnTo>
                    <a:lnTo>
                      <a:pt x="1082" y="295"/>
                    </a:lnTo>
                    <a:lnTo>
                      <a:pt x="1112" y="294"/>
                    </a:lnTo>
                    <a:lnTo>
                      <a:pt x="1143" y="294"/>
                    </a:lnTo>
                    <a:lnTo>
                      <a:pt x="1172" y="291"/>
                    </a:lnTo>
                    <a:lnTo>
                      <a:pt x="1173" y="291"/>
                    </a:lnTo>
                    <a:lnTo>
                      <a:pt x="1173" y="0"/>
                    </a:lnTo>
                    <a:lnTo>
                      <a:pt x="1760" y="585"/>
                    </a:lnTo>
                    <a:lnTo>
                      <a:pt x="1173" y="1172"/>
                    </a:lnTo>
                    <a:lnTo>
                      <a:pt x="1173" y="87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00"/>
                  </a:gs>
                  <a:gs pos="100000">
                    <a:srgbClr val="475E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200">
                  <a:solidFill>
                    <a:srgbClr val="0000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0" name="Freeform 8"/>
              <p:cNvSpPr>
                <a:spLocks/>
              </p:cNvSpPr>
              <p:nvPr/>
            </p:nvSpPr>
            <p:spPr bwMode="auto">
              <a:xfrm>
                <a:off x="1020" y="1183"/>
                <a:ext cx="490" cy="587"/>
              </a:xfrm>
              <a:custGeom>
                <a:avLst/>
                <a:gdLst>
                  <a:gd name="T0" fmla="*/ 881 w 1471"/>
                  <a:gd name="T1" fmla="*/ 617 h 1760"/>
                  <a:gd name="T2" fmla="*/ 886 w 1471"/>
                  <a:gd name="T3" fmla="*/ 676 h 1760"/>
                  <a:gd name="T4" fmla="*/ 897 w 1471"/>
                  <a:gd name="T5" fmla="*/ 732 h 1760"/>
                  <a:gd name="T6" fmla="*/ 915 w 1471"/>
                  <a:gd name="T7" fmla="*/ 790 h 1760"/>
                  <a:gd name="T8" fmla="*/ 936 w 1471"/>
                  <a:gd name="T9" fmla="*/ 842 h 1760"/>
                  <a:gd name="T10" fmla="*/ 965 w 1471"/>
                  <a:gd name="T11" fmla="*/ 892 h 1760"/>
                  <a:gd name="T12" fmla="*/ 995 w 1471"/>
                  <a:gd name="T13" fmla="*/ 937 h 1760"/>
                  <a:gd name="T14" fmla="*/ 1031 w 1471"/>
                  <a:gd name="T15" fmla="*/ 980 h 1760"/>
                  <a:gd name="T16" fmla="*/ 1072 w 1471"/>
                  <a:gd name="T17" fmla="*/ 1019 h 1760"/>
                  <a:gd name="T18" fmla="*/ 1115 w 1471"/>
                  <a:gd name="T19" fmla="*/ 1056 h 1760"/>
                  <a:gd name="T20" fmla="*/ 1162 w 1471"/>
                  <a:gd name="T21" fmla="*/ 1087 h 1760"/>
                  <a:gd name="T22" fmla="*/ 1211 w 1471"/>
                  <a:gd name="T23" fmla="*/ 1116 h 1760"/>
                  <a:gd name="T24" fmla="*/ 1265 w 1471"/>
                  <a:gd name="T25" fmla="*/ 1138 h 1760"/>
                  <a:gd name="T26" fmla="*/ 1318 w 1471"/>
                  <a:gd name="T27" fmla="*/ 1154 h 1760"/>
                  <a:gd name="T28" fmla="*/ 1376 w 1471"/>
                  <a:gd name="T29" fmla="*/ 1166 h 1760"/>
                  <a:gd name="T30" fmla="*/ 1437 w 1471"/>
                  <a:gd name="T31" fmla="*/ 1172 h 1760"/>
                  <a:gd name="T32" fmla="*/ 1470 w 1471"/>
                  <a:gd name="T33" fmla="*/ 1172 h 1760"/>
                  <a:gd name="T34" fmla="*/ 1467 w 1471"/>
                  <a:gd name="T35" fmla="*/ 1760 h 1760"/>
                  <a:gd name="T36" fmla="*/ 1406 w 1471"/>
                  <a:gd name="T37" fmla="*/ 1757 h 1760"/>
                  <a:gd name="T38" fmla="*/ 1346 w 1471"/>
                  <a:gd name="T39" fmla="*/ 1753 h 1760"/>
                  <a:gd name="T40" fmla="*/ 1287 w 1471"/>
                  <a:gd name="T41" fmla="*/ 1745 h 1760"/>
                  <a:gd name="T42" fmla="*/ 1230 w 1471"/>
                  <a:gd name="T43" fmla="*/ 1735 h 1760"/>
                  <a:gd name="T44" fmla="*/ 1173 w 1471"/>
                  <a:gd name="T45" fmla="*/ 1723 h 1760"/>
                  <a:gd name="T46" fmla="*/ 1117 w 1471"/>
                  <a:gd name="T47" fmla="*/ 1708 h 1760"/>
                  <a:gd name="T48" fmla="*/ 1062 w 1471"/>
                  <a:gd name="T49" fmla="*/ 1688 h 1760"/>
                  <a:gd name="T50" fmla="*/ 1009 w 1471"/>
                  <a:gd name="T51" fmla="*/ 1668 h 1760"/>
                  <a:gd name="T52" fmla="*/ 955 w 1471"/>
                  <a:gd name="T53" fmla="*/ 1644 h 1760"/>
                  <a:gd name="T54" fmla="*/ 906 w 1471"/>
                  <a:gd name="T55" fmla="*/ 1619 h 1760"/>
                  <a:gd name="T56" fmla="*/ 859 w 1471"/>
                  <a:gd name="T57" fmla="*/ 1590 h 1760"/>
                  <a:gd name="T58" fmla="*/ 811 w 1471"/>
                  <a:gd name="T59" fmla="*/ 1560 h 1760"/>
                  <a:gd name="T60" fmla="*/ 762 w 1471"/>
                  <a:gd name="T61" fmla="*/ 1527 h 1760"/>
                  <a:gd name="T62" fmla="*/ 677 w 1471"/>
                  <a:gd name="T63" fmla="*/ 1456 h 1760"/>
                  <a:gd name="T64" fmla="*/ 598 w 1471"/>
                  <a:gd name="T65" fmla="*/ 1375 h 1760"/>
                  <a:gd name="T66" fmla="*/ 526 w 1471"/>
                  <a:gd name="T67" fmla="*/ 1288 h 1760"/>
                  <a:gd name="T68" fmla="*/ 493 w 1471"/>
                  <a:gd name="T69" fmla="*/ 1241 h 1760"/>
                  <a:gd name="T70" fmla="*/ 463 w 1471"/>
                  <a:gd name="T71" fmla="*/ 1194 h 1760"/>
                  <a:gd name="T72" fmla="*/ 435 w 1471"/>
                  <a:gd name="T73" fmla="*/ 1146 h 1760"/>
                  <a:gd name="T74" fmla="*/ 409 w 1471"/>
                  <a:gd name="T75" fmla="*/ 1096 h 1760"/>
                  <a:gd name="T76" fmla="*/ 384 w 1471"/>
                  <a:gd name="T77" fmla="*/ 1044 h 1760"/>
                  <a:gd name="T78" fmla="*/ 363 w 1471"/>
                  <a:gd name="T79" fmla="*/ 989 h 1760"/>
                  <a:gd name="T80" fmla="*/ 345 w 1471"/>
                  <a:gd name="T81" fmla="*/ 936 h 1760"/>
                  <a:gd name="T82" fmla="*/ 330 w 1471"/>
                  <a:gd name="T83" fmla="*/ 881 h 1760"/>
                  <a:gd name="T84" fmla="*/ 316 w 1471"/>
                  <a:gd name="T85" fmla="*/ 824 h 1760"/>
                  <a:gd name="T86" fmla="*/ 305 w 1471"/>
                  <a:gd name="T87" fmla="*/ 765 h 1760"/>
                  <a:gd name="T88" fmla="*/ 298 w 1471"/>
                  <a:gd name="T89" fmla="*/ 707 h 1760"/>
                  <a:gd name="T90" fmla="*/ 294 w 1471"/>
                  <a:gd name="T91" fmla="*/ 649 h 1760"/>
                  <a:gd name="T92" fmla="*/ 294 w 1471"/>
                  <a:gd name="T93" fmla="*/ 587 h 1760"/>
                  <a:gd name="T94" fmla="*/ 587 w 1471"/>
                  <a:gd name="T95" fmla="*/ 0 h 1760"/>
                  <a:gd name="T96" fmla="*/ 881 w 1471"/>
                  <a:gd name="T97" fmla="*/ 587 h 17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471"/>
                  <a:gd name="T148" fmla="*/ 0 h 1760"/>
                  <a:gd name="T149" fmla="*/ 1471 w 1471"/>
                  <a:gd name="T150" fmla="*/ 1760 h 176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471" h="1760">
                    <a:moveTo>
                      <a:pt x="881" y="587"/>
                    </a:moveTo>
                    <a:lnTo>
                      <a:pt x="881" y="617"/>
                    </a:lnTo>
                    <a:lnTo>
                      <a:pt x="882" y="646"/>
                    </a:lnTo>
                    <a:lnTo>
                      <a:pt x="886" y="676"/>
                    </a:lnTo>
                    <a:lnTo>
                      <a:pt x="892" y="705"/>
                    </a:lnTo>
                    <a:lnTo>
                      <a:pt x="897" y="732"/>
                    </a:lnTo>
                    <a:lnTo>
                      <a:pt x="906" y="761"/>
                    </a:lnTo>
                    <a:lnTo>
                      <a:pt x="915" y="790"/>
                    </a:lnTo>
                    <a:lnTo>
                      <a:pt x="925" y="816"/>
                    </a:lnTo>
                    <a:lnTo>
                      <a:pt x="936" y="842"/>
                    </a:lnTo>
                    <a:lnTo>
                      <a:pt x="950" y="867"/>
                    </a:lnTo>
                    <a:lnTo>
                      <a:pt x="965" y="892"/>
                    </a:lnTo>
                    <a:lnTo>
                      <a:pt x="980" y="915"/>
                    </a:lnTo>
                    <a:lnTo>
                      <a:pt x="995" y="937"/>
                    </a:lnTo>
                    <a:lnTo>
                      <a:pt x="1013" y="958"/>
                    </a:lnTo>
                    <a:lnTo>
                      <a:pt x="1031" y="980"/>
                    </a:lnTo>
                    <a:lnTo>
                      <a:pt x="1052" y="1001"/>
                    </a:lnTo>
                    <a:lnTo>
                      <a:pt x="1072" y="1019"/>
                    </a:lnTo>
                    <a:lnTo>
                      <a:pt x="1093" y="1040"/>
                    </a:lnTo>
                    <a:lnTo>
                      <a:pt x="1115" y="1056"/>
                    </a:lnTo>
                    <a:lnTo>
                      <a:pt x="1140" y="1073"/>
                    </a:lnTo>
                    <a:lnTo>
                      <a:pt x="1162" y="1087"/>
                    </a:lnTo>
                    <a:lnTo>
                      <a:pt x="1186" y="1103"/>
                    </a:lnTo>
                    <a:lnTo>
                      <a:pt x="1211" y="1116"/>
                    </a:lnTo>
                    <a:lnTo>
                      <a:pt x="1237" y="1128"/>
                    </a:lnTo>
                    <a:lnTo>
                      <a:pt x="1265" y="1138"/>
                    </a:lnTo>
                    <a:lnTo>
                      <a:pt x="1291" y="1146"/>
                    </a:lnTo>
                    <a:lnTo>
                      <a:pt x="1318" y="1154"/>
                    </a:lnTo>
                    <a:lnTo>
                      <a:pt x="1347" y="1162"/>
                    </a:lnTo>
                    <a:lnTo>
                      <a:pt x="1376" y="1166"/>
                    </a:lnTo>
                    <a:lnTo>
                      <a:pt x="1406" y="1171"/>
                    </a:lnTo>
                    <a:lnTo>
                      <a:pt x="1437" y="1172"/>
                    </a:lnTo>
                    <a:lnTo>
                      <a:pt x="1467" y="1172"/>
                    </a:lnTo>
                    <a:lnTo>
                      <a:pt x="1470" y="1172"/>
                    </a:lnTo>
                    <a:lnTo>
                      <a:pt x="1471" y="1760"/>
                    </a:lnTo>
                    <a:lnTo>
                      <a:pt x="1467" y="1760"/>
                    </a:lnTo>
                    <a:lnTo>
                      <a:pt x="1437" y="1760"/>
                    </a:lnTo>
                    <a:lnTo>
                      <a:pt x="1406" y="1757"/>
                    </a:lnTo>
                    <a:lnTo>
                      <a:pt x="1376" y="1757"/>
                    </a:lnTo>
                    <a:lnTo>
                      <a:pt x="1346" y="1753"/>
                    </a:lnTo>
                    <a:lnTo>
                      <a:pt x="1317" y="1752"/>
                    </a:lnTo>
                    <a:lnTo>
                      <a:pt x="1287" y="1745"/>
                    </a:lnTo>
                    <a:lnTo>
                      <a:pt x="1258" y="1741"/>
                    </a:lnTo>
                    <a:lnTo>
                      <a:pt x="1230" y="1735"/>
                    </a:lnTo>
                    <a:lnTo>
                      <a:pt x="1202" y="1730"/>
                    </a:lnTo>
                    <a:lnTo>
                      <a:pt x="1173" y="1723"/>
                    </a:lnTo>
                    <a:lnTo>
                      <a:pt x="1146" y="1717"/>
                    </a:lnTo>
                    <a:lnTo>
                      <a:pt x="1117" y="1708"/>
                    </a:lnTo>
                    <a:lnTo>
                      <a:pt x="1089" y="1698"/>
                    </a:lnTo>
                    <a:lnTo>
                      <a:pt x="1062" y="1688"/>
                    </a:lnTo>
                    <a:lnTo>
                      <a:pt x="1036" y="1679"/>
                    </a:lnTo>
                    <a:lnTo>
                      <a:pt x="1009" y="1668"/>
                    </a:lnTo>
                    <a:lnTo>
                      <a:pt x="983" y="1658"/>
                    </a:lnTo>
                    <a:lnTo>
                      <a:pt x="955" y="1644"/>
                    </a:lnTo>
                    <a:lnTo>
                      <a:pt x="932" y="1632"/>
                    </a:lnTo>
                    <a:lnTo>
                      <a:pt x="906" y="1619"/>
                    </a:lnTo>
                    <a:lnTo>
                      <a:pt x="882" y="1604"/>
                    </a:lnTo>
                    <a:lnTo>
                      <a:pt x="859" y="1590"/>
                    </a:lnTo>
                    <a:lnTo>
                      <a:pt x="834" y="1574"/>
                    </a:lnTo>
                    <a:lnTo>
                      <a:pt x="811" y="1560"/>
                    </a:lnTo>
                    <a:lnTo>
                      <a:pt x="787" y="1544"/>
                    </a:lnTo>
                    <a:lnTo>
                      <a:pt x="762" y="1527"/>
                    </a:lnTo>
                    <a:lnTo>
                      <a:pt x="719" y="1492"/>
                    </a:lnTo>
                    <a:lnTo>
                      <a:pt x="677" y="1456"/>
                    </a:lnTo>
                    <a:lnTo>
                      <a:pt x="636" y="1415"/>
                    </a:lnTo>
                    <a:lnTo>
                      <a:pt x="598" y="1375"/>
                    </a:lnTo>
                    <a:lnTo>
                      <a:pt x="560" y="1333"/>
                    </a:lnTo>
                    <a:lnTo>
                      <a:pt x="526" y="1288"/>
                    </a:lnTo>
                    <a:lnTo>
                      <a:pt x="508" y="1266"/>
                    </a:lnTo>
                    <a:lnTo>
                      <a:pt x="493" y="1241"/>
                    </a:lnTo>
                    <a:lnTo>
                      <a:pt x="478" y="1219"/>
                    </a:lnTo>
                    <a:lnTo>
                      <a:pt x="463" y="1194"/>
                    </a:lnTo>
                    <a:lnTo>
                      <a:pt x="446" y="1171"/>
                    </a:lnTo>
                    <a:lnTo>
                      <a:pt x="435" y="1146"/>
                    </a:lnTo>
                    <a:lnTo>
                      <a:pt x="422" y="1120"/>
                    </a:lnTo>
                    <a:lnTo>
                      <a:pt x="409" y="1096"/>
                    </a:lnTo>
                    <a:lnTo>
                      <a:pt x="395" y="1070"/>
                    </a:lnTo>
                    <a:lnTo>
                      <a:pt x="384" y="1044"/>
                    </a:lnTo>
                    <a:lnTo>
                      <a:pt x="373" y="1018"/>
                    </a:lnTo>
                    <a:lnTo>
                      <a:pt x="363" y="989"/>
                    </a:lnTo>
                    <a:lnTo>
                      <a:pt x="355" y="965"/>
                    </a:lnTo>
                    <a:lnTo>
                      <a:pt x="345" y="936"/>
                    </a:lnTo>
                    <a:lnTo>
                      <a:pt x="337" y="907"/>
                    </a:lnTo>
                    <a:lnTo>
                      <a:pt x="330" y="881"/>
                    </a:lnTo>
                    <a:lnTo>
                      <a:pt x="322" y="852"/>
                    </a:lnTo>
                    <a:lnTo>
                      <a:pt x="316" y="824"/>
                    </a:lnTo>
                    <a:lnTo>
                      <a:pt x="311" y="794"/>
                    </a:lnTo>
                    <a:lnTo>
                      <a:pt x="305" y="765"/>
                    </a:lnTo>
                    <a:lnTo>
                      <a:pt x="302" y="736"/>
                    </a:lnTo>
                    <a:lnTo>
                      <a:pt x="298" y="707"/>
                    </a:lnTo>
                    <a:lnTo>
                      <a:pt x="295" y="676"/>
                    </a:lnTo>
                    <a:lnTo>
                      <a:pt x="294" y="649"/>
                    </a:lnTo>
                    <a:lnTo>
                      <a:pt x="294" y="617"/>
                    </a:lnTo>
                    <a:lnTo>
                      <a:pt x="294" y="587"/>
                    </a:lnTo>
                    <a:lnTo>
                      <a:pt x="0" y="587"/>
                    </a:lnTo>
                    <a:lnTo>
                      <a:pt x="587" y="0"/>
                    </a:lnTo>
                    <a:lnTo>
                      <a:pt x="1173" y="587"/>
                    </a:lnTo>
                    <a:lnTo>
                      <a:pt x="881" y="58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2F5E76"/>
                  </a:gs>
                  <a:gs pos="100000">
                    <a:srgbClr val="66CC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200">
                  <a:solidFill>
                    <a:srgbClr val="0000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1" name="Freeform 9"/>
              <p:cNvSpPr>
                <a:spLocks/>
              </p:cNvSpPr>
              <p:nvPr/>
            </p:nvSpPr>
            <p:spPr bwMode="auto">
              <a:xfrm>
                <a:off x="1314" y="1454"/>
                <a:ext cx="577" cy="413"/>
              </a:xfrm>
              <a:custGeom>
                <a:avLst/>
                <a:gdLst>
                  <a:gd name="T0" fmla="*/ 618 w 1730"/>
                  <a:gd name="T1" fmla="*/ 360 h 1238"/>
                  <a:gd name="T2" fmla="*/ 679 w 1730"/>
                  <a:gd name="T3" fmla="*/ 353 h 1238"/>
                  <a:gd name="T4" fmla="*/ 735 w 1730"/>
                  <a:gd name="T5" fmla="*/ 340 h 1238"/>
                  <a:gd name="T6" fmla="*/ 789 w 1730"/>
                  <a:gd name="T7" fmla="*/ 323 h 1238"/>
                  <a:gd name="T8" fmla="*/ 844 w 1730"/>
                  <a:gd name="T9" fmla="*/ 301 h 1238"/>
                  <a:gd name="T10" fmla="*/ 892 w 1730"/>
                  <a:gd name="T11" fmla="*/ 275 h 1238"/>
                  <a:gd name="T12" fmla="*/ 940 w 1730"/>
                  <a:gd name="T13" fmla="*/ 242 h 1238"/>
                  <a:gd name="T14" fmla="*/ 983 w 1730"/>
                  <a:gd name="T15" fmla="*/ 207 h 1238"/>
                  <a:gd name="T16" fmla="*/ 1022 w 1730"/>
                  <a:gd name="T17" fmla="*/ 168 h 1238"/>
                  <a:gd name="T18" fmla="*/ 1059 w 1730"/>
                  <a:gd name="T19" fmla="*/ 125 h 1238"/>
                  <a:gd name="T20" fmla="*/ 1089 w 1730"/>
                  <a:gd name="T21" fmla="*/ 76 h 1238"/>
                  <a:gd name="T22" fmla="*/ 1128 w 1730"/>
                  <a:gd name="T23" fmla="*/ 0 h 1238"/>
                  <a:gd name="T24" fmla="*/ 1730 w 1730"/>
                  <a:gd name="T25" fmla="*/ 92 h 1238"/>
                  <a:gd name="T26" fmla="*/ 1692 w 1730"/>
                  <a:gd name="T27" fmla="*/ 177 h 1238"/>
                  <a:gd name="T28" fmla="*/ 1670 w 1730"/>
                  <a:gd name="T29" fmla="*/ 229 h 1238"/>
                  <a:gd name="T30" fmla="*/ 1645 w 1730"/>
                  <a:gd name="T31" fmla="*/ 281 h 1238"/>
                  <a:gd name="T32" fmla="*/ 1619 w 1730"/>
                  <a:gd name="T33" fmla="*/ 331 h 1238"/>
                  <a:gd name="T34" fmla="*/ 1590 w 1730"/>
                  <a:gd name="T35" fmla="*/ 382 h 1238"/>
                  <a:gd name="T36" fmla="*/ 1561 w 1730"/>
                  <a:gd name="T37" fmla="*/ 429 h 1238"/>
                  <a:gd name="T38" fmla="*/ 1529 w 1730"/>
                  <a:gd name="T39" fmla="*/ 474 h 1238"/>
                  <a:gd name="T40" fmla="*/ 1456 w 1730"/>
                  <a:gd name="T41" fmla="*/ 562 h 1238"/>
                  <a:gd name="T42" fmla="*/ 1379 w 1730"/>
                  <a:gd name="T43" fmla="*/ 640 h 1238"/>
                  <a:gd name="T44" fmla="*/ 1291 w 1730"/>
                  <a:gd name="T45" fmla="*/ 712 h 1238"/>
                  <a:gd name="T46" fmla="*/ 1244 w 1730"/>
                  <a:gd name="T47" fmla="*/ 745 h 1238"/>
                  <a:gd name="T48" fmla="*/ 1197 w 1730"/>
                  <a:gd name="T49" fmla="*/ 775 h 1238"/>
                  <a:gd name="T50" fmla="*/ 1148 w 1730"/>
                  <a:gd name="T51" fmla="*/ 803 h 1238"/>
                  <a:gd name="T52" fmla="*/ 1098 w 1730"/>
                  <a:gd name="T53" fmla="*/ 828 h 1238"/>
                  <a:gd name="T54" fmla="*/ 1046 w 1730"/>
                  <a:gd name="T55" fmla="*/ 853 h 1238"/>
                  <a:gd name="T56" fmla="*/ 991 w 1730"/>
                  <a:gd name="T57" fmla="*/ 875 h 1238"/>
                  <a:gd name="T58" fmla="*/ 936 w 1730"/>
                  <a:gd name="T59" fmla="*/ 892 h 1238"/>
                  <a:gd name="T60" fmla="*/ 881 w 1730"/>
                  <a:gd name="T61" fmla="*/ 911 h 1238"/>
                  <a:gd name="T62" fmla="*/ 824 w 1730"/>
                  <a:gd name="T63" fmla="*/ 922 h 1238"/>
                  <a:gd name="T64" fmla="*/ 767 w 1730"/>
                  <a:gd name="T65" fmla="*/ 931 h 1238"/>
                  <a:gd name="T66" fmla="*/ 708 w 1730"/>
                  <a:gd name="T67" fmla="*/ 941 h 1238"/>
                  <a:gd name="T68" fmla="*/ 649 w 1730"/>
                  <a:gd name="T69" fmla="*/ 944 h 1238"/>
                  <a:gd name="T70" fmla="*/ 589 w 1730"/>
                  <a:gd name="T71" fmla="*/ 947 h 1238"/>
                  <a:gd name="T72" fmla="*/ 588 w 1730"/>
                  <a:gd name="T73" fmla="*/ 1238 h 1238"/>
                  <a:gd name="T74" fmla="*/ 588 w 1730"/>
                  <a:gd name="T75" fmla="*/ 66 h 123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730"/>
                  <a:gd name="T115" fmla="*/ 0 h 1238"/>
                  <a:gd name="T116" fmla="*/ 1730 w 1730"/>
                  <a:gd name="T117" fmla="*/ 1238 h 123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730" h="1238">
                    <a:moveTo>
                      <a:pt x="588" y="360"/>
                    </a:moveTo>
                    <a:lnTo>
                      <a:pt x="618" y="360"/>
                    </a:lnTo>
                    <a:lnTo>
                      <a:pt x="649" y="356"/>
                    </a:lnTo>
                    <a:lnTo>
                      <a:pt x="679" y="353"/>
                    </a:lnTo>
                    <a:lnTo>
                      <a:pt x="707" y="346"/>
                    </a:lnTo>
                    <a:lnTo>
                      <a:pt x="735" y="340"/>
                    </a:lnTo>
                    <a:lnTo>
                      <a:pt x="763" y="333"/>
                    </a:lnTo>
                    <a:lnTo>
                      <a:pt x="789" y="323"/>
                    </a:lnTo>
                    <a:lnTo>
                      <a:pt x="817" y="314"/>
                    </a:lnTo>
                    <a:lnTo>
                      <a:pt x="844" y="301"/>
                    </a:lnTo>
                    <a:lnTo>
                      <a:pt x="867" y="288"/>
                    </a:lnTo>
                    <a:lnTo>
                      <a:pt x="892" y="275"/>
                    </a:lnTo>
                    <a:lnTo>
                      <a:pt x="915" y="259"/>
                    </a:lnTo>
                    <a:lnTo>
                      <a:pt x="940" y="242"/>
                    </a:lnTo>
                    <a:lnTo>
                      <a:pt x="961" y="225"/>
                    </a:lnTo>
                    <a:lnTo>
                      <a:pt x="983" y="207"/>
                    </a:lnTo>
                    <a:lnTo>
                      <a:pt x="1002" y="188"/>
                    </a:lnTo>
                    <a:lnTo>
                      <a:pt x="1022" y="168"/>
                    </a:lnTo>
                    <a:lnTo>
                      <a:pt x="1042" y="145"/>
                    </a:lnTo>
                    <a:lnTo>
                      <a:pt x="1059" y="125"/>
                    </a:lnTo>
                    <a:lnTo>
                      <a:pt x="1075" y="101"/>
                    </a:lnTo>
                    <a:lnTo>
                      <a:pt x="1089" y="76"/>
                    </a:lnTo>
                    <a:lnTo>
                      <a:pt x="1105" y="53"/>
                    </a:lnTo>
                    <a:lnTo>
                      <a:pt x="1128" y="0"/>
                    </a:lnTo>
                    <a:lnTo>
                      <a:pt x="1460" y="344"/>
                    </a:lnTo>
                    <a:lnTo>
                      <a:pt x="1730" y="92"/>
                    </a:lnTo>
                    <a:lnTo>
                      <a:pt x="1705" y="140"/>
                    </a:lnTo>
                    <a:lnTo>
                      <a:pt x="1692" y="177"/>
                    </a:lnTo>
                    <a:lnTo>
                      <a:pt x="1680" y="203"/>
                    </a:lnTo>
                    <a:lnTo>
                      <a:pt x="1670" y="229"/>
                    </a:lnTo>
                    <a:lnTo>
                      <a:pt x="1659" y="255"/>
                    </a:lnTo>
                    <a:lnTo>
                      <a:pt x="1645" y="281"/>
                    </a:lnTo>
                    <a:lnTo>
                      <a:pt x="1633" y="307"/>
                    </a:lnTo>
                    <a:lnTo>
                      <a:pt x="1619" y="331"/>
                    </a:lnTo>
                    <a:lnTo>
                      <a:pt x="1607" y="357"/>
                    </a:lnTo>
                    <a:lnTo>
                      <a:pt x="1590" y="382"/>
                    </a:lnTo>
                    <a:lnTo>
                      <a:pt x="1576" y="404"/>
                    </a:lnTo>
                    <a:lnTo>
                      <a:pt x="1561" y="429"/>
                    </a:lnTo>
                    <a:lnTo>
                      <a:pt x="1546" y="451"/>
                    </a:lnTo>
                    <a:lnTo>
                      <a:pt x="1529" y="474"/>
                    </a:lnTo>
                    <a:lnTo>
                      <a:pt x="1495" y="519"/>
                    </a:lnTo>
                    <a:lnTo>
                      <a:pt x="1456" y="562"/>
                    </a:lnTo>
                    <a:lnTo>
                      <a:pt x="1418" y="602"/>
                    </a:lnTo>
                    <a:lnTo>
                      <a:pt x="1379" y="640"/>
                    </a:lnTo>
                    <a:lnTo>
                      <a:pt x="1336" y="677"/>
                    </a:lnTo>
                    <a:lnTo>
                      <a:pt x="1291" y="712"/>
                    </a:lnTo>
                    <a:lnTo>
                      <a:pt x="1268" y="729"/>
                    </a:lnTo>
                    <a:lnTo>
                      <a:pt x="1244" y="745"/>
                    </a:lnTo>
                    <a:lnTo>
                      <a:pt x="1222" y="762"/>
                    </a:lnTo>
                    <a:lnTo>
                      <a:pt x="1197" y="775"/>
                    </a:lnTo>
                    <a:lnTo>
                      <a:pt x="1172" y="790"/>
                    </a:lnTo>
                    <a:lnTo>
                      <a:pt x="1148" y="803"/>
                    </a:lnTo>
                    <a:lnTo>
                      <a:pt x="1122" y="818"/>
                    </a:lnTo>
                    <a:lnTo>
                      <a:pt x="1098" y="828"/>
                    </a:lnTo>
                    <a:lnTo>
                      <a:pt x="1072" y="843"/>
                    </a:lnTo>
                    <a:lnTo>
                      <a:pt x="1046" y="853"/>
                    </a:lnTo>
                    <a:lnTo>
                      <a:pt x="1020" y="864"/>
                    </a:lnTo>
                    <a:lnTo>
                      <a:pt x="991" y="875"/>
                    </a:lnTo>
                    <a:lnTo>
                      <a:pt x="965" y="883"/>
                    </a:lnTo>
                    <a:lnTo>
                      <a:pt x="936" y="892"/>
                    </a:lnTo>
                    <a:lnTo>
                      <a:pt x="909" y="901"/>
                    </a:lnTo>
                    <a:lnTo>
                      <a:pt x="881" y="911"/>
                    </a:lnTo>
                    <a:lnTo>
                      <a:pt x="853" y="916"/>
                    </a:lnTo>
                    <a:lnTo>
                      <a:pt x="824" y="922"/>
                    </a:lnTo>
                    <a:lnTo>
                      <a:pt x="795" y="926"/>
                    </a:lnTo>
                    <a:lnTo>
                      <a:pt x="767" y="931"/>
                    </a:lnTo>
                    <a:lnTo>
                      <a:pt x="737" y="937"/>
                    </a:lnTo>
                    <a:lnTo>
                      <a:pt x="708" y="941"/>
                    </a:lnTo>
                    <a:lnTo>
                      <a:pt x="679" y="943"/>
                    </a:lnTo>
                    <a:lnTo>
                      <a:pt x="649" y="944"/>
                    </a:lnTo>
                    <a:lnTo>
                      <a:pt x="618" y="944"/>
                    </a:lnTo>
                    <a:lnTo>
                      <a:pt x="589" y="947"/>
                    </a:lnTo>
                    <a:lnTo>
                      <a:pt x="588" y="947"/>
                    </a:lnTo>
                    <a:lnTo>
                      <a:pt x="588" y="1238"/>
                    </a:lnTo>
                    <a:lnTo>
                      <a:pt x="0" y="653"/>
                    </a:lnTo>
                    <a:lnTo>
                      <a:pt x="588" y="66"/>
                    </a:lnTo>
                    <a:lnTo>
                      <a:pt x="588" y="36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74776"/>
                  </a:gs>
                  <a:gs pos="100000">
                    <a:srgbClr val="9999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200">
                  <a:solidFill>
                    <a:srgbClr val="0000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1784" y="1039"/>
              <a:ext cx="2493" cy="2496"/>
              <a:chOff x="1746" y="1345"/>
              <a:chExt cx="2220" cy="2220"/>
            </a:xfrm>
          </p:grpSpPr>
          <p:sp>
            <p:nvSpPr>
              <p:cNvPr id="36" name="AutoShape 11"/>
              <p:cNvSpPr>
                <a:spLocks noChangeArrowheads="1"/>
              </p:cNvSpPr>
              <p:nvPr/>
            </p:nvSpPr>
            <p:spPr bwMode="auto">
              <a:xfrm>
                <a:off x="1746" y="1345"/>
                <a:ext cx="2220" cy="2220"/>
              </a:xfrm>
              <a:custGeom>
                <a:avLst/>
                <a:gdLst>
                  <a:gd name="T0" fmla="*/ 1110 w 21600"/>
                  <a:gd name="T1" fmla="*/ 0 h 21600"/>
                  <a:gd name="T2" fmla="*/ 325 w 21600"/>
                  <a:gd name="T3" fmla="*/ 325 h 21600"/>
                  <a:gd name="T4" fmla="*/ 0 w 21600"/>
                  <a:gd name="T5" fmla="*/ 1110 h 21600"/>
                  <a:gd name="T6" fmla="*/ 325 w 21600"/>
                  <a:gd name="T7" fmla="*/ 1895 h 21600"/>
                  <a:gd name="T8" fmla="*/ 1110 w 21600"/>
                  <a:gd name="T9" fmla="*/ 2220 h 21600"/>
                  <a:gd name="T10" fmla="*/ 1895 w 21600"/>
                  <a:gd name="T11" fmla="*/ 1895 h 21600"/>
                  <a:gd name="T12" fmla="*/ 2220 w 21600"/>
                  <a:gd name="T13" fmla="*/ 1110 h 21600"/>
                  <a:gd name="T14" fmla="*/ 1895 w 21600"/>
                  <a:gd name="T15" fmla="*/ 325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2 w 21600"/>
                  <a:gd name="T25" fmla="*/ 3162 h 21600"/>
                  <a:gd name="T26" fmla="*/ 18438 w 21600"/>
                  <a:gd name="T27" fmla="*/ 18438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677" y="10800"/>
                    </a:moveTo>
                    <a:cubicBezTo>
                      <a:pt x="3677" y="14734"/>
                      <a:pt x="6866" y="17923"/>
                      <a:pt x="10800" y="17923"/>
                    </a:cubicBezTo>
                    <a:cubicBezTo>
                      <a:pt x="14734" y="17923"/>
                      <a:pt x="17923" y="14734"/>
                      <a:pt x="17923" y="10800"/>
                    </a:cubicBezTo>
                    <a:cubicBezTo>
                      <a:pt x="17923" y="6866"/>
                      <a:pt x="14734" y="3677"/>
                      <a:pt x="10800" y="3677"/>
                    </a:cubicBezTo>
                    <a:cubicBezTo>
                      <a:pt x="6866" y="3677"/>
                      <a:pt x="3677" y="6866"/>
                      <a:pt x="3677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966B0">
                      <a:alpha val="60001"/>
                    </a:srgbClr>
                  </a:gs>
                  <a:gs pos="100000">
                    <a:srgbClr val="3F2F51">
                      <a:alpha val="6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200">
                  <a:solidFill>
                    <a:srgbClr val="0000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7" name="AutoShape 12"/>
              <p:cNvSpPr>
                <a:spLocks noChangeArrowheads="1"/>
              </p:cNvSpPr>
              <p:nvPr/>
            </p:nvSpPr>
            <p:spPr bwMode="auto">
              <a:xfrm rot="4358086">
                <a:off x="1751" y="1350"/>
                <a:ext cx="2210" cy="2209"/>
              </a:xfrm>
              <a:custGeom>
                <a:avLst/>
                <a:gdLst>
                  <a:gd name="T0" fmla="*/ 1105 w 21600"/>
                  <a:gd name="T1" fmla="*/ 0 h 21600"/>
                  <a:gd name="T2" fmla="*/ 184 w 21600"/>
                  <a:gd name="T3" fmla="*/ 1078 h 21600"/>
                  <a:gd name="T4" fmla="*/ 1105 w 21600"/>
                  <a:gd name="T5" fmla="*/ 368 h 21600"/>
                  <a:gd name="T6" fmla="*/ 2026 w 21600"/>
                  <a:gd name="T7" fmla="*/ 107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62 w 21600"/>
                  <a:gd name="T13" fmla="*/ 0 h 21600"/>
                  <a:gd name="T14" fmla="*/ 21238 w 21600"/>
                  <a:gd name="T15" fmla="*/ 1264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597" y="10590"/>
                    </a:moveTo>
                    <a:cubicBezTo>
                      <a:pt x="3710" y="6693"/>
                      <a:pt x="6902" y="3593"/>
                      <a:pt x="10800" y="3594"/>
                    </a:cubicBezTo>
                    <a:cubicBezTo>
                      <a:pt x="14697" y="3594"/>
                      <a:pt x="17889" y="6693"/>
                      <a:pt x="18002" y="10590"/>
                    </a:cubicBezTo>
                    <a:lnTo>
                      <a:pt x="21595" y="10485"/>
                    </a:lnTo>
                    <a:cubicBezTo>
                      <a:pt x="21425" y="4645"/>
                      <a:pt x="16642" y="-1"/>
                      <a:pt x="10799" y="0"/>
                    </a:cubicBezTo>
                    <a:cubicBezTo>
                      <a:pt x="4957" y="0"/>
                      <a:pt x="174" y="4645"/>
                      <a:pt x="4" y="1048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CC00">
                      <a:alpha val="60001"/>
                    </a:srgbClr>
                  </a:gs>
                  <a:gs pos="100000">
                    <a:srgbClr val="475E00">
                      <a:alpha val="60001"/>
                    </a:srgbClr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200">
                  <a:solidFill>
                    <a:srgbClr val="0000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2480" y="3051"/>
              <a:ext cx="568" cy="567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안전조회</a:t>
              </a:r>
              <a:endParaRPr kumimoji="1" lang="en-US" altLang="ko-KR" sz="13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875" y="2680"/>
              <a:ext cx="567" cy="567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신규채용자</a:t>
              </a:r>
              <a:endParaRPr kumimoji="1" lang="en-US" altLang="ko-KR" sz="13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교육</a:t>
              </a: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2287" y="1013"/>
              <a:ext cx="567" cy="567"/>
            </a:xfrm>
            <a:prstGeom prst="ellipse">
              <a:avLst/>
            </a:prstGeom>
            <a:gradFill rotWithShape="0">
              <a:gsLst>
                <a:gs pos="0">
                  <a:srgbClr val="99CC00"/>
                </a:gs>
                <a:gs pos="100000">
                  <a:srgbClr val="475E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위규사항</a:t>
              </a:r>
              <a:endParaRPr kumimoji="1" lang="en-US" altLang="ko-KR" sz="13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공유 및 조치</a:t>
              </a:r>
              <a:endParaRPr kumimoji="1" lang="en-US" altLang="ko-KR" sz="13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796" y="1428"/>
              <a:ext cx="567" cy="567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순회점검</a:t>
              </a:r>
              <a:endParaRPr kumimoji="1" lang="en-US" altLang="ko-KR" sz="13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2979" y="923"/>
              <a:ext cx="567" cy="567"/>
            </a:xfrm>
            <a:prstGeom prst="ellipse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2F5E76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중식전후</a:t>
              </a:r>
              <a:endParaRPr kumimoji="1" lang="ko-KR" altLang="en-US" sz="13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점검</a:t>
              </a: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3943" y="1903"/>
              <a:ext cx="567" cy="567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ㅁ갸미"/>
                </a:rPr>
                <a:t>위규사항</a:t>
              </a:r>
              <a:endParaRPr kumimoji="1"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ㅁ갸미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ㅁ갸미"/>
                </a:rPr>
                <a:t>공유 및 조치</a:t>
              </a:r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3769" y="2589"/>
              <a:ext cx="567" cy="567"/>
            </a:xfrm>
            <a:prstGeom prst="ellipse">
              <a:avLst/>
            </a:prstGeom>
            <a:gradFill rotWithShape="0">
              <a:gsLst>
                <a:gs pos="0">
                  <a:srgbClr val="99CC00"/>
                </a:gs>
                <a:gs pos="100000">
                  <a:srgbClr val="475E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정리정돈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확인점검</a:t>
              </a: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3273" y="3023"/>
              <a:ext cx="567" cy="567"/>
            </a:xfrm>
            <a:prstGeom prst="ellipse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2F5E76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3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TBM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3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kumimoji="1" lang="ko-KR" altLang="en-US" sz="13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야간작업전</a:t>
              </a:r>
              <a:r>
                <a:rPr kumimoji="1" lang="en-US" altLang="ko-KR" sz="130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660" y="2074"/>
              <a:ext cx="567" cy="567"/>
            </a:xfrm>
            <a:prstGeom prst="ellipse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2F5E76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작업전</a:t>
              </a:r>
              <a:endParaRPr kumimoji="1" lang="en-US" altLang="ko-KR" sz="13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안전점검</a:t>
              </a:r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3614" y="1273"/>
              <a:ext cx="567" cy="567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오후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순회점검</a:t>
              </a:r>
            </a:p>
          </p:txBody>
        </p:sp>
        <p:pic>
          <p:nvPicPr>
            <p:cNvPr id="24" name="Picture 23" descr="볼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8" y="3042"/>
              <a:ext cx="568" cy="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4" descr="볼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94" y="2688"/>
              <a:ext cx="562" cy="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5" descr="볼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09" y="1002"/>
              <a:ext cx="567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6" descr="볼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12" y="1414"/>
              <a:ext cx="567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7" descr="볼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93" y="902"/>
              <a:ext cx="567" cy="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8" descr="볼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4" y="1258"/>
              <a:ext cx="567" cy="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9" descr="볼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71" y="2583"/>
              <a:ext cx="567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0" descr="볼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5" y="2991"/>
              <a:ext cx="567" cy="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1" descr="볼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79" y="2060"/>
              <a:ext cx="567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2" descr="볼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67" y="1897"/>
              <a:ext cx="537" cy="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Oval 38"/>
            <p:cNvSpPr>
              <a:spLocks noChangeArrowheads="1"/>
            </p:cNvSpPr>
            <p:nvPr/>
          </p:nvSpPr>
          <p:spPr bwMode="auto">
            <a:xfrm>
              <a:off x="3468" y="3581"/>
              <a:ext cx="567" cy="567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3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야간작업</a:t>
              </a:r>
              <a:endParaRPr kumimoji="1" lang="ko-KR" altLang="en-US" sz="1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35" name="Picture 39" descr="볼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76" y="3573"/>
              <a:ext cx="567" cy="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Line 124"/>
          <p:cNvSpPr>
            <a:spLocks noChangeShapeType="1"/>
          </p:cNvSpPr>
          <p:nvPr/>
        </p:nvSpPr>
        <p:spPr bwMode="auto">
          <a:xfrm>
            <a:off x="6664568" y="1802528"/>
            <a:ext cx="3172083" cy="2311"/>
          </a:xfrm>
          <a:prstGeom prst="line">
            <a:avLst/>
          </a:prstGeom>
          <a:noFill/>
          <a:ln w="15875">
            <a:solidFill>
              <a:srgbClr val="00A3D6"/>
            </a:solidFill>
            <a:round/>
            <a:headEnd type="none" w="sm" len="sm"/>
            <a:tailEnd type="oval" w="sm" len="sm"/>
          </a:ln>
        </p:spPr>
        <p:txBody>
          <a:bodyPr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Line 125"/>
          <p:cNvSpPr>
            <a:spLocks noChangeShapeType="1"/>
          </p:cNvSpPr>
          <p:nvPr/>
        </p:nvSpPr>
        <p:spPr bwMode="auto">
          <a:xfrm>
            <a:off x="7417004" y="4290505"/>
            <a:ext cx="2363818" cy="1"/>
          </a:xfrm>
          <a:prstGeom prst="line">
            <a:avLst/>
          </a:prstGeom>
          <a:noFill/>
          <a:ln w="15875">
            <a:solidFill>
              <a:schemeClr val="folHlink"/>
            </a:solidFill>
            <a:round/>
            <a:headEnd type="none" w="sm" len="sm"/>
            <a:tailEnd type="oval" w="sm" len="sm"/>
          </a:ln>
        </p:spPr>
        <p:txBody>
          <a:bodyPr/>
          <a:lstStyle/>
          <a:p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Line 126"/>
          <p:cNvSpPr>
            <a:spLocks noChangeShapeType="1"/>
          </p:cNvSpPr>
          <p:nvPr/>
        </p:nvSpPr>
        <p:spPr bwMode="auto">
          <a:xfrm flipH="1">
            <a:off x="199999" y="1779530"/>
            <a:ext cx="3071541" cy="839"/>
          </a:xfrm>
          <a:prstGeom prst="line">
            <a:avLst/>
          </a:prstGeom>
          <a:noFill/>
          <a:ln w="15875">
            <a:solidFill>
              <a:srgbClr val="0079CC"/>
            </a:solidFill>
            <a:round/>
            <a:headEnd type="none" w="sm" len="sm"/>
            <a:tailEnd type="oval" w="sm" len="sm"/>
          </a:ln>
        </p:spPr>
        <p:txBody>
          <a:bodyPr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5" name="Line 127"/>
          <p:cNvSpPr>
            <a:spLocks noChangeShapeType="1"/>
          </p:cNvSpPr>
          <p:nvPr/>
        </p:nvSpPr>
        <p:spPr bwMode="auto">
          <a:xfrm flipH="1" flipV="1">
            <a:off x="200000" y="4313099"/>
            <a:ext cx="2354702" cy="980"/>
          </a:xfrm>
          <a:prstGeom prst="line">
            <a:avLst/>
          </a:prstGeom>
          <a:noFill/>
          <a:ln w="15875">
            <a:solidFill>
              <a:srgbClr val="EA6A00"/>
            </a:solidFill>
            <a:round/>
            <a:headEnd type="none" w="sm" len="sm"/>
            <a:tailEnd type="oval" w="sm" len="sm"/>
          </a:ln>
        </p:spPr>
        <p:txBody>
          <a:bodyPr/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6" name="Text Box 182"/>
          <p:cNvSpPr txBox="1">
            <a:spLocks noChangeArrowheads="1"/>
          </p:cNvSpPr>
          <p:nvPr/>
        </p:nvSpPr>
        <p:spPr bwMode="auto">
          <a:xfrm>
            <a:off x="272480" y="1814353"/>
            <a:ext cx="2522875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charset="0"/>
              <a:buChar char="•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사전 안전관리계획 수립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50000"/>
              </a:lnSpc>
              <a:buFont typeface="Arial" charset="0"/>
              <a:buChar char="•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최초 위험성 평가 실시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50000"/>
              </a:lnSpc>
              <a:buFont typeface="Arial" charset="0"/>
              <a:buChar char="•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작업허가서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발부 및 승인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7" name="Text Box 183"/>
          <p:cNvSpPr txBox="1">
            <a:spLocks noChangeArrowheads="1"/>
          </p:cNvSpPr>
          <p:nvPr/>
        </p:nvSpPr>
        <p:spPr bwMode="auto">
          <a:xfrm>
            <a:off x="7316708" y="4401287"/>
            <a:ext cx="3180908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charset="0"/>
              <a:buChar char="•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작업 전 안전점검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50000"/>
              </a:lnSpc>
              <a:buFont typeface="Arial" charset="0"/>
              <a:buChar char="•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오전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오후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순회점검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50000"/>
              </a:lnSpc>
              <a:buFont typeface="Arial" charset="0"/>
              <a:buChar char="•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반입 전동공구 및 중장비 점검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Text Box 185"/>
          <p:cNvSpPr txBox="1">
            <a:spLocks noChangeArrowheads="1"/>
          </p:cNvSpPr>
          <p:nvPr/>
        </p:nvSpPr>
        <p:spPr bwMode="auto">
          <a:xfrm>
            <a:off x="7486259" y="1909444"/>
            <a:ext cx="2507301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charset="0"/>
              <a:buChar char="•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작업지휘자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상주 관리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50000"/>
              </a:lnSpc>
              <a:buFont typeface="Arial" charset="0"/>
              <a:buChar char="•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안전감시단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전진 배치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50000"/>
              </a:lnSpc>
              <a:buFont typeface="Arial" charset="0"/>
              <a:buChar char="•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위험성평가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협의체 운영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" name="Text Box 182"/>
          <p:cNvSpPr txBox="1">
            <a:spLocks noChangeArrowheads="1"/>
          </p:cNvSpPr>
          <p:nvPr/>
        </p:nvSpPr>
        <p:spPr bwMode="auto">
          <a:xfrm>
            <a:off x="272481" y="4439549"/>
            <a:ext cx="302855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buFont typeface="Arial" charset="0"/>
              <a:buChar char="•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위규사항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공유 및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재발방지 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교육 실시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50000"/>
              </a:lnSpc>
              <a:buFont typeface="Arial" charset="0"/>
              <a:buChar char="•"/>
            </a:pP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관리감독자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및 근로자 교육을 통한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안전의식 고취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50000"/>
              </a:lnSpc>
              <a:buFont typeface="Arial" charset="0"/>
              <a:buChar char="•"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상벌제도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운영을 통한 성과측정 실시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5650" y="1094482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4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Plan</a:t>
            </a:r>
            <a:endParaRPr lang="ko-KR" altLang="en-US" sz="4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782065" y="1068106"/>
            <a:ext cx="1067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4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Do</a:t>
            </a:r>
            <a:endParaRPr lang="ko-KR" altLang="en-US" sz="4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963355" y="3521160"/>
            <a:ext cx="1894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4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Check</a:t>
            </a:r>
            <a:endParaRPr lang="ko-KR" altLang="en-US" sz="4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0472" y="3573914"/>
            <a:ext cx="2132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4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Action</a:t>
            </a:r>
            <a:endParaRPr lang="ko-KR" altLang="en-US" sz="4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6802642" y="163052"/>
            <a:ext cx="2902092" cy="288000"/>
          </a:xfrm>
          <a:prstGeom prst="rect">
            <a:avLst/>
          </a:prstGeom>
          <a:noFill/>
        </p:spPr>
        <p:txBody>
          <a:bodyPr wrap="none" lIns="90000" tIns="0" rIns="90000" bIns="0" rtlCol="0" anchor="ctr">
            <a:noAutofit/>
          </a:bodyPr>
          <a:lstStyle/>
          <a:p>
            <a:pPr algn="r" defTabSz="924416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Ⅳ. </a:t>
            </a:r>
            <a:r>
              <a:rPr kumimoji="0"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공사</a:t>
            </a:r>
            <a:r>
              <a:rPr kumimoji="0" lang="en-US" altLang="ko-KR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 </a:t>
            </a:r>
            <a:r>
              <a:rPr kumimoji="0"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수행 방안</a:t>
            </a:r>
          </a:p>
        </p:txBody>
      </p:sp>
    </p:spTree>
    <p:extLst>
      <p:ext uri="{BB962C8B-B14F-4D97-AF65-F5344CB8AC3E}">
        <p14:creationId xmlns:p14="http://schemas.microsoft.com/office/powerpoint/2010/main" val="202869652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491AE43-F12C-6919-AEE3-B433EBB3F20D}"/>
              </a:ext>
            </a:extLst>
          </p:cNvPr>
          <p:cNvSpPr/>
          <p:nvPr/>
        </p:nvSpPr>
        <p:spPr>
          <a:xfrm>
            <a:off x="403749" y="1319626"/>
            <a:ext cx="9201150" cy="524706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5" tIns="43638" rIns="87275" bIns="43638" anchor="ctr"/>
          <a:lstStyle/>
          <a:p>
            <a:pPr algn="ctr" defTabSz="914290">
              <a:defRPr/>
            </a:pPr>
            <a:endParaRPr lang="ko-KR" altLang="en-US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949180E-3ACA-27BF-4C31-7A5735EB14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39" y="1468669"/>
            <a:ext cx="8957812" cy="4972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613F9D-92A4-3499-98EE-486D26E5E867}"/>
              </a:ext>
            </a:extLst>
          </p:cNvPr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5.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비상 대응 계획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  <p:sp>
        <p:nvSpPr>
          <p:cNvPr id="5" name="Text Box 264">
            <a:extLst>
              <a:ext uri="{FF2B5EF4-FFF2-40B4-BE49-F238E27FC236}">
                <a16:creationId xmlns:a16="http://schemas.microsoft.com/office/drawing/2014/main" id="{8CE40DA8-12D7-7357-0FF1-BEAD6FC52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" y="748491"/>
            <a:ext cx="7129015" cy="31890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35989" tIns="35989" rIns="35989" bIns="35989">
            <a:spAutoFit/>
          </a:bodyPr>
          <a:lstStyle>
            <a:defPPr>
              <a:defRPr lang="ko-KR"/>
            </a:defPPr>
            <a:lvl1pPr marL="342900" indent="-342900" algn="l" defTabSz="1014413">
              <a:spcBef>
                <a:spcPct val="10000"/>
              </a:spcBef>
              <a:defRPr sz="16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charset="0"/>
              </a:defRPr>
            </a:lvl1pPr>
          </a:lstStyle>
          <a:p>
            <a:r>
              <a:rPr lang="en-US" altLang="ko-KR" dirty="0"/>
              <a:t>5. </a:t>
            </a:r>
            <a:r>
              <a:rPr lang="ko-KR" altLang="en-US" dirty="0"/>
              <a:t>비상 대응 계획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617968594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6611C2FD-534E-463E-AE0F-33C79D95F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053633"/>
              </p:ext>
            </p:extLst>
          </p:nvPr>
        </p:nvGraphicFramePr>
        <p:xfrm>
          <a:off x="5784850" y="1448371"/>
          <a:ext cx="3581400" cy="4224343"/>
        </p:xfrm>
        <a:graphic>
          <a:graphicData uri="http://schemas.openxmlformats.org/drawingml/2006/table">
            <a:tbl>
              <a:tblPr/>
              <a:tblGrid>
                <a:gridCol w="903344">
                  <a:extLst>
                    <a:ext uri="{9D8B030D-6E8A-4147-A177-3AD203B41FA5}">
                      <a16:colId xmlns:a16="http://schemas.microsoft.com/office/drawing/2014/main" val="2440605956"/>
                    </a:ext>
                  </a:extLst>
                </a:gridCol>
                <a:gridCol w="559594">
                  <a:extLst>
                    <a:ext uri="{9D8B030D-6E8A-4147-A177-3AD203B41FA5}">
                      <a16:colId xmlns:a16="http://schemas.microsoft.com/office/drawing/2014/main" val="2599370436"/>
                    </a:ext>
                  </a:extLst>
                </a:gridCol>
                <a:gridCol w="727472">
                  <a:extLst>
                    <a:ext uri="{9D8B030D-6E8A-4147-A177-3AD203B41FA5}">
                      <a16:colId xmlns:a16="http://schemas.microsoft.com/office/drawing/2014/main" val="1694569420"/>
                    </a:ext>
                  </a:extLst>
                </a:gridCol>
                <a:gridCol w="1390990">
                  <a:extLst>
                    <a:ext uri="{9D8B030D-6E8A-4147-A177-3AD203B41FA5}">
                      <a16:colId xmlns:a16="http://schemas.microsoft.com/office/drawing/2014/main" val="3744102790"/>
                    </a:ext>
                  </a:extLst>
                </a:gridCol>
              </a:tblGrid>
              <a:tr h="23621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고객사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015938"/>
                  </a:ext>
                </a:extLst>
              </a:tr>
              <a:tr h="2362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담당업무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직책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이름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연락처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537041"/>
                  </a:ext>
                </a:extLst>
              </a:tr>
              <a:tr h="2362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FA</a:t>
                      </a:r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Manager</a:t>
                      </a:r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김가한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010-2684-2117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357664"/>
                  </a:ext>
                </a:extLst>
              </a:tr>
              <a:tr h="236215"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229466"/>
                  </a:ext>
                </a:extLst>
              </a:tr>
              <a:tr h="236215"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4978"/>
                  </a:ext>
                </a:extLst>
              </a:tr>
              <a:tr h="23621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375785"/>
                  </a:ext>
                </a:extLst>
              </a:tr>
              <a:tr h="2362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담당업무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직책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이름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연락처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058505"/>
                  </a:ext>
                </a:extLst>
              </a:tr>
              <a:tr h="2362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PM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수석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김기옥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010-2436-8981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147700"/>
                  </a:ext>
                </a:extLst>
              </a:tr>
              <a:tr h="236215"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7009631"/>
                  </a:ext>
                </a:extLst>
              </a:tr>
              <a:tr h="236215"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51169"/>
                  </a:ext>
                </a:extLst>
              </a:tr>
              <a:tr h="236215"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307219"/>
                  </a:ext>
                </a:extLst>
              </a:tr>
              <a:tr h="236215"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637366"/>
                  </a:ext>
                </a:extLst>
              </a:tr>
              <a:tr h="23621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SFA 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사업장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445433"/>
                  </a:ext>
                </a:extLst>
              </a:tr>
              <a:tr h="2362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사업부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직책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이름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연락처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429361"/>
                  </a:ext>
                </a:extLst>
              </a:tr>
              <a:tr h="26954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물류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PM2</a:t>
                      </a:r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팀장</a:t>
                      </a:r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손혁수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+82 010-4808-6318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986959"/>
                  </a:ext>
                </a:extLst>
              </a:tr>
              <a:tr h="3213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환경안전팀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팀장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정재훈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+82 010-4121-3344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654963"/>
                  </a:ext>
                </a:extLst>
              </a:tr>
              <a:tr h="3264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수석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박평재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+82 010-9617-5579</a:t>
                      </a:r>
                    </a:p>
                  </a:txBody>
                  <a:tcPr marL="6541" marR="6541" marT="6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38471"/>
                  </a:ext>
                </a:extLst>
              </a:tr>
            </a:tbl>
          </a:graphicData>
        </a:graphic>
      </p:graphicFrame>
      <p:grpSp>
        <p:nvGrpSpPr>
          <p:cNvPr id="3" name="그룹 4">
            <a:extLst>
              <a:ext uri="{FF2B5EF4-FFF2-40B4-BE49-F238E27FC236}">
                <a16:creationId xmlns:a16="http://schemas.microsoft.com/office/drawing/2014/main" id="{0A23FCD0-D450-92FF-1BD3-6B880358AE25}"/>
              </a:ext>
            </a:extLst>
          </p:cNvPr>
          <p:cNvGrpSpPr>
            <a:grpSpLocks/>
          </p:cNvGrpSpPr>
          <p:nvPr/>
        </p:nvGrpSpPr>
        <p:grpSpPr bwMode="auto">
          <a:xfrm>
            <a:off x="717550" y="1292796"/>
            <a:ext cx="4735513" cy="4037012"/>
            <a:chOff x="336440" y="1280270"/>
            <a:chExt cx="4735785" cy="4038223"/>
          </a:xfrm>
        </p:grpSpPr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80B0287C-37EB-D9A1-D9D8-7121724638FD}"/>
                </a:ext>
              </a:extLst>
            </p:cNvPr>
            <p:cNvCxnSpPr/>
            <p:nvPr/>
          </p:nvCxnSpPr>
          <p:spPr>
            <a:xfrm flipH="1" flipV="1">
              <a:off x="1006403" y="2630050"/>
              <a:ext cx="0" cy="32871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DFE86EF9-0271-5AB6-D197-6C3A79971BCA}"/>
                </a:ext>
              </a:extLst>
            </p:cNvPr>
            <p:cNvCxnSpPr/>
            <p:nvPr/>
          </p:nvCxnSpPr>
          <p:spPr>
            <a:xfrm flipV="1">
              <a:off x="2017700" y="4635663"/>
              <a:ext cx="1587" cy="304891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B8F8359F-4B91-58D3-524B-26F260CE297B}"/>
                </a:ext>
              </a:extLst>
            </p:cNvPr>
            <p:cNvCxnSpPr/>
            <p:nvPr/>
          </p:nvCxnSpPr>
          <p:spPr>
            <a:xfrm flipH="1" flipV="1">
              <a:off x="3000418" y="2658633"/>
              <a:ext cx="6350" cy="26678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6046DA61-7311-F54F-C7C7-A14C10A0B1F9}"/>
                </a:ext>
              </a:extLst>
            </p:cNvPr>
            <p:cNvCxnSpPr/>
            <p:nvPr/>
          </p:nvCxnSpPr>
          <p:spPr>
            <a:xfrm flipV="1">
              <a:off x="3019469" y="3495496"/>
              <a:ext cx="0" cy="11417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75496A85-71FB-33EB-8C1B-ED00178FB305}"/>
                </a:ext>
              </a:extLst>
            </p:cNvPr>
            <p:cNvCxnSpPr/>
            <p:nvPr/>
          </p:nvCxnSpPr>
          <p:spPr>
            <a:xfrm flipH="1" flipV="1">
              <a:off x="987352" y="3960774"/>
              <a:ext cx="6350" cy="6669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010B1813-586B-E508-F205-5D1D82E72E81}"/>
                </a:ext>
              </a:extLst>
            </p:cNvPr>
            <p:cNvCxnSpPr/>
            <p:nvPr/>
          </p:nvCxnSpPr>
          <p:spPr>
            <a:xfrm flipH="1" flipV="1">
              <a:off x="2000236" y="2355329"/>
              <a:ext cx="6350" cy="2683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620178DB-810D-77F9-A8BF-75BC0F3715CF}"/>
                </a:ext>
              </a:extLst>
            </p:cNvPr>
            <p:cNvCxnSpPr/>
            <p:nvPr/>
          </p:nvCxnSpPr>
          <p:spPr>
            <a:xfrm flipV="1">
              <a:off x="993703" y="3644766"/>
              <a:ext cx="1588" cy="306480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E7F9E2-551A-3B90-70DF-A5838387D6FC}"/>
                </a:ext>
              </a:extLst>
            </p:cNvPr>
            <p:cNvCxnSpPr/>
            <p:nvPr/>
          </p:nvCxnSpPr>
          <p:spPr>
            <a:xfrm flipV="1">
              <a:off x="1004816" y="3112795"/>
              <a:ext cx="1587" cy="306479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76D5EB9E-4BF2-E17C-9D0B-A47819D968D0}"/>
                </a:ext>
              </a:extLst>
            </p:cNvPr>
            <p:cNvCxnSpPr/>
            <p:nvPr/>
          </p:nvCxnSpPr>
          <p:spPr>
            <a:xfrm flipV="1">
              <a:off x="3011532" y="3125498"/>
              <a:ext cx="1587" cy="306479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모서리가 둥근 직사각형 14">
              <a:extLst>
                <a:ext uri="{FF2B5EF4-FFF2-40B4-BE49-F238E27FC236}">
                  <a16:creationId xmlns:a16="http://schemas.microsoft.com/office/drawing/2014/main" id="{0A3CD272-6326-26DC-47BF-C7D67FE61DD7}"/>
                </a:ext>
              </a:extLst>
            </p:cNvPr>
            <p:cNvSpPr/>
            <p:nvPr/>
          </p:nvSpPr>
          <p:spPr>
            <a:xfrm>
              <a:off x="1473441" y="1280270"/>
              <a:ext cx="1054804" cy="366277"/>
            </a:xfrm>
            <a:prstGeom prst="roundRect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900" b="1" dirty="0">
                  <a:solidFill>
                    <a:schemeClr val="bg1"/>
                  </a:solidFill>
                </a:rPr>
                <a:t>산업재해</a:t>
              </a:r>
            </a:p>
          </p:txBody>
        </p:sp>
        <p:sp>
          <p:nvSpPr>
            <p:cNvPr id="14" name="다이아몬드 13">
              <a:extLst>
                <a:ext uri="{FF2B5EF4-FFF2-40B4-BE49-F238E27FC236}">
                  <a16:creationId xmlns:a16="http://schemas.microsoft.com/office/drawing/2014/main" id="{BDD8E015-4C60-9AEC-D5E2-60A2AC7A86F6}"/>
                </a:ext>
              </a:extLst>
            </p:cNvPr>
            <p:cNvSpPr/>
            <p:nvPr/>
          </p:nvSpPr>
          <p:spPr>
            <a:xfrm>
              <a:off x="1323728" y="1960815"/>
              <a:ext cx="1366243" cy="585562"/>
            </a:xfrm>
            <a:prstGeom prst="diamond">
              <a:avLst/>
            </a:prstGeom>
            <a:solidFill>
              <a:srgbClr val="66FFFF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900" b="1" dirty="0" err="1">
                  <a:solidFill>
                    <a:schemeClr val="tx1"/>
                  </a:solidFill>
                </a:rPr>
                <a:t>사고확인</a:t>
              </a:r>
              <a:endParaRPr lang="ko-KR" altLang="en-US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모서리가 둥근 직사각형 16">
              <a:extLst>
                <a:ext uri="{FF2B5EF4-FFF2-40B4-BE49-F238E27FC236}">
                  <a16:creationId xmlns:a16="http://schemas.microsoft.com/office/drawing/2014/main" id="{F232F052-B4CA-64DA-8655-66098D33D5B1}"/>
                </a:ext>
              </a:extLst>
            </p:cNvPr>
            <p:cNvSpPr/>
            <p:nvPr/>
          </p:nvSpPr>
          <p:spPr>
            <a:xfrm>
              <a:off x="3984502" y="2074287"/>
              <a:ext cx="972865" cy="366277"/>
            </a:xfrm>
            <a:prstGeom prst="roundRect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900" b="1" dirty="0" err="1">
                  <a:solidFill>
                    <a:schemeClr val="tx1"/>
                  </a:solidFill>
                </a:rPr>
                <a:t>고객사</a:t>
              </a:r>
              <a:r>
                <a:rPr lang="ko-KR" altLang="en-US" sz="900" b="1" dirty="0">
                  <a:solidFill>
                    <a:schemeClr val="tx1"/>
                  </a:solidFill>
                </a:rPr>
                <a:t> 보고</a:t>
              </a:r>
            </a:p>
          </p:txBody>
        </p:sp>
        <p:sp>
          <p:nvSpPr>
            <p:cNvPr id="16" name="모서리가 둥근 직사각형 17">
              <a:extLst>
                <a:ext uri="{FF2B5EF4-FFF2-40B4-BE49-F238E27FC236}">
                  <a16:creationId xmlns:a16="http://schemas.microsoft.com/office/drawing/2014/main" id="{0CB113A6-4D43-5C50-30D9-9450CFFF3B97}"/>
                </a:ext>
              </a:extLst>
            </p:cNvPr>
            <p:cNvSpPr/>
            <p:nvPr/>
          </p:nvSpPr>
          <p:spPr>
            <a:xfrm>
              <a:off x="359587" y="2902253"/>
              <a:ext cx="1338100" cy="366277"/>
            </a:xfrm>
            <a:prstGeom prst="roundRect">
              <a:avLst/>
            </a:prstGeom>
            <a:solidFill>
              <a:srgbClr val="66FFFF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900" b="1" dirty="0">
                  <a:solidFill>
                    <a:schemeClr val="tx1"/>
                  </a:solidFill>
                </a:rPr>
                <a:t>현장소장</a:t>
              </a:r>
            </a:p>
          </p:txBody>
        </p:sp>
        <p:sp>
          <p:nvSpPr>
            <p:cNvPr id="17" name="모서리가 둥근 직사각형 18">
              <a:extLst>
                <a:ext uri="{FF2B5EF4-FFF2-40B4-BE49-F238E27FC236}">
                  <a16:creationId xmlns:a16="http://schemas.microsoft.com/office/drawing/2014/main" id="{F4A0FCB9-478C-C820-BF17-D28FAE3FAF4B}"/>
                </a:ext>
              </a:extLst>
            </p:cNvPr>
            <p:cNvSpPr/>
            <p:nvPr/>
          </p:nvSpPr>
          <p:spPr>
            <a:xfrm>
              <a:off x="353580" y="3423044"/>
              <a:ext cx="1338100" cy="366277"/>
            </a:xfrm>
            <a:prstGeom prst="roundRect">
              <a:avLst/>
            </a:prstGeom>
            <a:solidFill>
              <a:srgbClr val="66FFFF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900" b="1" dirty="0">
                  <a:solidFill>
                    <a:schemeClr val="tx1"/>
                  </a:solidFill>
                </a:rPr>
                <a:t>해당부서 팀장</a:t>
              </a:r>
              <a:r>
                <a:rPr lang="en-US" altLang="ko-KR" sz="900" b="1" dirty="0">
                  <a:solidFill>
                    <a:schemeClr val="tx1"/>
                  </a:solidFill>
                </a:rPr>
                <a:t>/</a:t>
              </a:r>
              <a:r>
                <a:rPr lang="ko-KR" altLang="en-US" sz="900" b="1" dirty="0" err="1">
                  <a:solidFill>
                    <a:schemeClr val="tx1"/>
                  </a:solidFill>
                </a:rPr>
                <a:t>그룹장</a:t>
              </a:r>
              <a:endParaRPr lang="ko-KR" altLang="en-US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모서리가 둥근 직사각형 19">
              <a:extLst>
                <a:ext uri="{FF2B5EF4-FFF2-40B4-BE49-F238E27FC236}">
                  <a16:creationId xmlns:a16="http://schemas.microsoft.com/office/drawing/2014/main" id="{D897BE7D-F378-FFCD-E63B-942A4FF08A84}"/>
                </a:ext>
              </a:extLst>
            </p:cNvPr>
            <p:cNvSpPr/>
            <p:nvPr/>
          </p:nvSpPr>
          <p:spPr>
            <a:xfrm>
              <a:off x="336440" y="3946531"/>
              <a:ext cx="1338100" cy="366277"/>
            </a:xfrm>
            <a:prstGeom prst="roundRect">
              <a:avLst/>
            </a:prstGeom>
            <a:solidFill>
              <a:srgbClr val="66FFFF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900" b="1" dirty="0">
                  <a:solidFill>
                    <a:schemeClr val="tx1"/>
                  </a:solidFill>
                </a:rPr>
                <a:t>해당부서 담당임원</a:t>
              </a:r>
            </a:p>
          </p:txBody>
        </p:sp>
        <p:sp>
          <p:nvSpPr>
            <p:cNvPr id="19" name="모서리가 둥근 직사각형 20">
              <a:extLst>
                <a:ext uri="{FF2B5EF4-FFF2-40B4-BE49-F238E27FC236}">
                  <a16:creationId xmlns:a16="http://schemas.microsoft.com/office/drawing/2014/main" id="{0FC84378-B3C9-7F8E-854D-E41B8B3FC921}"/>
                </a:ext>
              </a:extLst>
            </p:cNvPr>
            <p:cNvSpPr/>
            <p:nvPr/>
          </p:nvSpPr>
          <p:spPr>
            <a:xfrm>
              <a:off x="2368351" y="2896675"/>
              <a:ext cx="1303036" cy="366277"/>
            </a:xfrm>
            <a:prstGeom prst="roundRect">
              <a:avLst/>
            </a:prstGeom>
            <a:solidFill>
              <a:srgbClr val="66FFFF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모서리가 둥근 직사각형 21">
              <a:extLst>
                <a:ext uri="{FF2B5EF4-FFF2-40B4-BE49-F238E27FC236}">
                  <a16:creationId xmlns:a16="http://schemas.microsoft.com/office/drawing/2014/main" id="{2D5D0A32-D968-6276-7CD2-A5CB3D8EA991}"/>
                </a:ext>
              </a:extLst>
            </p:cNvPr>
            <p:cNvSpPr/>
            <p:nvPr/>
          </p:nvSpPr>
          <p:spPr>
            <a:xfrm>
              <a:off x="2368351" y="3423639"/>
              <a:ext cx="1303036" cy="366277"/>
            </a:xfrm>
            <a:prstGeom prst="roundRect">
              <a:avLst/>
            </a:prstGeom>
            <a:solidFill>
              <a:srgbClr val="66FFFF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4C976011-789C-8C7A-FB5F-659A61054F4E}"/>
                </a:ext>
              </a:extLst>
            </p:cNvPr>
            <p:cNvCxnSpPr/>
            <p:nvPr/>
          </p:nvCxnSpPr>
          <p:spPr>
            <a:xfrm flipH="1" flipV="1">
              <a:off x="2000236" y="1647092"/>
              <a:ext cx="6350" cy="314419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3DA4E8E7-857B-F4DC-4E80-D8CF323852E1}"/>
                </a:ext>
              </a:extLst>
            </p:cNvPr>
            <p:cNvCxnSpPr/>
            <p:nvPr/>
          </p:nvCxnSpPr>
          <p:spPr>
            <a:xfrm>
              <a:off x="1004816" y="2630050"/>
              <a:ext cx="1995602" cy="2858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BA5108A8-979C-A759-317D-7354244FDAB4}"/>
                </a:ext>
              </a:extLst>
            </p:cNvPr>
            <p:cNvCxnSpPr/>
            <p:nvPr/>
          </p:nvCxnSpPr>
          <p:spPr>
            <a:xfrm>
              <a:off x="2722590" y="4630900"/>
              <a:ext cx="279416" cy="0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EBCF7924-E1D8-4444-7B70-43590B09ECB7}"/>
                </a:ext>
              </a:extLst>
            </p:cNvPr>
            <p:cNvCxnSpPr/>
            <p:nvPr/>
          </p:nvCxnSpPr>
          <p:spPr>
            <a:xfrm>
              <a:off x="987352" y="4630900"/>
              <a:ext cx="296880" cy="0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모서리가 둥근 직사각형 26">
              <a:extLst>
                <a:ext uri="{FF2B5EF4-FFF2-40B4-BE49-F238E27FC236}">
                  <a16:creationId xmlns:a16="http://schemas.microsoft.com/office/drawing/2014/main" id="{426BC724-8117-450B-F03F-DF55763479E2}"/>
                </a:ext>
              </a:extLst>
            </p:cNvPr>
            <p:cNvSpPr/>
            <p:nvPr/>
          </p:nvSpPr>
          <p:spPr>
            <a:xfrm>
              <a:off x="1295690" y="4438488"/>
              <a:ext cx="1407451" cy="366277"/>
            </a:xfrm>
            <a:prstGeom prst="roundRect">
              <a:avLst/>
            </a:prstGeom>
            <a:solidFill>
              <a:srgbClr val="66FFFF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900" b="1">
                  <a:solidFill>
                    <a:schemeClr val="tx1"/>
                  </a:solidFill>
                </a:rPr>
                <a:t>CSO</a:t>
              </a:r>
            </a:p>
            <a:p>
              <a:pPr algn="ctr">
                <a:defRPr/>
              </a:pPr>
              <a:r>
                <a:rPr lang="en-US" altLang="ko-KR" sz="900" b="1">
                  <a:solidFill>
                    <a:schemeClr val="tx1"/>
                  </a:solidFill>
                </a:rPr>
                <a:t>(</a:t>
              </a:r>
              <a:r>
                <a:rPr lang="ko-KR" altLang="en-US" sz="900" b="1" dirty="0">
                  <a:solidFill>
                    <a:schemeClr val="tx1"/>
                  </a:solidFill>
                </a:rPr>
                <a:t>안전보건담당임원</a:t>
              </a:r>
              <a:r>
                <a:rPr lang="en-US" altLang="ko-KR" sz="900" b="1" dirty="0">
                  <a:solidFill>
                    <a:schemeClr val="tx1"/>
                  </a:solidFill>
                </a:rPr>
                <a:t>)</a:t>
              </a:r>
              <a:endParaRPr lang="ko-KR" altLang="en-US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직사각형 27">
              <a:extLst>
                <a:ext uri="{FF2B5EF4-FFF2-40B4-BE49-F238E27FC236}">
                  <a16:creationId xmlns:a16="http://schemas.microsoft.com/office/drawing/2014/main" id="{3187CA51-D98D-B1D4-DA65-0D05E803A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712" y="1708141"/>
              <a:ext cx="309251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en-US" altLang="ko-KR" sz="900" b="1">
                  <a:solidFill>
                    <a:srgbClr val="000000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※ </a:t>
              </a:r>
              <a:r>
                <a:rPr lang="ko-KR" altLang="en-US" sz="900" b="1">
                  <a:solidFill>
                    <a:srgbClr val="000000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중상 및 중대재해 고객사</a:t>
              </a:r>
              <a:r>
                <a:rPr lang="en-US" altLang="ko-KR" sz="900" b="1">
                  <a:solidFill>
                    <a:srgbClr val="000000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,</a:t>
              </a:r>
              <a:r>
                <a:rPr lang="ko-KR" altLang="en-US" sz="900" b="1">
                  <a:solidFill>
                    <a:srgbClr val="000000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 당사 관계자 동시 보고 원칙</a:t>
              </a:r>
              <a:endParaRPr lang="ko-KR" altLang="en-US" sz="90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4C77F58E-F7BE-64CA-7F94-67B8C3C75918}"/>
                </a:ext>
              </a:extLst>
            </p:cNvPr>
            <p:cNvCxnSpPr/>
            <p:nvPr/>
          </p:nvCxnSpPr>
          <p:spPr>
            <a:xfrm>
              <a:off x="2703539" y="2256875"/>
              <a:ext cx="1281186" cy="0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직사각형 29">
              <a:extLst>
                <a:ext uri="{FF2B5EF4-FFF2-40B4-BE49-F238E27FC236}">
                  <a16:creationId xmlns:a16="http://schemas.microsoft.com/office/drawing/2014/main" id="{6BCFEDBE-B330-A567-3637-43CB99758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8350" y="2918517"/>
              <a:ext cx="129199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latinLnBrk="0">
                <a:spcBef>
                  <a:spcPct val="0"/>
                </a:spcBef>
                <a:buFontTx/>
                <a:buNone/>
              </a:pPr>
              <a:r>
                <a:rPr lang="ko-KR" altLang="en-US" sz="9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담당 </a:t>
              </a:r>
              <a:r>
                <a:rPr lang="en-US" altLang="ko-KR" sz="9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: </a:t>
              </a:r>
              <a:r>
                <a:rPr lang="ko-KR" altLang="en-US" sz="900" b="1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박평재</a:t>
              </a:r>
              <a:r>
                <a:rPr lang="ko-KR" altLang="en-US" sz="9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 수석</a:t>
              </a:r>
              <a:endParaRPr lang="en-US" altLang="ko-KR" sz="900" b="1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29" name="직사각형 30">
              <a:extLst>
                <a:ext uri="{FF2B5EF4-FFF2-40B4-BE49-F238E27FC236}">
                  <a16:creationId xmlns:a16="http://schemas.microsoft.com/office/drawing/2014/main" id="{1DD3267C-D94F-A4C8-3856-28FE8E80F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745" y="3435236"/>
              <a:ext cx="12919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latinLnBrk="0">
                <a:spcBef>
                  <a:spcPct val="0"/>
                </a:spcBef>
                <a:buFontTx/>
                <a:buNone/>
              </a:pPr>
              <a:r>
                <a:rPr lang="ko-KR" altLang="en-US" sz="9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환경안전 팀장</a:t>
              </a:r>
              <a:endParaRPr lang="en-US" altLang="ko-KR" sz="900" b="1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algn="ctr" latinLnBrk="0">
                <a:spcBef>
                  <a:spcPct val="0"/>
                </a:spcBef>
                <a:buFontTx/>
                <a:buNone/>
              </a:pPr>
              <a:r>
                <a:rPr lang="ko-KR" altLang="en-US" sz="9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정재훈 수석</a:t>
              </a:r>
            </a:p>
          </p:txBody>
        </p:sp>
        <p:sp>
          <p:nvSpPr>
            <p:cNvPr id="30" name="모서리가 둥근 직사각형 31">
              <a:extLst>
                <a:ext uri="{FF2B5EF4-FFF2-40B4-BE49-F238E27FC236}">
                  <a16:creationId xmlns:a16="http://schemas.microsoft.com/office/drawing/2014/main" id="{FA96EDF9-206C-7AA1-B164-94D208207A2D}"/>
                </a:ext>
              </a:extLst>
            </p:cNvPr>
            <p:cNvSpPr/>
            <p:nvPr/>
          </p:nvSpPr>
          <p:spPr>
            <a:xfrm>
              <a:off x="1310888" y="4952216"/>
              <a:ext cx="1407451" cy="366277"/>
            </a:xfrm>
            <a:prstGeom prst="roundRect">
              <a:avLst/>
            </a:prstGeom>
            <a:solidFill>
              <a:srgbClr val="66FFFF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900" b="1" dirty="0">
                  <a:solidFill>
                    <a:schemeClr val="tx1"/>
                  </a:solidFill>
                </a:rPr>
                <a:t>대표이사</a:t>
              </a:r>
            </a:p>
          </p:txBody>
        </p:sp>
      </p:grpSp>
      <p:sp>
        <p:nvSpPr>
          <p:cNvPr id="31" name="직사각형 32">
            <a:extLst>
              <a:ext uri="{FF2B5EF4-FFF2-40B4-BE49-F238E27FC236}">
                <a16:creationId xmlns:a16="http://schemas.microsoft.com/office/drawing/2014/main" id="{509E971F-194D-0A1C-53DF-93C32B012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5515546"/>
            <a:ext cx="47752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ts val="600"/>
              </a:spcBef>
              <a:buFontTx/>
              <a:buNone/>
            </a:pPr>
            <a:r>
              <a:rPr lang="ko-KR" altLang="en-US" sz="9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■ 안전사고 판단 기준</a:t>
            </a:r>
            <a:endParaRPr lang="en-US" altLang="ko-KR" sz="900" b="1" dirty="0">
              <a:solidFill>
                <a:srgbClr val="FF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latinLnBrk="0">
              <a:spcBef>
                <a:spcPts val="600"/>
              </a:spcBef>
              <a:buFontTx/>
              <a:buNone/>
            </a:pPr>
            <a:r>
              <a:rPr lang="en-US" altLang="ko-KR" sz="9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1.</a:t>
            </a:r>
            <a:r>
              <a:rPr lang="ko-KR" altLang="en-US" sz="9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경상재해 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– 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찰과상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단순 배임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근육통 등 일상생활에서 일어날 수 있는 기본적인 상해</a:t>
            </a:r>
            <a:endParaRPr lang="en-US" altLang="ko-KR" sz="900" b="1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latinLnBrk="0">
              <a:spcBef>
                <a:spcPts val="600"/>
              </a:spcBef>
              <a:buFontTx/>
              <a:buNone/>
            </a:pPr>
            <a:r>
              <a:rPr lang="en-US" altLang="ko-KR" sz="9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2.</a:t>
            </a:r>
            <a:r>
              <a:rPr lang="ko-KR" altLang="en-US" sz="9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중상재해 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– 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추락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복합골절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과다출혈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호흡곤란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감전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신체부위 절단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중량물 협착</a:t>
            </a:r>
            <a:endParaRPr lang="en-US" altLang="ko-KR" sz="900" b="1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latinLnBrk="0">
              <a:spcBef>
                <a:spcPts val="600"/>
              </a:spcBef>
              <a:buFontTx/>
              <a:buNone/>
            </a:pPr>
            <a:r>
              <a:rPr lang="en-US" altLang="ko-KR" sz="9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3.</a:t>
            </a:r>
            <a:r>
              <a:rPr lang="ko-KR" altLang="en-US" sz="900" b="1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중대재해 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– 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사망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3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개월이상 부상자 동시 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명 이상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900" b="1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질병자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동시 </a:t>
            </a:r>
            <a:r>
              <a:rPr lang="en-US" altLang="ko-KR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10</a:t>
            </a:r>
            <a:r>
              <a:rPr lang="ko-KR" altLang="en-US" sz="9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인 이상인 경우</a:t>
            </a:r>
            <a:endParaRPr lang="ko-KR" altLang="en-US" sz="9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C97BA6-4E53-304D-A6A4-A8B114083892}"/>
              </a:ext>
            </a:extLst>
          </p:cNvPr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5.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비상 대응 계획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  <p:sp>
        <p:nvSpPr>
          <p:cNvPr id="34" name="Text Box 264">
            <a:extLst>
              <a:ext uri="{FF2B5EF4-FFF2-40B4-BE49-F238E27FC236}">
                <a16:creationId xmlns:a16="http://schemas.microsoft.com/office/drawing/2014/main" id="{5BFD46E7-B2B8-D48D-925D-D9E9316DE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" y="748491"/>
            <a:ext cx="7129015" cy="31890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35989" tIns="35989" rIns="35989" bIns="35989">
            <a:spAutoFit/>
          </a:bodyPr>
          <a:lstStyle>
            <a:defPPr>
              <a:defRPr lang="ko-KR"/>
            </a:defPPr>
            <a:lvl1pPr marL="342900" indent="-342900" algn="l" defTabSz="1014413">
              <a:spcBef>
                <a:spcPct val="10000"/>
              </a:spcBef>
              <a:defRPr sz="16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charset="0"/>
              </a:defRPr>
            </a:lvl1pPr>
          </a:lstStyle>
          <a:p>
            <a:r>
              <a:rPr lang="en-US" altLang="ko-KR" dirty="0"/>
              <a:t>5.1 </a:t>
            </a:r>
            <a:r>
              <a:rPr lang="ko-KR" altLang="en-US" dirty="0"/>
              <a:t>비상연락망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993929110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>
            <a:extLst>
              <a:ext uri="{FF2B5EF4-FFF2-40B4-BE49-F238E27FC236}">
                <a16:creationId xmlns:a16="http://schemas.microsoft.com/office/drawing/2014/main" id="{64C34DF2-28F8-8640-900A-CCD072ED9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906000" cy="7053436"/>
          </a:xfrm>
          <a:prstGeom prst="rect">
            <a:avLst/>
          </a:prstGeom>
        </p:spPr>
      </p:pic>
      <p:grpSp>
        <p:nvGrpSpPr>
          <p:cNvPr id="56" name="그룹 55">
            <a:extLst>
              <a:ext uri="{FF2B5EF4-FFF2-40B4-BE49-F238E27FC236}">
                <a16:creationId xmlns:a16="http://schemas.microsoft.com/office/drawing/2014/main" id="{87FB7130-CB42-DA45-B312-54B98A4FEFF6}"/>
              </a:ext>
            </a:extLst>
          </p:cNvPr>
          <p:cNvGrpSpPr/>
          <p:nvPr/>
        </p:nvGrpSpPr>
        <p:grpSpPr>
          <a:xfrm>
            <a:off x="199678" y="5494044"/>
            <a:ext cx="7716335" cy="1487384"/>
            <a:chOff x="138718" y="5298608"/>
            <a:chExt cx="7716335" cy="148738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8A52635-A35A-A646-9C83-AEC189171FDA}"/>
                </a:ext>
              </a:extLst>
            </p:cNvPr>
            <p:cNvSpPr txBox="1"/>
            <p:nvPr/>
          </p:nvSpPr>
          <p:spPr>
            <a:xfrm>
              <a:off x="138718" y="5298608"/>
              <a:ext cx="7716335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3200">
                  <a:latin typeface="Bahnschrift SemiBold" panose="020B0502040204020203" pitchFamily="34" charset="0"/>
                  <a:ea typeface="나눔스퀘어 ExtraBold" panose="020B0600000101010101" pitchFamily="50" charset="-127"/>
                </a:defRPr>
              </a:lvl1pPr>
            </a:lstStyle>
            <a:p>
              <a:r>
                <a:rPr lang="en-US" altLang="ko-KR" sz="8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 CJK KR" panose="020B0500000000000000" pitchFamily="34" charset="-128"/>
                  <a:ea typeface="Noto Sans CJK KR" panose="020B0500000000000000" pitchFamily="34" charset="-128"/>
                  <a:cs typeface="Gothic A1" pitchFamily="2" charset="-127"/>
                </a:rPr>
                <a:t>The End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4098F1-9DE3-A54B-BEB7-6CCF1466BA9C}"/>
                </a:ext>
              </a:extLst>
            </p:cNvPr>
            <p:cNvSpPr txBox="1"/>
            <p:nvPr/>
          </p:nvSpPr>
          <p:spPr>
            <a:xfrm>
              <a:off x="156474" y="6379453"/>
              <a:ext cx="4764965" cy="4065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en" altLang="ko-KR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 CJK KR DemiLight" panose="020B0400000000000000" pitchFamily="34" charset="-128"/>
                  <a:ea typeface="Noto Sans CJK KR DemiLight" panose="020B0400000000000000" pitchFamily="34" charset="-128"/>
                </a:rPr>
                <a:t>Global Smart Logistics &amp; Factory Solution Leader</a:t>
              </a:r>
            </a:p>
            <a:p>
              <a:pPr>
                <a:lnSpc>
                  <a:spcPct val="130000"/>
                </a:lnSpc>
              </a:pPr>
              <a:r>
                <a:rPr lang="en" altLang="ko-KR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 CJK KR DemiLight" panose="020B0400000000000000" pitchFamily="34" charset="-128"/>
                  <a:ea typeface="Noto Sans CJK KR DemiLight" panose="020B0400000000000000" pitchFamily="34" charset="-128"/>
                </a:rPr>
                <a:t>Automated Material Handling System &amp; Warehouse Automation System Process Innovation</a:t>
              </a:r>
              <a:endPara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DemiLight" panose="020B0400000000000000" pitchFamily="34" charset="-128"/>
                <a:ea typeface="Noto Sans CJK KR DemiLight" panose="020B0400000000000000" pitchFamily="34" charset="-128"/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74EBC5B5-8C49-7F43-A55D-FB9072AEEA8B}"/>
              </a:ext>
            </a:extLst>
          </p:cNvPr>
          <p:cNvGrpSpPr>
            <a:grpSpLocks noChangeAspect="1"/>
          </p:cNvGrpSpPr>
          <p:nvPr/>
        </p:nvGrpSpPr>
        <p:grpSpPr>
          <a:xfrm>
            <a:off x="8137870" y="6297404"/>
            <a:ext cx="1541418" cy="468000"/>
            <a:chOff x="7694226" y="5908804"/>
            <a:chExt cx="1916087" cy="581756"/>
          </a:xfrm>
        </p:grpSpPr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B143772F-E670-834C-B901-DED2F4E0F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4922" y="5908804"/>
              <a:ext cx="1854695" cy="39600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43AC12F-C701-084B-A282-B994AC432FE4}"/>
                </a:ext>
              </a:extLst>
            </p:cNvPr>
            <p:cNvSpPr txBox="1"/>
            <p:nvPr/>
          </p:nvSpPr>
          <p:spPr>
            <a:xfrm>
              <a:off x="7694226" y="6304804"/>
              <a:ext cx="1916087" cy="1857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3200">
                  <a:latin typeface="Bahnschrift SemiBold" panose="020B0502040204020203" pitchFamily="34" charset="0"/>
                  <a:ea typeface="나눔스퀘어 ExtraBold" panose="020B0600000101010101" pitchFamily="50" charset="-127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altLang="ko-KR" sz="900" dirty="0">
                  <a:solidFill>
                    <a:schemeClr val="bg1"/>
                  </a:solidFill>
                  <a:latin typeface="Noto Sans CJK KR DemiLight" panose="020B0400000000000000" pitchFamily="34" charset="-128"/>
                  <a:ea typeface="Noto Sans CJK KR DemiLight" panose="020B0400000000000000" pitchFamily="34" charset="-128"/>
                  <a:cs typeface="Gothic A1" pitchFamily="2" charset="-127"/>
                </a:rPr>
                <a:t>Solutions for Advancement</a:t>
              </a:r>
              <a:endParaRPr kumimoji="1" lang="ko-KR" altLang="en-US" sz="900" dirty="0">
                <a:solidFill>
                  <a:schemeClr val="bg1"/>
                </a:solidFill>
                <a:latin typeface="Noto Sans CJK KR DemiLight" panose="020B0400000000000000" pitchFamily="34" charset="-128"/>
                <a:ea typeface="Noto Sans CJK KR DemiLight" panose="020B0400000000000000" pitchFamily="34" charset="-128"/>
                <a:cs typeface="Gothic A1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045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auto">
          <a:xfrm>
            <a:off x="1" y="0"/>
            <a:ext cx="9904412" cy="705008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6" name="BG">
            <a:extLst>
              <a:ext uri="{FF2B5EF4-FFF2-40B4-BE49-F238E27FC236}">
                <a16:creationId xmlns:a16="http://schemas.microsoft.com/office/drawing/2014/main" id="{CEF99F33-440C-254D-8550-A4EAFCFB4F1F}"/>
              </a:ext>
            </a:extLst>
          </p:cNvPr>
          <p:cNvSpPr/>
          <p:nvPr/>
        </p:nvSpPr>
        <p:spPr>
          <a:xfrm>
            <a:off x="0" y="-3348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D65CC836-04EE-064A-BD19-4306ABF7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" y="-25656"/>
            <a:ext cx="9906000" cy="705343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8E07A6D-2DC2-3743-8A25-6D6D18C7425B}"/>
              </a:ext>
            </a:extLst>
          </p:cNvPr>
          <p:cNvSpPr txBox="1"/>
          <p:nvPr/>
        </p:nvSpPr>
        <p:spPr>
          <a:xfrm>
            <a:off x="-10563" y="1364804"/>
            <a:ext cx="34565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200">
                <a:latin typeface="Bahnschrift SemiBold" panose="020B0502040204020203" pitchFamily="34" charset="0"/>
                <a:ea typeface="나눔스퀘어 ExtraBold" panose="020B0600000101010101" pitchFamily="50" charset="-127"/>
              </a:defRPr>
            </a:lvl1pPr>
          </a:lstStyle>
          <a:p>
            <a:pPr algn="ctr"/>
            <a:r>
              <a:rPr lang="en-US" altLang="ko-KR" sz="4000" b="1" spc="-147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Blk" panose="020B0A02040504020204" pitchFamily="34"/>
                <a:ea typeface="Noto Sans Blk" panose="020B0A02040504020204" pitchFamily="34"/>
                <a:cs typeface="Noto Sans Blk" panose="020B0A02040504020204" pitchFamily="34"/>
              </a:rPr>
              <a:t>AGENDA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A84F81D-6574-D149-9817-AA973C630687}"/>
              </a:ext>
            </a:extLst>
          </p:cNvPr>
          <p:cNvSpPr txBox="1"/>
          <p:nvPr/>
        </p:nvSpPr>
        <p:spPr>
          <a:xfrm>
            <a:off x="670371" y="2111654"/>
            <a:ext cx="5145931" cy="5287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ko-KR" sz="1000" spc="-8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DemiLight" panose="020B0400000000000000" pitchFamily="34" charset="-128"/>
                <a:ea typeface="Noto Sans CJK KR DemiLight" panose="020B0400000000000000" pitchFamily="34" charset="-128"/>
              </a:rPr>
              <a:t>Global Smart Logistics &amp; Factory Solution Leader</a:t>
            </a:r>
          </a:p>
          <a:p>
            <a:r>
              <a:rPr lang="en-US" altLang="ko-KR" sz="1000" spc="-8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DemiLight" panose="020B0400000000000000" pitchFamily="34" charset="-128"/>
                <a:ea typeface="Noto Sans CJK KR DemiLight" panose="020B0400000000000000" pitchFamily="34" charset="-128"/>
              </a:rPr>
              <a:t>Automated Material Handling System &amp; Warehouse Automation System Process Innovation</a:t>
            </a:r>
            <a:endParaRPr lang="ko-KR" altLang="en-US" sz="1000" spc="-80" dirty="0">
              <a:solidFill>
                <a:schemeClr val="tx1">
                  <a:lumMod val="65000"/>
                  <a:lumOff val="35000"/>
                </a:schemeClr>
              </a:solidFill>
              <a:latin typeface="Noto Sans CJK KR DemiLight" panose="020B0400000000000000" pitchFamily="34" charset="-128"/>
              <a:ea typeface="Noto Sans CJK KR DemiLight" panose="020B0400000000000000" pitchFamily="34" charset="-128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BA94F3D1-10B3-0741-BAB1-31E79D62F582}"/>
              </a:ext>
            </a:extLst>
          </p:cNvPr>
          <p:cNvSpPr/>
          <p:nvPr/>
        </p:nvSpPr>
        <p:spPr>
          <a:xfrm>
            <a:off x="713219" y="3139992"/>
            <a:ext cx="3230875" cy="4049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r>
              <a:rPr lang="en-US" altLang="ko-KR" sz="1500" b="1" spc="-147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Blk" panose="020B0A02040504020204" pitchFamily="34"/>
              </a:rPr>
              <a:t> Ⅰ. </a:t>
            </a:r>
            <a:r>
              <a:rPr lang="ko-KR" altLang="en-US" sz="1500" b="1" spc="-147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Blk" panose="020B0A02040504020204" pitchFamily="34"/>
              </a:rPr>
              <a:t>작업 개요 및 수행일정</a:t>
            </a: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07A3D3C9-D2C0-004F-AFEC-45EB3E39B8AA}"/>
              </a:ext>
            </a:extLst>
          </p:cNvPr>
          <p:cNvSpPr/>
          <p:nvPr/>
        </p:nvSpPr>
        <p:spPr>
          <a:xfrm>
            <a:off x="713221" y="4422896"/>
            <a:ext cx="3230873" cy="4049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r>
              <a:rPr lang="en-US" altLang="ko-KR" sz="1500" b="1" spc="-147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Blk" panose="020B0A02040504020204" pitchFamily="34"/>
              </a:rPr>
              <a:t> Ⅲ. </a:t>
            </a:r>
            <a:r>
              <a:rPr lang="ko-KR" altLang="en-US" sz="1500" b="1" spc="-147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Blk" panose="020B0A02040504020204" pitchFamily="34"/>
              </a:rPr>
              <a:t>고소작업 안전 관리</a:t>
            </a:r>
          </a:p>
        </p:txBody>
      </p: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74EBC5B5-8C49-7F43-A55D-FB9072AEEA8B}"/>
              </a:ext>
            </a:extLst>
          </p:cNvPr>
          <p:cNvGrpSpPr>
            <a:grpSpLocks noChangeAspect="1"/>
          </p:cNvGrpSpPr>
          <p:nvPr/>
        </p:nvGrpSpPr>
        <p:grpSpPr>
          <a:xfrm>
            <a:off x="8137870" y="6297404"/>
            <a:ext cx="1541418" cy="468000"/>
            <a:chOff x="7694226" y="5908804"/>
            <a:chExt cx="1916087" cy="581756"/>
          </a:xfrm>
        </p:grpSpPr>
        <p:pic>
          <p:nvPicPr>
            <p:cNvPr id="78" name="그림 77">
              <a:extLst>
                <a:ext uri="{FF2B5EF4-FFF2-40B4-BE49-F238E27FC236}">
                  <a16:creationId xmlns:a16="http://schemas.microsoft.com/office/drawing/2014/main" id="{B143772F-E670-834C-B901-DED2F4E0F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4922" y="5908804"/>
              <a:ext cx="1854695" cy="39600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43AC12F-C701-084B-A282-B994AC432FE4}"/>
                </a:ext>
              </a:extLst>
            </p:cNvPr>
            <p:cNvSpPr txBox="1"/>
            <p:nvPr/>
          </p:nvSpPr>
          <p:spPr>
            <a:xfrm>
              <a:off x="7694226" y="6304804"/>
              <a:ext cx="1916087" cy="1857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3200">
                  <a:latin typeface="Bahnschrift SemiBold" panose="020B0502040204020203" pitchFamily="34" charset="0"/>
                  <a:ea typeface="나눔스퀘어 ExtraBold" panose="020B0600000101010101" pitchFamily="50" charset="-127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altLang="ko-KR" sz="900" dirty="0">
                  <a:solidFill>
                    <a:schemeClr val="bg1"/>
                  </a:solidFill>
                  <a:latin typeface="Noto Sans CJK KR DemiLight" panose="020B0400000000000000" pitchFamily="34" charset="-128"/>
                  <a:ea typeface="Noto Sans CJK KR DemiLight" panose="020B0400000000000000" pitchFamily="34" charset="-128"/>
                  <a:cs typeface="Gothic A1" pitchFamily="2" charset="-127"/>
                </a:rPr>
                <a:t>Solutions for Advancement</a:t>
              </a:r>
              <a:endParaRPr kumimoji="1" lang="ko-KR" altLang="en-US" sz="900" dirty="0">
                <a:solidFill>
                  <a:schemeClr val="bg1"/>
                </a:solidFill>
                <a:latin typeface="Noto Sans CJK KR DemiLight" panose="020B0400000000000000" pitchFamily="34" charset="-128"/>
                <a:ea typeface="Noto Sans CJK KR DemiLight" panose="020B0400000000000000" pitchFamily="34" charset="-128"/>
                <a:cs typeface="Gothic A1" pitchFamily="2" charset="-127"/>
              </a:endParaRPr>
            </a:p>
          </p:txBody>
        </p:sp>
      </p:grpSp>
      <p:cxnSp>
        <p:nvCxnSpPr>
          <p:cNvPr id="5" name="직선 연결선 4"/>
          <p:cNvCxnSpPr/>
          <p:nvPr/>
        </p:nvCxnSpPr>
        <p:spPr bwMode="auto">
          <a:xfrm flipV="1">
            <a:off x="640604" y="1979745"/>
            <a:ext cx="3003322" cy="0"/>
          </a:xfrm>
          <a:prstGeom prst="lin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 type="none" w="med" len="med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직선 연결선 21"/>
          <p:cNvCxnSpPr/>
          <p:nvPr/>
        </p:nvCxnSpPr>
        <p:spPr bwMode="auto">
          <a:xfrm flipV="1">
            <a:off x="3529626" y="1977364"/>
            <a:ext cx="111919" cy="121443"/>
          </a:xfrm>
          <a:prstGeom prst="lin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 type="none" w="med" len="med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5529A52-CAC8-9843-A211-B09CD78E0E08}"/>
              </a:ext>
            </a:extLst>
          </p:cNvPr>
          <p:cNvSpPr/>
          <p:nvPr/>
        </p:nvSpPr>
        <p:spPr>
          <a:xfrm>
            <a:off x="713221" y="5064347"/>
            <a:ext cx="3230873" cy="4049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r>
              <a:rPr lang="en-US" altLang="ko-KR" sz="1500" b="1" spc="-147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Blk" panose="020B0A02040504020204" pitchFamily="34"/>
              </a:rPr>
              <a:t> Ⅳ. </a:t>
            </a:r>
            <a:r>
              <a:rPr lang="ko-KR" altLang="en-US" sz="1500" b="1" spc="-147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Blk" panose="020B0A02040504020204" pitchFamily="34"/>
              </a:rPr>
              <a:t>안전 관리 계획</a:t>
            </a:r>
            <a:endParaRPr lang="en-US" altLang="ko-KR" sz="1500" b="1" spc="-147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Noto Sans Blk" panose="020B0A02040504020204" pitchFamily="34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7A3D3C9-D2C0-004F-AFEC-45EB3E39B8AA}"/>
              </a:ext>
            </a:extLst>
          </p:cNvPr>
          <p:cNvSpPr/>
          <p:nvPr/>
        </p:nvSpPr>
        <p:spPr>
          <a:xfrm>
            <a:off x="710259" y="3781444"/>
            <a:ext cx="3230873" cy="4049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r>
              <a:rPr lang="en-US" altLang="ko-KR" sz="1500" b="1" spc="-147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Blk" panose="020B0A02040504020204" pitchFamily="34"/>
              </a:rPr>
              <a:t> Ⅱ. </a:t>
            </a:r>
            <a:r>
              <a:rPr lang="ko-KR" altLang="en-US" sz="1500" b="1" spc="-147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Blk" panose="020B0A02040504020204" pitchFamily="34"/>
              </a:rPr>
              <a:t>주요 </a:t>
            </a:r>
            <a:r>
              <a:rPr lang="ko-KR" altLang="en-US" sz="1500" b="1" spc="-14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Blk" panose="020B0A02040504020204" pitchFamily="34"/>
              </a:rPr>
              <a:t>작업별</a:t>
            </a:r>
            <a:r>
              <a:rPr lang="ko-KR" altLang="en-US" sz="1500" b="1" spc="-147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Blk" panose="020B0A02040504020204" pitchFamily="34"/>
              </a:rPr>
              <a:t> 안전 대책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66ED6D9-E375-EF8E-5D70-B651DC7155D1}"/>
              </a:ext>
            </a:extLst>
          </p:cNvPr>
          <p:cNvSpPr/>
          <p:nvPr/>
        </p:nvSpPr>
        <p:spPr>
          <a:xfrm>
            <a:off x="728131" y="5685284"/>
            <a:ext cx="3230873" cy="4049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r>
              <a:rPr lang="en-US" altLang="ko-KR" sz="1500" b="1" spc="-147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Blk" panose="020B0A02040504020204" pitchFamily="34"/>
              </a:rPr>
              <a:t> Ⅳ. </a:t>
            </a:r>
            <a:r>
              <a:rPr lang="ko-KR" altLang="en-US" sz="1500" b="1" spc="-147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oto Sans Blk" panose="020B0A02040504020204" pitchFamily="34"/>
              </a:rPr>
              <a:t>비상 대응 계획</a:t>
            </a:r>
            <a:endParaRPr lang="en-US" altLang="ko-KR" sz="1500" b="1" spc="-147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Noto Sans Blk" panose="020B0A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203231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06F91C-F729-E208-F65F-18ACB7F399C8}"/>
              </a:ext>
            </a:extLst>
          </p:cNvPr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1.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작업 개요 및 수행 일정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3965B0E6-14FC-C8D2-6108-3801AA2C4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762320"/>
              </p:ext>
            </p:extLst>
          </p:nvPr>
        </p:nvGraphicFramePr>
        <p:xfrm>
          <a:off x="632520" y="1916832"/>
          <a:ext cx="8568952" cy="3235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5026">
                  <a:extLst>
                    <a:ext uri="{9D8B030D-6E8A-4147-A177-3AD203B41FA5}">
                      <a16:colId xmlns:a16="http://schemas.microsoft.com/office/drawing/2014/main" val="4233212061"/>
                    </a:ext>
                  </a:extLst>
                </a:gridCol>
                <a:gridCol w="6013926">
                  <a:extLst>
                    <a:ext uri="{9D8B030D-6E8A-4147-A177-3AD203B41FA5}">
                      <a16:colId xmlns:a16="http://schemas.microsoft.com/office/drawing/2014/main" val="220169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시공 계획의 목적</a:t>
                      </a:r>
                      <a:endParaRPr lang="en-US" altLang="ko-KR" sz="1400" b="1" dirty="0">
                        <a:solidFill>
                          <a:srgbClr val="000000"/>
                        </a:solidFill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장비 설치공사 개요 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ESHG(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미국 조지아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) 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활성화동 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OHT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설치공사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설치작업 계획을 통하여 공정관리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, 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품질관리 등 사전에 공유함으로써 설치공사 수행 시 차질이 없도록 하는</a:t>
                      </a:r>
                      <a:r>
                        <a:rPr lang="ko-KR" altLang="en-US" sz="1200" b="1" baseline="0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데 목적이 있다</a:t>
                      </a:r>
                      <a:endParaRPr lang="ko-KR" altLang="en-US" sz="12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4099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공 사 명</a:t>
                      </a:r>
                      <a:endParaRPr lang="ko-KR" altLang="en-US" sz="14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LGES</a:t>
                      </a:r>
                      <a:r>
                        <a:rPr lang="en-US" altLang="ko-KR" sz="1200" b="1" baseline="0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ESHG </a:t>
                      </a:r>
                      <a:r>
                        <a:rPr lang="ko-KR" altLang="en-US" sz="1200" b="1" baseline="0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활성화동 </a:t>
                      </a:r>
                      <a:r>
                        <a:rPr lang="en-US" altLang="ko-KR" sz="1200" b="1" baseline="0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OHT </a:t>
                      </a:r>
                      <a:r>
                        <a:rPr lang="ko-KR" altLang="en-US" sz="1200" b="1" baseline="0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설치공사</a:t>
                      </a:r>
                      <a:endParaRPr lang="ko-KR" altLang="en-US" sz="12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8385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소 재 지</a:t>
                      </a:r>
                      <a:endParaRPr lang="ko-KR" altLang="en-US" sz="14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HL-GA Battery Company LLC, 9730 US Highway, 280, Ellabell, GA, 31308</a:t>
                      </a:r>
                      <a:endParaRPr lang="ko-KR" altLang="en-US" sz="12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0303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공사 기간</a:t>
                      </a:r>
                      <a:endParaRPr lang="ko-KR" altLang="en-US" sz="14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2025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년 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3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월 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~ 2025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년 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6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월 말</a:t>
                      </a:r>
                      <a:endParaRPr lang="ko-KR" altLang="en-US" sz="12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952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발 주 처</a:t>
                      </a:r>
                      <a:endParaRPr lang="ko-KR" altLang="en-US" sz="14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LGES</a:t>
                      </a:r>
                      <a:endParaRPr lang="ko-KR" altLang="en-US" sz="12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38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시 공 사</a:t>
                      </a:r>
                      <a:endParaRPr lang="ko-KR" altLang="en-US" sz="14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SFA</a:t>
                      </a:r>
                      <a:endParaRPr lang="ko-KR" altLang="en-US" sz="12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7072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대상 설비</a:t>
                      </a:r>
                      <a:endParaRPr lang="ko-KR" altLang="en-US" sz="14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활성화동 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OHT </a:t>
                      </a:r>
                      <a:endParaRPr lang="ko-KR" altLang="en-US" sz="12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1647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공사 범위</a:t>
                      </a:r>
                      <a:endParaRPr lang="ko-KR" altLang="en-US" sz="14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- 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북측 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C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구간 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RAIL 500M, D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구간 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RAIL 500M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1771467"/>
                  </a:ext>
                </a:extLst>
              </a:tr>
            </a:tbl>
          </a:graphicData>
        </a:graphic>
      </p:graphicFrame>
      <p:sp>
        <p:nvSpPr>
          <p:cNvPr id="8" name="Text Box 264">
            <a:extLst>
              <a:ext uri="{FF2B5EF4-FFF2-40B4-BE49-F238E27FC236}">
                <a16:creationId xmlns:a16="http://schemas.microsoft.com/office/drawing/2014/main" id="{BD0931C6-B682-B828-A260-8332EF31A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" y="748491"/>
            <a:ext cx="7129015" cy="31890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35989" tIns="35989" rIns="35989" bIns="35989">
            <a:spAutoFit/>
          </a:bodyPr>
          <a:lstStyle>
            <a:defPPr>
              <a:defRPr lang="ko-KR"/>
            </a:defPPr>
            <a:lvl1pPr marL="342900" indent="-342900" algn="l" defTabSz="1014413">
              <a:spcBef>
                <a:spcPct val="10000"/>
              </a:spcBef>
              <a:defRPr sz="16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charset="0"/>
              </a:defRPr>
            </a:lvl1pPr>
          </a:lstStyle>
          <a:p>
            <a:r>
              <a:rPr lang="en-US" altLang="ko-KR" dirty="0"/>
              <a:t>1.1 </a:t>
            </a:r>
            <a:r>
              <a:rPr lang="ko-KR" altLang="en-US" dirty="0"/>
              <a:t>작업 개요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303004505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5BECD8E-2575-5105-2DC1-25BE69BBBA24}"/>
              </a:ext>
            </a:extLst>
          </p:cNvPr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1.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작업 개요 및 수행 일정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876D59A-05EA-018D-96D6-2640856B8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45" y="1148780"/>
            <a:ext cx="9231921" cy="5472608"/>
          </a:xfrm>
          <a:prstGeom prst="rect">
            <a:avLst/>
          </a:prstGeom>
        </p:spPr>
      </p:pic>
      <p:sp>
        <p:nvSpPr>
          <p:cNvPr id="2" name="Text Box 264">
            <a:extLst>
              <a:ext uri="{FF2B5EF4-FFF2-40B4-BE49-F238E27FC236}">
                <a16:creationId xmlns:a16="http://schemas.microsoft.com/office/drawing/2014/main" id="{3E308396-37F0-FC01-7F1F-44DA97E01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" y="748491"/>
            <a:ext cx="7129015" cy="31890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35989" tIns="35989" rIns="35989" bIns="35989">
            <a:spAutoFit/>
          </a:bodyPr>
          <a:lstStyle>
            <a:defPPr>
              <a:defRPr lang="ko-KR"/>
            </a:defPPr>
            <a:lvl1pPr marL="342900" indent="-342900" algn="l" defTabSz="1014413">
              <a:spcBef>
                <a:spcPct val="10000"/>
              </a:spcBef>
              <a:defRPr sz="16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charset="0"/>
              </a:defRPr>
            </a:lvl1pPr>
          </a:lstStyle>
          <a:p>
            <a:r>
              <a:rPr lang="en-US" altLang="ko-KR" dirty="0"/>
              <a:t>1.2 </a:t>
            </a:r>
            <a:r>
              <a:rPr lang="ko-KR" altLang="en-US" dirty="0"/>
              <a:t>수행 일정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37593835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020E0-82D6-2BE4-F5B1-E3F726E693D3}"/>
              </a:ext>
            </a:extLst>
          </p:cNvPr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2.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주요 작업 별 안전대책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  <p:sp>
        <p:nvSpPr>
          <p:cNvPr id="3" name="Text Box 264">
            <a:extLst>
              <a:ext uri="{FF2B5EF4-FFF2-40B4-BE49-F238E27FC236}">
                <a16:creationId xmlns:a16="http://schemas.microsoft.com/office/drawing/2014/main" id="{FD20B18B-DA97-BA13-52C0-7AC4AB72F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" y="748491"/>
            <a:ext cx="7129015" cy="31890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35989" tIns="35989" rIns="35989" bIns="35989">
            <a:spAutoFit/>
          </a:bodyPr>
          <a:lstStyle>
            <a:defPPr>
              <a:defRPr lang="ko-KR"/>
            </a:defPPr>
            <a:lvl1pPr marL="342900" indent="-342900" algn="l" defTabSz="1014413">
              <a:spcBef>
                <a:spcPct val="10000"/>
              </a:spcBef>
              <a:defRPr sz="16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charset="0"/>
              </a:defRPr>
            </a:lvl1pPr>
          </a:lstStyle>
          <a:p>
            <a:r>
              <a:rPr lang="en-US" altLang="ko-KR" dirty="0"/>
              <a:t>2.1 </a:t>
            </a:r>
            <a:r>
              <a:rPr lang="ko-KR" altLang="en-US" dirty="0"/>
              <a:t>주요 작업 별 안전대책 </a:t>
            </a:r>
            <a:r>
              <a:rPr lang="en-US" altLang="ko-KR" dirty="0"/>
              <a:t>&gt; BOX </a:t>
            </a:r>
            <a:r>
              <a:rPr lang="ko-KR" altLang="en-US" dirty="0"/>
              <a:t>해체 및 자재 반입</a:t>
            </a:r>
            <a:r>
              <a:rPr lang="en-US" altLang="ko-KR" dirty="0"/>
              <a:t> 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7D9AF427-9CF6-7185-5824-3D676D1E3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347151"/>
              </p:ext>
            </p:extLst>
          </p:nvPr>
        </p:nvGraphicFramePr>
        <p:xfrm>
          <a:off x="271685" y="1150381"/>
          <a:ext cx="9361040" cy="5398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3582">
                  <a:extLst>
                    <a:ext uri="{9D8B030D-6E8A-4147-A177-3AD203B41FA5}">
                      <a16:colId xmlns:a16="http://schemas.microsoft.com/office/drawing/2014/main" val="3233336432"/>
                    </a:ext>
                  </a:extLst>
                </a:gridCol>
                <a:gridCol w="2928867">
                  <a:extLst>
                    <a:ext uri="{9D8B030D-6E8A-4147-A177-3AD203B41FA5}">
                      <a16:colId xmlns:a16="http://schemas.microsoft.com/office/drawing/2014/main" val="1411478245"/>
                    </a:ext>
                  </a:extLst>
                </a:gridCol>
                <a:gridCol w="5328591">
                  <a:extLst>
                    <a:ext uri="{9D8B030D-6E8A-4147-A177-3AD203B41FA5}">
                      <a16:colId xmlns:a16="http://schemas.microsoft.com/office/drawing/2014/main" val="1575604157"/>
                    </a:ext>
                  </a:extLst>
                </a:gridCol>
              </a:tblGrid>
              <a:tr h="34574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작업</a:t>
                      </a:r>
                      <a:r>
                        <a:rPr lang="ko-KR" altLang="en-US" sz="900" b="1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순서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①</a:t>
                      </a:r>
                      <a:r>
                        <a:rPr lang="en-US" altLang="ko-KR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BOX </a:t>
                      </a:r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해체 및 자재 반입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809265"/>
                  </a:ext>
                </a:extLst>
              </a:tr>
              <a:tr h="33495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en-US" altLang="ko-KR" sz="900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067619"/>
                  </a:ext>
                </a:extLst>
              </a:tr>
              <a:tr h="9356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위험요인 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및 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안전대책</a:t>
                      </a: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solidFill>
                            <a:srgbClr val="0000FF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■ 위험요인</a:t>
                      </a:r>
                      <a:endParaRPr lang="en-US" altLang="ko-KR" sz="900" b="1" dirty="0">
                        <a:solidFill>
                          <a:srgbClr val="0000FF"/>
                        </a:solidFill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marL="0" indent="0" latinLnBrk="1">
                        <a:buNone/>
                      </a:pP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1)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전도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(</a:t>
                      </a:r>
                      <a:r>
                        <a:rPr lang="ko-KR" altLang="en-US" sz="900" dirty="0" err="1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운반물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, </a:t>
                      </a:r>
                      <a:r>
                        <a:rPr lang="ko-KR" altLang="en-US" sz="900" dirty="0" err="1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양중물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)</a:t>
                      </a:r>
                      <a:endParaRPr lang="ko-KR" altLang="en-US" sz="900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latinLnBrk="1"/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2)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추락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(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고소 위치 작업자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3)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협착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(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작업자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,</a:t>
                      </a:r>
                      <a:r>
                        <a:rPr lang="en-US" altLang="ko-KR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주변설비</a:t>
                      </a:r>
                      <a:r>
                        <a:rPr lang="en-US" altLang="ko-KR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4) </a:t>
                      </a:r>
                      <a:r>
                        <a:rPr lang="ko-KR" altLang="en-US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베임</a:t>
                      </a:r>
                      <a:r>
                        <a:rPr lang="en-US" altLang="ko-KR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(</a:t>
                      </a:r>
                      <a:r>
                        <a:rPr lang="ko-KR" altLang="en-US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작업자</a:t>
                      </a:r>
                      <a:r>
                        <a:rPr lang="en-US" altLang="ko-KR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5) </a:t>
                      </a:r>
                      <a:r>
                        <a:rPr lang="ko-KR" altLang="en-US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충돌</a:t>
                      </a:r>
                      <a:r>
                        <a:rPr lang="en-US" altLang="ko-KR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(</a:t>
                      </a:r>
                      <a:r>
                        <a:rPr lang="ko-KR" altLang="en-US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작업자</a:t>
                      </a:r>
                      <a:r>
                        <a:rPr lang="en-US" altLang="ko-KR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, </a:t>
                      </a:r>
                      <a:r>
                        <a:rPr lang="ko-KR" altLang="en-US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주변설비</a:t>
                      </a:r>
                      <a:r>
                        <a:rPr lang="en-US" altLang="ko-KR" sz="900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)</a:t>
                      </a:r>
                      <a:endParaRPr lang="ko-KR" altLang="en-US" sz="900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solidFill>
                            <a:srgbClr val="0000FF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■ 안전대책</a:t>
                      </a:r>
                      <a:endParaRPr lang="en-US" altLang="ko-KR" sz="900" b="1" dirty="0">
                        <a:solidFill>
                          <a:srgbClr val="0000FF"/>
                        </a:solidFill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1)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제품 이동 시 바닥 상태 확인 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→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전도방지</a:t>
                      </a:r>
                      <a:endParaRPr lang="en-US" altLang="ko-KR" sz="900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2)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우마사다리 사용 규정 준수 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→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추락방지</a:t>
                      </a:r>
                      <a:endParaRPr lang="en-US" altLang="ko-KR" sz="900" dirty="0">
                        <a:solidFill>
                          <a:srgbClr val="0000FF"/>
                        </a:solidFill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latinLnBrk="1"/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3)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측면 합판 해체 시 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2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인 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1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조 작업 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  <a:sym typeface="Wingdings" panose="05000000000000000000" pitchFamily="2" charset="2"/>
                        </a:rPr>
                        <a:t>→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  <a:sym typeface="Wingdings" panose="05000000000000000000" pitchFamily="2" charset="2"/>
                        </a:rPr>
                        <a:t>협착방지</a:t>
                      </a:r>
                      <a:endParaRPr lang="en-US" altLang="ko-KR" sz="900" dirty="0">
                        <a:solidFill>
                          <a:srgbClr val="0000FF"/>
                        </a:solidFill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4)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창상방지장갑 착용  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900" dirty="0" err="1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  <a:sym typeface="Wingdings" panose="05000000000000000000" pitchFamily="2" charset="2"/>
                        </a:rPr>
                        <a:t>베임방지</a:t>
                      </a:r>
                      <a:endParaRPr lang="en-US" altLang="ko-KR" sz="900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  <a:sym typeface="Wingdings" panose="05000000000000000000" pitchFamily="2" charset="2"/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  <a:sym typeface="Wingdings" panose="05000000000000000000" pitchFamily="2" charset="2"/>
                        </a:rPr>
                        <a:t>5)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  <a:sym typeface="Wingdings" panose="05000000000000000000" pitchFamily="2" charset="2"/>
                        </a:rPr>
                        <a:t>지게차 운전 시 신호수 유도에 따를 것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  <a:sym typeface="Wingdings" panose="05000000000000000000" pitchFamily="2" charset="2"/>
                        </a:rPr>
                        <a:t>→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  <a:sym typeface="Wingdings" panose="05000000000000000000" pitchFamily="2" charset="2"/>
                        </a:rPr>
                        <a:t>충돌방지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417718"/>
                  </a:ext>
                </a:extLst>
              </a:tr>
              <a:tr h="7680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사용 중장비 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및 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보호구</a:t>
                      </a: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□ 사용 중장비 및 </a:t>
                      </a:r>
                      <a:r>
                        <a:rPr lang="ko-KR" altLang="en-US" sz="900" b="1" dirty="0" err="1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공도구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marL="0" indent="0" latinLnBrk="1">
                        <a:buNone/>
                      </a:pP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1)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지게차</a:t>
                      </a:r>
                      <a:endParaRPr lang="en-US" altLang="ko-KR" sz="900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2)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칼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,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가위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,</a:t>
                      </a:r>
                      <a:r>
                        <a:rPr lang="ko-KR" altLang="en-US" sz="900" dirty="0" err="1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크로우바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(</a:t>
                      </a:r>
                      <a:r>
                        <a:rPr lang="ko-KR" altLang="en-US" sz="900" dirty="0" err="1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빠루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),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쇠망치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,</a:t>
                      </a:r>
                      <a:r>
                        <a:rPr lang="ko-KR" altLang="en-US" sz="900" dirty="0" err="1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임팩</a:t>
                      </a:r>
                      <a:endParaRPr lang="en-US" altLang="ko-KR" sz="900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marL="0" indent="0" latinLnBrk="1">
                        <a:buNone/>
                      </a:pP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3)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우마사다리</a:t>
                      </a:r>
                      <a:endParaRPr lang="en-US" altLang="ko-KR" sz="900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□ 착용 보호구 및 안전장구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1)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안전모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,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보안경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안전화</a:t>
                      </a:r>
                      <a:r>
                        <a:rPr lang="en-US" altLang="ko-KR" sz="900" strike="sngStrike" baseline="0" dirty="0">
                          <a:solidFill>
                            <a:srgbClr val="FF0000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</a:t>
                      </a:r>
                    </a:p>
                    <a:p>
                      <a:pPr marL="0" indent="0" latinLnBrk="1">
                        <a:buNone/>
                      </a:pP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2)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장갑</a:t>
                      </a:r>
                      <a:endParaRPr lang="en-US" altLang="ko-KR" sz="900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722856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062F131F-CE2D-2817-9C92-5832B09BC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86" y="1580828"/>
            <a:ext cx="1944216" cy="1321294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8695C2F0-1BF7-4992-230F-7797049131F2}"/>
              </a:ext>
            </a:extLst>
          </p:cNvPr>
          <p:cNvSpPr/>
          <p:nvPr/>
        </p:nvSpPr>
        <p:spPr>
          <a:xfrm>
            <a:off x="2071886" y="1580828"/>
            <a:ext cx="206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latin typeface="맑은 고딕" panose="020B0503020000020004" pitchFamily="50" charset="-127"/>
              </a:rPr>
              <a:t>①</a:t>
            </a:r>
          </a:p>
        </p:txBody>
      </p:sp>
      <p:sp>
        <p:nvSpPr>
          <p:cNvPr id="8" name="오른쪽 화살표 9">
            <a:extLst>
              <a:ext uri="{FF2B5EF4-FFF2-40B4-BE49-F238E27FC236}">
                <a16:creationId xmlns:a16="http://schemas.microsoft.com/office/drawing/2014/main" id="{63EAD8C7-06C4-A7B2-BF77-FFDF65177BE6}"/>
              </a:ext>
            </a:extLst>
          </p:cNvPr>
          <p:cNvSpPr/>
          <p:nvPr/>
        </p:nvSpPr>
        <p:spPr>
          <a:xfrm>
            <a:off x="4016102" y="2244680"/>
            <a:ext cx="611644" cy="3201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F9F8EDD-1B33-47BB-49FA-F377F3823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393" y="1580828"/>
            <a:ext cx="1469240" cy="1314884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013E4578-7B47-4BA3-E52C-6149CE79C877}"/>
              </a:ext>
            </a:extLst>
          </p:cNvPr>
          <p:cNvSpPr/>
          <p:nvPr/>
        </p:nvSpPr>
        <p:spPr>
          <a:xfrm>
            <a:off x="4627368" y="1581164"/>
            <a:ext cx="206805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맑은 고딕" panose="020B0503020000020004" pitchFamily="50" charset="-127"/>
              </a:rPr>
              <a:t>②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50D98E6-2F98-80C9-D629-60A5563D6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988" y="1587238"/>
            <a:ext cx="1398346" cy="1314884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8622C20-1BAD-9DA8-7357-8676319056B5}"/>
              </a:ext>
            </a:extLst>
          </p:cNvPr>
          <p:cNvSpPr/>
          <p:nvPr/>
        </p:nvSpPr>
        <p:spPr>
          <a:xfrm>
            <a:off x="6712981" y="1587574"/>
            <a:ext cx="206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맑은 고딕" panose="020B0503020000020004" pitchFamily="50" charset="-127"/>
              </a:rPr>
              <a:t>③</a:t>
            </a:r>
          </a:p>
        </p:txBody>
      </p:sp>
      <p:sp>
        <p:nvSpPr>
          <p:cNvPr id="13" name="오른쪽 화살표 9">
            <a:extLst>
              <a:ext uri="{FF2B5EF4-FFF2-40B4-BE49-F238E27FC236}">
                <a16:creationId xmlns:a16="http://schemas.microsoft.com/office/drawing/2014/main" id="{444CDA52-F4AE-3A25-9F21-05C7107A6FE4}"/>
              </a:ext>
            </a:extLst>
          </p:cNvPr>
          <p:cNvSpPr/>
          <p:nvPr/>
        </p:nvSpPr>
        <p:spPr>
          <a:xfrm>
            <a:off x="6102640" y="2238270"/>
            <a:ext cx="611644" cy="3201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4572AB7-3FF5-C7AC-5C7F-11961D550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981" y="3469110"/>
            <a:ext cx="1398346" cy="1251438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F4C757EB-CA64-42D7-BA59-C28E82ED9CF8}"/>
              </a:ext>
            </a:extLst>
          </p:cNvPr>
          <p:cNvSpPr/>
          <p:nvPr/>
        </p:nvSpPr>
        <p:spPr>
          <a:xfrm>
            <a:off x="6712956" y="3458704"/>
            <a:ext cx="206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</a:rPr>
              <a:t>④</a:t>
            </a:r>
          </a:p>
        </p:txBody>
      </p:sp>
      <p:sp>
        <p:nvSpPr>
          <p:cNvPr id="16" name="오른쪽 화살표 10">
            <a:extLst>
              <a:ext uri="{FF2B5EF4-FFF2-40B4-BE49-F238E27FC236}">
                <a16:creationId xmlns:a16="http://schemas.microsoft.com/office/drawing/2014/main" id="{2F6311A0-B7E7-0D18-C946-9E958A802BAA}"/>
              </a:ext>
            </a:extLst>
          </p:cNvPr>
          <p:cNvSpPr/>
          <p:nvPr/>
        </p:nvSpPr>
        <p:spPr>
          <a:xfrm rot="5400000">
            <a:off x="7128660" y="3025534"/>
            <a:ext cx="566988" cy="3201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17" name="오른쪽 화살표 9">
            <a:extLst>
              <a:ext uri="{FF2B5EF4-FFF2-40B4-BE49-F238E27FC236}">
                <a16:creationId xmlns:a16="http://schemas.microsoft.com/office/drawing/2014/main" id="{F6EE7694-562A-0F5F-428B-8D9D11DA0629}"/>
              </a:ext>
            </a:extLst>
          </p:cNvPr>
          <p:cNvSpPr/>
          <p:nvPr/>
        </p:nvSpPr>
        <p:spPr>
          <a:xfrm flipH="1">
            <a:off x="6102640" y="3996410"/>
            <a:ext cx="611644" cy="3201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2C96541D-94BD-7A75-26D2-CCD741EA1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877" y="3458704"/>
            <a:ext cx="1398332" cy="1256502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8B3F3212-0350-C02B-E1D2-CD3405FB0351}"/>
              </a:ext>
            </a:extLst>
          </p:cNvPr>
          <p:cNvSpPr/>
          <p:nvPr/>
        </p:nvSpPr>
        <p:spPr>
          <a:xfrm>
            <a:off x="4677877" y="3458704"/>
            <a:ext cx="206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125230072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37A20A39-5D71-AB2D-63D2-E53DC22F4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99331"/>
              </p:ext>
            </p:extLst>
          </p:nvPr>
        </p:nvGraphicFramePr>
        <p:xfrm>
          <a:off x="271685" y="1150381"/>
          <a:ext cx="9361040" cy="5398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3582">
                  <a:extLst>
                    <a:ext uri="{9D8B030D-6E8A-4147-A177-3AD203B41FA5}">
                      <a16:colId xmlns:a16="http://schemas.microsoft.com/office/drawing/2014/main" val="3233336432"/>
                    </a:ext>
                  </a:extLst>
                </a:gridCol>
                <a:gridCol w="2928867">
                  <a:extLst>
                    <a:ext uri="{9D8B030D-6E8A-4147-A177-3AD203B41FA5}">
                      <a16:colId xmlns:a16="http://schemas.microsoft.com/office/drawing/2014/main" val="1411478245"/>
                    </a:ext>
                  </a:extLst>
                </a:gridCol>
                <a:gridCol w="5328591">
                  <a:extLst>
                    <a:ext uri="{9D8B030D-6E8A-4147-A177-3AD203B41FA5}">
                      <a16:colId xmlns:a16="http://schemas.microsoft.com/office/drawing/2014/main" val="1575604157"/>
                    </a:ext>
                  </a:extLst>
                </a:gridCol>
              </a:tblGrid>
              <a:tr h="34574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</a:t>
                      </a:r>
                      <a:r>
                        <a:rPr lang="ko-KR" altLang="en-US" sz="9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순서</a:t>
                      </a:r>
                      <a:endParaRPr lang="en-US" altLang="ko-KR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②</a:t>
                      </a:r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H-Beam LEVEL </a:t>
                      </a:r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측정 및 </a:t>
                      </a:r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Marking </a:t>
                      </a:r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</a:t>
                      </a:r>
                      <a:endParaRPr lang="en-US" altLang="ko-KR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809265"/>
                  </a:ext>
                </a:extLst>
              </a:tr>
              <a:tr h="33495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indent="-228600" latinLnBrk="1">
                        <a:buFont typeface="+mj-lt"/>
                        <a:buAutoNum type="arabicPeriod"/>
                      </a:pP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H-Beam LEVEL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측정 작업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구역에 안전 펜스로 구역 설정을 한다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228600" indent="-228600" latinLnBrk="1">
                        <a:buFont typeface="+mj-lt"/>
                        <a:buAutoNum type="arabicPeriod"/>
                      </a:pP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고소작업대를 이용하여 상부에 측정기구를 설치한다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 (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줄자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레이저레벨기 등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228600" indent="-228600" latinLnBrk="1">
                        <a:buFont typeface="+mj-lt"/>
                        <a:buAutoNum type="arabicPeriod"/>
                      </a:pP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LEVEL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측정 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or Marking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 후 다음 장소로 이동한다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228600" indent="-228600" latinLnBrk="1">
                        <a:buFont typeface="+mj-lt"/>
                        <a:buAutoNum type="arabicPeriod"/>
                      </a:pP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같은 순서로 작업 진행한다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latinLnBrk="1"/>
                      <a:endParaRPr lang="en-US" altLang="ko-KR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067619"/>
                  </a:ext>
                </a:extLst>
              </a:tr>
              <a:tr h="9356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위험요인 </a:t>
                      </a:r>
                      <a:endParaRPr lang="en-US" altLang="ko-KR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및 </a:t>
                      </a:r>
                      <a:endParaRPr lang="en-US" altLang="ko-KR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안전대책</a:t>
                      </a: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위험요인</a:t>
                      </a:r>
                      <a:endParaRPr lang="en-US" altLang="ko-KR" sz="900" b="1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추락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작업자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b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</a:t>
                      </a:r>
                      <a:r>
                        <a:rPr lang="ko-KR" altLang="en-US" sz="900" strike="sng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충돌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낙하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안전대책</a:t>
                      </a:r>
                      <a:endParaRPr lang="en-US" altLang="ko-KR" sz="900" b="1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고소작업</a:t>
                      </a:r>
                      <a:r>
                        <a:rPr lang="ko-KR" altLang="en-US" sz="900" strike="noStrike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시 </a:t>
                      </a:r>
                      <a:r>
                        <a:rPr lang="ko-KR" altLang="en-US" sz="900" strike="noStrike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착용 및 안전고리 체결  </a:t>
                      </a:r>
                      <a:endParaRPr lang="en-US" altLang="ko-KR" sz="900" strike="noStrike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Font typeface="+mj-lt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낙하 예방용 </a:t>
                      </a:r>
                      <a:r>
                        <a:rPr lang="ko-KR" altLang="en-US" sz="900" strike="noStrike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낙하 </a:t>
                      </a:r>
                      <a:r>
                        <a:rPr lang="ko-KR" altLang="en-US" sz="900" strike="noStrike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방지끈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체결 및 고소 작업대 하부 구획 설정 </a:t>
                      </a:r>
                      <a:endParaRPr lang="en-US" altLang="ko-KR" sz="900" strike="noStrike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Font typeface="+mj-lt"/>
                        <a:buNone/>
                      </a:pPr>
                      <a:endParaRPr lang="ko-KR" altLang="en-US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417718"/>
                  </a:ext>
                </a:extLst>
              </a:tr>
              <a:tr h="7680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사용 중장비 </a:t>
                      </a:r>
                      <a:endParaRPr lang="en-US" altLang="ko-KR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및 </a:t>
                      </a:r>
                      <a:endParaRPr lang="en-US" altLang="ko-KR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보호구</a:t>
                      </a: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□ 사용 중장비 및 </a:t>
                      </a:r>
                      <a:r>
                        <a:rPr lang="ko-KR" altLang="en-US" sz="9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endParaRPr lang="en-US" altLang="ko-KR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고소작업대</a:t>
                      </a:r>
                      <a:endParaRPr lang="en-US" altLang="ko-KR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None/>
                      </a:pP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줄자</a:t>
                      </a:r>
                      <a:endParaRPr lang="en-US" altLang="ko-KR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□ 착용 보호구 및 안전장구</a:t>
                      </a:r>
                    </a:p>
                    <a:p>
                      <a:pPr latinLnBrk="1"/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안전모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보안경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안전화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latinLnBrk="1"/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</a:t>
                      </a:r>
                      <a:r>
                        <a:rPr lang="ko-KR" altLang="en-US" sz="9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</a:t>
                      </a:r>
                      <a:endParaRPr lang="en-US" altLang="ko-KR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latinLnBrk="1"/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3) </a:t>
                      </a:r>
                      <a:r>
                        <a:rPr lang="ko-KR" altLang="en-US" sz="9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낙하 </a:t>
                      </a:r>
                      <a:r>
                        <a:rPr lang="ko-KR" altLang="en-US" sz="9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방지끈</a:t>
                      </a:r>
                      <a:endParaRPr lang="ko-KR" altLang="en-US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722856"/>
                  </a:ext>
                </a:extLst>
              </a:tr>
            </a:tbl>
          </a:graphicData>
        </a:graphic>
      </p:graphicFrame>
      <p:sp>
        <p:nvSpPr>
          <p:cNvPr id="3" name="Text Box 264">
            <a:extLst>
              <a:ext uri="{FF2B5EF4-FFF2-40B4-BE49-F238E27FC236}">
                <a16:creationId xmlns:a16="http://schemas.microsoft.com/office/drawing/2014/main" id="{44F6A015-89A7-021F-2A1F-A38DBF23C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" y="748491"/>
            <a:ext cx="7129015" cy="31890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35989" tIns="35989" rIns="35989" bIns="35989">
            <a:spAutoFit/>
          </a:bodyPr>
          <a:lstStyle>
            <a:defPPr>
              <a:defRPr lang="ko-KR"/>
            </a:defPPr>
            <a:lvl1pPr marL="342900" indent="-342900" algn="l" defTabSz="1014413">
              <a:spcBef>
                <a:spcPct val="10000"/>
              </a:spcBef>
              <a:defRPr sz="16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charset="0"/>
              </a:defRPr>
            </a:lvl1pPr>
          </a:lstStyle>
          <a:p>
            <a:r>
              <a:rPr lang="en-US" altLang="ko-KR" dirty="0"/>
              <a:t>2.1 </a:t>
            </a:r>
            <a:r>
              <a:rPr lang="ko-KR" altLang="en-US" dirty="0"/>
              <a:t>주요 작업 별 안전대책 </a:t>
            </a:r>
            <a:r>
              <a:rPr lang="en-US" altLang="ko-KR" dirty="0"/>
              <a:t>&gt; H-Beam LEVEL </a:t>
            </a:r>
            <a:r>
              <a:rPr lang="ko-KR" altLang="en-US" dirty="0"/>
              <a:t>측정 작업</a:t>
            </a:r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34D87E3-2E4F-3706-B67F-3E3AD69F6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854" y="2156892"/>
            <a:ext cx="2016224" cy="257303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108357B-0410-EC07-E295-04DE8EC4E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134" y="2156893"/>
            <a:ext cx="2016224" cy="2573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441D92-30AC-6321-E597-2A4D0E63F484}"/>
              </a:ext>
            </a:extLst>
          </p:cNvPr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2.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주요 작업 별 안전대책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69381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029BA-155F-4FFA-3CB8-5B030835B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50C06A88-19B4-95F0-62EB-F3C804FBA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264914"/>
              </p:ext>
            </p:extLst>
          </p:nvPr>
        </p:nvGraphicFramePr>
        <p:xfrm>
          <a:off x="271685" y="1150381"/>
          <a:ext cx="9361040" cy="5398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3582">
                  <a:extLst>
                    <a:ext uri="{9D8B030D-6E8A-4147-A177-3AD203B41FA5}">
                      <a16:colId xmlns:a16="http://schemas.microsoft.com/office/drawing/2014/main" val="3233336432"/>
                    </a:ext>
                  </a:extLst>
                </a:gridCol>
                <a:gridCol w="2928867">
                  <a:extLst>
                    <a:ext uri="{9D8B030D-6E8A-4147-A177-3AD203B41FA5}">
                      <a16:colId xmlns:a16="http://schemas.microsoft.com/office/drawing/2014/main" val="1411478245"/>
                    </a:ext>
                  </a:extLst>
                </a:gridCol>
                <a:gridCol w="5328591">
                  <a:extLst>
                    <a:ext uri="{9D8B030D-6E8A-4147-A177-3AD203B41FA5}">
                      <a16:colId xmlns:a16="http://schemas.microsoft.com/office/drawing/2014/main" val="1575604157"/>
                    </a:ext>
                  </a:extLst>
                </a:gridCol>
              </a:tblGrid>
              <a:tr h="34574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작업</a:t>
                      </a:r>
                      <a:r>
                        <a:rPr lang="ko-KR" altLang="en-US" sz="900" b="1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순서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③</a:t>
                      </a:r>
                      <a:r>
                        <a:rPr lang="en-US" altLang="ko-KR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RACEWAY, RAIL</a:t>
                      </a:r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설치 작업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809265"/>
                  </a:ext>
                </a:extLst>
              </a:tr>
              <a:tr h="33495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indent="-228600" latinLnBrk="1">
                        <a:buFont typeface="+mj-lt"/>
                        <a:buAutoNum type="arabicPeriod"/>
                      </a:pP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RACEWAY, RAIL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설치 작업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구역에 안전 펜스로 구역 설정을 한다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.</a:t>
                      </a:r>
                    </a:p>
                    <a:p>
                      <a:pPr marL="228600" indent="-228600" latinLnBrk="1">
                        <a:buFont typeface="+mj-lt"/>
                        <a:buAutoNum type="arabicPeriod"/>
                      </a:pPr>
                      <a:r>
                        <a:rPr lang="ko-KR" altLang="en-US" sz="900" dirty="0" err="1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전동지게차를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사용하여 설치 위치에서 하부 자재를 천천히 상승시킨다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.</a:t>
                      </a:r>
                      <a:endParaRPr lang="ko-KR" altLang="en-US" sz="900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marL="228600" indent="-228600" latinLnBrk="1">
                        <a:buFont typeface="+mj-lt"/>
                        <a:buAutoNum type="arabicPeriod"/>
                      </a:pP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측면에서 </a:t>
                      </a:r>
                      <a:r>
                        <a:rPr lang="ko-KR" altLang="en-US" sz="900" dirty="0" err="1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시저리프트로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설치 위치까지 상승한 다음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, 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체결 작업을 진행한다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.</a:t>
                      </a:r>
                    </a:p>
                    <a:p>
                      <a:pPr marL="228600" indent="-228600" latinLnBrk="1">
                        <a:buFont typeface="+mj-lt"/>
                        <a:buAutoNum type="arabicPeriod"/>
                      </a:pP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체결 완료 후 다음 장소로 이동한다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.</a:t>
                      </a:r>
                    </a:p>
                    <a:p>
                      <a:pPr marL="228600" indent="-228600" latinLnBrk="1">
                        <a:buFont typeface="+mj-lt"/>
                        <a:buAutoNum type="arabicPeriod"/>
                      </a:pP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같은 순서로 작업 진행한다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. </a:t>
                      </a:r>
                    </a:p>
                    <a:p>
                      <a:pPr latinLnBrk="1"/>
                      <a:endParaRPr lang="en-US" altLang="ko-KR" sz="900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067619"/>
                  </a:ext>
                </a:extLst>
              </a:tr>
              <a:tr h="9356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위험요인 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및 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안전대책</a:t>
                      </a: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위험요인</a:t>
                      </a:r>
                      <a:endParaRPr lang="en-US" altLang="ko-KR" sz="900" b="1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추락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작업자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b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</a:t>
                      </a:r>
                      <a:r>
                        <a:rPr lang="ko-KR" altLang="en-US" sz="900" strike="sng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충돌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낙하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자재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3)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충돌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지게차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안전대책</a:t>
                      </a:r>
                      <a:endParaRPr lang="en-US" altLang="ko-KR" sz="900" b="1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고소작업</a:t>
                      </a:r>
                      <a:r>
                        <a:rPr lang="ko-KR" altLang="en-US" sz="900" strike="noStrike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시 </a:t>
                      </a:r>
                      <a:r>
                        <a:rPr lang="ko-KR" altLang="en-US" sz="900" strike="noStrike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착용 및 안전고리 체결  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Font typeface="+mj-lt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낙하 예방용 </a:t>
                      </a:r>
                      <a:r>
                        <a:rPr lang="ko-KR" altLang="en-US" sz="900" strike="noStrike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낙하 </a:t>
                      </a:r>
                      <a:r>
                        <a:rPr lang="ko-KR" altLang="en-US" sz="900" strike="noStrike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방지끈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체결 및 고소 작업대 하부 구획 설정 </a:t>
                      </a:r>
                      <a:endParaRPr lang="en-US" altLang="ko-KR" sz="900" strike="noStrike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ko-KR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고소 작업대 사용 자재 상부 이동 시 고정 조치 철저 </a:t>
                      </a:r>
                      <a:endParaRPr lang="en-US" altLang="ko-KR" sz="900" strike="noStrike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3)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  <a:sym typeface="Wingdings" panose="05000000000000000000" pitchFamily="2" charset="2"/>
                        </a:rPr>
                        <a:t>지게차 운전 시 신호수 유도에 따를 것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417718"/>
                  </a:ext>
                </a:extLst>
              </a:tr>
              <a:tr h="7680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사용 중장비 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및 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보호구</a:t>
                      </a: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□ 사용 중장비 및 </a:t>
                      </a:r>
                      <a:r>
                        <a:rPr lang="ko-KR" altLang="en-US" sz="9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endParaRPr lang="en-US" altLang="ko-KR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고소작업대</a:t>
                      </a:r>
                      <a:endParaRPr lang="en-US" altLang="ko-KR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None/>
                      </a:pP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Forklift</a:t>
                      </a:r>
                    </a:p>
                    <a:p>
                      <a:pPr marL="0" indent="0" latinLnBrk="1">
                        <a:buNone/>
                      </a:pP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3) </a:t>
                      </a:r>
                      <a:r>
                        <a:rPr lang="ko-KR" altLang="en-US" sz="9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임팩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렌치</a:t>
                      </a:r>
                      <a:endParaRPr lang="en-US" altLang="ko-KR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□ 착용 보호구 및 안전장구</a:t>
                      </a:r>
                    </a:p>
                    <a:p>
                      <a:pPr latinLnBrk="1"/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안전모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보안경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안전화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latinLnBrk="1"/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latinLnBrk="1"/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3) </a:t>
                      </a:r>
                      <a:r>
                        <a:rPr lang="ko-KR" altLang="en-US" sz="9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9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낙하방지끈</a:t>
                      </a:r>
                      <a:endParaRPr lang="ko-KR" altLang="en-US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722856"/>
                  </a:ext>
                </a:extLst>
              </a:tr>
            </a:tbl>
          </a:graphicData>
        </a:graphic>
      </p:graphicFrame>
      <p:sp>
        <p:nvSpPr>
          <p:cNvPr id="3" name="Text Box 264">
            <a:extLst>
              <a:ext uri="{FF2B5EF4-FFF2-40B4-BE49-F238E27FC236}">
                <a16:creationId xmlns:a16="http://schemas.microsoft.com/office/drawing/2014/main" id="{55B81CC8-A7B1-3FCE-093C-A1B849D6D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" y="748491"/>
            <a:ext cx="7129015" cy="31890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35989" tIns="35989" rIns="35989" bIns="35989">
            <a:spAutoFit/>
          </a:bodyPr>
          <a:lstStyle>
            <a:defPPr>
              <a:defRPr lang="ko-KR"/>
            </a:defPPr>
            <a:lvl1pPr marL="342900" indent="-342900" algn="l" defTabSz="1014413">
              <a:spcBef>
                <a:spcPct val="10000"/>
              </a:spcBef>
              <a:defRPr sz="16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charset="0"/>
              </a:defRPr>
            </a:lvl1pPr>
          </a:lstStyle>
          <a:p>
            <a:r>
              <a:rPr lang="en-US" altLang="ko-KR" dirty="0"/>
              <a:t>2.1 </a:t>
            </a:r>
            <a:r>
              <a:rPr lang="ko-KR" altLang="en-US" dirty="0"/>
              <a:t>주요 작업 별 안전대책 </a:t>
            </a:r>
            <a:r>
              <a:rPr lang="en-US" altLang="ko-KR" dirty="0"/>
              <a:t>&gt; RACEWAY, RAIL </a:t>
            </a:r>
            <a:r>
              <a:rPr lang="ko-KR" altLang="en-US" dirty="0"/>
              <a:t>설치 작업</a:t>
            </a:r>
            <a:endParaRPr lang="en-US" altLang="ko-K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803C9-E193-377F-FE56-D1151AF75FA0}"/>
              </a:ext>
            </a:extLst>
          </p:cNvPr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2.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주요 작업 별 안전대책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896CDC5-11C8-367B-2F20-72D7F7A24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340" y="2240469"/>
            <a:ext cx="1452914" cy="251158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1059591-06F2-6E9A-DAB6-3A9BA589D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897" r="1344" b="10436"/>
          <a:stretch/>
        </p:blipFill>
        <p:spPr>
          <a:xfrm flipH="1">
            <a:off x="1711847" y="2240468"/>
            <a:ext cx="1440159" cy="2518222"/>
          </a:xfrm>
          <a:prstGeom prst="rect">
            <a:avLst/>
          </a:prstGeom>
        </p:spPr>
      </p:pic>
      <p:sp>
        <p:nvSpPr>
          <p:cNvPr id="11" name="오른쪽 화살표 9">
            <a:extLst>
              <a:ext uri="{FF2B5EF4-FFF2-40B4-BE49-F238E27FC236}">
                <a16:creationId xmlns:a16="http://schemas.microsoft.com/office/drawing/2014/main" id="{39124C17-E77A-6DD8-F7D3-F44A46AE2096}"/>
              </a:ext>
            </a:extLst>
          </p:cNvPr>
          <p:cNvSpPr/>
          <p:nvPr/>
        </p:nvSpPr>
        <p:spPr>
          <a:xfrm>
            <a:off x="3252247" y="3336179"/>
            <a:ext cx="611644" cy="3201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2AF299CF-D2FC-B349-26BA-84B2D432603A}"/>
              </a:ext>
            </a:extLst>
          </p:cNvPr>
          <p:cNvCxnSpPr/>
          <p:nvPr/>
        </p:nvCxnSpPr>
        <p:spPr bwMode="auto">
          <a:xfrm>
            <a:off x="2863974" y="3453036"/>
            <a:ext cx="0" cy="864096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 type="triangl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1DFF5E0-1DEE-07D4-DF60-65381D8379FC}"/>
              </a:ext>
            </a:extLst>
          </p:cNvPr>
          <p:cNvSpPr/>
          <p:nvPr/>
        </p:nvSpPr>
        <p:spPr>
          <a:xfrm>
            <a:off x="1711846" y="2147600"/>
            <a:ext cx="206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latin typeface="맑은 고딕" panose="020B0503020000020004" pitchFamily="50" charset="-127"/>
              </a:rPr>
              <a:t>①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0C75000-54E3-07C2-9F7A-0B4E2285C0A9}"/>
              </a:ext>
            </a:extLst>
          </p:cNvPr>
          <p:cNvSpPr/>
          <p:nvPr/>
        </p:nvSpPr>
        <p:spPr>
          <a:xfrm>
            <a:off x="3939484" y="2147600"/>
            <a:ext cx="206805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latin typeface="맑은 고딕" panose="020B0503020000020004" pitchFamily="50" charset="-127"/>
              </a:rPr>
              <a:t>②</a:t>
            </a:r>
            <a:endParaRPr lang="en-US" altLang="ko-KR" sz="1200" dirty="0"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363610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B822A-8B5A-401A-5E59-70F5BFD34635}"/>
              </a:ext>
            </a:extLst>
          </p:cNvPr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2.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주요 작업 별 안전대책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  <p:sp>
        <p:nvSpPr>
          <p:cNvPr id="3" name="Text Box 264">
            <a:extLst>
              <a:ext uri="{FF2B5EF4-FFF2-40B4-BE49-F238E27FC236}">
                <a16:creationId xmlns:a16="http://schemas.microsoft.com/office/drawing/2014/main" id="{79261A5E-916D-D805-2656-691EC374A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" y="748491"/>
            <a:ext cx="7129015" cy="31890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35989" tIns="35989" rIns="35989" bIns="35989">
            <a:spAutoFit/>
          </a:bodyPr>
          <a:lstStyle>
            <a:defPPr>
              <a:defRPr lang="ko-KR"/>
            </a:defPPr>
            <a:lvl1pPr marL="342900" indent="-342900" algn="l" defTabSz="1014413">
              <a:spcBef>
                <a:spcPct val="10000"/>
              </a:spcBef>
              <a:defRPr sz="16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charset="0"/>
              </a:defRPr>
            </a:lvl1pPr>
          </a:lstStyle>
          <a:p>
            <a:r>
              <a:rPr lang="en-US" altLang="ko-KR" dirty="0"/>
              <a:t>2.1 </a:t>
            </a:r>
            <a:r>
              <a:rPr lang="ko-KR" altLang="en-US" dirty="0"/>
              <a:t>주요 작업 별 안전대책 </a:t>
            </a:r>
            <a:r>
              <a:rPr lang="en-US" altLang="ko-KR" dirty="0"/>
              <a:t>&gt; MTU </a:t>
            </a:r>
            <a:r>
              <a:rPr lang="ko-KR" altLang="en-US" dirty="0"/>
              <a:t>설치 작업</a:t>
            </a:r>
            <a:endParaRPr lang="en-US" altLang="ko-KR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54666509-E764-2282-2F27-0A655A4F5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312997"/>
              </p:ext>
            </p:extLst>
          </p:nvPr>
        </p:nvGraphicFramePr>
        <p:xfrm>
          <a:off x="271685" y="1150381"/>
          <a:ext cx="9361040" cy="5398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3582">
                  <a:extLst>
                    <a:ext uri="{9D8B030D-6E8A-4147-A177-3AD203B41FA5}">
                      <a16:colId xmlns:a16="http://schemas.microsoft.com/office/drawing/2014/main" val="3233336432"/>
                    </a:ext>
                  </a:extLst>
                </a:gridCol>
                <a:gridCol w="2928867">
                  <a:extLst>
                    <a:ext uri="{9D8B030D-6E8A-4147-A177-3AD203B41FA5}">
                      <a16:colId xmlns:a16="http://schemas.microsoft.com/office/drawing/2014/main" val="1411478245"/>
                    </a:ext>
                  </a:extLst>
                </a:gridCol>
                <a:gridCol w="5328591">
                  <a:extLst>
                    <a:ext uri="{9D8B030D-6E8A-4147-A177-3AD203B41FA5}">
                      <a16:colId xmlns:a16="http://schemas.microsoft.com/office/drawing/2014/main" val="1575604157"/>
                    </a:ext>
                  </a:extLst>
                </a:gridCol>
              </a:tblGrid>
              <a:tr h="34574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작업</a:t>
                      </a:r>
                      <a:r>
                        <a:rPr lang="ko-KR" altLang="en-US" sz="900" b="1" baseline="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순서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④</a:t>
                      </a:r>
                      <a:r>
                        <a:rPr lang="en-US" altLang="ko-KR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MTU </a:t>
                      </a:r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설치 작업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809265"/>
                  </a:ext>
                </a:extLst>
              </a:tr>
              <a:tr h="33495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indent="-228600" latinLnBrk="1">
                        <a:buFont typeface="+mj-lt"/>
                        <a:buAutoNum type="arabicPeriod"/>
                      </a:pP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작업 위치 상부 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Beam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에 체인 블록을 체결한다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.</a:t>
                      </a:r>
                    </a:p>
                    <a:p>
                      <a:pPr marL="228600" indent="-228600" latinLnBrk="1">
                        <a:buFont typeface="+mj-lt"/>
                        <a:buAutoNum type="arabicPeriod"/>
                      </a:pP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MTU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에 아이볼트를 체결하고 </a:t>
                      </a:r>
                      <a:r>
                        <a:rPr lang="ko-KR" altLang="en-US" sz="900" dirty="0" err="1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슬링벨트와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체인 블록을 결속한다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.</a:t>
                      </a:r>
                      <a:endParaRPr lang="ko-KR" altLang="en-US" sz="900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marL="228600" indent="-228600" latinLnBrk="1">
                        <a:buFont typeface="+mj-lt"/>
                        <a:buAutoNum type="arabicPeriod"/>
                      </a:pP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신호수 통제에 맞춰 수직으로 기립 작업을 진행한다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.</a:t>
                      </a:r>
                    </a:p>
                    <a:p>
                      <a:pPr marL="228600" indent="-228600" latinLnBrk="1">
                        <a:buFont typeface="+mj-lt"/>
                        <a:buAutoNum type="arabicPeriod"/>
                      </a:pP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기립 완료 후 </a:t>
                      </a:r>
                      <a:r>
                        <a:rPr lang="ko-KR" altLang="en-US" sz="900" dirty="0" err="1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앙카</a:t>
                      </a:r>
                      <a:r>
                        <a:rPr lang="ko-KR" altLang="en-US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 작업을 통해 바닥과 고정한다</a:t>
                      </a:r>
                      <a:r>
                        <a:rPr lang="en-US" altLang="ko-KR" sz="900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.</a:t>
                      </a:r>
                    </a:p>
                    <a:p>
                      <a:pPr latinLnBrk="1"/>
                      <a:endParaRPr lang="en-US" altLang="ko-KR" sz="900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067619"/>
                  </a:ext>
                </a:extLst>
              </a:tr>
              <a:tr h="9356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위험요인 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및 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안전대책</a:t>
                      </a: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위험요인</a:t>
                      </a:r>
                      <a:endParaRPr lang="en-US" altLang="ko-KR" sz="900" b="1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추락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작업자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b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</a:t>
                      </a:r>
                      <a:r>
                        <a:rPr lang="ko-KR" altLang="en-US" sz="900" strike="sng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충돌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낙하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자재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3)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전도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양중물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안전대책</a:t>
                      </a:r>
                      <a:endParaRPr lang="en-US" altLang="ko-KR" sz="900" b="1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고소작업</a:t>
                      </a:r>
                      <a:r>
                        <a:rPr lang="ko-KR" altLang="en-US" sz="900" strike="noStrike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시 </a:t>
                      </a:r>
                      <a:r>
                        <a:rPr lang="ko-KR" altLang="en-US" sz="900" strike="noStrike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착용 및 안전고리 체결  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Font typeface="+mj-lt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낙하 예방용 </a:t>
                      </a:r>
                      <a:r>
                        <a:rPr lang="ko-KR" altLang="en-US" sz="900" strike="noStrike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낙하 </a:t>
                      </a:r>
                      <a:r>
                        <a:rPr lang="ko-KR" altLang="en-US" sz="900" strike="noStrike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방지끈</a:t>
                      </a:r>
                      <a:r>
                        <a:rPr lang="ko-KR" altLang="en-US" sz="900" strike="noStrike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체결</a:t>
                      </a:r>
                      <a:endParaRPr lang="en-US" altLang="ko-KR" sz="900" strike="noStrike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Font typeface="+mj-lt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3)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로프를 사용하여 기립 작업 시 좌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우 균형을 맞춤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MTU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전도 반경 고려한 작업 구획 설정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Font typeface="+mj-lt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4)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신호수 통제에 따라 천천히 작업 수행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417718"/>
                  </a:ext>
                </a:extLst>
              </a:tr>
              <a:tr h="7680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사용 중장비 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및 </a:t>
                      </a:r>
                      <a:endParaRPr lang="en-US" altLang="ko-KR" sz="900" b="1" dirty="0">
                        <a:latin typeface="Malgun Gothic Semilight" panose="020B0502040204020203" pitchFamily="50" charset="-127"/>
                        <a:ea typeface="Malgun Gothic Semilight" panose="020B0502040204020203" pitchFamily="50" charset="-127"/>
                        <a:cs typeface="Malgun Gothic Semilight" panose="020B0502040204020203" pitchFamily="50" charset="-127"/>
                      </a:endParaRPr>
                    </a:p>
                    <a:p>
                      <a:pPr algn="ctr" latinLnBrk="1"/>
                      <a:r>
                        <a:rPr lang="ko-KR" altLang="en-US" sz="900" b="1" dirty="0"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  <a:cs typeface="Malgun Gothic Semilight" panose="020B0502040204020203" pitchFamily="50" charset="-127"/>
                        </a:rPr>
                        <a:t>보호구</a:t>
                      </a:r>
                    </a:p>
                  </a:txBody>
                  <a:tcPr marL="84407" marR="84407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□ 사용 중장비 및 </a:t>
                      </a:r>
                      <a:r>
                        <a:rPr lang="ko-KR" altLang="en-US" sz="9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endParaRPr lang="en-US" altLang="ko-KR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고소작업대</a:t>
                      </a:r>
                      <a:endParaRPr lang="en-US" altLang="ko-KR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None/>
                      </a:pP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</a:t>
                      </a:r>
                      <a:r>
                        <a:rPr lang="ko-KR" altLang="en-US" sz="9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체인블럭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9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슬링벨트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아이볼트</a:t>
                      </a:r>
                      <a:endParaRPr lang="en-US" altLang="ko-KR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latinLnBrk="1">
                        <a:buNone/>
                      </a:pP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3) </a:t>
                      </a:r>
                      <a:r>
                        <a:rPr lang="ko-KR" altLang="en-US" sz="9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임팩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렌치</a:t>
                      </a:r>
                      <a:endParaRPr lang="en-US" altLang="ko-KR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□ 착용 보호구 및 안전장구</a:t>
                      </a:r>
                    </a:p>
                    <a:p>
                      <a:pPr latinLnBrk="1"/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안전모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보안경</a:t>
                      </a:r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안전화</a:t>
                      </a:r>
                      <a:endParaRPr lang="en-US" altLang="ko-KR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latinLnBrk="1"/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</a:t>
                      </a:r>
                      <a:r>
                        <a:rPr lang="ko-KR" altLang="en-US" sz="9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</a:t>
                      </a:r>
                      <a:endParaRPr lang="en-US" altLang="ko-KR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latinLnBrk="1"/>
                      <a:r>
                        <a:rPr lang="en-US" altLang="ko-KR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3) </a:t>
                      </a:r>
                      <a:r>
                        <a:rPr lang="ko-KR" altLang="en-US" sz="9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공도구</a:t>
                      </a:r>
                      <a:r>
                        <a:rPr lang="ko-KR" altLang="en-US" sz="9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9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낙하방지끈</a:t>
                      </a:r>
                      <a:endParaRPr lang="ko-KR" altLang="en-US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4407" marR="84407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722856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99A8F9AB-8622-3B4F-F85B-9905FDA8E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060" y="2297610"/>
            <a:ext cx="3434138" cy="196609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7BCD08C-177E-4341-36F8-777274435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040" y="2300908"/>
            <a:ext cx="3831653" cy="1966099"/>
          </a:xfrm>
          <a:prstGeom prst="rect">
            <a:avLst/>
          </a:prstGeom>
        </p:spPr>
      </p:pic>
      <p:sp>
        <p:nvSpPr>
          <p:cNvPr id="7" name="오른쪽 화살표 9">
            <a:extLst>
              <a:ext uri="{FF2B5EF4-FFF2-40B4-BE49-F238E27FC236}">
                <a16:creationId xmlns:a16="http://schemas.microsoft.com/office/drawing/2014/main" id="{9612A373-FAC9-0C2A-89AC-6FDCBEAE9BE4}"/>
              </a:ext>
            </a:extLst>
          </p:cNvPr>
          <p:cNvSpPr/>
          <p:nvPr/>
        </p:nvSpPr>
        <p:spPr>
          <a:xfrm>
            <a:off x="5007704" y="3289585"/>
            <a:ext cx="377831" cy="23545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94761AA-867D-DBB9-FD18-1AE8E6879EDF}"/>
              </a:ext>
            </a:extLst>
          </p:cNvPr>
          <p:cNvSpPr/>
          <p:nvPr/>
        </p:nvSpPr>
        <p:spPr>
          <a:xfrm>
            <a:off x="1783854" y="2516932"/>
            <a:ext cx="206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latin typeface="맑은 고딕" panose="020B0503020000020004" pitchFamily="50" charset="-127"/>
              </a:rPr>
              <a:t>①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A2FDA51-A216-8F97-99BE-17147A705D55}"/>
              </a:ext>
            </a:extLst>
          </p:cNvPr>
          <p:cNvSpPr/>
          <p:nvPr/>
        </p:nvSpPr>
        <p:spPr>
          <a:xfrm>
            <a:off x="5897529" y="2516932"/>
            <a:ext cx="206805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latin typeface="맑은 고딕" panose="020B0503020000020004" pitchFamily="50" charset="-127"/>
              </a:rPr>
              <a:t>②</a:t>
            </a:r>
            <a:endParaRPr lang="en-US" altLang="ko-KR" sz="1200" dirty="0"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979749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>
            <a:extLst>
              <a:ext uri="{FF2B5EF4-FFF2-40B4-BE49-F238E27FC236}">
                <a16:creationId xmlns:a16="http://schemas.microsoft.com/office/drawing/2014/main" id="{233CC59D-C853-F7E1-8BF0-7D5CA9EFE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44724"/>
            <a:ext cx="8096250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BEF990-0C1A-3523-E448-2196F0630F08}"/>
              </a:ext>
            </a:extLst>
          </p:cNvPr>
          <p:cNvSpPr txBox="1"/>
          <p:nvPr/>
        </p:nvSpPr>
        <p:spPr>
          <a:xfrm>
            <a:off x="214402" y="163052"/>
            <a:ext cx="5457884" cy="288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24416" eaLnBrk="1" fontAlgn="auto" latinLnBrk="0" hangingPunct="1">
              <a:lnSpc>
                <a:spcPts val="1921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3. </a:t>
            </a:r>
            <a:r>
              <a:rPr kumimoji="0" lang="ko-KR" alt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맑은 고딕" pitchFamily="18" charset="0"/>
              </a:rPr>
              <a:t>고소 작업 안전관리</a:t>
            </a:r>
            <a:endParaRPr kumimoji="0" lang="en-US" altLang="ko-KR" sz="1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맑은 고딕" pitchFamily="18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11ED238-D168-9379-AF5A-F88D30EC12AE}"/>
              </a:ext>
            </a:extLst>
          </p:cNvPr>
          <p:cNvSpPr/>
          <p:nvPr/>
        </p:nvSpPr>
        <p:spPr>
          <a:xfrm>
            <a:off x="57150" y="665361"/>
            <a:ext cx="3024188" cy="4318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1) 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법 규정 및 지침</a:t>
            </a:r>
          </a:p>
        </p:txBody>
      </p:sp>
    </p:spTree>
    <p:extLst>
      <p:ext uri="{BB962C8B-B14F-4D97-AF65-F5344CB8AC3E}">
        <p14:creationId xmlns:p14="http://schemas.microsoft.com/office/powerpoint/2010/main" val="143738836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hapter11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Chapter11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6350">
          <a:solidFill>
            <a:schemeClr val="bg1">
              <a:lumMod val="85000"/>
            </a:schemeClr>
          </a:solidFill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맑은 고딕" pitchFamily="50" charset="-127"/>
            <a:ea typeface="맑은 고딕" pitchFamily="50" charset="-127"/>
          </a:defRPr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lnDef>
      <a:spPr bwMode="auto">
        <a:noFill/>
        <a:ln w="9525">
          <a:solidFill>
            <a:schemeClr val="tx1"/>
          </a:solidFill>
          <a:round/>
          <a:headEnd type="none" w="med" len="med"/>
          <a:tailEnd type="none"/>
        </a:ln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  <a:txDef>
      <a:spPr>
        <a:noFill/>
      </a:spPr>
      <a:bodyPr wrap="square" lIns="18000" tIns="18000" rIns="18000" bIns="18000" rtlCol="0">
        <a:spAutoFit/>
      </a:bodyPr>
      <a:lstStyle>
        <a:defPPr algn="ctr">
          <a:defRPr sz="1200" b="1" dirty="0" smtClean="0">
            <a:latin typeface="맑은 고딕" pitchFamily="50" charset="-127"/>
            <a:ea typeface="맑은 고딕" pitchFamily="50" charset="-127"/>
          </a:defRPr>
        </a:defPPr>
      </a:lstStyle>
    </a:txDef>
  </a:objectDefaults>
  <a:extraClrSchemeLst>
    <a:extraClrScheme>
      <a:clrScheme name="2_Chapter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hapter1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hapter1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hapter1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hapter1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hapter1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hapter1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hapter1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hapter1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hapter1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hapter1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hapter1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145330</TotalTime>
  <Words>1565</Words>
  <Application>Microsoft Office PowerPoint</Application>
  <PresentationFormat>사용자 지정</PresentationFormat>
  <Paragraphs>339</Paragraphs>
  <Slides>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18</vt:i4>
      </vt:variant>
    </vt:vector>
  </HeadingPairs>
  <TitlesOfParts>
    <vt:vector size="32" baseType="lpstr">
      <vt:lpstr>HY울릉도M</vt:lpstr>
      <vt:lpstr>Malgun Gothic Semilight</vt:lpstr>
      <vt:lpstr>Noto Sans Blk</vt:lpstr>
      <vt:lpstr>Noto Sans CJK KR</vt:lpstr>
      <vt:lpstr>Noto Sans CJK KR DemiLight</vt:lpstr>
      <vt:lpstr>견고딕</vt:lpstr>
      <vt:lpstr>굴림</vt:lpstr>
      <vt:lpstr>Malgun Gothic</vt:lpstr>
      <vt:lpstr>Malgun Gothic</vt:lpstr>
      <vt:lpstr>Arial</vt:lpstr>
      <vt:lpstr>Calibri</vt:lpstr>
      <vt:lpstr>디자인 사용자 지정</vt:lpstr>
      <vt:lpstr>2_Chapter11</vt:lpstr>
      <vt:lpstr>2_디자인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sfa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SFA물류연구소</dc:title>
  <dc:creator>SFA물류연구소 박정현</dc:creator>
  <cp:lastModifiedBy>김기옥(PM 2팀/수석/-)</cp:lastModifiedBy>
  <cp:revision>10551</cp:revision>
  <cp:lastPrinted>2025-02-13T06:55:07Z</cp:lastPrinted>
  <dcterms:created xsi:type="dcterms:W3CDTF">2006-03-24T08:03:09Z</dcterms:created>
  <dcterms:modified xsi:type="dcterms:W3CDTF">2025-02-13T23:22:04Z</dcterms:modified>
</cp:coreProperties>
</file>