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3" r:id="rId2"/>
    <p:sldMasterId id="2147483728" r:id="rId3"/>
  </p:sldMasterIdLst>
  <p:notesMasterIdLst>
    <p:notesMasterId r:id="rId37"/>
  </p:notesMasterIdLst>
  <p:handoutMasterIdLst>
    <p:handoutMasterId r:id="rId38"/>
  </p:handoutMasterIdLst>
  <p:sldIdLst>
    <p:sldId id="734" r:id="rId4"/>
    <p:sldId id="1080" r:id="rId5"/>
    <p:sldId id="949" r:id="rId6"/>
    <p:sldId id="1131" r:id="rId7"/>
    <p:sldId id="1117" r:id="rId8"/>
    <p:sldId id="1183" r:id="rId9"/>
    <p:sldId id="1168" r:id="rId10"/>
    <p:sldId id="1175" r:id="rId11"/>
    <p:sldId id="1169" r:id="rId12"/>
    <p:sldId id="1151" r:id="rId13"/>
    <p:sldId id="1150" r:id="rId14"/>
    <p:sldId id="1163" r:id="rId15"/>
    <p:sldId id="1164" r:id="rId16"/>
    <p:sldId id="1146" r:id="rId17"/>
    <p:sldId id="1149" r:id="rId18"/>
    <p:sldId id="1156" r:id="rId19"/>
    <p:sldId id="1153" r:id="rId20"/>
    <p:sldId id="1171" r:id="rId21"/>
    <p:sldId id="1172" r:id="rId22"/>
    <p:sldId id="1134" r:id="rId23"/>
    <p:sldId id="1136" r:id="rId24"/>
    <p:sldId id="1137" r:id="rId25"/>
    <p:sldId id="1138" r:id="rId26"/>
    <p:sldId id="1184" r:id="rId27"/>
    <p:sldId id="1140" r:id="rId28"/>
    <p:sldId id="1139" r:id="rId29"/>
    <p:sldId id="1176" r:id="rId30"/>
    <p:sldId id="1179" r:id="rId31"/>
    <p:sldId id="1180" r:id="rId32"/>
    <p:sldId id="1181" r:id="rId33"/>
    <p:sldId id="1182" r:id="rId34"/>
    <p:sldId id="1098" r:id="rId35"/>
    <p:sldId id="1011" r:id="rId36"/>
  </p:sldIdLst>
  <p:sldSz cx="9144000" cy="6858000" type="screen4x3"/>
  <p:notesSz cx="7104063" cy="10234613"/>
  <p:defaultTextStyle>
    <a:defPPr>
      <a:defRPr lang="ko-KR"/>
    </a:defPPr>
    <a:lvl1pPr marL="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4195">
          <p15:clr>
            <a:srgbClr val="A4A3A4"/>
          </p15:clr>
        </p15:guide>
        <p15:guide id="7" pos="1247">
          <p15:clr>
            <a:srgbClr val="A4A3A4"/>
          </p15:clr>
        </p15:guide>
        <p15:guide id="8" pos="521" userDrawn="1">
          <p15:clr>
            <a:srgbClr val="A4A3A4"/>
          </p15:clr>
        </p15:guide>
        <p15:guide id="9" pos="5602">
          <p15:clr>
            <a:srgbClr val="A4A3A4"/>
          </p15:clr>
        </p15:guide>
        <p15:guide id="10" pos="49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DCE6F2"/>
    <a:srgbClr val="FFFFCC"/>
    <a:srgbClr val="0000FF"/>
    <a:srgbClr val="31859C"/>
    <a:srgbClr val="361DF3"/>
    <a:srgbClr val="4F81BD"/>
    <a:srgbClr val="0000CC"/>
    <a:srgbClr val="18BC1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84880" autoAdjust="0"/>
  </p:normalViewPr>
  <p:slideViewPr>
    <p:cSldViewPr>
      <p:cViewPr varScale="1">
        <p:scale>
          <a:sx n="93" d="100"/>
          <a:sy n="93" d="100"/>
        </p:scale>
        <p:origin x="84" y="552"/>
      </p:cViewPr>
      <p:guideLst>
        <p:guide orient="horz" pos="3067"/>
        <p:guide orient="horz" pos="3793"/>
        <p:guide orient="horz" pos="572"/>
        <p:guide orient="horz" pos="890"/>
        <p:guide pos="4195"/>
        <p:guide pos="1247"/>
        <p:guide pos="521"/>
        <p:guide pos="5602"/>
        <p:guide pos="49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60" y="86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423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C463F55F-BCE5-4291-9CBA-DAAF74E8DC8F}" type="datetimeFigureOut">
              <a:rPr lang="ko-KR" altLang="en-US" smtClean="0"/>
              <a:t>2022-12-28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423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150E8A4-A146-4618-892C-2592661673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6104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7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r">
              <a:defRPr sz="1200"/>
            </a:lvl1pPr>
          </a:lstStyle>
          <a:p>
            <a:fld id="{6169A02E-C6C9-4E2E-B7B1-0015226833EA}" type="datetimeFigureOut">
              <a:rPr lang="ko-KR" altLang="en-US" smtClean="0"/>
              <a:pPr/>
              <a:t>2022-12-28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43" tIns="47520" rIns="95043" bIns="475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8" y="4861441"/>
            <a:ext cx="5683250" cy="4605576"/>
          </a:xfrm>
          <a:prstGeom prst="rect">
            <a:avLst/>
          </a:prstGeom>
        </p:spPr>
        <p:txBody>
          <a:bodyPr vert="horz" lIns="95043" tIns="47520" rIns="95043" bIns="475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7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r">
              <a:defRPr sz="1200"/>
            </a:lvl1pPr>
          </a:lstStyle>
          <a:p>
            <a:fld id="{CD21A9BC-3672-48D1-B353-B01F44B1C2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061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1A9BC-3672-48D1-B353-B01F44B1C2BC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81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2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72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503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81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39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054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4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419872" y="5559424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altLang="ko-KR" dirty="0" smtClean="0"/>
              <a:t>27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3635896" y="6492878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76669-5D3A-4AFB-8EA5-B126025AF4A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>
          <a:xfrm>
            <a:off x="252046" y="2060848"/>
            <a:ext cx="8639908" cy="1368152"/>
          </a:xfrm>
          <a:prstGeom prst="rect">
            <a:avLst/>
          </a:prstGeom>
        </p:spPr>
        <p:txBody>
          <a:bodyPr anchor="ctr"/>
          <a:lstStyle>
            <a:lvl1pPr algn="ctr" rtl="0" fontAlgn="base" latinLnBrk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kumimoji="1" lang="ko-KR" altLang="en-US" sz="40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/>
                <a:ea typeface="맑은 고딕"/>
                <a:cs typeface="+mn-cs"/>
                <a:sym typeface="Wingdings" pitchFamily="2" charset="2"/>
              </a:defRPr>
            </a:lvl1pPr>
          </a:lstStyle>
          <a:p>
            <a:r>
              <a:rPr lang="en-US" altLang="ko-KR" dirty="0" smtClean="0"/>
              <a:t>Main Title Here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5561" y="4293096"/>
            <a:ext cx="2392881" cy="287338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altLang="ko-KR" dirty="0" smtClean="0"/>
              <a:t>Date Here</a:t>
            </a:r>
            <a:endParaRPr lang="ko-KR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6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 smtClean="0"/>
              <a:t>둘째 수준</a:t>
            </a:r>
          </a:p>
          <a:p>
            <a:pPr lvl="2">
              <a:defRPr/>
            </a:pPr>
            <a:r>
              <a:rPr lang="ko-KR" altLang="en-US" dirty="0" smtClean="0"/>
              <a:t>셋째 수준</a:t>
            </a:r>
          </a:p>
          <a:p>
            <a:pPr lvl="3">
              <a:defRPr/>
            </a:pPr>
            <a:r>
              <a:rPr lang="ko-KR" altLang="en-US" dirty="0" smtClean="0"/>
              <a:t>넷째 수준</a:t>
            </a:r>
          </a:p>
          <a:p>
            <a:pPr lvl="4">
              <a:defRPr/>
            </a:pPr>
            <a:r>
              <a:rPr lang="ko-KR" altLang="en-US" dirty="0" smtClean="0"/>
              <a:t>다섯째 수준</a:t>
            </a:r>
          </a:p>
        </p:txBody>
      </p:sp>
      <p:sp>
        <p:nvSpPr>
          <p:cNvPr id="7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8" name="제목 개체 틀 1"/>
          <p:cNvSpPr txBox="1">
            <a:spLocks/>
          </p:cNvSpPr>
          <p:nvPr userDrawn="1"/>
        </p:nvSpPr>
        <p:spPr bwMode="auto">
          <a:xfrm>
            <a:off x="457201" y="282575"/>
            <a:ext cx="822813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eaLnBrk="0" hangingPunct="0">
              <a:defRPr/>
            </a:pPr>
            <a:r>
              <a:rPr lang="ko-KR" altLang="en-US" sz="44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0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smtClean="0"/>
              <a:t>둘째 수준</a:t>
            </a:r>
          </a:p>
          <a:p>
            <a:pPr lvl="2">
              <a:defRPr/>
            </a:pPr>
            <a:r>
              <a:rPr lang="ko-KR" altLang="en-US" smtClean="0"/>
              <a:t>셋째 수준</a:t>
            </a:r>
          </a:p>
          <a:p>
            <a:pPr lvl="3">
              <a:defRPr/>
            </a:pPr>
            <a:r>
              <a:rPr lang="ko-KR" altLang="en-US" smtClean="0"/>
              <a:t>넷째 수준</a:t>
            </a:r>
          </a:p>
          <a:p>
            <a:pPr lvl="4">
              <a:defRPr/>
            </a:pPr>
            <a:r>
              <a:rPr lang="ko-KR" altLang="en-US" smtClean="0"/>
              <a:t>다섯째 수준</a:t>
            </a:r>
          </a:p>
        </p:txBody>
      </p:sp>
      <p:sp>
        <p:nvSpPr>
          <p:cNvPr id="11" name="Rectangle 1027"/>
          <p:cNvSpPr>
            <a:spLocks noChangeArrowheads="1"/>
          </p:cNvSpPr>
          <p:nvPr userDrawn="1"/>
        </p:nvSpPr>
        <p:spPr bwMode="auto">
          <a:xfrm>
            <a:off x="-1465" y="0"/>
            <a:ext cx="9144001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154" y="381000"/>
            <a:ext cx="2939562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43" y="238125"/>
            <a:ext cx="1094642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9" name="텍스트 개체 틀 2"/>
          <p:cNvSpPr>
            <a:spLocks noGrp="1"/>
          </p:cNvSpPr>
          <p:nvPr>
            <p:ph idx="13"/>
          </p:nvPr>
        </p:nvSpPr>
        <p:spPr bwMode="auto">
          <a:xfrm>
            <a:off x="457202" y="1644652"/>
            <a:ext cx="8228134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08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15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5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12365" y="6312319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16530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텍스트 개체 틀 2"/>
          <p:cNvSpPr txBox="1">
            <a:spLocks/>
          </p:cNvSpPr>
          <p:nvPr userDrawn="1"/>
        </p:nvSpPr>
        <p:spPr bwMode="auto">
          <a:xfrm>
            <a:off x="17951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marL="342885" marR="0" lvl="0" indent="-342885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742918" marR="0" lvl="1" indent="-285737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1142950" marR="0" lvl="2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600130" marR="0" lvl="3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2057309" marR="0" lvl="4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8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9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7738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11" name="제목 개체 틀 1"/>
          <p:cNvSpPr txBox="1">
            <a:spLocks/>
          </p:cNvSpPr>
          <p:nvPr userDrawn="1"/>
        </p:nvSpPr>
        <p:spPr bwMode="auto">
          <a:xfrm>
            <a:off x="495305" y="282579"/>
            <a:ext cx="89138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6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3" name="Rectangle 1027"/>
          <p:cNvSpPr>
            <a:spLocks noChangeArrowheads="1"/>
          </p:cNvSpPr>
          <p:nvPr userDrawn="1"/>
        </p:nvSpPr>
        <p:spPr bwMode="auto">
          <a:xfrm>
            <a:off x="-1586" y="0"/>
            <a:ext cx="9145586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262" y="381771"/>
            <a:ext cx="3184525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00" y="238896"/>
            <a:ext cx="1185863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9" name="Picture 13" descr="1101_템플릿내지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3416300" y="6553026"/>
            <a:ext cx="2311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AE95A72-10C5-4A1C-BA8C-CCF9C286D1CE}" type="slidenum">
              <a:rPr kumimoji="0" lang="en-US" altLang="ko-K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kumimoji="0"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t> / 32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H="1">
            <a:off x="99412" y="6478432"/>
            <a:ext cx="8990012" cy="0"/>
          </a:xfrm>
          <a:prstGeom prst="line">
            <a:avLst/>
          </a:prstGeom>
          <a:noFill/>
          <a:ln w="349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69526" y="6512566"/>
            <a:ext cx="1568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latinLnBrk="0" hangingPunct="0">
              <a:spcBef>
                <a:spcPct val="30000"/>
              </a:spcBef>
              <a:defRPr/>
            </a:pPr>
            <a:r>
              <a:rPr lang="en-US" altLang="ko-KR" sz="1400" b="1" i="1" dirty="0" smtClean="0">
                <a:solidFill>
                  <a:srgbClr val="FF0000"/>
                </a:solidFill>
                <a:latin typeface="맑은 고딕"/>
                <a:ea typeface="맑은 고딕"/>
              </a:rPr>
              <a:t>Confidential</a:t>
            </a:r>
            <a:endParaRPr lang="ko-KR" altLang="en-US" sz="1400" b="1" i="1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1067"/>
            <a:ext cx="1708572" cy="353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701" r:id="rId3"/>
    <p:sldLayoutId id="2147483724" r:id="rId4"/>
    <p:sldLayoutId id="2147483727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59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3040" y="2132856"/>
            <a:ext cx="9145016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2022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년 </a:t>
            </a: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4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분기 산업안전보건위원회</a:t>
            </a:r>
            <a:endParaRPr lang="en-US" altLang="ko-KR" sz="4800" b="1" dirty="0" smtClean="0">
              <a:solidFill>
                <a:srgbClr val="000066"/>
              </a:solidFill>
              <a:latin typeface="+mj-ea"/>
              <a:ea typeface="+mj-ea"/>
            </a:endParaRPr>
          </a:p>
          <a:p>
            <a:pPr algn="ctr" latinLnBrk="0">
              <a:spcBef>
                <a:spcPct val="50000"/>
              </a:spcBef>
            </a:pP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[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산업안전보건법 제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24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조에 따른 사업장의 안전 및 보건에 관한 중요 사항 심의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/</a:t>
            </a:r>
            <a:r>
              <a:rPr lang="ko-KR" altLang="en-US" sz="1500" b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의결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]</a:t>
            </a:r>
            <a:endParaRPr lang="ko-KR" altLang="en-US" sz="1500" b="1" dirty="0" smtClean="0">
              <a:solidFill>
                <a:srgbClr val="000066"/>
              </a:solidFill>
              <a:latin typeface="+mj-ea"/>
              <a:ea typeface="+mj-ea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1531790" y="4755921"/>
            <a:ext cx="6064546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lang="ko-KR" altLang="en-US" sz="24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㈜ </a:t>
            </a:r>
            <a:r>
              <a:rPr lang="ko-KR" altLang="en-US" sz="24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에스에프에이</a:t>
            </a:r>
            <a:r>
              <a:rPr lang="ko-KR" altLang="en-US" sz="24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24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아산사업장</a:t>
            </a:r>
            <a:endParaRPr kumimoji="0" lang="en-US" altLang="ko-KR" sz="2400" b="1" dirty="0" smtClean="0">
              <a:solidFill>
                <a:srgbClr val="000066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1573275" y="5478467"/>
            <a:ext cx="606454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kumimoji="0"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2022. 12. 22</a:t>
            </a:r>
            <a:r>
              <a:rPr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.</a:t>
            </a:r>
            <a:endParaRPr kumimoji="0" lang="en-US" altLang="ko-KR" b="1" dirty="0" smtClean="0">
              <a:solidFill>
                <a:srgbClr val="000066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6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908720"/>
            <a:ext cx="4032448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아산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안전점검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개선요청서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실적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(10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월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~ 12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월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시행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환경안전팀에서 안전점검 후 불합리사항에 대한 </a:t>
            </a:r>
            <a:r>
              <a:rPr lang="ko-KR" altLang="en-US" sz="1200" dirty="0" err="1" smtClean="0">
                <a:latin typeface="+mn-ea"/>
              </a:rPr>
              <a:t>개선요청을</a:t>
            </a:r>
            <a:r>
              <a:rPr lang="ko-KR" altLang="en-US" sz="1200" dirty="0" smtClean="0">
                <a:latin typeface="+mn-ea"/>
              </a:rPr>
              <a:t> 전자결재 기안 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개선요청에</a:t>
            </a:r>
            <a:r>
              <a:rPr lang="ko-KR" altLang="en-US" sz="1200" dirty="0" smtClean="0">
                <a:latin typeface="+mn-ea"/>
              </a:rPr>
              <a:t> 대한 개선 </a:t>
            </a:r>
            <a:r>
              <a:rPr lang="ko-KR" altLang="en-US" sz="1200" dirty="0" err="1" smtClean="0">
                <a:latin typeface="+mn-ea"/>
              </a:rPr>
              <a:t>조치결과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계획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을 작성 후 회신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73671"/>
              </p:ext>
            </p:extLst>
          </p:nvPr>
        </p:nvGraphicFramePr>
        <p:xfrm>
          <a:off x="554778" y="2431836"/>
          <a:ext cx="4155910" cy="1309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552">
                  <a:extLst>
                    <a:ext uri="{9D8B030D-6E8A-4147-A177-3AD203B41FA5}">
                      <a16:colId xmlns:a16="http://schemas.microsoft.com/office/drawing/2014/main" val="3303473374"/>
                    </a:ext>
                  </a:extLst>
                </a:gridCol>
                <a:gridCol w="3034358">
                  <a:extLst>
                    <a:ext uri="{9D8B030D-6E8A-4147-A177-3AD203B41FA5}">
                      <a16:colId xmlns:a16="http://schemas.microsoft.com/office/drawing/2014/main" val="410727296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구  분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성  과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70044"/>
                  </a:ext>
                </a:extLst>
              </a:tr>
              <a:tr h="94919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아산사업장</a:t>
                      </a:r>
                      <a:endParaRPr lang="ko-KR" altLang="en-US" sz="1200" b="0" spc="-1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48</a:t>
                      </a:r>
                      <a:r>
                        <a:rPr lang="ko-KR" altLang="en-US" sz="1200" b="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건</a:t>
                      </a:r>
                      <a:r>
                        <a:rPr lang="en-US" altLang="ko-KR" sz="1200" b="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/12</a:t>
                      </a:r>
                      <a:r>
                        <a:rPr lang="ko-KR" altLang="en-US" sz="1200" b="0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회</a:t>
                      </a:r>
                      <a:endParaRPr lang="ko-KR" altLang="en-US" sz="1200" b="0" spc="-15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06389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4778" y="3949504"/>
            <a:ext cx="415591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/>
              <a:t>안전점검 후 불합리사항의 </a:t>
            </a:r>
            <a:r>
              <a:rPr lang="ko-KR" altLang="en-US" sz="1200" dirty="0" err="1"/>
              <a:t>개선절차를</a:t>
            </a:r>
            <a:r>
              <a:rPr lang="ko-KR" altLang="en-US" sz="1200" dirty="0"/>
              <a:t> 전자결재를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  </a:t>
            </a:r>
            <a:r>
              <a:rPr lang="ko-KR" altLang="en-US" sz="1200" dirty="0" smtClean="0"/>
              <a:t>활용하여 실시함으로써 </a:t>
            </a:r>
            <a:r>
              <a:rPr lang="ko-KR" altLang="en-US" sz="1200" dirty="0" err="1"/>
              <a:t>지적사항에</a:t>
            </a:r>
            <a:r>
              <a:rPr lang="ko-KR" altLang="en-US" sz="1200" dirty="0"/>
              <a:t> 대한 개선활동을 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   </a:t>
            </a:r>
            <a:r>
              <a:rPr lang="ko-KR" altLang="en-US" sz="1200" dirty="0" smtClean="0"/>
              <a:t>모니터링 </a:t>
            </a:r>
            <a:r>
              <a:rPr lang="ko-KR" altLang="en-US" sz="1200" dirty="0"/>
              <a:t>할 수 있음</a:t>
            </a:r>
            <a:endParaRPr lang="en-US" altLang="ko-KR" sz="1200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err="1" smtClean="0"/>
              <a:t>개선활동은</a:t>
            </a:r>
            <a:r>
              <a:rPr lang="ko-KR" altLang="en-US" sz="1200" dirty="0" smtClean="0"/>
              <a:t> 사례별로 집계하여 우수사례 홍보 및 교육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</a:t>
            </a:r>
            <a:r>
              <a:rPr lang="ko-KR" altLang="en-US" sz="1200" dirty="0" smtClean="0"/>
              <a:t>자료로 활용 </a:t>
            </a:r>
            <a:endParaRPr lang="ko-KR" altLang="en-US" sz="12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31836"/>
            <a:ext cx="2941938" cy="35894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2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443198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인증규격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ISO 45001 (</a:t>
            </a:r>
            <a:r>
              <a:rPr lang="ko-KR" altLang="en-US" sz="1200" dirty="0" smtClean="0">
                <a:latin typeface="+mn-ea"/>
              </a:rPr>
              <a:t>안전보건경영시스템</a:t>
            </a:r>
            <a:r>
              <a:rPr lang="en-US" altLang="ko-KR" sz="1200" dirty="0" smtClean="0">
                <a:latin typeface="+mn-ea"/>
              </a:rPr>
              <a:t>) : 2018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취득기간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 2022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4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일 </a:t>
            </a:r>
            <a:r>
              <a:rPr lang="en-US" altLang="ko-KR" sz="1200" dirty="0" smtClean="0">
                <a:latin typeface="+mn-ea"/>
              </a:rPr>
              <a:t>~ 11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25</a:t>
            </a:r>
            <a:r>
              <a:rPr lang="ko-KR" altLang="en-US" sz="1200" dirty="0" smtClean="0">
                <a:latin typeface="+mn-ea"/>
              </a:rPr>
              <a:t>일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en-US" altLang="ko-KR" sz="1200" dirty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개월 소요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인증취득으로 인한 기대효과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1) </a:t>
            </a:r>
            <a:r>
              <a:rPr lang="ko-KR" altLang="en-US" sz="1200" dirty="0" smtClean="0">
                <a:latin typeface="+mn-ea"/>
              </a:rPr>
              <a:t>중대재해처벌법 제</a:t>
            </a:r>
            <a:r>
              <a:rPr lang="en-US" altLang="ko-KR" sz="1200" dirty="0" smtClean="0">
                <a:latin typeface="+mn-ea"/>
              </a:rPr>
              <a:t>4</a:t>
            </a:r>
            <a:r>
              <a:rPr lang="ko-KR" altLang="en-US" sz="1200" dirty="0" smtClean="0">
                <a:latin typeface="+mn-ea"/>
              </a:rPr>
              <a:t>조 </a:t>
            </a:r>
            <a:r>
              <a:rPr lang="en-US" altLang="ko-KR" sz="1200" dirty="0" smtClean="0">
                <a:latin typeface="+mn-ea"/>
              </a:rPr>
              <a:t>1</a:t>
            </a:r>
            <a:r>
              <a:rPr lang="ko-KR" altLang="en-US" sz="1200" dirty="0" smtClean="0">
                <a:latin typeface="+mn-ea"/>
              </a:rPr>
              <a:t>호의 안전보건관리체계의 구축에 관한 사항 이행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고객사의 안전보건경영체계 구축 </a:t>
            </a:r>
            <a:r>
              <a:rPr lang="en-US" altLang="ko-KR" sz="1200" dirty="0" smtClean="0">
                <a:latin typeface="+mn-ea"/>
              </a:rPr>
              <a:t>Needs</a:t>
            </a:r>
            <a:r>
              <a:rPr lang="ko-KR" altLang="en-US" sz="1200" dirty="0" smtClean="0">
                <a:latin typeface="+mn-ea"/>
              </a:rPr>
              <a:t>에 대한 충족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smtClean="0">
                <a:latin typeface="+mn-ea"/>
              </a:rPr>
              <a:t>국제표준 선진 안전보건경영시스템 운영을 통한 사고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운영계획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1) </a:t>
            </a:r>
            <a:r>
              <a:rPr lang="ko-KR" altLang="en-US" sz="1200" dirty="0" smtClean="0">
                <a:latin typeface="+mn-ea"/>
              </a:rPr>
              <a:t>인증서 그룹웨어 공지 및 당사 홈페이지에 게시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매년 사후 인증심사 및 </a:t>
            </a:r>
            <a:r>
              <a:rPr lang="en-US" altLang="ko-KR" sz="1200" dirty="0" smtClean="0">
                <a:latin typeface="+mn-ea"/>
              </a:rPr>
              <a:t>3</a:t>
            </a:r>
            <a:r>
              <a:rPr lang="ko-KR" altLang="en-US" sz="1200" dirty="0" smtClean="0">
                <a:latin typeface="+mn-ea"/>
              </a:rPr>
              <a:t>년마다 </a:t>
            </a:r>
            <a:r>
              <a:rPr lang="ko-KR" altLang="en-US" sz="1200" dirty="0" err="1" smtClean="0">
                <a:latin typeface="+mn-ea"/>
              </a:rPr>
              <a:t>갱신심사</a:t>
            </a:r>
            <a:r>
              <a:rPr lang="ko-KR" altLang="en-US" sz="1200" dirty="0" smtClean="0">
                <a:latin typeface="+mn-ea"/>
              </a:rPr>
              <a:t> 실시</a:t>
            </a:r>
            <a:r>
              <a:rPr lang="en-US" altLang="ko-KR" sz="1200" dirty="0" smtClean="0">
                <a:latin typeface="+mn-ea"/>
              </a:rPr>
              <a:t> 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sz="1200" b="1" dirty="0">
              <a:latin typeface="+mn-ea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677" y="908720"/>
            <a:ext cx="2412107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ISO 45001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인증 취득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56792"/>
            <a:ext cx="3045852" cy="4217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90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677" y="908720"/>
            <a:ext cx="3276203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외부전문강사 초빙 안전보건교육 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94262"/>
              </p:ext>
            </p:extLst>
          </p:nvPr>
        </p:nvGraphicFramePr>
        <p:xfrm>
          <a:off x="251520" y="1521819"/>
          <a:ext cx="4608512" cy="4476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4025">
                  <a:extLst>
                    <a:ext uri="{9D8B030D-6E8A-4147-A177-3AD203B41FA5}">
                      <a16:colId xmlns:a16="http://schemas.microsoft.com/office/drawing/2014/main" val="3303473374"/>
                    </a:ext>
                  </a:extLst>
                </a:gridCol>
                <a:gridCol w="3284487">
                  <a:extLst>
                    <a:ext uri="{9D8B030D-6E8A-4147-A177-3AD203B41FA5}">
                      <a16:colId xmlns:a16="http://schemas.microsoft.com/office/drawing/2014/main" val="4107272963"/>
                    </a:ext>
                  </a:extLst>
                </a:gridCol>
              </a:tblGrid>
              <a:tr h="4088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구분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내용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70044"/>
                  </a:ext>
                </a:extLst>
              </a:tr>
              <a:tr h="103850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일정 및 장소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(1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회차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‘22. 09. 27. (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화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–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아산사업장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(2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회차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 ’22. 10. 05. (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수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–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아산사업장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(3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회차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 ’22. 10. 06.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(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목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 –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화성사업장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endParaRPr lang="ko-KR" altLang="en-US" sz="1200" b="0" spc="-150" dirty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419807"/>
                  </a:ext>
                </a:extLst>
              </a:tr>
              <a:tr h="52474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대상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사외현장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및 사내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관리감독자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063897"/>
                  </a:ext>
                </a:extLst>
              </a:tr>
              <a:tr h="52474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실적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대상자 중 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56%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참석 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(204/359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명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6685081"/>
                  </a:ext>
                </a:extLst>
              </a:tr>
              <a:tr h="7269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강사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안전보건공단 대전광역본부 이영구 부장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환경안전팀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임덕창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부장</a:t>
                      </a:r>
                      <a:endParaRPr lang="ko-KR" altLang="en-US" sz="1200" b="0" spc="-150" dirty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5860075"/>
                  </a:ext>
                </a:extLst>
              </a:tr>
              <a:tr h="125280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교육 내용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중대재해처벌법 및 산업안전보건법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관리감독자의 역할과 직무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,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위험성평가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기타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안전보건에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관련된 사항</a:t>
                      </a:r>
                      <a:endParaRPr lang="ko-KR" altLang="en-US" sz="1200" b="0" spc="-150" dirty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8108688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21818"/>
            <a:ext cx="3240360" cy="2100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78" y="3861047"/>
            <a:ext cx="3240000" cy="2098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22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677" y="908720"/>
            <a:ext cx="2700139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협력사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입문안전보건교육 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45963"/>
              </p:ext>
            </p:extLst>
          </p:nvPr>
        </p:nvGraphicFramePr>
        <p:xfrm>
          <a:off x="230564" y="1522075"/>
          <a:ext cx="4629468" cy="449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2109">
                  <a:extLst>
                    <a:ext uri="{9D8B030D-6E8A-4147-A177-3AD203B41FA5}">
                      <a16:colId xmlns:a16="http://schemas.microsoft.com/office/drawing/2014/main" val="3303473374"/>
                    </a:ext>
                  </a:extLst>
                </a:gridCol>
                <a:gridCol w="3237359">
                  <a:extLst>
                    <a:ext uri="{9D8B030D-6E8A-4147-A177-3AD203B41FA5}">
                      <a16:colId xmlns:a16="http://schemas.microsoft.com/office/drawing/2014/main" val="4107272963"/>
                    </a:ext>
                  </a:extLst>
                </a:gridCol>
              </a:tblGrid>
              <a:tr h="4104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구분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내용</a:t>
                      </a:r>
                      <a:endParaRPr lang="en-US" altLang="ko-KR" sz="1200" b="1" spc="-15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70044"/>
                  </a:ext>
                </a:extLst>
              </a:tr>
              <a:tr h="44928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적용 사업장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SFA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아산사업장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,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사외조립장</a:t>
                      </a:r>
                      <a:endParaRPr lang="en-US" altLang="ko-KR" sz="1200" b="0" spc="-150" baseline="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419807"/>
                  </a:ext>
                </a:extLst>
              </a:tr>
              <a:tr h="44928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대상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사업장 내 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PJT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에 참여하는 </a:t>
                      </a:r>
                      <a:r>
                        <a:rPr lang="ko-KR" altLang="en-US" sz="1200" b="0" spc="-15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협력사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근로자 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063897"/>
                  </a:ext>
                </a:extLst>
              </a:tr>
              <a:tr h="86619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성과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- 1,007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명 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/ 45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회</a:t>
                      </a:r>
                      <a:endParaRPr lang="en-US" altLang="ko-KR" sz="1200" b="0" spc="-150" baseline="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 * 2022. 12. 08. 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기준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5860075"/>
                  </a:ext>
                </a:extLst>
              </a:tr>
              <a:tr h="232405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spc="-150" dirty="0" smtClean="0">
                          <a:latin typeface="+mn-ea"/>
                          <a:ea typeface="+mn-ea"/>
                        </a:rPr>
                        <a:t>교육 내용</a:t>
                      </a:r>
                      <a:endParaRPr lang="ko-KR" altLang="en-US" sz="12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사업장 특성 소개</a:t>
                      </a:r>
                      <a:endParaRPr lang="en-US" altLang="ko-KR" sz="1200" b="0" spc="-150" baseline="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사업장 안전보건 수칙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/>
                      </a:r>
                      <a:b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</a:b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사고 보고 방법 및 비상연락망 </a:t>
                      </a:r>
                      <a:endParaRPr lang="en-US" altLang="ko-KR" sz="1200" b="0" spc="-15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비상사태 발생 시 대피 요령</a:t>
                      </a: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/>
                      </a:r>
                      <a:b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</a:br>
                      <a:r>
                        <a:rPr lang="en-US" altLang="ko-KR" sz="1200" b="0" spc="-15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</a:t>
                      </a: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작업중지권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및 </a:t>
                      </a:r>
                      <a:r>
                        <a:rPr lang="ko-KR" altLang="en-US" sz="1200" b="0" spc="-150" baseline="0" dirty="0" err="1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작업중지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기준</a:t>
                      </a:r>
                      <a:endParaRPr lang="en-US" altLang="ko-KR" sz="1200" b="0" spc="-150" baseline="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물질안전보건자료 및 화학물질 적정 취급</a:t>
                      </a:r>
                      <a:endParaRPr lang="en-US" altLang="ko-KR" sz="1200" b="0" spc="-150" baseline="0" dirty="0" smtClean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- </a:t>
                      </a:r>
                      <a:r>
                        <a:rPr lang="ko-KR" altLang="en-US" sz="1200" b="0" spc="-150" baseline="0" dirty="0" smtClean="0"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기타 안전보건관리에 필요한 사항</a:t>
                      </a:r>
                      <a:endParaRPr lang="ko-KR" altLang="en-US" sz="1200" b="0" spc="-150" dirty="0"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695701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22075"/>
            <a:ext cx="3240000" cy="2098800"/>
          </a:xfrm>
          <a:prstGeom prst="rect">
            <a:avLst/>
          </a:prstGeom>
        </p:spPr>
      </p:pic>
      <p:pic>
        <p:nvPicPr>
          <p:cNvPr id="14" name="그림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922488"/>
            <a:ext cx="3240000" cy="2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공도구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정기 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2631490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사업장 내 반입되는 </a:t>
            </a:r>
            <a:r>
              <a:rPr lang="ko-KR" altLang="en-US" sz="1200" dirty="0" err="1" smtClean="0">
                <a:latin typeface="+mn-ea"/>
              </a:rPr>
              <a:t>공도구의</a:t>
            </a:r>
            <a:r>
              <a:rPr lang="ko-KR" altLang="en-US" sz="1200" dirty="0" smtClean="0">
                <a:latin typeface="+mn-ea"/>
              </a:rPr>
              <a:t> 사전 안전성 확인 및 검증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공도구로</a:t>
            </a:r>
            <a:r>
              <a:rPr lang="ko-KR" altLang="en-US" sz="1200" dirty="0" smtClean="0">
                <a:latin typeface="+mn-ea"/>
              </a:rPr>
              <a:t> 인한 안전사고 및 화재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감전사고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적용대상 </a:t>
            </a:r>
            <a:r>
              <a:rPr lang="en-US" altLang="ko-KR" sz="1400" b="1" dirty="0" smtClean="0">
                <a:latin typeface="+mn-ea"/>
              </a:rPr>
              <a:t>: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화성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아산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점검일정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매</a:t>
            </a:r>
            <a:r>
              <a:rPr lang="en-US" altLang="ko-KR" sz="1200" dirty="0" smtClean="0">
                <a:latin typeface="+mn-ea"/>
              </a:rPr>
              <a:t> 1</a:t>
            </a:r>
            <a:r>
              <a:rPr lang="ko-KR" altLang="en-US" sz="1200" dirty="0" smtClean="0">
                <a:latin typeface="+mn-ea"/>
              </a:rPr>
              <a:t>개월마다 점검 진행중</a:t>
            </a: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4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dirty="0" smtClean="0">
                <a:latin typeface="+mn-ea"/>
              </a:rPr>
              <a:t> 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200" dirty="0" err="1" smtClean="0">
                <a:latin typeface="+mn-ea"/>
              </a:rPr>
              <a:t>아산사업장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10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07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11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08</a:t>
            </a:r>
            <a:r>
              <a:rPr lang="ko-KR" altLang="en-US" sz="1200" dirty="0" smtClean="0">
                <a:latin typeface="+mn-ea"/>
              </a:rPr>
              <a:t>일 </a:t>
            </a:r>
            <a:r>
              <a:rPr lang="en-US" altLang="ko-KR" sz="1200" dirty="0" smtClean="0">
                <a:latin typeface="+mn-ea"/>
              </a:rPr>
              <a:t>/ 12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07</a:t>
            </a:r>
            <a:r>
              <a:rPr lang="ko-KR" altLang="en-US" sz="1200" dirty="0" smtClean="0">
                <a:latin typeface="+mn-ea"/>
              </a:rPr>
              <a:t>일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en-US" altLang="ko-KR" sz="1200" dirty="0">
                <a:latin typeface="맑은 고딕" panose="020B0503020000020004" pitchFamily="50" charset="-127"/>
              </a:rPr>
              <a:t>〮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화성사업장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: 10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06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일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 11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14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일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 12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15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일</a:t>
            </a:r>
            <a:endParaRPr lang="ko-KR" altLang="en-US" sz="1200" b="1" dirty="0"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08063"/>
              </p:ext>
            </p:extLst>
          </p:nvPr>
        </p:nvGraphicFramePr>
        <p:xfrm>
          <a:off x="5847824" y="1340768"/>
          <a:ext cx="2540600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600">
                  <a:extLst>
                    <a:ext uri="{9D8B030D-6E8A-4147-A177-3AD203B41FA5}">
                      <a16:colId xmlns:a16="http://schemas.microsoft.com/office/drawing/2014/main" val="3852828739"/>
                    </a:ext>
                  </a:extLst>
                </a:gridCol>
              </a:tblGrid>
              <a:tr h="3942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공도구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점검필증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스티커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44392"/>
                  </a:ext>
                </a:extLst>
              </a:tr>
              <a:tr h="2558101">
                <a:tc>
                  <a:txBody>
                    <a:bodyPr/>
                    <a:lstStyle/>
                    <a:p>
                      <a:pPr marL="0" marR="0" lvl="0" indent="0" algn="l" defTabSz="91433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12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15514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04" y="1761335"/>
            <a:ext cx="1219400" cy="25127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16110"/>
          <a:stretch/>
        </p:blipFill>
        <p:spPr>
          <a:xfrm>
            <a:off x="755576" y="4365104"/>
            <a:ext cx="1708486" cy="1787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8082" y="3926812"/>
            <a:ext cx="1787715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1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0469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>
                <a:latin typeface="+mn-ea"/>
              </a:rPr>
              <a:t>-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관리감독자의 안전보건 활동 근거 마련 및 책임의식과 권한 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</a:t>
            </a:r>
            <a:r>
              <a:rPr lang="en-US" altLang="ko-KR" sz="1200" dirty="0">
                <a:latin typeface="+mn-ea"/>
              </a:rPr>
              <a:t>-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역할과 임무의 명문화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</a:t>
            </a:r>
            <a:r>
              <a:rPr lang="en-US" altLang="ko-KR" sz="1200" dirty="0">
                <a:latin typeface="+mn-ea"/>
              </a:rPr>
              <a:t>-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직무수행에 대한 동기부여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발급대상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200" dirty="0">
                <a:latin typeface="+mn-ea"/>
              </a:rPr>
              <a:t>     -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369</a:t>
            </a:r>
            <a:r>
              <a:rPr lang="ko-KR" altLang="en-US" sz="1200" dirty="0" smtClean="0">
                <a:latin typeface="+mn-ea"/>
              </a:rPr>
              <a:t>명</a:t>
            </a:r>
            <a:r>
              <a:rPr lang="en-US" altLang="ko-KR" sz="1200" dirty="0" smtClean="0">
                <a:latin typeface="+mn-ea"/>
              </a:rPr>
              <a:t>(PM, </a:t>
            </a:r>
            <a:r>
              <a:rPr lang="ko-KR" altLang="en-US" sz="1200" dirty="0" smtClean="0">
                <a:latin typeface="+mn-ea"/>
              </a:rPr>
              <a:t>제어</a:t>
            </a:r>
            <a:r>
              <a:rPr lang="en-US" altLang="ko-KR" sz="1200" dirty="0" smtClean="0">
                <a:latin typeface="+mn-ea"/>
              </a:rPr>
              <a:t>, R&amp;D, </a:t>
            </a:r>
            <a:r>
              <a:rPr lang="ko-KR" altLang="en-US" sz="1200" dirty="0" err="1" smtClean="0">
                <a:latin typeface="+mn-ea"/>
              </a:rPr>
              <a:t>인프라지원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</a:t>
            </a:r>
            <a:r>
              <a:rPr lang="ko-KR" altLang="en-US" sz="800" b="1" dirty="0">
                <a:latin typeface="+mn-ea"/>
              </a:rPr>
              <a:t> </a:t>
            </a:r>
            <a:r>
              <a:rPr lang="ko-KR" altLang="en-US" sz="1400" b="1" dirty="0" smtClean="0">
                <a:latin typeface="+mn-ea"/>
              </a:rPr>
              <a:t>발행일자 </a:t>
            </a:r>
            <a:r>
              <a:rPr lang="en-US" altLang="ko-KR" sz="1400" b="1" dirty="0" smtClean="0">
                <a:latin typeface="+mn-ea"/>
              </a:rPr>
              <a:t>: </a:t>
            </a:r>
            <a:r>
              <a:rPr lang="en-US" altLang="ko-KR" sz="1200" dirty="0">
                <a:latin typeface="+mn-ea"/>
              </a:rPr>
              <a:t>2022</a:t>
            </a:r>
            <a:r>
              <a:rPr lang="ko-KR" altLang="en-US" sz="1200" dirty="0">
                <a:latin typeface="+mn-ea"/>
              </a:rPr>
              <a:t>년 </a:t>
            </a:r>
            <a:r>
              <a:rPr lang="en-US" altLang="ko-KR" sz="1200" dirty="0">
                <a:latin typeface="+mn-ea"/>
              </a:rPr>
              <a:t>11</a:t>
            </a:r>
            <a:r>
              <a:rPr lang="ko-KR" altLang="en-US" sz="1200" dirty="0">
                <a:latin typeface="+mn-ea"/>
              </a:rPr>
              <a:t>월 </a:t>
            </a:r>
            <a:r>
              <a:rPr lang="en-US" altLang="ko-KR" sz="1200" dirty="0">
                <a:latin typeface="+mn-ea"/>
              </a:rPr>
              <a:t>25</a:t>
            </a:r>
            <a:r>
              <a:rPr lang="ko-KR" altLang="en-US" sz="1200" dirty="0">
                <a:latin typeface="+mn-ea"/>
              </a:rPr>
              <a:t>일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발행방법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: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개인별 지정서 발행 </a:t>
            </a:r>
            <a:r>
              <a:rPr lang="en-US" altLang="ko-KR" sz="1200" dirty="0">
                <a:latin typeface="+mn-ea"/>
              </a:rPr>
              <a:t>(</a:t>
            </a:r>
            <a:r>
              <a:rPr lang="en-US" altLang="ko-KR" sz="1200" dirty="0" smtClean="0">
                <a:latin typeface="+mn-ea"/>
              </a:rPr>
              <a:t>e-mail)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관리감독자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지정서 발급</a:t>
            </a:r>
            <a:endParaRPr lang="en-US" altLang="ko-KR" sz="1400" b="1" kern="0" dirty="0" smtClean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22936"/>
            <a:ext cx="3530927" cy="429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위규협력사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안전대책회의 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 </a:t>
            </a:r>
            <a:r>
              <a:rPr lang="ko-KR" altLang="en-US" sz="1200" dirty="0" err="1" smtClean="0">
                <a:latin typeface="+mn-ea"/>
              </a:rPr>
              <a:t>순회점검</a:t>
            </a:r>
            <a:r>
              <a:rPr lang="ko-KR" altLang="en-US" sz="1200" dirty="0" smtClean="0">
                <a:latin typeface="+mn-ea"/>
              </a:rPr>
              <a:t> 결과 발생한 불합리사항에 대한 개선 협의 및 재발방지대책 수립을 위함 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협력업체 관리자 의견 청취 및 당사 안전보건기준 안내 </a:t>
            </a:r>
            <a:endParaRPr lang="en-US" altLang="ko-KR" sz="1200" dirty="0" smtClean="0">
              <a:latin typeface="+mn-ea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96537"/>
              </p:ext>
            </p:extLst>
          </p:nvPr>
        </p:nvGraphicFramePr>
        <p:xfrm>
          <a:off x="323528" y="2804642"/>
          <a:ext cx="8208912" cy="3514352"/>
        </p:xfrm>
        <a:graphic>
          <a:graphicData uri="http://schemas.openxmlformats.org/drawingml/2006/table">
            <a:tbl>
              <a:tblPr/>
              <a:tblGrid>
                <a:gridCol w="792088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845863949"/>
                    </a:ext>
                  </a:extLst>
                </a:gridCol>
                <a:gridCol w="2844316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</a:tblGrid>
              <a:tr h="211985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회의주기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 업체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 결과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11985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주요 회의 내용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사진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545191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월 </a:t>
                      </a:r>
                      <a:r>
                        <a:rPr lang="en-US" altLang="ko-KR" sz="1000" dirty="0" smtClean="0"/>
                        <a:t>2</a:t>
                      </a:r>
                      <a:r>
                        <a:rPr lang="ko-KR" altLang="en-US" sz="1000" dirty="0" smtClean="0"/>
                        <a:t>회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안전보건 </a:t>
                      </a:r>
                      <a:endParaRPr lang="en-US" altLang="ko-KR" sz="1000" baseline="0" dirty="0" smtClean="0"/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WORST </a:t>
                      </a:r>
                      <a:r>
                        <a:rPr lang="ko-KR" altLang="en-US" sz="1000" baseline="0" dirty="0" err="1" smtClean="0"/>
                        <a:t>협력사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대면회의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1)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안전보건불합리사항 안내 및 재발방지대책 협의 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2)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보호구착용기준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3)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지게차 운행 시 지게차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운행자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등록신청서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4)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공도구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인증 절차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5)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화학물질 반입 절차 안내 및 준수</a:t>
                      </a:r>
                      <a:r>
                        <a:rPr lang="en-US" altLang="ko-KR" sz="900" baseline="0" dirty="0" smtClean="0">
                          <a:latin typeface="+mn-ea"/>
                          <a:cs typeface="Arial" charset="0"/>
                        </a:rPr>
                        <a:t> </a:t>
                      </a:r>
                      <a:r>
                        <a:rPr lang="ko-KR" altLang="en-US" sz="900" baseline="0" dirty="0" smtClean="0">
                          <a:latin typeface="+mn-ea"/>
                          <a:cs typeface="Arial" charset="0"/>
                        </a:rPr>
                        <a:t>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6)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기타 안전보건관리사항 협의에 관한 사항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7)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안전보건건의사항 및 개선요청사항 수렴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545191"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</a:tbl>
          </a:graphicData>
        </a:graphic>
      </p:graphicFrame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15677" y="2404550"/>
            <a:ext cx="8712646" cy="39241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300" b="1" dirty="0" smtClean="0">
                <a:latin typeface="+mn-ea"/>
              </a:rPr>
              <a:t>■ 회의 결과</a:t>
            </a:r>
            <a:endParaRPr lang="en-US" altLang="ko-KR" sz="1200" dirty="0" smtClean="0">
              <a:latin typeface="+mn-ea"/>
            </a:endParaRPr>
          </a:p>
        </p:txBody>
      </p:sp>
      <p:pic>
        <p:nvPicPr>
          <p:cNvPr id="2" name="그림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87" y="3258697"/>
            <a:ext cx="2772000" cy="146644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91" y="4812392"/>
            <a:ext cx="275789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제어그룹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특별교육 시행 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485671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조에 의거 특별교육 해당 근로자에 대한 법정 교육 실시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제어인력의</a:t>
            </a:r>
            <a:r>
              <a:rPr lang="ko-KR" altLang="en-US" sz="1200" dirty="0" smtClean="0">
                <a:latin typeface="+mn-ea"/>
              </a:rPr>
              <a:t> 안전에 대한 역량 강화 및 안전의식 제고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시행개요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재직자 중 특별안전교육 대상 인원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부서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명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제어그룹</a:t>
            </a:r>
            <a:r>
              <a:rPr lang="en-US" altLang="ko-KR" sz="1200" dirty="0" smtClean="0">
                <a:latin typeface="+mn-ea"/>
              </a:rPr>
              <a:t>(S/W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제어설계</a:t>
            </a:r>
            <a:r>
              <a:rPr lang="en-US" altLang="ko-KR" sz="1200" dirty="0" smtClean="0">
                <a:latin typeface="+mn-ea"/>
              </a:rPr>
              <a:t>1~6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err="1" smtClean="0">
                <a:latin typeface="+mn-ea"/>
              </a:rPr>
              <a:t>교육과목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전기작업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+ </a:t>
            </a:r>
            <a:r>
              <a:rPr lang="ko-KR" altLang="en-US" sz="1200" dirty="0" err="1" smtClean="0">
                <a:latin typeface="+mn-ea"/>
              </a:rPr>
              <a:t>로봇작업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</a:t>
            </a:r>
            <a:r>
              <a:rPr lang="ko-KR" altLang="en-US" sz="1200" dirty="0" smtClean="0">
                <a:latin typeface="+mn-ea"/>
              </a:rPr>
              <a:t>과목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3) </a:t>
            </a:r>
            <a:r>
              <a:rPr lang="ko-KR" altLang="en-US" sz="1200" dirty="0" smtClean="0">
                <a:latin typeface="+mn-ea"/>
              </a:rPr>
              <a:t>교육시간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24</a:t>
            </a:r>
            <a:r>
              <a:rPr lang="ko-KR" altLang="en-US" sz="1200" dirty="0" smtClean="0">
                <a:latin typeface="+mn-ea"/>
              </a:rPr>
              <a:t>시간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전기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로봇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공통 </a:t>
            </a:r>
            <a:r>
              <a:rPr lang="en-US" altLang="ko-KR" sz="1200" dirty="0" smtClean="0">
                <a:latin typeface="+mn-ea"/>
              </a:rPr>
              <a:t>8Hr)</a:t>
            </a:r>
          </a:p>
          <a:p>
            <a:r>
              <a:rPr lang="ko-KR" altLang="en-US" sz="1400" dirty="0"/>
              <a:t> </a:t>
            </a:r>
            <a:r>
              <a:rPr lang="ko-KR" altLang="en-US" sz="1400" dirty="0" smtClean="0"/>
              <a:t>                   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>
                <a:latin typeface="+mn-ea"/>
              </a:rPr>
              <a:t>면제대상 </a:t>
            </a:r>
            <a:r>
              <a:rPr lang="en-US" altLang="ko-KR" sz="1200" dirty="0">
                <a:latin typeface="+mn-ea"/>
              </a:rPr>
              <a:t>: </a:t>
            </a:r>
            <a:r>
              <a:rPr lang="ko-KR" altLang="en-US" sz="1200" dirty="0">
                <a:latin typeface="+mn-ea"/>
              </a:rPr>
              <a:t>前직장에서 </a:t>
            </a:r>
            <a:r>
              <a:rPr lang="en-US" altLang="ko-KR" sz="1200" dirty="0">
                <a:latin typeface="+mn-ea"/>
              </a:rPr>
              <a:t>6</a:t>
            </a:r>
            <a:r>
              <a:rPr lang="ko-KR" altLang="en-US" sz="1200" dirty="0">
                <a:latin typeface="+mn-ea"/>
              </a:rPr>
              <a:t>개월 이상 근무경험이 있고 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년 이내 </a:t>
            </a:r>
            <a:r>
              <a:rPr lang="ko-KR" altLang="en-US" sz="1200" dirty="0" err="1">
                <a:latin typeface="+mn-ea"/>
              </a:rPr>
              <a:t>이직시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>
                <a:latin typeface="+mn-ea"/>
              </a:rPr>
              <a:t>교육시간의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50%</a:t>
            </a:r>
            <a:r>
              <a:rPr lang="ko-KR" altLang="en-US" sz="1200" dirty="0">
                <a:latin typeface="+mn-ea"/>
              </a:rPr>
              <a:t>면제</a:t>
            </a:r>
          </a:p>
          <a:p>
            <a:pPr latinLnBrk="0">
              <a:spcAft>
                <a:spcPct val="40000"/>
              </a:spcAft>
            </a:pPr>
            <a:endParaRPr lang="en-US" altLang="ko-KR" sz="1400" dirty="0">
              <a:cs typeface="Arial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dirty="0" smtClean="0">
              <a:latin typeface="+mn-ea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618299"/>
              </p:ext>
            </p:extLst>
          </p:nvPr>
        </p:nvGraphicFramePr>
        <p:xfrm>
          <a:off x="755576" y="3212976"/>
          <a:ext cx="7491857" cy="1513038"/>
        </p:xfrm>
        <a:graphic>
          <a:graphicData uri="http://schemas.openxmlformats.org/drawingml/2006/table">
            <a:tbl>
              <a:tblPr/>
              <a:tblGrid>
                <a:gridCol w="795114">
                  <a:extLst>
                    <a:ext uri="{9D8B030D-6E8A-4147-A177-3AD203B41FA5}">
                      <a16:colId xmlns:a16="http://schemas.microsoft.com/office/drawing/2014/main" val="103983229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46067395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680153757"/>
                    </a:ext>
                  </a:extLst>
                </a:gridCol>
                <a:gridCol w="4248471">
                  <a:extLst>
                    <a:ext uri="{9D8B030D-6E8A-4147-A177-3AD203B41FA5}">
                      <a16:colId xmlns:a16="http://schemas.microsoft.com/office/drawing/2014/main" val="61080365"/>
                    </a:ext>
                  </a:extLst>
                </a:gridCol>
              </a:tblGrid>
              <a:tr h="25217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입사구분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442679"/>
                  </a:ext>
                </a:extLst>
              </a:tr>
              <a:tr h="252173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(20)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 질서위반행위규제법 제</a:t>
                      </a: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19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 과태료 부과의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제척기간에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 의거 </a:t>
                      </a: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년이상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경과한 경우 과태료 대상 면제되어 </a:t>
                      </a:r>
                      <a:r>
                        <a:rPr lang="en-US" altLang="ko-KR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17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월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 fontAlgn="ctr"/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 이후 </a:t>
                      </a:r>
                      <a:r>
                        <a:rPr lang="ko-KR" alt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입사자를</a:t>
                      </a:r>
                      <a:r>
                        <a:rPr lang="ko-KR" alt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특별교육 대상으로 선정하였음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3852526"/>
                  </a:ext>
                </a:extLst>
              </a:tr>
              <a:tr h="2521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65302"/>
                  </a:ext>
                </a:extLst>
              </a:tr>
              <a:tr h="252173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</a:t>
                      </a:r>
                      <a:endParaRPr lang="en-US" altLang="ko-KR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(43)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591654"/>
                  </a:ext>
                </a:extLst>
              </a:tr>
              <a:tr h="25217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22548"/>
                  </a:ext>
                </a:extLst>
              </a:tr>
              <a:tr h="252173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 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64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59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1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직사각형 1"/>
          <p:cNvSpPr>
            <a:spLocks noChangeArrowheads="1"/>
          </p:cNvSpPr>
          <p:nvPr/>
        </p:nvSpPr>
        <p:spPr bwMode="auto">
          <a:xfrm>
            <a:off x="215344" y="714182"/>
            <a:ext cx="8461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>
              <a:spcAft>
                <a:spcPct val="40000"/>
              </a:spcAft>
            </a:pPr>
            <a:r>
              <a:rPr lang="en-US" altLang="ko-KR" sz="1600" b="1" dirty="0">
                <a:latin typeface="맑은 고딕" panose="020B0503020000020004" pitchFamily="50" charset="-127"/>
                <a:cs typeface="Arial" charset="0"/>
              </a:rPr>
              <a:t>■ </a:t>
            </a:r>
            <a:r>
              <a:rPr lang="ko-KR" altLang="en-US" sz="1600" b="1" dirty="0" smtClean="0">
                <a:latin typeface="+mn-ea"/>
                <a:cs typeface="Arial" charset="0"/>
              </a:rPr>
              <a:t>교육 부문별 실시방법</a:t>
            </a:r>
            <a:endParaRPr lang="en-US" altLang="ko-KR" sz="1600" b="1" dirty="0">
              <a:latin typeface="+mn-ea"/>
              <a:cs typeface="Arial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198536"/>
              </p:ext>
            </p:extLst>
          </p:nvPr>
        </p:nvGraphicFramePr>
        <p:xfrm>
          <a:off x="629476" y="1052736"/>
          <a:ext cx="7632848" cy="2558065"/>
        </p:xfrm>
        <a:graphic>
          <a:graphicData uri="http://schemas.openxmlformats.org/drawingml/2006/table">
            <a:tbl>
              <a:tblPr/>
              <a:tblGrid>
                <a:gridCol w="1284737">
                  <a:extLst>
                    <a:ext uri="{9D8B030D-6E8A-4147-A177-3AD203B41FA5}">
                      <a16:colId xmlns:a16="http://schemas.microsoft.com/office/drawing/2014/main" val="373997691"/>
                    </a:ext>
                  </a:extLst>
                </a:gridCol>
                <a:gridCol w="1587028">
                  <a:extLst>
                    <a:ext uri="{9D8B030D-6E8A-4147-A177-3AD203B41FA5}">
                      <a16:colId xmlns:a16="http://schemas.microsoft.com/office/drawing/2014/main" val="943916389"/>
                    </a:ext>
                  </a:extLst>
                </a:gridCol>
                <a:gridCol w="3325201">
                  <a:extLst>
                    <a:ext uri="{9D8B030D-6E8A-4147-A177-3AD203B41FA5}">
                      <a16:colId xmlns:a16="http://schemas.microsoft.com/office/drawing/2014/main" val="2823729262"/>
                    </a:ext>
                  </a:extLst>
                </a:gridCol>
                <a:gridCol w="1435882">
                  <a:extLst>
                    <a:ext uri="{9D8B030D-6E8A-4147-A177-3AD203B41FA5}">
                      <a16:colId xmlns:a16="http://schemas.microsoft.com/office/drawing/2014/main" val="4159176046"/>
                    </a:ext>
                  </a:extLst>
                </a:gridCol>
              </a:tblGrid>
              <a:tr h="503417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교육담당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기관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교육 일정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고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170154"/>
                  </a:ext>
                </a:extLst>
              </a:tr>
              <a:tr h="513662">
                <a:tc>
                  <a:txBody>
                    <a:bodyPr/>
                    <a:lstStyle/>
                    <a:p>
                      <a:pPr marL="0" marR="0" lvl="0" indent="0" algn="ctr" defTabSz="91431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인터넷</a:t>
                      </a:r>
                      <a:b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</a:b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원격교육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1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대한안전교육협회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재직자 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- 2022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 까지 교육 이수</a:t>
                      </a:r>
                    </a:p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신규채용자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입사 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개월 이내 교육 이수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인터넷원격교육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352146"/>
                  </a:ext>
                </a:extLst>
              </a:tr>
              <a:tr h="513662">
                <a:tc>
                  <a:txBody>
                    <a:bodyPr/>
                    <a:lstStyle/>
                    <a:p>
                      <a:pPr marL="0" marR="0" lvl="0" indent="0" algn="ctr" defTabSz="91431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환경안전팀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/>
                      </a:r>
                      <a:b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</a:b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교육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 안전관리자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재직자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2023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 까지 교육 이수</a:t>
                      </a:r>
                      <a:endParaRPr lang="en-US" altLang="ko-KR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신규채용자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입사 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개월 이내 교육 이수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비대면 교육 실시</a:t>
                      </a:r>
                      <a:endParaRPr lang="en-US" altLang="ko-KR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(ZOOM)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583105"/>
                  </a:ext>
                </a:extLst>
              </a:tr>
              <a:tr h="513662">
                <a:tc>
                  <a:txBody>
                    <a:bodyPr/>
                    <a:lstStyle/>
                    <a:p>
                      <a:pPr marL="0" marR="0" lvl="0" indent="0" algn="ctr" defTabSz="91431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외부강사</a:t>
                      </a:r>
                      <a:b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</a:b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교육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에스이코리아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13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20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화</a:t>
                      </a:r>
                      <a:r>
                        <a:rPr lang="en-US" altLang="ko-KR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회 실시 </a:t>
                      </a:r>
                      <a:endParaRPr lang="en-US" altLang="ko-KR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재직자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명 대상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비대면 교육 실시</a:t>
                      </a:r>
                      <a:endParaRPr lang="en-US" altLang="ko-KR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(ZOOM)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70803"/>
                  </a:ext>
                </a:extLst>
              </a:tr>
              <a:tr h="513662">
                <a:tc>
                  <a:txBody>
                    <a:bodyPr/>
                    <a:lstStyle/>
                    <a:p>
                      <a:pPr marL="0" marR="0" lvl="0" indent="0" algn="ctr" defTabSz="914314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현장교육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해당부서장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또는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부서내 선임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재직자 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- 2023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월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일 까지 교육 이수</a:t>
                      </a:r>
                    </a:p>
                    <a:p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0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신규채용자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입사 후 </a:t>
                      </a:r>
                      <a:r>
                        <a:rPr lang="en-US" altLang="ko-KR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개월 이내 교육 이수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신규채용자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中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신입입사의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경우 </a:t>
                      </a:r>
                      <a:endParaRPr lang="en-US" altLang="ko-K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회에 걸쳐 시행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379231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674295"/>
              </p:ext>
            </p:extLst>
          </p:nvPr>
        </p:nvGraphicFramePr>
        <p:xfrm>
          <a:off x="629475" y="4056620"/>
          <a:ext cx="4302563" cy="2252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31">
                  <a:extLst>
                    <a:ext uri="{9D8B030D-6E8A-4147-A177-3AD203B41FA5}">
                      <a16:colId xmlns:a16="http://schemas.microsoft.com/office/drawing/2014/main" val="2026232031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2366622153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3388249632"/>
                    </a:ext>
                  </a:extLst>
                </a:gridCol>
                <a:gridCol w="1212958">
                  <a:extLst>
                    <a:ext uri="{9D8B030D-6E8A-4147-A177-3AD203B41FA5}">
                      <a16:colId xmlns:a16="http://schemas.microsoft.com/office/drawing/2014/main" val="777264570"/>
                    </a:ext>
                  </a:extLst>
                </a:gridCol>
              </a:tblGrid>
              <a:tr h="250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부서별 특별안전교육 담당자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부서장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080663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이종민 부장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김민수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08135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2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김지한</a:t>
                      </a:r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과장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지근희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54798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3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구재석</a:t>
                      </a:r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과장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박영훈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692429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4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강재혁</a:t>
                      </a:r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과장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강승원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749086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5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김재희 부장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임태현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2245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>
                          <a:effectLst/>
                        </a:rPr>
                        <a:t>제어설계</a:t>
                      </a:r>
                      <a:r>
                        <a:rPr lang="en-US" altLang="ko-KR" sz="1000" u="none" strike="noStrike" dirty="0">
                          <a:effectLst/>
                        </a:rPr>
                        <a:t>6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이춘식 부장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박재원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415796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S/W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r>
                        <a:rPr lang="en-US" altLang="ko-KR" sz="1000" u="none" strike="noStrike" dirty="0">
                          <a:effectLst/>
                        </a:rPr>
                        <a:t>(</a:t>
                      </a:r>
                      <a:r>
                        <a:rPr lang="ko-KR" altLang="en-US" sz="1000" u="none" strike="noStrike" dirty="0">
                          <a:effectLst/>
                        </a:rPr>
                        <a:t>아산</a:t>
                      </a:r>
                      <a:r>
                        <a:rPr lang="en-US" altLang="ko-KR" sz="1000" u="none" strike="noStrike" dirty="0">
                          <a:effectLst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문승환</a:t>
                      </a:r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과장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>
                          <a:effectLst/>
                        </a:rPr>
                        <a:t>정덕호 팀장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303771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S/W</a:t>
                      </a:r>
                      <a:r>
                        <a:rPr lang="ko-KR" altLang="en-US" sz="1000" u="none" strike="noStrike" dirty="0">
                          <a:effectLst/>
                        </a:rPr>
                        <a:t>팀</a:t>
                      </a:r>
                      <a:r>
                        <a:rPr lang="en-US" altLang="ko-KR" sz="1000" u="none" strike="noStrike" dirty="0">
                          <a:effectLst/>
                        </a:rPr>
                        <a:t>(</a:t>
                      </a:r>
                      <a:r>
                        <a:rPr lang="ko-KR" altLang="en-US" sz="1000" u="none" strike="noStrike" dirty="0">
                          <a:effectLst/>
                        </a:rPr>
                        <a:t>화성</a:t>
                      </a:r>
                      <a:r>
                        <a:rPr lang="en-US" altLang="ko-KR" sz="1000" u="none" strike="noStrike" dirty="0">
                          <a:effectLst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박상기 부장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538183"/>
                  </a:ext>
                </a:extLst>
              </a:tr>
            </a:tbl>
          </a:graphicData>
        </a:graphic>
      </p:graphicFrame>
      <p:sp>
        <p:nvSpPr>
          <p:cNvPr id="8" name="직사각형 1"/>
          <p:cNvSpPr>
            <a:spLocks noChangeArrowheads="1"/>
          </p:cNvSpPr>
          <p:nvPr/>
        </p:nvSpPr>
        <p:spPr bwMode="auto">
          <a:xfrm>
            <a:off x="215343" y="3717029"/>
            <a:ext cx="4716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>
              <a:spcAft>
                <a:spcPct val="40000"/>
              </a:spcAft>
            </a:pPr>
            <a:r>
              <a:rPr lang="en-US" altLang="ko-KR" sz="1600" b="1" dirty="0">
                <a:latin typeface="맑은 고딕" panose="020B0503020000020004" pitchFamily="50" charset="-127"/>
                <a:cs typeface="Arial" charset="0"/>
              </a:rPr>
              <a:t>■ </a:t>
            </a:r>
            <a:r>
              <a:rPr lang="ko-KR" altLang="en-US" sz="1600" b="1" dirty="0" smtClean="0">
                <a:latin typeface="+mn-ea"/>
                <a:cs typeface="Arial" charset="0"/>
              </a:rPr>
              <a:t>부서별 현장교육 담당</a:t>
            </a:r>
            <a:r>
              <a:rPr lang="en-US" altLang="ko-KR" sz="1600" b="1" dirty="0" smtClean="0">
                <a:latin typeface="+mn-ea"/>
                <a:cs typeface="Arial" charset="0"/>
              </a:rPr>
              <a:t>(</a:t>
            </a:r>
            <a:r>
              <a:rPr lang="ko-KR" altLang="en-US" sz="1600" b="1" dirty="0" smtClean="0">
                <a:latin typeface="+mn-ea"/>
                <a:cs typeface="Arial" charset="0"/>
              </a:rPr>
              <a:t>강사</a:t>
            </a:r>
            <a:r>
              <a:rPr lang="en-US" altLang="ko-KR" sz="1600" b="1" dirty="0" smtClean="0">
                <a:latin typeface="+mn-ea"/>
                <a:cs typeface="Arial" charset="0"/>
              </a:rPr>
              <a:t>)</a:t>
            </a:r>
            <a:endParaRPr lang="en-US" altLang="ko-KR" sz="1600" b="1" dirty="0">
              <a:latin typeface="+mn-ea"/>
              <a:cs typeface="Arial" charset="0"/>
            </a:endParaRPr>
          </a:p>
        </p:txBody>
      </p:sp>
      <p:sp>
        <p:nvSpPr>
          <p:cNvPr id="9" name="직사각형 1"/>
          <p:cNvSpPr>
            <a:spLocks noChangeArrowheads="1"/>
          </p:cNvSpPr>
          <p:nvPr/>
        </p:nvSpPr>
        <p:spPr bwMode="auto">
          <a:xfrm>
            <a:off x="5220072" y="3717029"/>
            <a:ext cx="3672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>
              <a:spcAft>
                <a:spcPct val="40000"/>
              </a:spcAft>
            </a:pPr>
            <a:r>
              <a:rPr lang="en-US" altLang="ko-KR" sz="1600" b="1" dirty="0">
                <a:latin typeface="맑은 고딕" panose="020B0503020000020004" pitchFamily="50" charset="-127"/>
                <a:cs typeface="Arial" charset="0"/>
              </a:rPr>
              <a:t>■ </a:t>
            </a:r>
            <a:r>
              <a:rPr lang="ko-KR" altLang="en-US" sz="1600" b="1" dirty="0" err="1" smtClean="0">
                <a:latin typeface="맑은 고딕" panose="020B0503020000020004" pitchFamily="50" charset="-127"/>
                <a:cs typeface="Arial" charset="0"/>
              </a:rPr>
              <a:t>환경안전팀</a:t>
            </a:r>
            <a:r>
              <a:rPr lang="ko-KR" altLang="en-US" sz="1600" b="1" dirty="0" smtClean="0">
                <a:latin typeface="맑은 고딕" panose="020B0503020000020004" pitchFamily="50" charset="-127"/>
                <a:cs typeface="Arial" charset="0"/>
              </a:rPr>
              <a:t> </a:t>
            </a:r>
            <a:r>
              <a:rPr lang="ko-KR" altLang="en-US" sz="1600" b="1" dirty="0" smtClean="0">
                <a:latin typeface="+mn-ea"/>
                <a:cs typeface="Arial" charset="0"/>
              </a:rPr>
              <a:t>교육 담당</a:t>
            </a:r>
            <a:r>
              <a:rPr lang="en-US" altLang="ko-KR" sz="1600" b="1" dirty="0" smtClean="0">
                <a:latin typeface="+mn-ea"/>
                <a:cs typeface="Arial" charset="0"/>
              </a:rPr>
              <a:t>(</a:t>
            </a:r>
            <a:r>
              <a:rPr lang="ko-KR" altLang="en-US" sz="1600" b="1" dirty="0" smtClean="0">
                <a:latin typeface="+mn-ea"/>
                <a:cs typeface="Arial" charset="0"/>
              </a:rPr>
              <a:t>강사</a:t>
            </a:r>
            <a:r>
              <a:rPr lang="en-US" altLang="ko-KR" sz="1600" b="1" dirty="0" smtClean="0">
                <a:latin typeface="+mn-ea"/>
                <a:cs typeface="Arial" charset="0"/>
              </a:rPr>
              <a:t>)</a:t>
            </a:r>
            <a:endParaRPr lang="en-US" altLang="ko-KR" sz="1600" b="1" dirty="0">
              <a:latin typeface="+mn-ea"/>
              <a:cs typeface="Arial" charset="0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794695"/>
              </p:ext>
            </p:extLst>
          </p:nvPr>
        </p:nvGraphicFramePr>
        <p:xfrm>
          <a:off x="5586850" y="4029830"/>
          <a:ext cx="3089605" cy="50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31">
                  <a:extLst>
                    <a:ext uri="{9D8B030D-6E8A-4147-A177-3AD203B41FA5}">
                      <a16:colId xmlns:a16="http://schemas.microsoft.com/office/drawing/2014/main" val="36525637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201163570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3983611697"/>
                    </a:ext>
                  </a:extLst>
                </a:gridCol>
              </a:tblGrid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 smtClean="0">
                          <a:effectLst/>
                        </a:rPr>
                        <a:t>아산사업장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고병준 대리</a:t>
                      </a:r>
                      <a:endParaRPr lang="ko-KR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7829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>
                          <a:effectLst/>
                        </a:rPr>
                        <a:t>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화성사업장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조광일 </a:t>
                      </a:r>
                      <a:r>
                        <a:rPr lang="ko-KR" altLang="en-US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46527"/>
                  </a:ext>
                </a:extLst>
              </a:tr>
            </a:tbl>
          </a:graphicData>
        </a:graphic>
      </p:graphicFrame>
      <p:sp>
        <p:nvSpPr>
          <p:cNvPr id="11" name="직사각형 1"/>
          <p:cNvSpPr>
            <a:spLocks noChangeArrowheads="1"/>
          </p:cNvSpPr>
          <p:nvPr/>
        </p:nvSpPr>
        <p:spPr bwMode="auto">
          <a:xfrm>
            <a:off x="5216517" y="4827421"/>
            <a:ext cx="3672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atinLnBrk="0">
              <a:spcAft>
                <a:spcPct val="40000"/>
              </a:spcAft>
            </a:pPr>
            <a:r>
              <a:rPr lang="en-US" altLang="ko-KR" sz="1600" b="1" dirty="0">
                <a:latin typeface="맑은 고딕" panose="020B0503020000020004" pitchFamily="50" charset="-127"/>
                <a:cs typeface="Arial" charset="0"/>
              </a:rPr>
              <a:t>■ </a:t>
            </a:r>
            <a:r>
              <a:rPr lang="ko-KR" altLang="en-US" sz="1600" b="1" dirty="0" smtClean="0">
                <a:latin typeface="맑은 고딕" panose="020B0503020000020004" pitchFamily="50" charset="-127"/>
                <a:cs typeface="Arial" charset="0"/>
              </a:rPr>
              <a:t>외부강사 특별</a:t>
            </a:r>
            <a:r>
              <a:rPr lang="ko-KR" altLang="en-US" sz="1600" b="1" dirty="0" smtClean="0">
                <a:latin typeface="+mn-ea"/>
                <a:cs typeface="Arial" charset="0"/>
              </a:rPr>
              <a:t>교육 강사</a:t>
            </a:r>
            <a:endParaRPr lang="en-US" altLang="ko-KR" sz="1600" b="1" dirty="0">
              <a:latin typeface="+mn-ea"/>
              <a:cs typeface="Arial" charset="0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226919"/>
              </p:ext>
            </p:extLst>
          </p:nvPr>
        </p:nvGraphicFramePr>
        <p:xfrm>
          <a:off x="5583295" y="5140222"/>
          <a:ext cx="3089605" cy="25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31">
                  <a:extLst>
                    <a:ext uri="{9D8B030D-6E8A-4147-A177-3AD203B41FA5}">
                      <a16:colId xmlns:a16="http://schemas.microsoft.com/office/drawing/2014/main" val="36525637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2011635702"/>
                    </a:ext>
                  </a:extLst>
                </a:gridCol>
                <a:gridCol w="1407487">
                  <a:extLst>
                    <a:ext uri="{9D8B030D-6E8A-4147-A177-3AD203B41FA5}">
                      <a16:colId xmlns:a16="http://schemas.microsoft.com/office/drawing/2014/main" val="3983611697"/>
                    </a:ext>
                  </a:extLst>
                </a:gridCol>
              </a:tblGrid>
              <a:tr h="250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1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u="none" strike="noStrike" dirty="0" err="1" smtClean="0">
                          <a:effectLst/>
                        </a:rPr>
                        <a:t>에스이코리아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60" rtl="0" eaLnBrk="1" fontAlgn="ctr" latinLnBrk="1" hangingPunct="1"/>
                      <a:r>
                        <a:rPr lang="ko-KR" altLang="en-US" sz="1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정현찬</a:t>
                      </a:r>
                      <a:r>
                        <a:rPr lang="ko-KR" altLang="en-US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교수</a:t>
                      </a:r>
                      <a:endParaRPr lang="ko-KR" altLang="en-US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7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4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51520" y="908720"/>
            <a:ext cx="324036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관리감독자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안전의식 </a:t>
            </a: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수준평가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실시 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964835" cy="2908489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r>
              <a:rPr lang="en-US" altLang="ko-KR" sz="1400" b="1" dirty="0" smtClean="0">
                <a:latin typeface="+mn-ea"/>
              </a:rPr>
              <a:t> : </a:t>
            </a:r>
            <a:r>
              <a:rPr lang="ko-KR" altLang="en-US" sz="1200" dirty="0">
                <a:latin typeface="+mn-ea"/>
              </a:rPr>
              <a:t>안전의식 수준 평가를 통한 </a:t>
            </a:r>
            <a:r>
              <a:rPr lang="ko-KR" altLang="en-US" sz="1200" dirty="0" err="1">
                <a:latin typeface="+mn-ea"/>
              </a:rPr>
              <a:t>관리감독자</a:t>
            </a:r>
            <a:r>
              <a:rPr lang="ko-KR" altLang="en-US" sz="1200" dirty="0">
                <a:latin typeface="+mn-ea"/>
              </a:rPr>
              <a:t> 안전보건 수준 확인 및 역량강화 주제 발굴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평가기간 </a:t>
            </a:r>
            <a:r>
              <a:rPr lang="en-US" altLang="ko-KR" sz="1400" b="1" dirty="0" smtClean="0">
                <a:latin typeface="+mn-ea"/>
              </a:rPr>
              <a:t>: </a:t>
            </a:r>
            <a:r>
              <a:rPr lang="en-US" altLang="ko-KR" sz="1200" dirty="0" smtClean="0">
                <a:latin typeface="+mn-ea"/>
              </a:rPr>
              <a:t>22. 09. 27 ~ 10. 15</a:t>
            </a: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평가결과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   </a:t>
            </a:r>
            <a:r>
              <a:rPr lang="en-US" altLang="ko-KR" sz="1200" dirty="0">
                <a:latin typeface="+mn-ea"/>
              </a:rPr>
              <a:t>〮 </a:t>
            </a:r>
            <a:r>
              <a:rPr lang="ko-KR" altLang="en-US" sz="1200" dirty="0">
                <a:latin typeface="+mn-ea"/>
              </a:rPr>
              <a:t>참여율 </a:t>
            </a:r>
            <a:r>
              <a:rPr lang="en-US" altLang="ko-KR" sz="1200" dirty="0">
                <a:latin typeface="+mn-ea"/>
              </a:rPr>
              <a:t>: 46.2 % (164</a:t>
            </a:r>
            <a:r>
              <a:rPr lang="ko-KR" altLang="en-US" sz="1200" dirty="0">
                <a:latin typeface="+mn-ea"/>
              </a:rPr>
              <a:t>명</a:t>
            </a:r>
            <a:r>
              <a:rPr lang="en-US" altLang="ko-KR" sz="1200" dirty="0">
                <a:latin typeface="+mn-ea"/>
              </a:rPr>
              <a:t>/355</a:t>
            </a:r>
            <a:r>
              <a:rPr lang="ko-KR" altLang="en-US" sz="1200" dirty="0">
                <a:latin typeface="+mn-ea"/>
              </a:rPr>
              <a:t>명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      〮 </a:t>
            </a:r>
            <a:r>
              <a:rPr lang="ko-KR" altLang="en-US" sz="1200" dirty="0">
                <a:latin typeface="+mn-ea"/>
              </a:rPr>
              <a:t>평균점수 </a:t>
            </a:r>
            <a:r>
              <a:rPr lang="en-US" altLang="ko-KR" sz="1200" dirty="0">
                <a:latin typeface="+mn-ea"/>
              </a:rPr>
              <a:t>: 83.5 </a:t>
            </a:r>
            <a:r>
              <a:rPr lang="ko-KR" altLang="en-US" sz="1200" dirty="0">
                <a:latin typeface="+mn-ea"/>
              </a:rPr>
              <a:t>점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주요 건의사항 및 의견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sz="1200" dirty="0">
              <a:latin typeface="+mn-ea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36486"/>
              </p:ext>
            </p:extLst>
          </p:nvPr>
        </p:nvGraphicFramePr>
        <p:xfrm>
          <a:off x="539552" y="3429000"/>
          <a:ext cx="7848872" cy="1825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392490598"/>
                    </a:ext>
                  </a:extLst>
                </a:gridCol>
                <a:gridCol w="589545">
                  <a:extLst>
                    <a:ext uri="{9D8B030D-6E8A-4147-A177-3AD203B41FA5}">
                      <a16:colId xmlns:a16="http://schemas.microsoft.com/office/drawing/2014/main" val="2838723769"/>
                    </a:ext>
                  </a:extLst>
                </a:gridCol>
                <a:gridCol w="3634784">
                  <a:extLst>
                    <a:ext uri="{9D8B030D-6E8A-4147-A177-3AD203B41FA5}">
                      <a16:colId xmlns:a16="http://schemas.microsoft.com/office/drawing/2014/main" val="1300017200"/>
                    </a:ext>
                  </a:extLst>
                </a:gridCol>
                <a:gridCol w="1176271">
                  <a:extLst>
                    <a:ext uri="{9D8B030D-6E8A-4147-A177-3AD203B41FA5}">
                      <a16:colId xmlns:a16="http://schemas.microsoft.com/office/drawing/2014/main" val="1001133650"/>
                    </a:ext>
                  </a:extLst>
                </a:gridCol>
              </a:tblGrid>
              <a:tr h="334685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세부 내용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건수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추진방향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시행시기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273883"/>
                  </a:ext>
                </a:extLst>
              </a:tr>
              <a:tr h="334685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주기적인 안전보건교육 실시 요청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900" u="none" strike="noStrike" dirty="0" err="1">
                          <a:effectLst/>
                          <a:latin typeface="+mn-lt"/>
                        </a:rPr>
                        <a:t>반기별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ko-KR" altLang="en-US" sz="900" u="none" strike="noStrike" dirty="0" err="1">
                          <a:effectLst/>
                          <a:latin typeface="+mn-lt"/>
                        </a:rPr>
                        <a:t>사외강사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초빙 안전보건 교육 실시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>
                          <a:effectLst/>
                          <a:latin typeface="+mn-lt"/>
                        </a:rPr>
                        <a:t>2023</a:t>
                      </a:r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년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90715"/>
                  </a:ext>
                </a:extLst>
              </a:tr>
              <a:tr h="334685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 현장 및 작업 중심 안전보건 활동 필요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900" u="none" strike="noStrike" dirty="0" err="1">
                          <a:effectLst/>
                          <a:latin typeface="+mn-lt"/>
                        </a:rPr>
                        <a:t>위험성평가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활동 내실화 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2023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287856"/>
                  </a:ext>
                </a:extLst>
              </a:tr>
              <a:tr h="334685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 종사자 안전보건 의식 고취 활동 필요 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>
                          <a:effectLst/>
                          <a:latin typeface="+mn-lt"/>
                        </a:rPr>
                        <a:t>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안전보건 의식 향상을 위한 </a:t>
                      </a:r>
                      <a:r>
                        <a:rPr lang="ko-KR" altLang="en-US" sz="900" u="none" strike="noStrike" dirty="0" err="1">
                          <a:effectLst/>
                          <a:latin typeface="+mn-lt"/>
                        </a:rPr>
                        <a:t>안전시상제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및 이벤트 활성화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2023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777537"/>
                  </a:ext>
                </a:extLst>
              </a:tr>
              <a:tr h="486815"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 안전보건 기준</a:t>
                      </a:r>
                      <a:r>
                        <a:rPr lang="en-US" altLang="ko-KR" sz="900" u="none" strike="noStrike">
                          <a:effectLst/>
                          <a:latin typeface="+mn-lt"/>
                        </a:rPr>
                        <a:t>/</a:t>
                      </a:r>
                      <a:r>
                        <a:rPr lang="ko-KR" altLang="en-US" sz="900" u="none" strike="noStrike">
                          <a:effectLst/>
                          <a:latin typeface="+mn-lt"/>
                        </a:rPr>
                        <a:t>규정 등 접근성 향상 필요</a:t>
                      </a:r>
                      <a:endParaRPr lang="ko-KR" altLang="en-US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안전보건전산시스템을 통해 양식</a:t>
                      </a:r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/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자료 배포 예정</a:t>
                      </a:r>
                      <a:br>
                        <a:rPr lang="ko-KR" altLang="en-US" sz="900" u="none" strike="noStrike" dirty="0">
                          <a:effectLst/>
                          <a:latin typeface="+mn-lt"/>
                        </a:rPr>
                      </a:br>
                      <a:r>
                        <a:rPr lang="ko-KR" altLang="en-US" sz="9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ko-KR" sz="900" u="none" strike="noStrike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그룹웨어 내 환경안전 게시판을 통해 자료 게시 중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u="none" strike="noStrike" dirty="0">
                          <a:effectLst/>
                          <a:latin typeface="+mn-lt"/>
                        </a:rPr>
                        <a:t>2023</a:t>
                      </a:r>
                      <a:r>
                        <a:rPr lang="ko-KR" altLang="en-US" sz="900" u="none" strike="noStrike" dirty="0">
                          <a:effectLst/>
                          <a:latin typeface="+mn-lt"/>
                        </a:rPr>
                        <a:t>년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99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6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0"/>
          <p:cNvSpPr>
            <a:spLocks noChangeArrowheads="1"/>
          </p:cNvSpPr>
          <p:nvPr/>
        </p:nvSpPr>
        <p:spPr bwMode="white">
          <a:xfrm>
            <a:off x="395288" y="1141413"/>
            <a:ext cx="6370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■ </a:t>
            </a:r>
            <a:r>
              <a:rPr lang="ko-KR" altLang="en-US" sz="2000" dirty="0" err="1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아산사업장</a:t>
            </a:r>
            <a:r>
              <a:rPr lang="ko-KR" altLang="en-US" sz="20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 산업안전보건위원회 </a:t>
            </a:r>
            <a:r>
              <a:rPr lang="ko-KR" altLang="en-US" sz="200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위원구성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총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8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명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lang="ko-KR" altLang="en-US" sz="200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52" name="Rectangle 251"/>
          <p:cNvSpPr>
            <a:spLocks noChangeArrowheads="1"/>
          </p:cNvSpPr>
          <p:nvPr/>
        </p:nvSpPr>
        <p:spPr bwMode="auto">
          <a:xfrm>
            <a:off x="611188" y="1743074"/>
            <a:ext cx="8208962" cy="35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사용자위원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정찬선 전무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안전보건관리책임자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정재훈 팀장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환경안전팀장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고병준 대리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윤은지 사원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보건관리자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근로자위원 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PM4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윤창섭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부장 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PM2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박제영 과장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공정장비기구설계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이경훈 부장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물류기구설계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3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</a:t>
            </a:r>
            <a:r>
              <a:rPr lang="ko-KR" altLang="en-US" sz="1500" dirty="0" err="1">
                <a:latin typeface="HY울릉도M" pitchFamily="18" charset="-127"/>
                <a:ea typeface="HY울릉도M" pitchFamily="18" charset="-127"/>
              </a:rPr>
              <a:t>정병만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 과장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1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코로나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19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예방 및 확산 방지 활동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0283"/>
              </p:ext>
            </p:extLst>
          </p:nvPr>
        </p:nvGraphicFramePr>
        <p:xfrm>
          <a:off x="611560" y="1787002"/>
          <a:ext cx="4227228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795932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기간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확진자수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재확진자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년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월 </a:t>
                      </a:r>
                      <a:r>
                        <a:rPr lang="en-US" altLang="ko-K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~ 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현재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416</a:t>
                      </a:r>
                      <a:r>
                        <a:rPr lang="ko-KR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명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8</a:t>
                      </a:r>
                      <a:r>
                        <a:rPr lang="ko-KR" altLang="en-US" sz="1200" u="none" strike="noStrike" dirty="0" smtClean="0">
                          <a:effectLst/>
                          <a:latin typeface="+mn-lt"/>
                        </a:rPr>
                        <a:t>명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2497983"/>
            <a:ext cx="2768707" cy="3738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사업장 내 자가진단키트 지급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39552" y="2876801"/>
            <a:ext cx="8165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사업장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코로나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확진 예방을 위하여 자가진단키트 지급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본인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판단 하에 자가진단키트 검사가 필요한 경우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자가진단키트 관리대장에 부서명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비고 작성 후 불출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55198"/>
            <a:ext cx="303961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코로나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19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사업장 대응 현황 보고</a:t>
            </a:r>
            <a:endParaRPr lang="ko-KR" altLang="en-US" sz="1400" b="1" dirty="0">
              <a:latin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188" y="1319962"/>
            <a:ext cx="3288080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임직원 </a:t>
            </a:r>
            <a:r>
              <a:rPr lang="ko-KR" altLang="en-US" sz="1400" b="1" dirty="0" err="1">
                <a:latin typeface="맑은 고딕" panose="020B0503020000020004" pitchFamily="50" charset="-127"/>
              </a:rPr>
              <a:t>재택치료</a:t>
            </a:r>
            <a:r>
              <a:rPr lang="ko-KR" altLang="en-US" sz="1400" b="1" dirty="0">
                <a:latin typeface="맑은 고딕" panose="020B0503020000020004" pitchFamily="50" charset="-127"/>
              </a:rPr>
              <a:t> 현황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(12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21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일 </a:t>
            </a:r>
            <a:r>
              <a:rPr lang="ko-KR" altLang="en-US" sz="1100" dirty="0">
                <a:latin typeface="맑은 고딕" panose="020B0503020000020004" pitchFamily="50" charset="-127"/>
              </a:rPr>
              <a:t>기준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)</a:t>
            </a:r>
            <a:endParaRPr lang="en-US" altLang="ko-KR" sz="1100" dirty="0">
              <a:latin typeface="맑은 고딕" panose="020B0503020000020004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70696"/>
            <a:ext cx="633670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764704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화학물질 모니터링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139914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내용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화학물질 취급으로 인한 근로자의 </a:t>
            </a:r>
            <a:r>
              <a:rPr lang="ko-KR" altLang="en-US" sz="1200" dirty="0" err="1" smtClean="0">
                <a:latin typeface="+mn-ea"/>
              </a:rPr>
              <a:t>건강장해가</a:t>
            </a:r>
            <a:r>
              <a:rPr lang="ko-KR" altLang="en-US" sz="1200" dirty="0" smtClean="0">
                <a:latin typeface="+mn-ea"/>
              </a:rPr>
              <a:t> 없도록 취급 중인 화학물질 상시 조사</a:t>
            </a:r>
            <a:r>
              <a:rPr lang="en-US" altLang="ko-KR" sz="1200" dirty="0" smtClean="0">
                <a:latin typeface="+mn-ea"/>
              </a:rPr>
              <a:t>·</a:t>
            </a:r>
            <a:r>
              <a:rPr lang="ko-KR" altLang="en-US" sz="1200" dirty="0" smtClean="0">
                <a:latin typeface="+mn-ea"/>
              </a:rPr>
              <a:t>정리 및 모니터링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유해화학물질 반입 시 덜 유해한 제품 사용 권장 산업안전보건법에 의거한 규제 목록 관리 방법 및 대체품 목록 안내</a:t>
            </a:r>
            <a:endParaRPr lang="en-US" altLang="ko-KR" sz="1200" b="1" dirty="0" smtClean="0">
              <a:latin typeface="+mn-ea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15677" y="217306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반입 현황 </a:t>
            </a:r>
            <a:r>
              <a:rPr lang="en-US" altLang="ko-KR" sz="1050" b="1" dirty="0" smtClean="0">
                <a:latin typeface="+mn-ea"/>
              </a:rPr>
              <a:t>(22</a:t>
            </a:r>
            <a:r>
              <a:rPr lang="ko-KR" altLang="en-US" sz="1050" b="1" dirty="0" smtClean="0">
                <a:latin typeface="+mn-ea"/>
              </a:rPr>
              <a:t>년 </a:t>
            </a:r>
            <a:r>
              <a:rPr lang="en-US" altLang="ko-KR" sz="1050" b="1" dirty="0" smtClean="0">
                <a:latin typeface="+mn-ea"/>
              </a:rPr>
              <a:t>10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~ 12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21</a:t>
            </a:r>
            <a:r>
              <a:rPr lang="ko-KR" altLang="en-US" sz="1050" b="1" dirty="0" smtClean="0">
                <a:latin typeface="+mn-ea"/>
              </a:rPr>
              <a:t>일</a:t>
            </a:r>
            <a:r>
              <a:rPr lang="en-US" altLang="ko-KR" sz="1050" b="1" dirty="0" smtClean="0">
                <a:latin typeface="+mn-ea"/>
              </a:rPr>
              <a:t>)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67017"/>
              </p:ext>
            </p:extLst>
          </p:nvPr>
        </p:nvGraphicFramePr>
        <p:xfrm>
          <a:off x="542664" y="2609445"/>
          <a:ext cx="2818152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아산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화성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314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50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214788" y="3286984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</a:t>
            </a:r>
            <a:r>
              <a:rPr lang="ko-KR" altLang="en-US" sz="1400" b="1" dirty="0" err="1" smtClean="0">
                <a:latin typeface="+mn-ea"/>
              </a:rPr>
              <a:t>반입승인</a:t>
            </a:r>
            <a:r>
              <a:rPr lang="ko-KR" altLang="en-US" sz="1400" b="1" dirty="0" smtClean="0">
                <a:latin typeface="+mn-ea"/>
              </a:rPr>
              <a:t> 예시</a:t>
            </a:r>
            <a:endParaRPr lang="en-US" altLang="ko-KR" sz="1050" b="1" dirty="0" smtClean="0"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702482"/>
            <a:ext cx="3960000" cy="2509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27" y="3702482"/>
            <a:ext cx="3960000" cy="2509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직사각형 1"/>
          <p:cNvSpPr/>
          <p:nvPr/>
        </p:nvSpPr>
        <p:spPr>
          <a:xfrm>
            <a:off x="526490" y="2609445"/>
            <a:ext cx="1440160" cy="57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37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251520" y="764704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화학물질 위험성평가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15677" y="1139914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관련근거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105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유해인자의</a:t>
            </a:r>
            <a:r>
              <a:rPr lang="ko-KR" altLang="en-US" sz="1200" dirty="0" smtClean="0">
                <a:latin typeface="+mn-ea"/>
              </a:rPr>
              <a:t> 유해성</a:t>
            </a:r>
            <a:r>
              <a:rPr lang="en-US" altLang="ko-KR" sz="1200" dirty="0" smtClean="0">
                <a:latin typeface="+mn-ea"/>
              </a:rPr>
              <a:t>·</a:t>
            </a:r>
            <a:r>
              <a:rPr lang="ko-KR" altLang="en-US" sz="1200" dirty="0" smtClean="0">
                <a:latin typeface="+mn-ea"/>
              </a:rPr>
              <a:t>위험성 평가 및 관리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고용노동부예규 제</a:t>
            </a:r>
            <a:r>
              <a:rPr lang="en-US" altLang="ko-KR" sz="1200" dirty="0" smtClean="0">
                <a:latin typeface="+mn-ea"/>
              </a:rPr>
              <a:t>166</a:t>
            </a:r>
            <a:r>
              <a:rPr lang="ko-KR" altLang="en-US" sz="1200" dirty="0" smtClean="0">
                <a:latin typeface="+mn-ea"/>
              </a:rPr>
              <a:t>호 「화학물질의 유해성</a:t>
            </a:r>
            <a:r>
              <a:rPr lang="en-US" altLang="ko-KR" sz="1200" dirty="0" smtClean="0">
                <a:latin typeface="+mn-ea"/>
              </a:rPr>
              <a:t>·</a:t>
            </a:r>
            <a:r>
              <a:rPr lang="ko-KR" altLang="en-US" sz="1200" dirty="0" smtClean="0">
                <a:latin typeface="+mn-ea"/>
              </a:rPr>
              <a:t>위험성 평가에 관한 </a:t>
            </a:r>
            <a:r>
              <a:rPr lang="ko-KR" altLang="en-US" sz="1200" dirty="0" err="1" smtClean="0">
                <a:latin typeface="+mn-ea"/>
              </a:rPr>
              <a:t>규정」에</a:t>
            </a:r>
            <a:r>
              <a:rPr lang="ko-KR" altLang="en-US" sz="1200" dirty="0" smtClean="0">
                <a:latin typeface="+mn-ea"/>
              </a:rPr>
              <a:t> 의거</a:t>
            </a:r>
            <a:endParaRPr lang="en-US" altLang="ko-KR" sz="1200" b="1" dirty="0" smtClean="0"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" y="2124356"/>
            <a:ext cx="8208000" cy="41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관리감독자 대상 심폐소생술 교육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1520" y="1340768"/>
            <a:ext cx="8388424" cy="282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목적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 smtClean="0">
                <a:solidFill>
                  <a:prstClr val="black"/>
                </a:solidFill>
              </a:rPr>
              <a:t>     </a:t>
            </a:r>
            <a:r>
              <a:rPr lang="en-US" altLang="ko-KR" sz="1200" dirty="0" smtClean="0">
                <a:solidFill>
                  <a:prstClr val="black"/>
                </a:solidFill>
              </a:rPr>
              <a:t>1) </a:t>
            </a:r>
            <a:r>
              <a:rPr lang="ko-KR" altLang="en-US" sz="1200" dirty="0" smtClean="0"/>
              <a:t>응급상황 </a:t>
            </a:r>
            <a:r>
              <a:rPr lang="ko-KR" altLang="en-US" sz="1200" dirty="0"/>
              <a:t>발생을 대비한 사내 </a:t>
            </a:r>
            <a:r>
              <a:rPr lang="en-US" altLang="ko-KR" sz="1200" dirty="0"/>
              <a:t>EMT(Emergency Medical Technician) </a:t>
            </a:r>
            <a:r>
              <a:rPr lang="ko-KR" altLang="en-US" sz="1200" dirty="0"/>
              <a:t>대원 양성</a:t>
            </a:r>
          </a:p>
          <a:p>
            <a:pPr>
              <a:lnSpc>
                <a:spcPct val="130000"/>
              </a:lnSpc>
            </a:pPr>
            <a:r>
              <a:rPr lang="en-US" altLang="ko-KR" sz="1200" dirty="0" smtClean="0"/>
              <a:t>     2</a:t>
            </a:r>
            <a:r>
              <a:rPr lang="en-US" altLang="ko-KR" sz="1200" dirty="0"/>
              <a:t>) </a:t>
            </a:r>
            <a:r>
              <a:rPr lang="ko-KR" altLang="en-US" sz="1200" dirty="0"/>
              <a:t>관리감독자의 대처능력 </a:t>
            </a:r>
            <a:r>
              <a:rPr lang="ko-KR" altLang="en-US" sz="1200" dirty="0" smtClean="0"/>
              <a:t>향상</a:t>
            </a:r>
            <a:endParaRPr lang="en-US" altLang="ko-KR" sz="1200" dirty="0" smtClean="0"/>
          </a:p>
          <a:p>
            <a:pPr>
              <a:lnSpc>
                <a:spcPct val="130000"/>
              </a:lnSpc>
            </a:pPr>
            <a:endParaRPr lang="en-US" altLang="ko-KR" sz="1200" dirty="0"/>
          </a:p>
          <a:p>
            <a:pPr lvl="0">
              <a:lnSpc>
                <a:spcPct val="13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시행개요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 smtClean="0">
                <a:solidFill>
                  <a:prstClr val="black"/>
                </a:solidFill>
              </a:rPr>
              <a:t>     </a:t>
            </a:r>
            <a:r>
              <a:rPr lang="en-US" altLang="ko-KR" sz="1200" dirty="0" smtClean="0">
                <a:solidFill>
                  <a:prstClr val="black"/>
                </a:solidFill>
              </a:rPr>
              <a:t>1) </a:t>
            </a:r>
            <a:r>
              <a:rPr lang="ko-KR" altLang="en-US" sz="1200" dirty="0"/>
              <a:t>일정 및 장소 </a:t>
            </a:r>
            <a:r>
              <a:rPr lang="en-US" altLang="ko-KR" sz="1200" dirty="0"/>
              <a:t>: 10/18 (</a:t>
            </a:r>
            <a:r>
              <a:rPr lang="ko-KR" altLang="en-US" sz="1200" dirty="0"/>
              <a:t>아산사업장 </a:t>
            </a:r>
            <a:r>
              <a:rPr lang="ko-KR" altLang="en-US" sz="1200" dirty="0" err="1"/>
              <a:t>대교육장</a:t>
            </a:r>
            <a:r>
              <a:rPr lang="en-US" altLang="ko-KR" sz="1200" dirty="0"/>
              <a:t>), 10/20 (</a:t>
            </a:r>
            <a:r>
              <a:rPr lang="ko-KR" altLang="en-US" sz="1200" dirty="0"/>
              <a:t>화성사업장 </a:t>
            </a:r>
            <a:r>
              <a:rPr lang="ko-KR" altLang="en-US" sz="1200" dirty="0" err="1"/>
              <a:t>장미홀</a:t>
            </a:r>
            <a:r>
              <a:rPr lang="en-US" altLang="ko-KR" sz="1200" dirty="0"/>
              <a:t>)</a:t>
            </a:r>
          </a:p>
          <a:p>
            <a:pPr>
              <a:lnSpc>
                <a:spcPct val="130000"/>
              </a:lnSpc>
            </a:pPr>
            <a:r>
              <a:rPr lang="en-US" altLang="ko-KR" sz="1200" dirty="0" smtClean="0"/>
              <a:t>     2</a:t>
            </a:r>
            <a:r>
              <a:rPr lang="en-US" altLang="ko-KR" sz="1200" dirty="0"/>
              <a:t>) </a:t>
            </a:r>
            <a:r>
              <a:rPr lang="ko-KR" altLang="en-US" sz="1200" dirty="0"/>
              <a:t>강사 </a:t>
            </a:r>
            <a:r>
              <a:rPr lang="en-US" altLang="ko-KR" sz="1200" dirty="0"/>
              <a:t>: </a:t>
            </a:r>
            <a:r>
              <a:rPr lang="ko-KR" altLang="en-US" sz="1200" dirty="0"/>
              <a:t>한국응급처치교육원 </a:t>
            </a:r>
            <a:r>
              <a:rPr lang="ko-KR" altLang="en-US" sz="1200" dirty="0" err="1"/>
              <a:t>한민영</a:t>
            </a:r>
            <a:r>
              <a:rPr lang="ko-KR" altLang="en-US" sz="1200" dirty="0"/>
              <a:t> 강사</a:t>
            </a:r>
          </a:p>
          <a:p>
            <a:pPr>
              <a:lnSpc>
                <a:spcPct val="130000"/>
              </a:lnSpc>
            </a:pPr>
            <a:r>
              <a:rPr lang="en-US" altLang="ko-KR" sz="1200" dirty="0" smtClean="0"/>
              <a:t>     3</a:t>
            </a:r>
            <a:r>
              <a:rPr lang="en-US" altLang="ko-KR" sz="1200" dirty="0"/>
              <a:t>) </a:t>
            </a:r>
            <a:r>
              <a:rPr lang="ko-KR" altLang="en-US" sz="1200" dirty="0"/>
              <a:t>내용 </a:t>
            </a:r>
            <a:r>
              <a:rPr lang="en-US" altLang="ko-KR" sz="1200" dirty="0"/>
              <a:t>: CPR </a:t>
            </a:r>
            <a:r>
              <a:rPr lang="ko-KR" altLang="en-US" sz="1200" dirty="0"/>
              <a:t>이론</a:t>
            </a:r>
            <a:r>
              <a:rPr lang="en-US" altLang="ko-KR" sz="1200" dirty="0"/>
              <a:t>/</a:t>
            </a:r>
            <a:r>
              <a:rPr lang="ko-KR" altLang="en-US" sz="1200" dirty="0"/>
              <a:t>실습</a:t>
            </a:r>
            <a:r>
              <a:rPr lang="en-US" altLang="ko-KR" sz="1200" dirty="0"/>
              <a:t>, </a:t>
            </a:r>
            <a:r>
              <a:rPr lang="ko-KR" altLang="en-US" sz="1200" dirty="0"/>
              <a:t>인공호흡 이론</a:t>
            </a:r>
            <a:r>
              <a:rPr lang="en-US" altLang="ko-KR" sz="1200" dirty="0"/>
              <a:t>/</a:t>
            </a:r>
            <a:r>
              <a:rPr lang="ko-KR" altLang="en-US" sz="1200" dirty="0"/>
              <a:t>실습</a:t>
            </a:r>
            <a:r>
              <a:rPr lang="en-US" altLang="ko-KR" sz="1200" dirty="0"/>
              <a:t>, AED </a:t>
            </a:r>
            <a:r>
              <a:rPr lang="ko-KR" altLang="en-US" sz="1200" dirty="0"/>
              <a:t>이론</a:t>
            </a:r>
            <a:r>
              <a:rPr lang="en-US" altLang="ko-KR" sz="1200" dirty="0"/>
              <a:t>/</a:t>
            </a:r>
            <a:r>
              <a:rPr lang="ko-KR" altLang="en-US" sz="1200" dirty="0" smtClean="0"/>
              <a:t>실습</a:t>
            </a:r>
            <a:endParaRPr lang="en-US" altLang="ko-KR" sz="1200" dirty="0" smtClean="0"/>
          </a:p>
          <a:p>
            <a:pPr>
              <a:lnSpc>
                <a:spcPct val="130000"/>
              </a:lnSpc>
            </a:pPr>
            <a:endParaRPr lang="en-US" altLang="ko-KR" sz="1200" dirty="0"/>
          </a:p>
          <a:p>
            <a:pPr lvl="0">
              <a:lnSpc>
                <a:spcPct val="13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시행결과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1200" dirty="0">
                <a:solidFill>
                  <a:prstClr val="black"/>
                </a:solidFill>
              </a:rPr>
              <a:t>     </a:t>
            </a:r>
            <a:r>
              <a:rPr lang="en-US" altLang="ko-KR" sz="1200" dirty="0">
                <a:solidFill>
                  <a:prstClr val="black"/>
                </a:solidFill>
              </a:rPr>
              <a:t>1) </a:t>
            </a:r>
            <a:r>
              <a:rPr lang="ko-KR" altLang="en-US" sz="1200" dirty="0"/>
              <a:t>참석인원 </a:t>
            </a:r>
            <a:r>
              <a:rPr lang="en-US" altLang="ko-KR" sz="1200" dirty="0"/>
              <a:t>: 59</a:t>
            </a:r>
            <a:r>
              <a:rPr lang="ko-KR" altLang="en-US" sz="1200" dirty="0"/>
              <a:t>명 </a:t>
            </a:r>
            <a:r>
              <a:rPr lang="en-US" altLang="ko-KR" sz="1200" dirty="0"/>
              <a:t>(</a:t>
            </a:r>
            <a:r>
              <a:rPr lang="ko-KR" altLang="en-US" sz="1200" dirty="0"/>
              <a:t>아산 </a:t>
            </a:r>
            <a:r>
              <a:rPr lang="en-US" altLang="ko-KR" sz="1200" dirty="0"/>
              <a:t>36</a:t>
            </a:r>
            <a:r>
              <a:rPr lang="ko-KR" altLang="en-US" sz="1200" dirty="0"/>
              <a:t>명</a:t>
            </a:r>
            <a:r>
              <a:rPr lang="en-US" altLang="ko-KR" sz="1200" dirty="0"/>
              <a:t>, </a:t>
            </a:r>
            <a:r>
              <a:rPr lang="ko-KR" altLang="en-US" sz="1200" dirty="0"/>
              <a:t>화성 </a:t>
            </a:r>
            <a:r>
              <a:rPr lang="en-US" altLang="ko-KR" sz="1200" dirty="0"/>
              <a:t>23</a:t>
            </a:r>
            <a:r>
              <a:rPr lang="ko-KR" altLang="en-US" sz="1200" dirty="0"/>
              <a:t>명</a:t>
            </a:r>
            <a:r>
              <a:rPr lang="en-US" altLang="ko-KR" sz="1200" dirty="0"/>
              <a:t>)</a:t>
            </a:r>
          </a:p>
        </p:txBody>
      </p:sp>
      <p:pic>
        <p:nvPicPr>
          <p:cNvPr id="9" name="Picture 2" descr="221020 심폐소생술 교육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70606"/>
            <a:ext cx="2880000" cy="21589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64300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79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3</a:t>
            </a: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회차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일반건강검진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(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출장검진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)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340768"/>
            <a:ext cx="838842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아산사업장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3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회차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일반건강검진 실시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prstClr val="black"/>
                </a:solidFill>
              </a:rPr>
              <a:t>     </a:t>
            </a:r>
            <a:r>
              <a:rPr lang="en-US" altLang="ko-KR" sz="1200" dirty="0" smtClean="0">
                <a:solidFill>
                  <a:prstClr val="black"/>
                </a:solidFill>
              </a:rPr>
              <a:t>1) </a:t>
            </a:r>
            <a:r>
              <a:rPr lang="ko-KR" altLang="en-US" sz="1200" dirty="0" smtClean="0"/>
              <a:t>대 상 자 </a:t>
            </a:r>
            <a:r>
              <a:rPr lang="en-US" altLang="ko-KR" sz="1200" dirty="0" smtClean="0"/>
              <a:t>: </a:t>
            </a:r>
            <a:r>
              <a:rPr lang="ko-KR" altLang="en-US" sz="1200" dirty="0" smtClean="0"/>
              <a:t>아산사업장 일반건강검진 대상자</a:t>
            </a:r>
            <a:r>
              <a:rPr lang="en-US" altLang="ko-KR" sz="1200" dirty="0" smtClean="0"/>
              <a:t>(1986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12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31</a:t>
            </a:r>
            <a:r>
              <a:rPr lang="ko-KR" altLang="en-US" sz="1200" dirty="0" smtClean="0"/>
              <a:t>일 이후 </a:t>
            </a:r>
            <a:r>
              <a:rPr lang="ko-KR" altLang="en-US" sz="1200" dirty="0" err="1" smtClean="0"/>
              <a:t>출생자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~ / </a:t>
            </a:r>
            <a:r>
              <a:rPr lang="ko-KR" altLang="en-US" sz="1200" dirty="0" smtClean="0"/>
              <a:t>별도 안내 메일 발송</a:t>
            </a:r>
            <a:r>
              <a:rPr lang="en-US" altLang="ko-KR" sz="1200" dirty="0" smtClean="0"/>
              <a:t>)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     </a:t>
            </a:r>
            <a:r>
              <a:rPr lang="en-US" altLang="ko-KR" sz="1200" dirty="0" smtClean="0"/>
              <a:t>2) </a:t>
            </a:r>
            <a:r>
              <a:rPr lang="ko-KR" altLang="en-US" sz="1200" dirty="0" err="1" smtClean="0"/>
              <a:t>실시일자</a:t>
            </a:r>
            <a:r>
              <a:rPr lang="ko-KR" altLang="en-US" sz="1200" dirty="0" smtClean="0"/>
              <a:t> </a:t>
            </a:r>
            <a:r>
              <a:rPr lang="en-US" altLang="ko-KR" sz="1200" dirty="0"/>
              <a:t>: 2022</a:t>
            </a:r>
            <a:r>
              <a:rPr lang="ko-KR" altLang="en-US" sz="1200" dirty="0"/>
              <a:t>년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12</a:t>
            </a:r>
            <a:r>
              <a:rPr lang="ko-KR" altLang="en-US" sz="1200" dirty="0" smtClean="0"/>
              <a:t>일</a:t>
            </a:r>
            <a:r>
              <a:rPr lang="en-US" altLang="ko-KR" sz="1200" dirty="0"/>
              <a:t>(</a:t>
            </a:r>
            <a:r>
              <a:rPr lang="ko-KR" altLang="en-US" sz="1200" dirty="0"/>
              <a:t>수</a:t>
            </a:r>
            <a:r>
              <a:rPr lang="en-US" altLang="ko-KR" sz="1200" dirty="0"/>
              <a:t>) 08:30 ∼ 11:30</a:t>
            </a:r>
            <a:endParaRPr lang="ko-KR" altLang="en-US" sz="1200" dirty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 3) </a:t>
            </a:r>
            <a:r>
              <a:rPr lang="ko-KR" altLang="en-US" sz="1200" dirty="0" smtClean="0"/>
              <a:t>장 </a:t>
            </a:r>
            <a:r>
              <a:rPr lang="ko-KR" altLang="en-US" sz="1200" dirty="0"/>
              <a:t>     소 </a:t>
            </a:r>
            <a:r>
              <a:rPr lang="en-US" altLang="ko-KR" sz="1200" dirty="0"/>
              <a:t>: </a:t>
            </a:r>
            <a:r>
              <a:rPr lang="ko-KR" altLang="en-US" sz="1200" dirty="0" err="1"/>
              <a:t>어울림동</a:t>
            </a:r>
            <a:r>
              <a:rPr lang="ko-KR" altLang="en-US" sz="1200" dirty="0"/>
              <a:t> </a:t>
            </a:r>
            <a:r>
              <a:rPr lang="en-US" altLang="ko-KR" sz="1200" dirty="0"/>
              <a:t>2</a:t>
            </a:r>
            <a:r>
              <a:rPr lang="ko-KR" altLang="en-US" sz="1200" dirty="0"/>
              <a:t>층 </a:t>
            </a:r>
            <a:r>
              <a:rPr lang="ko-KR" altLang="en-US" sz="1200" dirty="0" err="1"/>
              <a:t>대교육장</a:t>
            </a:r>
            <a:r>
              <a:rPr lang="ko-KR" altLang="en-US" sz="1200" dirty="0"/>
              <a:t> 및 </a:t>
            </a:r>
            <a:r>
              <a:rPr lang="ko-KR" altLang="en-US" sz="1200" dirty="0" err="1"/>
              <a:t>중교육장</a:t>
            </a:r>
            <a:endParaRPr lang="ko-KR" altLang="en-US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 4</a:t>
            </a:r>
            <a:r>
              <a:rPr lang="en-US" altLang="ko-KR" sz="1200" dirty="0"/>
              <a:t>) </a:t>
            </a:r>
            <a:r>
              <a:rPr lang="ko-KR" altLang="en-US" sz="1200" dirty="0"/>
              <a:t>실시기관 </a:t>
            </a:r>
            <a:r>
              <a:rPr lang="en-US" altLang="ko-KR" sz="1200" dirty="0"/>
              <a:t>: </a:t>
            </a:r>
            <a:r>
              <a:rPr lang="ko-KR" altLang="en-US" sz="1200" dirty="0"/>
              <a:t>단국대학교병원 직업환경의학과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    5) </a:t>
            </a:r>
            <a:r>
              <a:rPr lang="ko-KR" altLang="en-US" sz="1200" dirty="0" err="1"/>
              <a:t>진행현황</a:t>
            </a:r>
            <a:endParaRPr lang="en-US" altLang="ko-KR" sz="1200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755576" y="3141261"/>
          <a:ext cx="6408712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2178">
                  <a:extLst>
                    <a:ext uri="{9D8B030D-6E8A-4147-A177-3AD203B41FA5}">
                      <a16:colId xmlns:a16="http://schemas.microsoft.com/office/drawing/2014/main" val="56153148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804378866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542144565"/>
                    </a:ext>
                  </a:extLst>
                </a:gridCol>
                <a:gridCol w="1602178">
                  <a:extLst>
                    <a:ext uri="{9D8B030D-6E8A-4147-A177-3AD203B41FA5}">
                      <a16:colId xmlns:a16="http://schemas.microsoft.com/office/drawing/2014/main" val="1371984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대상자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수검자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미수검자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퇴사자</a:t>
                      </a:r>
                      <a:endParaRPr lang="ko-KR" altLang="en-US" sz="1200" b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1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89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56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 ( </a:t>
                      </a:r>
                      <a:r>
                        <a:rPr lang="ko-KR" altLang="en-US" sz="1200" dirty="0" smtClean="0"/>
                        <a:t>해외출장 </a:t>
                      </a:r>
                      <a:r>
                        <a:rPr lang="en-US" altLang="ko-KR" sz="1200" dirty="0" smtClean="0"/>
                        <a:t>1</a:t>
                      </a:r>
                      <a:r>
                        <a:rPr lang="en-US" altLang="ko-KR" sz="1200" baseline="0" dirty="0" smtClean="0"/>
                        <a:t> )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25</a:t>
                      </a:r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240987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85864"/>
            <a:ext cx="3600000" cy="216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85864"/>
            <a:ext cx="36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51520" y="1273842"/>
            <a:ext cx="8712646" cy="389337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접종일시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병원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latin typeface="+mj-ea"/>
                <a:ea typeface="+mj-ea"/>
              </a:rPr>
              <a:t>     </a:t>
            </a:r>
            <a:r>
              <a:rPr lang="en-US" altLang="ko-KR" sz="1200" dirty="0" smtClean="0">
                <a:latin typeface="+mj-ea"/>
                <a:ea typeface="+mj-ea"/>
              </a:rPr>
              <a:t>• </a:t>
            </a:r>
            <a:r>
              <a:rPr lang="en-US" altLang="ko-KR" sz="1200" dirty="0">
                <a:latin typeface="+mj-ea"/>
              </a:rPr>
              <a:t>2022</a:t>
            </a:r>
            <a:r>
              <a:rPr lang="ko-KR" altLang="en-US" sz="1200" dirty="0">
                <a:latin typeface="+mj-ea"/>
              </a:rPr>
              <a:t>년 </a:t>
            </a:r>
            <a:r>
              <a:rPr lang="en-US" altLang="ko-KR" sz="1200" dirty="0">
                <a:latin typeface="+mj-ea"/>
              </a:rPr>
              <a:t>9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dirty="0" smtClean="0">
                <a:latin typeface="+mj-ea"/>
              </a:rPr>
              <a:t>28</a:t>
            </a:r>
            <a:r>
              <a:rPr lang="ko-KR" altLang="en-US" sz="1200" dirty="0" smtClean="0">
                <a:latin typeface="+mj-ea"/>
              </a:rPr>
              <a:t>일 </a:t>
            </a:r>
            <a:r>
              <a:rPr lang="en-US" altLang="ko-KR" sz="1200" dirty="0">
                <a:latin typeface="+mj-ea"/>
              </a:rPr>
              <a:t>~ 11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dirty="0">
                <a:latin typeface="+mj-ea"/>
              </a:rPr>
              <a:t>30</a:t>
            </a:r>
            <a:r>
              <a:rPr lang="ko-KR" altLang="en-US" sz="1200" dirty="0">
                <a:latin typeface="+mj-ea"/>
              </a:rPr>
              <a:t>일 </a:t>
            </a:r>
            <a:r>
              <a:rPr lang="en-US" altLang="ko-KR" sz="1200" dirty="0">
                <a:latin typeface="+mj-ea"/>
              </a:rPr>
              <a:t>(</a:t>
            </a:r>
            <a:r>
              <a:rPr lang="ko-KR" altLang="en-US" sz="1200" dirty="0">
                <a:latin typeface="+mj-ea"/>
              </a:rPr>
              <a:t>해외출장자에 한해 </a:t>
            </a:r>
            <a:r>
              <a:rPr lang="en-US" altLang="ko-KR" sz="1200" dirty="0">
                <a:latin typeface="+mj-ea"/>
              </a:rPr>
              <a:t>12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dirty="0">
                <a:latin typeface="+mj-ea"/>
              </a:rPr>
              <a:t>15</a:t>
            </a:r>
            <a:r>
              <a:rPr lang="ko-KR" altLang="en-US" sz="1200" dirty="0">
                <a:latin typeface="+mj-ea"/>
              </a:rPr>
              <a:t>일까지 시행</a:t>
            </a:r>
            <a:r>
              <a:rPr lang="en-US" altLang="ko-KR" sz="1200" dirty="0">
                <a:latin typeface="+mj-ea"/>
              </a:rPr>
              <a:t>)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latin typeface="+mj-ea"/>
                <a:ea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화성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동탄그레이스</a:t>
            </a:r>
            <a:r>
              <a:rPr lang="ko-KR" altLang="en-US" sz="1200" dirty="0" smtClean="0">
                <a:latin typeface="+mj-ea"/>
              </a:rPr>
              <a:t> 소아청소년과 의원</a:t>
            </a:r>
            <a:endParaRPr lang="en-US" altLang="ko-KR" sz="1200" dirty="0" smtClean="0">
              <a:latin typeface="+mj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>
                <a:latin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아산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장사랑연합내과의원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이수병원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둔포</a:t>
            </a:r>
            <a:r>
              <a:rPr lang="ko-KR" altLang="en-US" sz="1200" dirty="0" smtClean="0">
                <a:latin typeface="+mj-ea"/>
              </a:rPr>
              <a:t> </a:t>
            </a:r>
            <a:r>
              <a:rPr lang="ko-KR" altLang="en-US" sz="1200" dirty="0" err="1" smtClean="0">
                <a:latin typeface="+mj-ea"/>
              </a:rPr>
              <a:t>서울의원</a:t>
            </a:r>
            <a:r>
              <a:rPr lang="en-US" altLang="ko-KR" sz="1200" dirty="0" smtClean="0">
                <a:latin typeface="+mj-ea"/>
              </a:rPr>
              <a:t> </a:t>
            </a:r>
          </a:p>
          <a:p>
            <a:pPr lvl="0"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접종결과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연도별 접종 현황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2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독감 예방접종 실시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/>
          </p:nvPr>
        </p:nvGraphicFramePr>
        <p:xfrm>
          <a:off x="611560" y="2925056"/>
          <a:ext cx="6048670" cy="1008000"/>
        </p:xfrm>
        <a:graphic>
          <a:graphicData uri="http://schemas.openxmlformats.org/drawingml/2006/table">
            <a:tbl>
              <a:tblPr firstRow="1" firstCol="1" bandRow="1"/>
              <a:tblGrid>
                <a:gridCol w="1209734">
                  <a:extLst>
                    <a:ext uri="{9D8B030D-6E8A-4147-A177-3AD203B41FA5}">
                      <a16:colId xmlns:a16="http://schemas.microsoft.com/office/drawing/2014/main" val="508276229"/>
                    </a:ext>
                  </a:extLst>
                </a:gridCol>
                <a:gridCol w="1209734">
                  <a:extLst>
                    <a:ext uri="{9D8B030D-6E8A-4147-A177-3AD203B41FA5}">
                      <a16:colId xmlns:a16="http://schemas.microsoft.com/office/drawing/2014/main" val="605149358"/>
                    </a:ext>
                  </a:extLst>
                </a:gridCol>
                <a:gridCol w="1209734">
                  <a:extLst>
                    <a:ext uri="{9D8B030D-6E8A-4147-A177-3AD203B41FA5}">
                      <a16:colId xmlns:a16="http://schemas.microsoft.com/office/drawing/2014/main" val="3511988233"/>
                    </a:ext>
                  </a:extLst>
                </a:gridCol>
                <a:gridCol w="1209734">
                  <a:extLst>
                    <a:ext uri="{9D8B030D-6E8A-4147-A177-3AD203B41FA5}">
                      <a16:colId xmlns:a16="http://schemas.microsoft.com/office/drawing/2014/main" val="4255187692"/>
                    </a:ext>
                  </a:extLst>
                </a:gridCol>
                <a:gridCol w="1209734">
                  <a:extLst>
                    <a:ext uri="{9D8B030D-6E8A-4147-A177-3AD203B41FA5}">
                      <a16:colId xmlns:a16="http://schemas.microsoft.com/office/drawing/2014/main" val="386575349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구분</a:t>
                      </a:r>
                      <a:endParaRPr lang="ko-KR" sz="1200" b="1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총인원</a:t>
                      </a:r>
                      <a:endParaRPr lang="ko-KR" sz="1200" b="1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접종인원</a:t>
                      </a:r>
                      <a:endParaRPr lang="ko-KR" sz="1200" b="1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미접종인원</a:t>
                      </a:r>
                      <a:endParaRPr lang="ko-KR" sz="1200" b="1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dirty="0" err="1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접종률</a:t>
                      </a:r>
                      <a:endParaRPr lang="ko-KR" sz="1200" b="1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428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화성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323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196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127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61%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415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365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152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213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42%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06637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합계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688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348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340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51%</a:t>
                      </a:r>
                      <a:endParaRPr lang="ko-KR" sz="1200" b="0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78450"/>
                  </a:ext>
                </a:extLst>
              </a:tr>
            </a:tbl>
          </a:graphicData>
        </a:graphic>
      </p:graphicFrame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611560" y="4519384"/>
          <a:ext cx="4876800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39228615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81558329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100490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60822279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대상자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접종자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접종율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6297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705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388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55%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71940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2019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714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394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55%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3770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2020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712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585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82%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15311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2021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679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338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50%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78514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688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348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51%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663232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618130" y="3419441"/>
            <a:ext cx="6042099" cy="261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29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51520" y="1273842"/>
            <a:ext cx="8712646" cy="2877711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목적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latin typeface="+mj-ea"/>
                <a:ea typeface="+mj-ea"/>
              </a:rPr>
              <a:t>     </a:t>
            </a:r>
            <a:r>
              <a:rPr lang="en-US" altLang="ko-KR" sz="1200" dirty="0" smtClean="0">
                <a:latin typeface="+mj-ea"/>
                <a:ea typeface="+mj-ea"/>
              </a:rPr>
              <a:t>• </a:t>
            </a:r>
            <a:r>
              <a:rPr lang="ko-KR" altLang="en-US" sz="1200" dirty="0" smtClean="0">
                <a:latin typeface="+mj-ea"/>
              </a:rPr>
              <a:t>산업안전보건법 제</a:t>
            </a:r>
            <a:r>
              <a:rPr lang="en-US" altLang="ko-KR" sz="1200" dirty="0" smtClean="0">
                <a:latin typeface="+mj-ea"/>
              </a:rPr>
              <a:t>132</a:t>
            </a:r>
            <a:r>
              <a:rPr lang="ko-KR" altLang="en-US" sz="1200" dirty="0" smtClean="0">
                <a:latin typeface="+mj-ea"/>
              </a:rPr>
              <a:t>조</a:t>
            </a:r>
            <a:r>
              <a:rPr lang="en-US" altLang="ko-KR" sz="1200" dirty="0" smtClean="0">
                <a:latin typeface="+mj-ea"/>
              </a:rPr>
              <a:t>(</a:t>
            </a:r>
            <a:r>
              <a:rPr lang="ko-KR" altLang="en-US" sz="1200" dirty="0" smtClean="0">
                <a:latin typeface="+mj-ea"/>
              </a:rPr>
              <a:t>건강진단에 관한 사업주의 의무</a:t>
            </a:r>
            <a:r>
              <a:rPr lang="en-US" altLang="ko-KR" sz="1200" dirty="0" smtClean="0">
                <a:latin typeface="+mj-ea"/>
              </a:rPr>
              <a:t>) </a:t>
            </a:r>
            <a:r>
              <a:rPr lang="ko-KR" altLang="en-US" sz="1200" dirty="0" smtClean="0">
                <a:latin typeface="+mj-ea"/>
              </a:rPr>
              <a:t>제</a:t>
            </a:r>
            <a:r>
              <a:rPr lang="en-US" altLang="ko-KR" sz="1200" dirty="0" smtClean="0">
                <a:latin typeface="+mj-ea"/>
              </a:rPr>
              <a:t>4</a:t>
            </a:r>
            <a:r>
              <a:rPr lang="ko-KR" altLang="en-US" sz="1200" dirty="0" smtClean="0">
                <a:latin typeface="+mj-ea"/>
              </a:rPr>
              <a:t>항</a:t>
            </a:r>
            <a:endParaRPr lang="en-US" altLang="ko-KR" sz="1200" dirty="0">
              <a:latin typeface="+mj-ea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latin typeface="+mj-ea"/>
              </a:rPr>
              <a:t>       </a:t>
            </a:r>
            <a:r>
              <a:rPr lang="ko-KR" altLang="en-US" sz="1200" dirty="0" smtClean="0">
                <a:latin typeface="+mj-ea"/>
              </a:rPr>
              <a:t>동법 시행규칙 제</a:t>
            </a:r>
            <a:r>
              <a:rPr lang="en-US" altLang="ko-KR" sz="1200" dirty="0" smtClean="0">
                <a:latin typeface="+mj-ea"/>
              </a:rPr>
              <a:t>210</a:t>
            </a:r>
            <a:r>
              <a:rPr lang="ko-KR" altLang="en-US" sz="1200" dirty="0" smtClean="0">
                <a:latin typeface="+mj-ea"/>
              </a:rPr>
              <a:t>조</a:t>
            </a:r>
            <a:r>
              <a:rPr lang="en-US" altLang="ko-KR" sz="1200" dirty="0" smtClean="0">
                <a:latin typeface="+mj-ea"/>
              </a:rPr>
              <a:t>(</a:t>
            </a:r>
            <a:r>
              <a:rPr lang="ko-KR" altLang="en-US" sz="1200" dirty="0" smtClean="0">
                <a:latin typeface="+mj-ea"/>
              </a:rPr>
              <a:t>건강진단 결과에 따른 사후관리</a:t>
            </a:r>
            <a:r>
              <a:rPr lang="en-US" altLang="ko-KR" sz="1200" dirty="0" smtClean="0">
                <a:latin typeface="+mj-ea"/>
              </a:rPr>
              <a:t>)</a:t>
            </a:r>
            <a:r>
              <a:rPr lang="ko-KR" altLang="en-US" sz="1200" dirty="0" smtClean="0">
                <a:latin typeface="+mj-ea"/>
              </a:rPr>
              <a:t>에 의거</a:t>
            </a:r>
            <a:endParaRPr lang="en-US" altLang="ko-KR" sz="1200" dirty="0" smtClean="0">
              <a:latin typeface="+mj-ea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latin typeface="+mj-ea"/>
                <a:ea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</a:t>
            </a:r>
            <a:r>
              <a:rPr lang="ko-KR" altLang="en-US" sz="1200" dirty="0" smtClean="0">
                <a:latin typeface="+mj-ea"/>
              </a:rPr>
              <a:t>근로자의 건강관리 능력 향상</a:t>
            </a:r>
            <a:r>
              <a:rPr lang="en-US" altLang="ko-KR" sz="1200" dirty="0" smtClean="0">
                <a:latin typeface="+mj-ea"/>
              </a:rPr>
              <a:t> </a:t>
            </a:r>
          </a:p>
          <a:p>
            <a:pPr lvl="0"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배포대상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• 2021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년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2022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년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~10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 건강검진 결과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이상지질혈증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고혈압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당뇨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비만 소견 판정 임직원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2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위험군별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건강관리 자료 배포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9" name="Picture 2" descr="image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2151623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mage0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/>
          <a:stretch/>
        </p:blipFill>
        <p:spPr bwMode="auto">
          <a:xfrm>
            <a:off x="2542751" y="3354703"/>
            <a:ext cx="2148181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0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9"/>
          <a:stretch/>
        </p:blipFill>
        <p:spPr bwMode="auto">
          <a:xfrm>
            <a:off x="4756510" y="3354703"/>
            <a:ext cx="2149053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age00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0"/>
          <a:stretch/>
        </p:blipFill>
        <p:spPr bwMode="auto">
          <a:xfrm>
            <a:off x="6982163" y="3354703"/>
            <a:ext cx="1964213" cy="288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9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밀폐공간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저수조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청소 작업 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188" y="1297049"/>
            <a:ext cx="120738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작업 일시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39552" y="1691740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- 2022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년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11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18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일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(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금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4188" y="2025357"/>
            <a:ext cx="120738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작업 장소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39552" y="2420048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아산사업장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7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개동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(101, 102, 104, 201, 202, 301, 601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동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저수조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533" y="2753720"/>
            <a:ext cx="2284600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특별안전보건교육 실시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39552" y="3148356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일용근로자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4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명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관리감독자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2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명 특별교육 실시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908720"/>
            <a:ext cx="3886742" cy="54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13" y="5702140"/>
            <a:ext cx="975372" cy="5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2304256" cy="2727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788" y="3573015"/>
            <a:ext cx="2225622" cy="2727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9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188" y="743898"/>
            <a:ext cx="2050561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유해가스 농도 측정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4187" y="3504674"/>
            <a:ext cx="1808508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입출입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인원 관리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87" y="3920172"/>
            <a:ext cx="5163271" cy="202910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7" y="1159396"/>
            <a:ext cx="5163271" cy="21720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38792"/>
            <a:ext cx="319520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4704"/>
            <a:ext cx="3192088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51748"/>
            <a:ext cx="3192088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01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188" y="743898"/>
            <a:ext cx="2768707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밀폐공간 긴급 구조훈련 시행</a:t>
            </a:r>
            <a:endParaRPr lang="en-US" altLang="ko-KR" sz="1400" b="1" dirty="0">
              <a:latin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22" y="3779115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170" y="3779115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41" y="1844824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240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25" y="1159396"/>
            <a:ext cx="3600000" cy="52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51520" y="22774"/>
            <a:ext cx="25465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목 차</a:t>
            </a:r>
            <a:endParaRPr lang="ko-KR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412357" y="1076231"/>
            <a:ext cx="3332475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32994" y="1515088"/>
            <a:ext cx="3312539" cy="3730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461432" y="1959314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441303" y="1101874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법정 안전보건교육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64326" y="1530108"/>
            <a:ext cx="30376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안전보건협의체 개최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467544" y="1975856"/>
            <a:ext cx="3034414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합동안전보건점검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1520" y="714279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Ⅰ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주요 안전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434583" y="2846189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467544" y="2864445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ISO 45001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최초 인증 취득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52765" y="692696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Ⅱ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주요 보건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434583" y="3733645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67544" y="3751901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협력사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입문 안전보건교육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67544" y="3286730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6" name="모서리가 둥근 직사각형 75"/>
          <p:cNvSpPr/>
          <p:nvPr/>
        </p:nvSpPr>
        <p:spPr>
          <a:xfrm>
            <a:off x="449256" y="2399218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482217" y="2417474"/>
            <a:ext cx="38884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안전점검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)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개선요청서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운영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434583" y="4188716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67544" y="4206972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공도구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정기 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434583" y="328504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67544" y="330330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외부강사 초빙 안전보건교육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434583" y="558583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67544" y="560409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제어그룹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특별교육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434583" y="4652020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67544" y="4670276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관리감독자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임명장 발급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3" name="모서리가 둥근 직사각형 82"/>
          <p:cNvSpPr/>
          <p:nvPr/>
        </p:nvSpPr>
        <p:spPr>
          <a:xfrm>
            <a:off x="434583" y="5113751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467544" y="5132007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위규협력사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안전대책회의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434583" y="603966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67544" y="605792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관리감독자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안전의식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수준평가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053565" y="5398999"/>
            <a:ext cx="4261622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Ⅲ </a:t>
            </a:r>
            <a:r>
              <a:rPr lang="en-US" altLang="ko-KR" b="1" dirty="0">
                <a:ea typeface="HY헤드라인M" panose="02030600000101010101" pitchFamily="18" charset="-127"/>
              </a:rPr>
              <a:t>23</a:t>
            </a:r>
            <a:r>
              <a:rPr lang="ko-KR" altLang="en-US" b="1" dirty="0">
                <a:ea typeface="HY헤드라인M" panose="02030600000101010101" pitchFamily="18" charset="-127"/>
              </a:rPr>
              <a:t>년 </a:t>
            </a:r>
            <a:r>
              <a:rPr lang="en-US" altLang="ko-KR" b="1" dirty="0">
                <a:ea typeface="HY헤드라인M" panose="02030600000101010101" pitchFamily="18" charset="-127"/>
              </a:rPr>
              <a:t>1</a:t>
            </a:r>
            <a:r>
              <a:rPr lang="ko-KR" altLang="en-US" b="1" dirty="0">
                <a:ea typeface="HY헤드라인M" panose="02030600000101010101" pitchFamily="18" charset="-127"/>
              </a:rPr>
              <a:t>분기 심의 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의결사항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5209997" y="1072329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5239763" y="1096483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코로나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19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예방 및 확산 방지 활동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>
          <a:xfrm>
            <a:off x="5209997" y="1936425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5239763" y="1960579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화학물질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위험성평가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2" name="모서리가 둥근 직사각형 81"/>
          <p:cNvSpPr/>
          <p:nvPr/>
        </p:nvSpPr>
        <p:spPr>
          <a:xfrm>
            <a:off x="5213415" y="2361045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5243181" y="2385199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관리감독자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대상 심폐소생술 교육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6" name="모서리가 둥근 직사각형 85"/>
          <p:cNvSpPr/>
          <p:nvPr/>
        </p:nvSpPr>
        <p:spPr>
          <a:xfrm>
            <a:off x="5213214" y="3232569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5242980" y="3256723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위험군별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건강관리자료 배포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8" name="모서리가 둥근 직사각형 87"/>
          <p:cNvSpPr/>
          <p:nvPr/>
        </p:nvSpPr>
        <p:spPr>
          <a:xfrm>
            <a:off x="5213214" y="1504377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5242980" y="1528531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화학물질 모니터링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5213415" y="2793115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5243181" y="2817269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독감예방접종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2" name="모서리가 둥근 직사각형 91"/>
          <p:cNvSpPr/>
          <p:nvPr/>
        </p:nvSpPr>
        <p:spPr>
          <a:xfrm>
            <a:off x="5224503" y="366842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5254269" y="369257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밀폐공간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저수조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)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청소 작업 점검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5224503" y="410926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5254269" y="413341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안전보건뉴스 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EVENT)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게시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5220072" y="455010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5249838" y="457425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보건관리대행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건강상담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)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1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안전보건뉴스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EVENT)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게시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1361861"/>
            <a:ext cx="7319632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목적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안전관리의 중요성을 재강조하고 임직원들의 안전관리 의식을 향상시켜 안전문화를 정착하기 위함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881978"/>
              </p:ext>
            </p:extLst>
          </p:nvPr>
        </p:nvGraphicFramePr>
        <p:xfrm>
          <a:off x="251520" y="1916832"/>
          <a:ext cx="8280920" cy="41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val="1377139976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val="174370791"/>
                    </a:ext>
                  </a:extLst>
                </a:gridCol>
              </a:tblGrid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협력사 입문 안전보건교육 시행 안내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작업장 정리정돈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고령 근로자의 안전보건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비만과 식생활 개선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슬링벨트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파단으로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중량물에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깔림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크레인 작업 안전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줄걸이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용구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동영상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산업안전보건법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편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협력사 안전보건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패널티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강화 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안전보건경영시스템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(ISO 45001)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인증 취득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응급상황별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처치 요령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작업장 이동통로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미이용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낙상사고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올바른 심폐소생술과 제세동기 사용법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857544"/>
                  </a:ext>
                </a:extLst>
              </a:tr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11</a:t>
                      </a: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월호</a:t>
                      </a:r>
                      <a:endParaRPr lang="en-US" altLang="ko-KR" sz="1200" b="1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산업안전보건법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(1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편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산업안전보건기준에 관한 규칙 개정안</a:t>
                      </a: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(10.18.)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과로사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예방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건강관리법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뇌심혈관질환 예방 관리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작업통로 부재로 인한 무릎 접질림 사고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사다리 안전 설치법 동영상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30000"/>
                        </a:lnSpc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310236"/>
                  </a:ext>
                </a:extLst>
              </a:tr>
            </a:tbl>
          </a:graphicData>
        </a:graphic>
      </p:graphicFrame>
      <p:pic>
        <p:nvPicPr>
          <p:cNvPr id="16" name="Picture 2" descr="https://smart.sfa.co.kr/Storage/GW/InlineImage/2022/12/01/IMG_20221201091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39410"/>
            <a:ext cx="2880000" cy="1993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mart.sfa.co.kr/Storage/GW/InlineImage/2022/12/01/IMG_20221201092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79673"/>
            <a:ext cx="2880000" cy="19938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보건관리대행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건강상담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361861"/>
            <a:ext cx="6728124" cy="85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목적</a:t>
            </a:r>
            <a:endParaRPr lang="en-US" altLang="ko-KR" sz="14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1</a:t>
            </a:r>
            <a:r>
              <a:rPr lang="en-US" altLang="ko-KR" sz="1200" dirty="0">
                <a:latin typeface="맑은 고딕" panose="020B0503020000020004" pitchFamily="50" charset="-127"/>
              </a:rPr>
              <a:t>) </a:t>
            </a:r>
            <a:r>
              <a:rPr lang="ko-KR" altLang="en-US" sz="1200" dirty="0">
                <a:latin typeface="맑은 고딕" panose="020B0503020000020004" pitchFamily="50" charset="-127"/>
              </a:rPr>
              <a:t>당사 임직원의 원활한 건강상담을 통한 쾌적한 작업 환경 조성을 위함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>
                <a:latin typeface="맑은 고딕" panose="020B0503020000020004" pitchFamily="50" charset="-127"/>
              </a:rPr>
              <a:t>    </a:t>
            </a:r>
            <a:r>
              <a:rPr lang="en-US" altLang="ko-KR" sz="1200" dirty="0">
                <a:latin typeface="맑은 고딕" panose="020B0503020000020004" pitchFamily="50" charset="-127"/>
              </a:rPr>
              <a:t>2) </a:t>
            </a:r>
            <a:r>
              <a:rPr lang="ko-KR" altLang="en-US" sz="1200" dirty="0">
                <a:latin typeface="맑은 고딕" panose="020B0503020000020004" pitchFamily="50" charset="-127"/>
              </a:rPr>
              <a:t>정기적인 건강상담을 통하여 개인의 건강 상태를 확인하고 질병 조기발견 및 예방을 위함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410837" y="2235435"/>
            <a:ext cx="3600000" cy="4145893"/>
            <a:chOff x="410837" y="2235435"/>
            <a:chExt cx="3600000" cy="4145893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837" y="2235435"/>
              <a:ext cx="3600000" cy="2777741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837" y="5013176"/>
              <a:ext cx="3600000" cy="1368152"/>
            </a:xfrm>
            <a:prstGeom prst="rect">
              <a:avLst/>
            </a:prstGeom>
          </p:spPr>
        </p:pic>
      </p:grpSp>
      <p:grpSp>
        <p:nvGrpSpPr>
          <p:cNvPr id="19" name="그룹 18"/>
          <p:cNvGrpSpPr/>
          <p:nvPr/>
        </p:nvGrpSpPr>
        <p:grpSpPr>
          <a:xfrm>
            <a:off x="2699792" y="2235435"/>
            <a:ext cx="3600000" cy="4145893"/>
            <a:chOff x="2699792" y="2235435"/>
            <a:chExt cx="3600000" cy="4145893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792" y="2235435"/>
              <a:ext cx="3600000" cy="2777741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9792" y="5013176"/>
              <a:ext cx="3600000" cy="1368152"/>
            </a:xfrm>
            <a:prstGeom prst="rect">
              <a:avLst/>
            </a:prstGeom>
          </p:spPr>
        </p:pic>
      </p:grpSp>
      <p:grpSp>
        <p:nvGrpSpPr>
          <p:cNvPr id="22" name="그룹 21"/>
          <p:cNvGrpSpPr/>
          <p:nvPr/>
        </p:nvGrpSpPr>
        <p:grpSpPr>
          <a:xfrm>
            <a:off x="5179644" y="2214402"/>
            <a:ext cx="3600000" cy="4166926"/>
            <a:chOff x="5179644" y="2214402"/>
            <a:chExt cx="3600000" cy="4166926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9644" y="2214402"/>
              <a:ext cx="3600000" cy="2798774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644" y="5013176"/>
              <a:ext cx="3600000" cy="1368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0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271840" y="387764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건의 사항 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/ 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기타 의견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55891" y="5183022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총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43808" y="3861048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843808" y="5157192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908720"/>
            <a:ext cx="2952328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23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1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</a:t>
            </a: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심의 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· </a:t>
            </a: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의결사항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79252"/>
              </p:ext>
            </p:extLst>
          </p:nvPr>
        </p:nvGraphicFramePr>
        <p:xfrm>
          <a:off x="295087" y="1412776"/>
          <a:ext cx="8633236" cy="2096130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980901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331986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시행예정일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6192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연간 안전보건 운영계획 수립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ko-KR" altLang="en-US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안전보건관리</a:t>
                      </a:r>
                      <a:r>
                        <a:rPr lang="ko-KR" altLang="en-US" sz="1000" baseline="0" dirty="0" smtClean="0"/>
                        <a:t> 조직의 구성</a:t>
                      </a:r>
                      <a:r>
                        <a:rPr lang="en-US" altLang="ko-KR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ᆞ</a:t>
                      </a:r>
                      <a:r>
                        <a:rPr lang="ko-KR" altLang="en-US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인원 및 역할</a:t>
                      </a:r>
                      <a:r>
                        <a:rPr lang="en-US" altLang="ko-KR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 예산 및 시설현황</a:t>
                      </a:r>
                      <a:r>
                        <a:rPr lang="en-US" altLang="ko-KR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안전보건</a:t>
                      </a:r>
                      <a:endParaRPr lang="en-US" altLang="ko-KR" sz="1000" baseline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r>
                        <a:rPr lang="en-US" altLang="ko-KR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000" baseline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활동실적</a:t>
                      </a:r>
                      <a:r>
                        <a:rPr lang="ko-KR" altLang="en-US" sz="10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계획에 관한 사항 수립</a:t>
                      </a:r>
                      <a:r>
                        <a:rPr lang="ko-KR" altLang="en-US" sz="1000" dirty="0" smtClean="0"/>
                        <a:t> 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baseline="0" dirty="0" smtClean="0"/>
                        <a:t>‘23.01.</a:t>
                      </a: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  <a:tr h="6192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연간 안전보건 교육계획 수립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ko-KR" altLang="en-US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법정 안전보건교육</a:t>
                      </a: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정기</a:t>
                      </a:r>
                      <a:r>
                        <a:rPr lang="en-US" altLang="ko-KR" sz="1000" dirty="0" smtClean="0"/>
                        <a:t>, </a:t>
                      </a:r>
                      <a:r>
                        <a:rPr lang="ko-KR" altLang="en-US" sz="1000" dirty="0" smtClean="0"/>
                        <a:t>채용</a:t>
                      </a:r>
                      <a:r>
                        <a:rPr lang="ko-KR" altLang="en-US" sz="1000" baseline="0" dirty="0" smtClean="0"/>
                        <a:t> 시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작업 내용 변경 시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특별</a:t>
                      </a:r>
                      <a:r>
                        <a:rPr lang="en-US" altLang="ko-KR" sz="1000" baseline="0" dirty="0" smtClean="0"/>
                        <a:t>)</a:t>
                      </a:r>
                      <a:r>
                        <a:rPr lang="ko-KR" altLang="en-US" sz="1000" baseline="0" dirty="0" smtClean="0"/>
                        <a:t>시행에 관한 계획 수립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‘23.02.</a:t>
                      </a: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6526"/>
                  </a:ext>
                </a:extLst>
              </a:tr>
              <a:tr h="6192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안전보건경영시스템</a:t>
                      </a:r>
                      <a:endParaRPr lang="en-US" altLang="ko-KR" sz="1000" b="1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(ISO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 45001) </a:t>
                      </a:r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운영계획 수립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내부심사</a:t>
                      </a:r>
                      <a:r>
                        <a:rPr lang="en-US" altLang="ko-KR" sz="1000" dirty="0" smtClean="0"/>
                        <a:t>, </a:t>
                      </a:r>
                      <a:r>
                        <a:rPr lang="ko-KR" altLang="en-US" sz="1000" dirty="0" err="1" smtClean="0"/>
                        <a:t>경영자검토</a:t>
                      </a:r>
                      <a:r>
                        <a:rPr lang="en-US" altLang="ko-KR" sz="1000" dirty="0" smtClean="0"/>
                        <a:t>, </a:t>
                      </a:r>
                      <a:r>
                        <a:rPr lang="ko-KR" altLang="en-US" sz="1000" dirty="0" err="1" smtClean="0"/>
                        <a:t>내외부</a:t>
                      </a:r>
                      <a:r>
                        <a:rPr lang="ko-KR" altLang="en-US" sz="1000" dirty="0" smtClean="0"/>
                        <a:t> 현안사항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파악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그 밖에 </a:t>
                      </a:r>
                      <a:r>
                        <a:rPr lang="ko-KR" altLang="en-US" sz="1000" baseline="0" dirty="0" err="1" smtClean="0"/>
                        <a:t>위험성평가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법규준수평가 등</a:t>
                      </a:r>
                      <a:endParaRPr lang="en-US" altLang="ko-KR" sz="1000" baseline="0" dirty="0" smtClean="0"/>
                    </a:p>
                    <a:p>
                      <a:r>
                        <a:rPr lang="en-US" altLang="ko-KR" sz="1000" baseline="0" dirty="0" smtClean="0"/>
                        <a:t>    </a:t>
                      </a:r>
                      <a:r>
                        <a:rPr lang="ko-KR" altLang="en-US" sz="1000" baseline="0" dirty="0" smtClean="0"/>
                        <a:t>안전보건경영시스템</a:t>
                      </a:r>
                      <a:r>
                        <a:rPr lang="en-US" altLang="ko-KR" sz="1000" baseline="0" dirty="0" smtClean="0"/>
                        <a:t>(ISO 45001)</a:t>
                      </a:r>
                      <a:r>
                        <a:rPr lang="ko-KR" altLang="en-US" sz="1000" baseline="0" dirty="0" smtClean="0"/>
                        <a:t> 적정 운영을 위한 운영 계획 수립</a:t>
                      </a:r>
                      <a:endParaRPr lang="en-US" altLang="ko-KR" sz="1000" baseline="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‘23.01.</a:t>
                      </a: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0484"/>
                  </a:ext>
                </a:extLst>
              </a:tr>
            </a:tbl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5157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Ⅲ 23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분기 심의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·의결사항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3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410236"/>
              </p:ext>
            </p:extLst>
          </p:nvPr>
        </p:nvGraphicFramePr>
        <p:xfrm>
          <a:off x="539552" y="2924944"/>
          <a:ext cx="8064897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7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baseline="0" dirty="0" smtClean="0">
                          <a:solidFill>
                            <a:schemeClr val="tx1"/>
                          </a:solidFill>
                        </a:rPr>
                        <a:t>감사합니다</a:t>
                      </a:r>
                      <a:r>
                        <a:rPr lang="en-US" altLang="ko-KR" sz="40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sp>
        <p:nvSpPr>
          <p:cNvPr id="4" name="직사각형 1"/>
          <p:cNvSpPr>
            <a:spLocks noChangeArrowheads="1"/>
          </p:cNvSpPr>
          <p:nvPr/>
        </p:nvSpPr>
        <p:spPr bwMode="auto">
          <a:xfrm>
            <a:off x="4139952" y="6517243"/>
            <a:ext cx="7646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latinLnBrk="0">
              <a:spcAft>
                <a:spcPct val="40000"/>
              </a:spcAft>
            </a:pP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340768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시행근거</a:t>
            </a:r>
            <a:endParaRPr lang="en-US" altLang="ko-KR" sz="1400" b="1" dirty="0" smtClean="0">
              <a:latin typeface="+mn-ea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근로자에 대한 안전보건교육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동법 시행규칙 제</a:t>
            </a:r>
            <a:r>
              <a:rPr lang="en-US" altLang="ko-KR" sz="1200" dirty="0" smtClean="0">
                <a:latin typeface="+mn-ea"/>
              </a:rPr>
              <a:t>26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교육시간 및 교육내용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및 시행규칙 별표</a:t>
            </a:r>
            <a:r>
              <a:rPr lang="en-US" altLang="ko-KR" sz="1200" dirty="0" smtClean="0">
                <a:latin typeface="+mn-ea"/>
              </a:rPr>
              <a:t>4</a:t>
            </a:r>
            <a:endParaRPr lang="en-US" altLang="ko-KR" sz="1200" dirty="0">
              <a:latin typeface="+mn-ea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20544" y="2401416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 smtClean="0">
                <a:latin typeface="+mn-ea"/>
              </a:rPr>
              <a:t>4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51520" y="908720"/>
            <a:ext cx="2376264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법정 안전보건교육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-972616" y="6075631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0713"/>
              </p:ext>
            </p:extLst>
          </p:nvPr>
        </p:nvGraphicFramePr>
        <p:xfrm>
          <a:off x="611560" y="2816915"/>
          <a:ext cx="7848874" cy="32763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885">
                  <a:extLst>
                    <a:ext uri="{9D8B030D-6E8A-4147-A177-3AD203B41FA5}">
                      <a16:colId xmlns:a16="http://schemas.microsoft.com/office/drawing/2014/main" val="3303473374"/>
                    </a:ext>
                  </a:extLst>
                </a:gridCol>
                <a:gridCol w="870593">
                  <a:extLst>
                    <a:ext uri="{9D8B030D-6E8A-4147-A177-3AD203B41FA5}">
                      <a16:colId xmlns:a16="http://schemas.microsoft.com/office/drawing/2014/main" val="4107272963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3991814469"/>
                    </a:ext>
                  </a:extLst>
                </a:gridCol>
                <a:gridCol w="469949">
                  <a:extLst>
                    <a:ext uri="{9D8B030D-6E8A-4147-A177-3AD203B41FA5}">
                      <a16:colId xmlns:a16="http://schemas.microsoft.com/office/drawing/2014/main" val="577287914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583684577"/>
                    </a:ext>
                  </a:extLst>
                </a:gridCol>
                <a:gridCol w="469949">
                  <a:extLst>
                    <a:ext uri="{9D8B030D-6E8A-4147-A177-3AD203B41FA5}">
                      <a16:colId xmlns:a16="http://schemas.microsoft.com/office/drawing/2014/main" val="2400865694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3736591485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1903512729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3094738784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1269317782"/>
                    </a:ext>
                  </a:extLst>
                </a:gridCol>
                <a:gridCol w="469949">
                  <a:extLst>
                    <a:ext uri="{9D8B030D-6E8A-4147-A177-3AD203B41FA5}">
                      <a16:colId xmlns:a16="http://schemas.microsoft.com/office/drawing/2014/main" val="3097057820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1220854003"/>
                    </a:ext>
                  </a:extLst>
                </a:gridCol>
                <a:gridCol w="469949">
                  <a:extLst>
                    <a:ext uri="{9D8B030D-6E8A-4147-A177-3AD203B41FA5}">
                      <a16:colId xmlns:a16="http://schemas.microsoft.com/office/drawing/2014/main" val="1342460775"/>
                    </a:ext>
                  </a:extLst>
                </a:gridCol>
                <a:gridCol w="469950">
                  <a:extLst>
                    <a:ext uri="{9D8B030D-6E8A-4147-A177-3AD203B41FA5}">
                      <a16:colId xmlns:a16="http://schemas.microsoft.com/office/drawing/2014/main" val="2603031722"/>
                    </a:ext>
                  </a:extLst>
                </a:gridCol>
              </a:tblGrid>
              <a:tr h="31700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구분 </a:t>
                      </a:r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(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온라인 교육</a:t>
                      </a:r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en-US" altLang="ko-KR" sz="1100" b="1" spc="-15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4E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1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2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3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4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5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6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7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8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9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10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11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12</a:t>
                      </a:r>
                      <a:r>
                        <a:rPr lang="ko-KR" altLang="en-US" sz="1100" b="1" spc="-15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KoPubWorld돋움체 Bold" panose="00000800000000000000" pitchFamily="2" charset="-127"/>
                        </a:rPr>
                        <a:t>월</a:t>
                      </a:r>
                      <a:endParaRPr lang="en-US" altLang="ko-KR" sz="1100" b="1" spc="-15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70044"/>
                  </a:ext>
                </a:extLst>
              </a:tr>
              <a:tr h="32882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b="0" spc="-150" dirty="0" smtClean="0">
                          <a:latin typeface="+mn-lt"/>
                          <a:ea typeface="+mn-ea"/>
                        </a:rPr>
                        <a:t>정기교육</a:t>
                      </a:r>
                      <a:endParaRPr lang="ko-KR" altLang="en-US" sz="1100" b="0" spc="-15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대상자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665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665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448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264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281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292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419807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pPr algn="ctr"/>
                      <a:endParaRPr lang="ko-KR" altLang="en-US" sz="1100" b="0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참여자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599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598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433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264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281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292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34669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endParaRPr lang="ko-KR" alt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비율</a:t>
                      </a:r>
                      <a:r>
                        <a:rPr lang="en-US" altLang="ko-KR" sz="1100" dirty="0" smtClean="0">
                          <a:latin typeface="+mn-lt"/>
                        </a:rPr>
                        <a:t>(%)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89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88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6976817"/>
                  </a:ext>
                </a:extLst>
              </a:tr>
              <a:tr h="32882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채용 시 교육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대상자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11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4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2352470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참여자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11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4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4484584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비율</a:t>
                      </a:r>
                      <a:r>
                        <a:rPr lang="en-US" altLang="ko-KR" sz="1100" dirty="0" smtClean="0">
                          <a:latin typeface="+mn-lt"/>
                        </a:rPr>
                        <a:t>(%)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150079"/>
                  </a:ext>
                </a:extLst>
              </a:tr>
              <a:tr h="32882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관리감독자교육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대상자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59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37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140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4772306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pPr algn="ctr"/>
                      <a:endParaRPr lang="ko-KR" alt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참여자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59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20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18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37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140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6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59701"/>
                  </a:ext>
                </a:extLst>
              </a:tr>
              <a:tr h="328820">
                <a:tc vMerge="1">
                  <a:txBody>
                    <a:bodyPr/>
                    <a:lstStyle/>
                    <a:p>
                      <a:pPr algn="ctr"/>
                      <a:endParaRPr lang="ko-KR" alt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>
                          <a:latin typeface="+mn-lt"/>
                        </a:rPr>
                        <a:t>비율</a:t>
                      </a:r>
                      <a:r>
                        <a:rPr lang="en-US" altLang="ko-KR" sz="1100" dirty="0" smtClean="0">
                          <a:latin typeface="+mn-lt"/>
                        </a:rPr>
                        <a:t>(%)</a:t>
                      </a:r>
                      <a:endParaRPr lang="ko-KR" altLang="en-US" sz="11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100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latin typeface="+mn-lt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6642214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7045911" y="2816914"/>
            <a:ext cx="1414524" cy="3276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93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및 보건에 관한 협의체 개최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38581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회의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실시목적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 협력업체에 대한 애로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건의사항의 수렴 등을 통해 안전한 근로환경을 조성하여 산업재해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구성인원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도급인인 사업주 및 그의 </a:t>
            </a:r>
            <a:r>
              <a:rPr lang="ko-KR" altLang="en-US" sz="1200" dirty="0" err="1" smtClean="0">
                <a:latin typeface="+mn-ea"/>
              </a:rPr>
              <a:t>수급인인</a:t>
            </a:r>
            <a:r>
              <a:rPr lang="ko-KR" altLang="en-US" sz="1200" dirty="0" smtClean="0">
                <a:latin typeface="+mn-ea"/>
              </a:rPr>
              <a:t> 사업주 전원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79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협의체의 구성 및 운영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 smtClean="0"/>
              <a:t>도급인인 사업주는 도급인과 </a:t>
            </a:r>
            <a:r>
              <a:rPr lang="ko-KR" altLang="en-US" sz="1000" dirty="0" err="1" smtClean="0"/>
              <a:t>수급인을</a:t>
            </a:r>
            <a:r>
              <a:rPr lang="ko-KR" altLang="en-US" sz="1000" dirty="0" smtClean="0"/>
              <a:t> 구성원으로 하는 안전 및 보건에 관한 협의체를 구성 및 운영하여야 함</a:t>
            </a:r>
            <a:endParaRPr lang="en-US" altLang="ko-KR" sz="1000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554086"/>
              </p:ext>
            </p:extLst>
          </p:nvPr>
        </p:nvGraphicFramePr>
        <p:xfrm>
          <a:off x="683568" y="2420888"/>
          <a:ext cx="4086036" cy="197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18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2043018">
                  <a:extLst>
                    <a:ext uri="{9D8B030D-6E8A-4147-A177-3AD203B41FA5}">
                      <a16:colId xmlns:a16="http://schemas.microsoft.com/office/drawing/2014/main" val="2681952062"/>
                    </a:ext>
                  </a:extLst>
                </a:gridCol>
              </a:tblGrid>
              <a:tr h="334130">
                <a:tc gridSpan="2"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화성 </a:t>
                      </a:r>
                      <a:r>
                        <a:rPr kumimoji="0" lang="en-US" altLang="ko-KR" sz="11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아산사업장</a:t>
                      </a:r>
                      <a:r>
                        <a:rPr kumimoji="0" lang="ko-KR" altLang="en-US" sz="11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협의체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구성인원</a:t>
                      </a:r>
                      <a:endParaRPr kumimoji="0" lang="ko-KR" altLang="en-US" sz="11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도급인</a:t>
                      </a:r>
                      <a:endParaRPr kumimoji="0" lang="ko-KR" altLang="en-US" sz="11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수급인</a:t>
                      </a:r>
                      <a:endParaRPr kumimoji="0" lang="ko-KR" altLang="en-US" sz="1100" b="1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41560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안전보건총괄책임자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ko-KR" altLang="en-US" sz="1100" dirty="0" err="1" smtClean="0"/>
                        <a:t>수급인인</a:t>
                      </a:r>
                      <a:r>
                        <a:rPr lang="ko-KR" altLang="en-US" sz="1100" dirty="0" smtClean="0"/>
                        <a:t> 사업주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환경안전팀장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사업장 안전 </a:t>
                      </a:r>
                      <a:r>
                        <a:rPr lang="en-US" altLang="ko-KR" sz="1100" dirty="0" smtClean="0"/>
                        <a:t>· </a:t>
                      </a:r>
                      <a:r>
                        <a:rPr lang="ko-KR" altLang="en-US" sz="1100" dirty="0" err="1" smtClean="0"/>
                        <a:t>보건관리자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58463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인프라지원팀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파트</a:t>
                      </a:r>
                      <a:r>
                        <a:rPr lang="en-US" altLang="ko-KR" sz="1100" dirty="0" smtClean="0"/>
                        <a:t>)</a:t>
                      </a:r>
                      <a:r>
                        <a:rPr lang="ko-KR" altLang="en-US" sz="1100" dirty="0" smtClean="0"/>
                        <a:t>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38124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공사수행부서 </a:t>
                      </a:r>
                      <a:r>
                        <a:rPr lang="en-US" altLang="ko-KR" sz="1100" dirty="0" smtClean="0"/>
                        <a:t>PM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958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5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en-US" altLang="ko-KR" sz="1400" b="1" dirty="0" smtClean="0">
                <a:latin typeface="+mn-ea"/>
              </a:rPr>
              <a:t>(</a:t>
            </a:r>
            <a:r>
              <a:rPr lang="ko-KR" altLang="en-US" sz="1400" b="1" dirty="0" smtClean="0">
                <a:latin typeface="+mn-ea"/>
              </a:rPr>
              <a:t>아산</a:t>
            </a:r>
            <a:r>
              <a:rPr lang="en-US" altLang="ko-KR" sz="1400" b="1" dirty="0" smtClean="0">
                <a:latin typeface="+mn-ea"/>
              </a:rPr>
              <a:t>) </a:t>
            </a:r>
            <a:r>
              <a:rPr lang="ko-KR" altLang="en-US" sz="1400" b="1" dirty="0" smtClean="0">
                <a:latin typeface="+mn-ea"/>
              </a:rPr>
              <a:t>협의체 회의 결과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 smtClean="0">
                <a:latin typeface="+mn-ea"/>
              </a:rPr>
              <a:t>4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75895"/>
              </p:ext>
            </p:extLst>
          </p:nvPr>
        </p:nvGraphicFramePr>
        <p:xfrm>
          <a:off x="467544" y="1169073"/>
          <a:ext cx="8280920" cy="4744586"/>
        </p:xfrm>
        <a:graphic>
          <a:graphicData uri="http://schemas.openxmlformats.org/drawingml/2006/table">
            <a:tbl>
              <a:tblPr/>
              <a:tblGrid>
                <a:gridCol w="447108">
                  <a:extLst>
                    <a:ext uri="{9D8B030D-6E8A-4147-A177-3AD203B41FA5}">
                      <a16:colId xmlns:a16="http://schemas.microsoft.com/office/drawing/2014/main" val="1075263609"/>
                    </a:ext>
                  </a:extLst>
                </a:gridCol>
                <a:gridCol w="849036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026407103"/>
                    </a:ext>
                  </a:extLst>
                </a:gridCol>
              </a:tblGrid>
              <a:tr h="293002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개최월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일시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참석자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협의체 회의 내용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93002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월별 회의 주제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기본 회의 내용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22.10.28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- </a:t>
                      </a: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협력사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: 20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명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-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당사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: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13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명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사업장 안전보건수칙 안내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작업장 통로 안전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과로사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예방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건강관리법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뇌심혈관질환 예방관리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1)</a:t>
                      </a:r>
                      <a:r>
                        <a:rPr lang="en-US" altLang="ko-KR" sz="1000" baseline="0" dirty="0" smtClean="0">
                          <a:latin typeface="+mn-ea"/>
                        </a:rPr>
                        <a:t>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작업의 </a:t>
                      </a:r>
                      <a:r>
                        <a:rPr lang="ko-KR" altLang="en-US" sz="1000" dirty="0" err="1" smtClean="0">
                          <a:latin typeface="+mn-ea"/>
                        </a:rPr>
                        <a:t>시작시간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2)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 또는 작업장 간의 연락 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3) </a:t>
                      </a:r>
                      <a:r>
                        <a:rPr lang="ko-KR" altLang="en-US" sz="1000" dirty="0" smtClean="0">
                          <a:latin typeface="+mn-ea"/>
                        </a:rPr>
                        <a:t>재해발생 위험이 있는 경우 대피방법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4)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작업장에서의 법 제</a:t>
                      </a:r>
                      <a:r>
                        <a:rPr lang="en-US" altLang="ko-KR" sz="1000" dirty="0" smtClean="0">
                          <a:latin typeface="+mn-ea"/>
                        </a:rPr>
                        <a:t>36</a:t>
                      </a:r>
                      <a:r>
                        <a:rPr lang="ko-KR" altLang="en-US" sz="1000" dirty="0" smtClean="0">
                          <a:latin typeface="+mn-ea"/>
                        </a:rPr>
                        <a:t>조에 따른 위험성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평가의 실시에 관한 사항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5) </a:t>
                      </a:r>
                      <a:r>
                        <a:rPr lang="ko-KR" altLang="en-US" sz="1000" dirty="0" smtClean="0">
                          <a:latin typeface="+mn-ea"/>
                        </a:rPr>
                        <a:t>사업주와 수급인 또는 수급인 상호간의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연락 방법 및 작업공정의 조정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22.11.22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 smtClean="0"/>
                        <a:t> - </a:t>
                      </a:r>
                      <a:r>
                        <a:rPr lang="ko-KR" altLang="en-US" sz="1000" dirty="0" err="1" smtClean="0"/>
                        <a:t>협력사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 17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  <a:p>
                      <a:pPr algn="l"/>
                      <a:r>
                        <a:rPr lang="en-US" altLang="ko-KR" sz="1000" baseline="0" dirty="0" smtClean="0"/>
                        <a:t> - </a:t>
                      </a:r>
                      <a:r>
                        <a:rPr lang="ko-KR" altLang="en-US" sz="1000" baseline="0" dirty="0" smtClean="0"/>
                        <a:t>당사 </a:t>
                      </a:r>
                      <a:r>
                        <a:rPr lang="en-US" altLang="ko-KR" sz="1000" baseline="0" dirty="0" smtClean="0"/>
                        <a:t>: 5</a:t>
                      </a:r>
                      <a:r>
                        <a:rPr lang="ko-KR" altLang="en-US" sz="1000" baseline="0" dirty="0" smtClean="0"/>
                        <a:t>명</a:t>
                      </a:r>
                      <a:r>
                        <a:rPr lang="en-US" altLang="ko-KR" sz="1000" dirty="0" smtClean="0"/>
                        <a:t> 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위험성평가의 실시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협력사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패널티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강화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위규협력사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안전대책회의 방법 변경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응급상황별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처치 요령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  <a:tr h="1317456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12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월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22.12.28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 진행 예정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법정 안전보건 교육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23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년 산업안전 정책방향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화재의 위험성 및 대피요령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한랭질환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예방수칙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겨울철 기본 스트레칭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58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570482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점검기간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2022. 11. 23. ~ 11. 25.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점검대상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아산사업장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err="1" smtClean="0">
                <a:latin typeface="+mn-ea"/>
              </a:rPr>
              <a:t>점검방법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에스에프에이</a:t>
            </a:r>
            <a:r>
              <a:rPr lang="en-US" altLang="ko-KR" sz="1200" dirty="0" smtClean="0">
                <a:latin typeface="+mn-ea"/>
              </a:rPr>
              <a:t>), </a:t>
            </a:r>
            <a:r>
              <a:rPr lang="ko-KR" altLang="en-US" sz="1200" dirty="0" smtClean="0">
                <a:latin typeface="+mn-ea"/>
              </a:rPr>
              <a:t>수급인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협력회사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합동안전보건점검</a:t>
            </a:r>
            <a:r>
              <a:rPr lang="en-US" altLang="ko-KR" sz="12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4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err="1" smtClean="0">
                <a:latin typeface="+mn-ea"/>
              </a:rPr>
              <a:t>점검자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환경안전팀</a:t>
            </a:r>
            <a:r>
              <a:rPr lang="ko-KR" altLang="en-US" sz="1200" dirty="0" smtClean="0">
                <a:latin typeface="+mn-ea"/>
              </a:rPr>
              <a:t> 정재훈 팀장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임덕창</a:t>
            </a:r>
            <a:r>
              <a:rPr lang="ko-KR" altLang="en-US" sz="1200" dirty="0" smtClean="0">
                <a:latin typeface="+mn-ea"/>
              </a:rPr>
              <a:t> 부장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박평재 대리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김지평 대리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고병준 대리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안전담당자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당사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en-US" altLang="ko-KR" sz="1200" dirty="0" smtClean="0">
                <a:latin typeface="+mn-ea"/>
              </a:rPr>
              <a:t>,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           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협력회사 대표자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err="1" smtClean="0">
                <a:latin typeface="+mn-ea"/>
              </a:rPr>
              <a:t>수임자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근로자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5) </a:t>
            </a:r>
            <a:r>
              <a:rPr lang="ko-KR" altLang="en-US" sz="1200" dirty="0" smtClean="0">
                <a:latin typeface="+mn-ea"/>
              </a:rPr>
              <a:t>중점 점검 사항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82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도급사업의</a:t>
            </a:r>
            <a:r>
              <a:rPr lang="ko-KR" altLang="en-US" sz="1200" dirty="0" smtClean="0">
                <a:latin typeface="+mn-ea"/>
              </a:rPr>
              <a:t> 합동안전보건점검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/>
              <a:t>도급인은 </a:t>
            </a:r>
            <a:r>
              <a:rPr lang="ko-KR" altLang="en-US" sz="1000" dirty="0" smtClean="0"/>
              <a:t>자신의 </a:t>
            </a:r>
            <a:r>
              <a:rPr lang="ko-KR" altLang="en-US" sz="1000" dirty="0"/>
              <a:t>근로자 및 </a:t>
            </a:r>
            <a:r>
              <a:rPr lang="ko-KR" altLang="en-US" sz="1000" dirty="0" err="1"/>
              <a:t>관계수급인</a:t>
            </a:r>
            <a:r>
              <a:rPr lang="ko-KR" altLang="en-US" sz="1000" dirty="0"/>
              <a:t> 근로자와 함께 정기적으로 또는 수시로 작업장의 안전 및 보건에 관한 점검을 하여야 </a:t>
            </a:r>
            <a:r>
              <a:rPr lang="ko-KR" altLang="en-US" sz="1000" dirty="0" smtClean="0"/>
              <a:t>함</a:t>
            </a:r>
            <a:endParaRPr lang="en-US" altLang="ko-KR" sz="1000" dirty="0" smtClean="0">
              <a:latin typeface="+mn-ea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2022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4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합동안전보건점검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467100"/>
            <a:ext cx="626469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기구 기타 설비 위험 예방 조치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주요 시설물의 육안 점검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화학물질 관리 상태 점검</a:t>
            </a:r>
            <a:r>
              <a:rPr lang="en-US" altLang="ko-KR" sz="1200" dirty="0" smtClean="0"/>
              <a:t> (</a:t>
            </a:r>
            <a:r>
              <a:rPr lang="ko-KR" altLang="en-US" sz="1200" dirty="0" smtClean="0"/>
              <a:t>화학물질 반입 승인 여부</a:t>
            </a:r>
            <a:r>
              <a:rPr lang="en-US" altLang="ko-KR" sz="1200" dirty="0"/>
              <a:t> </a:t>
            </a:r>
            <a:r>
              <a:rPr lang="ko-KR" altLang="en-US" sz="1200" dirty="0" smtClean="0"/>
              <a:t>및 화학물질 보관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사용 상태</a:t>
            </a:r>
            <a:r>
              <a:rPr lang="en-US" altLang="ko-KR" sz="1200" dirty="0" smtClean="0"/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기타 안전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보건불합리사항 및 참여자 의견 청취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825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4015298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합동점검시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협력사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의견 청취 및 개선조치 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445036"/>
              </p:ext>
            </p:extLst>
          </p:nvPr>
        </p:nvGraphicFramePr>
        <p:xfrm>
          <a:off x="283568" y="1452129"/>
          <a:ext cx="8608912" cy="4824532"/>
        </p:xfrm>
        <a:graphic>
          <a:graphicData uri="http://schemas.openxmlformats.org/drawingml/2006/table">
            <a:tbl>
              <a:tblPr firstRow="1" firstCol="1" bandRow="1"/>
              <a:tblGrid>
                <a:gridCol w="853464">
                  <a:extLst>
                    <a:ext uri="{9D8B030D-6E8A-4147-A177-3AD203B41FA5}">
                      <a16:colId xmlns:a16="http://schemas.microsoft.com/office/drawing/2014/main" val="508276229"/>
                    </a:ext>
                  </a:extLst>
                </a:gridCol>
                <a:gridCol w="3103891">
                  <a:extLst>
                    <a:ext uri="{9D8B030D-6E8A-4147-A177-3AD203B41FA5}">
                      <a16:colId xmlns:a16="http://schemas.microsoft.com/office/drawing/2014/main" val="605149358"/>
                    </a:ext>
                  </a:extLst>
                </a:gridCol>
                <a:gridCol w="1627221">
                  <a:extLst>
                    <a:ext uri="{9D8B030D-6E8A-4147-A177-3AD203B41FA5}">
                      <a16:colId xmlns:a16="http://schemas.microsoft.com/office/drawing/2014/main" val="3511988233"/>
                    </a:ext>
                  </a:extLst>
                </a:gridCol>
                <a:gridCol w="2507304">
                  <a:extLst>
                    <a:ext uri="{9D8B030D-6E8A-4147-A177-3AD203B41FA5}">
                      <a16:colId xmlns:a16="http://schemas.microsoft.com/office/drawing/2014/main" val="4255187692"/>
                    </a:ext>
                  </a:extLst>
                </a:gridCol>
                <a:gridCol w="517032">
                  <a:extLst>
                    <a:ext uri="{9D8B030D-6E8A-4147-A177-3AD203B41FA5}">
                      <a16:colId xmlns:a16="http://schemas.microsoft.com/office/drawing/2014/main" val="2792650811"/>
                    </a:ext>
                  </a:extLst>
                </a:gridCol>
              </a:tblGrid>
              <a:tr h="239488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동</a:t>
                      </a:r>
                      <a:r>
                        <a:rPr lang="en-US" altLang="ko-KR" sz="900" b="1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/</a:t>
                      </a:r>
                      <a:r>
                        <a:rPr lang="ko-KR" altLang="en-US" sz="900" b="1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층</a:t>
                      </a:r>
                      <a:endParaRPr lang="ko-KR" sz="900" b="1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세부 내용</a:t>
                      </a:r>
                      <a:endParaRPr lang="ko-KR" sz="900" b="1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사진</a:t>
                      </a:r>
                      <a:endParaRPr lang="ko-KR" sz="900" b="1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추진방향</a:t>
                      </a:r>
                      <a:endParaRPr lang="ko-KR" sz="900" b="1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b="1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시행시기</a:t>
                      </a:r>
                      <a:endParaRPr lang="ko-KR" sz="900" b="1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42888"/>
                  </a:ext>
                </a:extLst>
              </a:tr>
              <a:tr h="1146261">
                <a:tc rowSpan="2"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202</a:t>
                      </a:r>
                      <a:r>
                        <a:rPr lang="ko-KR" altLang="en-US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동</a:t>
                      </a:r>
                      <a:endParaRPr lang="ko-KR" sz="900" dirty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aseline="0" dirty="0" smtClean="0"/>
                        <a:t>  </a:t>
                      </a:r>
                      <a:r>
                        <a:rPr lang="ko-KR" altLang="en-US" sz="900" baseline="0" dirty="0" smtClean="0"/>
                        <a:t>해당 구조물의 방치로 인해 작업공간 및 통로 미확보</a:t>
                      </a:r>
                      <a:endParaRPr lang="en-US" altLang="ko-KR" sz="900" baseline="0" dirty="0" smtClean="0"/>
                    </a:p>
                    <a:p>
                      <a:r>
                        <a:rPr lang="en-US" altLang="ko-KR" sz="900" baseline="0" dirty="0" smtClean="0"/>
                        <a:t>  (</a:t>
                      </a:r>
                      <a:r>
                        <a:rPr lang="ko-KR" altLang="en-US" sz="900" baseline="0" dirty="0" smtClean="0"/>
                        <a:t>수년간 방치되어 있는 상태로 관리주체를 찾을 수 없음</a:t>
                      </a:r>
                      <a:r>
                        <a:rPr lang="en-US" altLang="ko-KR" sz="900" baseline="0" dirty="0" smtClean="0"/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 - </a:t>
                      </a:r>
                      <a:r>
                        <a:rPr lang="ko-KR" altLang="en-US" sz="900" dirty="0" smtClean="0"/>
                        <a:t>관리주체 조사 후 철거 조치 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dirty="0" smtClean="0"/>
                        <a:t>2023</a:t>
                      </a:r>
                      <a:r>
                        <a:rPr lang="ko-KR" altLang="en-US" sz="900" dirty="0" smtClean="0"/>
                        <a:t>년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41555"/>
                  </a:ext>
                </a:extLst>
              </a:tr>
              <a:tr h="1146261">
                <a:tc vMerge="1"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baseline="0" dirty="0" smtClean="0"/>
                        <a:t>  </a:t>
                      </a:r>
                      <a:r>
                        <a:rPr lang="ko-KR" altLang="en-US" sz="900" baseline="0" dirty="0" smtClean="0"/>
                        <a:t>판넬</a:t>
                      </a:r>
                      <a:r>
                        <a:rPr lang="en-US" altLang="ko-KR" sz="900" baseline="0" dirty="0" smtClean="0"/>
                        <a:t>, </a:t>
                      </a:r>
                      <a:r>
                        <a:rPr lang="ko-KR" altLang="en-US" sz="900" baseline="0" dirty="0" smtClean="0"/>
                        <a:t>자재</a:t>
                      </a:r>
                      <a:r>
                        <a:rPr lang="en-US" altLang="ko-KR" sz="900" baseline="0" dirty="0" smtClean="0"/>
                        <a:t>, </a:t>
                      </a:r>
                      <a:r>
                        <a:rPr lang="ko-KR" altLang="en-US" sz="900" baseline="0" dirty="0" smtClean="0"/>
                        <a:t>도면 등의 방치로 작업공간 미확보</a:t>
                      </a:r>
                      <a:endParaRPr lang="en-US" altLang="ko-KR" sz="900" baseline="0" dirty="0" smtClean="0"/>
                    </a:p>
                    <a:p>
                      <a:r>
                        <a:rPr lang="en-US" altLang="ko-KR" sz="900" baseline="0" dirty="0" smtClean="0"/>
                        <a:t>  (</a:t>
                      </a:r>
                      <a:r>
                        <a:rPr lang="ko-KR" altLang="en-US" sz="900" baseline="0" dirty="0" smtClean="0"/>
                        <a:t>수년간 방치되어 있는 상태로 관리주체를 찾을 수 없음</a:t>
                      </a:r>
                      <a:r>
                        <a:rPr lang="en-US" altLang="ko-KR" sz="900" baseline="0" dirty="0" smtClean="0"/>
                        <a:t>)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 - </a:t>
                      </a:r>
                      <a:r>
                        <a:rPr lang="ko-KR" altLang="en-US" sz="900" dirty="0" smtClean="0"/>
                        <a:t>관리주체 조사 후 철거 조치</a:t>
                      </a:r>
                      <a:endParaRPr lang="ko-KR" altLang="en-US" sz="9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2023</a:t>
                      </a:r>
                      <a:r>
                        <a:rPr kumimoji="0" lang="ko-KR" alt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34423"/>
                  </a:ext>
                </a:extLst>
              </a:tr>
              <a:tr h="1146261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101</a:t>
                      </a:r>
                      <a:r>
                        <a:rPr lang="ko-KR" altLang="en-US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동</a:t>
                      </a:r>
                      <a:r>
                        <a:rPr lang="en-US" altLang="ko-KR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/1</a:t>
                      </a:r>
                      <a:r>
                        <a:rPr lang="ko-KR" altLang="en-US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층</a:t>
                      </a:r>
                      <a:endParaRPr lang="en-US" altLang="ko-KR" sz="900" dirty="0" smtClean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 </a:t>
                      </a:r>
                      <a:r>
                        <a:rPr lang="ko-KR" altLang="en-US" sz="900" dirty="0" smtClean="0"/>
                        <a:t>전선 </a:t>
                      </a:r>
                      <a:r>
                        <a:rPr lang="ko-KR" altLang="en-US" sz="900" baseline="0" dirty="0" smtClean="0"/>
                        <a:t>바닥 방치로 별도 안전 조치 요청</a:t>
                      </a:r>
                      <a:endParaRPr lang="ko-KR" altLang="en-US" sz="9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9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 - </a:t>
                      </a:r>
                      <a:r>
                        <a:rPr lang="ko-KR" altLang="en-US" sz="900" dirty="0" smtClean="0"/>
                        <a:t>벽에서 설비까지의 거리가 있어 바닥에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    </a:t>
                      </a:r>
                      <a:r>
                        <a:rPr lang="ko-KR" altLang="en-US" sz="900" dirty="0" err="1" smtClean="0"/>
                        <a:t>포설이</a:t>
                      </a:r>
                      <a:r>
                        <a:rPr lang="ko-KR" altLang="en-US" sz="900" dirty="0" smtClean="0"/>
                        <a:t> 불가피하다는 </a:t>
                      </a:r>
                      <a:r>
                        <a:rPr lang="ko-KR" altLang="en-US" sz="900" dirty="0" err="1" smtClean="0"/>
                        <a:t>의견임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baseline="0" dirty="0" smtClean="0"/>
                        <a:t>  - </a:t>
                      </a:r>
                      <a:r>
                        <a:rPr lang="ko-KR" altLang="en-US" sz="900" baseline="0" dirty="0" smtClean="0"/>
                        <a:t>전선 보호 커버 제작 진행 중</a:t>
                      </a:r>
                      <a:endParaRPr lang="ko-KR" altLang="en-US" sz="9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2023</a:t>
                      </a:r>
                      <a:r>
                        <a:rPr kumimoji="0" lang="ko-KR" altLang="en-US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689318"/>
                  </a:ext>
                </a:extLst>
              </a:tr>
              <a:tr h="1146261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106</a:t>
                      </a:r>
                      <a:r>
                        <a:rPr lang="ko-KR" altLang="en-US" sz="900" dirty="0" smtClean="0">
                          <a:effectLst/>
                          <a:latin typeface="+mn-ea"/>
                          <a:ea typeface="+mn-ea"/>
                          <a:cs typeface="굴림" panose="020B0600000101010101" pitchFamily="50" charset="-127"/>
                        </a:rPr>
                        <a:t>동</a:t>
                      </a:r>
                      <a:endParaRPr lang="en-US" altLang="ko-KR" sz="900" dirty="0" smtClean="0">
                        <a:effectLst/>
                        <a:latin typeface="+mn-ea"/>
                        <a:ea typeface="+mn-ea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 </a:t>
                      </a:r>
                      <a:r>
                        <a:rPr lang="ko-KR" altLang="en-US" sz="900" dirty="0" smtClean="0"/>
                        <a:t>냉난방시설이 없어 </a:t>
                      </a:r>
                      <a:r>
                        <a:rPr lang="ko-KR" altLang="en-US" sz="900" dirty="0" err="1" smtClean="0"/>
                        <a:t>하절기</a:t>
                      </a:r>
                      <a:r>
                        <a:rPr lang="ko-KR" altLang="en-US" sz="900" dirty="0" smtClean="0"/>
                        <a:t> 및 동절기에 작업장 적정 온도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  </a:t>
                      </a:r>
                      <a:r>
                        <a:rPr lang="ko-KR" altLang="en-US" sz="900" dirty="0" smtClean="0"/>
                        <a:t>유지 불가</a:t>
                      </a:r>
                      <a:endParaRPr lang="en-US" altLang="ko-KR" sz="900" dirty="0" smtClean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altLang="en-US" sz="9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 - </a:t>
                      </a:r>
                      <a:r>
                        <a:rPr lang="ko-KR" altLang="en-US" sz="900" dirty="0" err="1" smtClean="0"/>
                        <a:t>하절기</a:t>
                      </a:r>
                      <a:r>
                        <a:rPr lang="ko-KR" altLang="en-US" sz="900" dirty="0" smtClean="0"/>
                        <a:t> 및 동절기 온도 측정 및 </a:t>
                      </a:r>
                      <a:r>
                        <a:rPr lang="ko-KR" altLang="en-US" sz="900" dirty="0" err="1" smtClean="0"/>
                        <a:t>부적정</a:t>
                      </a:r>
                      <a:r>
                        <a:rPr lang="ko-KR" altLang="en-US" sz="900" dirty="0" smtClean="0"/>
                        <a:t> 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baseline="0" dirty="0" smtClean="0"/>
                        <a:t>   </a:t>
                      </a:r>
                      <a:r>
                        <a:rPr lang="ko-KR" altLang="en-US" sz="900" baseline="0" dirty="0" smtClean="0"/>
                        <a:t>판정 시 개선 조치 요청</a:t>
                      </a:r>
                      <a:endParaRPr lang="ko-KR" altLang="en-US" sz="900" dirty="0"/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2023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맑은 고딕" panose="020B0503020000020004" pitchFamily="50" charset="-127"/>
                          <a:cs typeface="+mn-cs"/>
                        </a:rPr>
                        <a:t>년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842909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28" y="1722144"/>
            <a:ext cx="1566000" cy="108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818" y="2870080"/>
            <a:ext cx="1566000" cy="108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818" y="4016768"/>
            <a:ext cx="1566000" cy="10800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70739" y="5163456"/>
            <a:ext cx="1566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46341" y="5284524"/>
            <a:ext cx="85021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점검 결과 및 향후 추진 사항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- </a:t>
            </a:r>
            <a:r>
              <a:rPr lang="ko-KR" altLang="en-US" sz="1200" dirty="0">
                <a:latin typeface="+mn-ea"/>
              </a:rPr>
              <a:t>점검에서 파악된 문제점은 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안전점검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>
                <a:latin typeface="+mn-ea"/>
              </a:rPr>
              <a:t>개선조치 요청서 발행하여 </a:t>
            </a:r>
            <a:r>
              <a:rPr lang="en-US" altLang="ko-KR" sz="1200" dirty="0">
                <a:latin typeface="+mn-ea"/>
              </a:rPr>
              <a:t>F/U </a:t>
            </a:r>
            <a:r>
              <a:rPr lang="ko-KR" altLang="en-US" sz="1200" dirty="0">
                <a:latin typeface="+mn-ea"/>
              </a:rPr>
              <a:t>진행중</a:t>
            </a:r>
            <a:endParaRPr lang="en-US" altLang="ko-KR" sz="1200" dirty="0">
              <a:latin typeface="+mn-ea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진행 사진</a:t>
            </a:r>
            <a:r>
              <a:rPr lang="en-US" altLang="ko-KR" sz="1400" b="1" dirty="0" smtClean="0">
                <a:latin typeface="+mn-ea"/>
              </a:rPr>
              <a:t>(</a:t>
            </a:r>
            <a:r>
              <a:rPr lang="ko-KR" altLang="en-US" sz="1400" b="1" dirty="0" smtClean="0">
                <a:latin typeface="+mn-ea"/>
              </a:rPr>
              <a:t>아산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pic>
        <p:nvPicPr>
          <p:cNvPr id="3" name="그림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00" y="1254334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72" y="1254705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274989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152352" y="3240216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237940" y="3269429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그림 17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1254334"/>
            <a:ext cx="2660400" cy="185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23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27339</TotalTime>
  <Words>3223</Words>
  <Application>Microsoft Office PowerPoint</Application>
  <PresentationFormat>화면 슬라이드 쇼(4:3)</PresentationFormat>
  <Paragraphs>744</Paragraphs>
  <Slides>33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33</vt:i4>
      </vt:variant>
    </vt:vector>
  </HeadingPairs>
  <TitlesOfParts>
    <vt:vector size="46" baseType="lpstr">
      <vt:lpstr>HY견고딕</vt:lpstr>
      <vt:lpstr>HY울릉도M</vt:lpstr>
      <vt:lpstr>HY헤드라인M</vt:lpstr>
      <vt:lpstr>KoPubWorld돋움체 Bold</vt:lpstr>
      <vt:lpstr>견고딕</vt:lpstr>
      <vt:lpstr>굴림</vt:lpstr>
      <vt:lpstr>Malgun Gothic</vt:lpstr>
      <vt:lpstr>Malgun Gothic</vt:lpstr>
      <vt:lpstr>Arial</vt:lpstr>
      <vt:lpstr>Wingdings</vt:lpstr>
      <vt:lpstr>3_디자인 사용자 지정</vt:lpstr>
      <vt:lpstr>1_디자인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 신규라인 통합제안서</dc:title>
  <dc:creator>081105</dc:creator>
  <cp:lastModifiedBy>조광일(화성지원팀/과장/-)</cp:lastModifiedBy>
  <cp:revision>3300</cp:revision>
  <cp:lastPrinted>2022-03-28T07:02:36Z</cp:lastPrinted>
  <dcterms:created xsi:type="dcterms:W3CDTF">2013-11-15T02:30:58Z</dcterms:created>
  <dcterms:modified xsi:type="dcterms:W3CDTF">2022-12-28T03:10:04Z</dcterms:modified>
</cp:coreProperties>
</file>