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7"/>
  </p:notesMasterIdLst>
  <p:sldIdLst>
    <p:sldId id="1306" r:id="rId2"/>
    <p:sldId id="1137" r:id="rId3"/>
    <p:sldId id="1213" r:id="rId4"/>
    <p:sldId id="1214" r:id="rId5"/>
    <p:sldId id="1216" r:id="rId6"/>
    <p:sldId id="1307" r:id="rId7"/>
    <p:sldId id="1212" r:id="rId8"/>
    <p:sldId id="1310" r:id="rId9"/>
    <p:sldId id="1308" r:id="rId10"/>
    <p:sldId id="1309" r:id="rId11"/>
    <p:sldId id="1210" r:id="rId12"/>
    <p:sldId id="1247" r:id="rId13"/>
    <p:sldId id="1305" r:id="rId14"/>
    <p:sldId id="1173" r:id="rId15"/>
    <p:sldId id="1182" r:id="rId16"/>
  </p:sldIdLst>
  <p:sldSz cx="9906000" cy="6858000" type="A4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97D"/>
    <a:srgbClr val="0000FF"/>
    <a:srgbClr val="17375E"/>
    <a:srgbClr val="FFFF00"/>
    <a:srgbClr val="DCE6F2"/>
    <a:srgbClr val="DDE8F7"/>
    <a:srgbClr val="E8F0F9"/>
    <a:srgbClr val="8EB4E3"/>
    <a:srgbClr val="D9D9FF"/>
    <a:srgbClr val="F04D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보통 스타일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713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1176" y="11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0444" y="1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E1E4B1-E402-4B09-9C49-E2C43898AA70}" type="datetimeFigureOut">
              <a:rPr lang="ko-KR" altLang="en-US" smtClean="0"/>
              <a:t>2025-01-22</a:t>
            </a:fld>
            <a:endParaRPr lang="ko-KR" altLang="en-US" dirty="0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981075" y="1241425"/>
            <a:ext cx="48355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 dirty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945659" cy="498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0444" y="9428584"/>
            <a:ext cx="2945659" cy="498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09E8F8-9FC9-41F9-B0BB-55906671D7C9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72721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5DE547-37B7-4218-889E-744183ABC38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5535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5DE547-37B7-4218-889E-744183ABC38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57395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64150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직선 연결선 8"/>
          <p:cNvCxnSpPr/>
          <p:nvPr userDrawn="1"/>
        </p:nvCxnSpPr>
        <p:spPr>
          <a:xfrm flipV="1">
            <a:off x="276123" y="760095"/>
            <a:ext cx="9360000" cy="422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7610290" y="6520259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0B1BA7-84C4-4CFF-B44A-B2EECA654EC9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2873345" y="6541958"/>
            <a:ext cx="4132604" cy="200055"/>
          </a:xfrm>
          <a:prstGeom prst="rect">
            <a:avLst/>
          </a:prstGeom>
          <a:noFill/>
        </p:spPr>
        <p:txBody>
          <a:bodyPr wrap="square" bIns="0" rtlCol="0">
            <a:spAutoFit/>
          </a:bodyPr>
          <a:lstStyle/>
          <a:p>
            <a:pPr algn="ctr"/>
            <a:r>
              <a:rPr lang="ko-KR" altLang="en-US" sz="1000" b="1" i="1">
                <a:solidFill>
                  <a:schemeClr val="bg1">
                    <a:lumMod val="50000"/>
                  </a:schemeClr>
                </a:solidFill>
              </a:rPr>
              <a:t>실천하는 안전만이 무재해를 달성한다</a:t>
            </a:r>
          </a:p>
        </p:txBody>
      </p:sp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49" y="6591385"/>
            <a:ext cx="900894" cy="186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850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272350" y="0"/>
            <a:ext cx="9361300" cy="548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272350" y="1988800"/>
            <a:ext cx="9361300" cy="432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384550" y="6448357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 latinLnBrk="1">
              <a:spcBef>
                <a:spcPts val="0"/>
              </a:spcBef>
              <a:spcAft>
                <a:spcPts val="0"/>
              </a:spcAft>
            </a:pPr>
            <a:endParaRPr lang="ko-KR" altLang="en-US" b="0" i="0" dirty="0">
              <a:solidFill>
                <a:prstClr val="black">
                  <a:tint val="75000"/>
                </a:prstClr>
              </a:solidFill>
              <a:latin typeface="맑은 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7610290" y="6448357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 latinLnBrk="1">
              <a:spcBef>
                <a:spcPts val="0"/>
              </a:spcBef>
              <a:spcAft>
                <a:spcPts val="0"/>
              </a:spcAft>
            </a:pPr>
            <a:fld id="{84D2F7BE-0906-4E5A-BCA4-8C3BAEE5F3BD}" type="slidenum">
              <a:rPr lang="ko-KR" altLang="en-US" b="0" i="0" smtClean="0">
                <a:solidFill>
                  <a:prstClr val="black">
                    <a:tint val="75000"/>
                  </a:prstClr>
                </a:solidFill>
                <a:latin typeface="맑은 고딕"/>
              </a:rPr>
              <a:pPr fontAlgn="auto" latinLnBrk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ko-KR" altLang="en-US" b="0" i="0" dirty="0">
              <a:solidFill>
                <a:prstClr val="black">
                  <a:tint val="75000"/>
                </a:prstClr>
              </a:solidFill>
              <a:latin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449136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94" r:id="rId2"/>
  </p:sldLayoutIdLst>
  <p:hf hdr="0" ftr="0" dt="0"/>
  <p:txStyles>
    <p:titleStyle>
      <a:lvl1pPr algn="l" defTabSz="844078" rtl="0" eaLnBrk="1" latinLnBrk="0" hangingPunct="1">
        <a:spcBef>
          <a:spcPct val="0"/>
        </a:spcBef>
        <a:buNone/>
        <a:defRPr sz="1846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16529" indent="-316529" algn="l" defTabSz="844078" rtl="0" eaLnBrk="1" latinLnBrk="0" hangingPunct="1">
        <a:spcBef>
          <a:spcPct val="20000"/>
        </a:spcBef>
        <a:buFont typeface="맑은 고딕" pitchFamily="50" charset="-127"/>
        <a:buChar char="○"/>
        <a:defRPr sz="1292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13" indent="-263775" algn="l" defTabSz="844078" rtl="0" eaLnBrk="1" latinLnBrk="0" hangingPunct="1">
        <a:spcBef>
          <a:spcPct val="20000"/>
        </a:spcBef>
        <a:buFont typeface="맑은 고딕" pitchFamily="50" charset="-127"/>
        <a:buChar char="­"/>
        <a:defRPr sz="1108" kern="1200">
          <a:solidFill>
            <a:schemeClr val="tx1"/>
          </a:solidFill>
          <a:latin typeface="+mn-lt"/>
          <a:ea typeface="+mn-ea"/>
          <a:cs typeface="+mn-cs"/>
        </a:defRPr>
      </a:lvl2pPr>
      <a:lvl3pPr marL="1055097" indent="-211020" algn="l" defTabSz="844078" rtl="0" eaLnBrk="1" latinLnBrk="1" hangingPunct="1">
        <a:spcBef>
          <a:spcPct val="20000"/>
        </a:spcBef>
        <a:buFont typeface="Arial" pitchFamily="34" charset="0"/>
        <a:buChar char="•"/>
        <a:defRPr sz="2215" kern="1200">
          <a:solidFill>
            <a:schemeClr val="tx1"/>
          </a:solidFill>
          <a:latin typeface="+mn-lt"/>
          <a:ea typeface="+mn-ea"/>
          <a:cs typeface="+mn-cs"/>
        </a:defRPr>
      </a:lvl3pPr>
      <a:lvl4pPr marL="1477136" indent="-211020" algn="l" defTabSz="844078" rtl="0" eaLnBrk="1" latinLnBrk="1" hangingPunct="1">
        <a:spcBef>
          <a:spcPct val="20000"/>
        </a:spcBef>
        <a:buFont typeface="Arial" pitchFamily="34" charset="0"/>
        <a:buChar char="–"/>
        <a:defRPr sz="1846" kern="1200">
          <a:solidFill>
            <a:schemeClr val="tx1"/>
          </a:solidFill>
          <a:latin typeface="+mn-lt"/>
          <a:ea typeface="+mn-ea"/>
          <a:cs typeface="+mn-cs"/>
        </a:defRPr>
      </a:lvl4pPr>
      <a:lvl5pPr marL="1899175" indent="-211020" algn="l" defTabSz="844078" rtl="0" eaLnBrk="1" latinLnBrk="1" hangingPunct="1">
        <a:spcBef>
          <a:spcPct val="20000"/>
        </a:spcBef>
        <a:buFont typeface="Arial" pitchFamily="34" charset="0"/>
        <a:buChar char="»"/>
        <a:defRPr sz="1846" kern="1200">
          <a:solidFill>
            <a:schemeClr val="tx1"/>
          </a:solidFill>
          <a:latin typeface="+mn-lt"/>
          <a:ea typeface="+mn-ea"/>
          <a:cs typeface="+mn-cs"/>
        </a:defRPr>
      </a:lvl5pPr>
      <a:lvl6pPr marL="2321213" indent="-211020" algn="l" defTabSz="844078" rtl="0" eaLnBrk="1" latinLnBrk="1" hangingPunct="1">
        <a:spcBef>
          <a:spcPct val="20000"/>
        </a:spcBef>
        <a:buFont typeface="Arial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6pPr>
      <a:lvl7pPr marL="2743253" indent="-211020" algn="l" defTabSz="844078" rtl="0" eaLnBrk="1" latinLnBrk="1" hangingPunct="1">
        <a:spcBef>
          <a:spcPct val="20000"/>
        </a:spcBef>
        <a:buFont typeface="Arial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7pPr>
      <a:lvl8pPr marL="3165291" indent="-211020" algn="l" defTabSz="844078" rtl="0" eaLnBrk="1" latinLnBrk="1" hangingPunct="1">
        <a:spcBef>
          <a:spcPct val="20000"/>
        </a:spcBef>
        <a:buFont typeface="Arial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8pPr>
      <a:lvl9pPr marL="3587330" indent="-211020" algn="l" defTabSz="844078" rtl="0" eaLnBrk="1" latinLnBrk="1" hangingPunct="1">
        <a:spcBef>
          <a:spcPct val="20000"/>
        </a:spcBef>
        <a:buFont typeface="Arial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844078" rtl="0" eaLnBrk="1" latinLnBrk="1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39" algn="l" defTabSz="844078" rtl="0" eaLnBrk="1" latinLnBrk="1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78" algn="l" defTabSz="844078" rtl="0" eaLnBrk="1" latinLnBrk="1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17" algn="l" defTabSz="844078" rtl="0" eaLnBrk="1" latinLnBrk="1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55" algn="l" defTabSz="844078" rtl="0" eaLnBrk="1" latinLnBrk="1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195" algn="l" defTabSz="844078" rtl="0" eaLnBrk="1" latinLnBrk="1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33" algn="l" defTabSz="844078" rtl="0" eaLnBrk="1" latinLnBrk="1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72" algn="l" defTabSz="844078" rtl="0" eaLnBrk="1" latinLnBrk="1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11" algn="l" defTabSz="844078" rtl="0" eaLnBrk="1" latinLnBrk="1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6.wdp"/><Relationship Id="rId18" Type="http://schemas.openxmlformats.org/officeDocument/2006/relationships/image" Target="../media/image14.png"/><Relationship Id="rId26" Type="http://schemas.openxmlformats.org/officeDocument/2006/relationships/image" Target="../media/image18.png"/><Relationship Id="rId3" Type="http://schemas.microsoft.com/office/2007/relationships/hdphoto" Target="../media/hdphoto1.wdp"/><Relationship Id="rId21" Type="http://schemas.microsoft.com/office/2007/relationships/hdphoto" Target="../media/hdphoto10.wdp"/><Relationship Id="rId7" Type="http://schemas.microsoft.com/office/2007/relationships/hdphoto" Target="../media/hdphoto3.wdp"/><Relationship Id="rId12" Type="http://schemas.openxmlformats.org/officeDocument/2006/relationships/image" Target="../media/image11.png"/><Relationship Id="rId17" Type="http://schemas.microsoft.com/office/2007/relationships/hdphoto" Target="../media/hdphoto8.wdp"/><Relationship Id="rId25" Type="http://schemas.microsoft.com/office/2007/relationships/hdphoto" Target="../media/hdphoto12.wdp"/><Relationship Id="rId2" Type="http://schemas.openxmlformats.org/officeDocument/2006/relationships/image" Target="../media/image6.png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29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microsoft.com/office/2007/relationships/hdphoto" Target="../media/hdphoto5.wdp"/><Relationship Id="rId24" Type="http://schemas.openxmlformats.org/officeDocument/2006/relationships/image" Target="../media/image17.png"/><Relationship Id="rId5" Type="http://schemas.microsoft.com/office/2007/relationships/hdphoto" Target="../media/hdphoto2.wdp"/><Relationship Id="rId15" Type="http://schemas.microsoft.com/office/2007/relationships/hdphoto" Target="../media/hdphoto7.wdp"/><Relationship Id="rId23" Type="http://schemas.microsoft.com/office/2007/relationships/hdphoto" Target="../media/hdphoto11.wdp"/><Relationship Id="rId28" Type="http://schemas.openxmlformats.org/officeDocument/2006/relationships/image" Target="../media/image19.jpeg"/><Relationship Id="rId10" Type="http://schemas.openxmlformats.org/officeDocument/2006/relationships/image" Target="../media/image10.png"/><Relationship Id="rId19" Type="http://schemas.microsoft.com/office/2007/relationships/hdphoto" Target="../media/hdphoto9.wdp"/><Relationship Id="rId4" Type="http://schemas.openxmlformats.org/officeDocument/2006/relationships/image" Target="../media/image7.png"/><Relationship Id="rId9" Type="http://schemas.microsoft.com/office/2007/relationships/hdphoto" Target="../media/hdphoto4.wdp"/><Relationship Id="rId14" Type="http://schemas.openxmlformats.org/officeDocument/2006/relationships/image" Target="../media/image12.png"/><Relationship Id="rId22" Type="http://schemas.openxmlformats.org/officeDocument/2006/relationships/image" Target="../media/image16.png"/><Relationship Id="rId27" Type="http://schemas.microsoft.com/office/2007/relationships/hdphoto" Target="../media/hdphoto1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/>
          <p:cNvSpPr txBox="1">
            <a:spLocks/>
          </p:cNvSpPr>
          <p:nvPr/>
        </p:nvSpPr>
        <p:spPr>
          <a:xfrm>
            <a:off x="174567" y="535093"/>
            <a:ext cx="9603353" cy="5188374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30000"/>
              </a:lnSpc>
              <a:spcBef>
                <a:spcPts val="100"/>
              </a:spcBef>
              <a:spcAft>
                <a:spcPts val="100"/>
              </a:spcAft>
            </a:pPr>
            <a:r>
              <a:rPr lang="ko-KR" altLang="en-US">
                <a:solidFill>
                  <a:prstClr val="black"/>
                </a:solidFill>
                <a:latin typeface="Trebuchet MS" panose="020B0603020202020204" pitchFamily="34" charset="0"/>
              </a:rPr>
              <a:t>웹캠 수신하는 방법</a:t>
            </a:r>
            <a:endParaRPr lang="en-US" altLang="ko-KR">
              <a:solidFill>
                <a:prstClr val="black"/>
              </a:solidFill>
              <a:latin typeface="Trebuchet MS" panose="020B0603020202020204" pitchFamily="34" charset="0"/>
            </a:endParaRPr>
          </a:p>
          <a:p>
            <a:pPr marL="514350" indent="-514350" algn="just">
              <a:lnSpc>
                <a:spcPct val="130000"/>
              </a:lnSpc>
              <a:spcBef>
                <a:spcPts val="100"/>
              </a:spcBef>
              <a:spcAft>
                <a:spcPts val="100"/>
              </a:spcAft>
              <a:buAutoNum type="arabicParenR"/>
            </a:pPr>
            <a:r>
              <a:rPr lang="ko-KR" altLang="en-US" sz="2400" b="0">
                <a:solidFill>
                  <a:prstClr val="black"/>
                </a:solidFill>
                <a:latin typeface="Trebuchet MS" panose="020B0603020202020204" pitchFamily="34" charset="0"/>
              </a:rPr>
              <a:t>화면 우측 하단 </a:t>
            </a:r>
            <a:r>
              <a:rPr lang="en-US" altLang="ko-KR" sz="2400" b="0">
                <a:solidFill>
                  <a:prstClr val="black"/>
                </a:solidFill>
                <a:latin typeface="Trebuchet MS" panose="020B0603020202020204" pitchFamily="34" charset="0"/>
              </a:rPr>
              <a:t>^</a:t>
            </a:r>
            <a:r>
              <a:rPr lang="ko-KR" altLang="en-US" sz="2400" b="0">
                <a:solidFill>
                  <a:prstClr val="black"/>
                </a:solidFill>
                <a:latin typeface="Trebuchet MS" panose="020B0603020202020204" pitchFamily="34" charset="0"/>
              </a:rPr>
              <a:t>표시 클릭</a:t>
            </a:r>
            <a:endParaRPr lang="en-US" altLang="ko-KR" sz="2400" b="0">
              <a:solidFill>
                <a:prstClr val="black"/>
              </a:solidFill>
              <a:latin typeface="Trebuchet MS" panose="020B0603020202020204" pitchFamily="34" charset="0"/>
            </a:endParaRPr>
          </a:p>
          <a:p>
            <a:pPr marL="514350" indent="-514350" algn="just">
              <a:lnSpc>
                <a:spcPct val="130000"/>
              </a:lnSpc>
              <a:spcBef>
                <a:spcPts val="100"/>
              </a:spcBef>
              <a:spcAft>
                <a:spcPts val="100"/>
              </a:spcAft>
              <a:buAutoNum type="arabicParenR"/>
            </a:pPr>
            <a:r>
              <a:rPr lang="en-US" altLang="ko-KR" sz="2400" b="0">
                <a:solidFill>
                  <a:prstClr val="black"/>
                </a:solidFill>
                <a:latin typeface="Trebuchet MS" panose="020B0603020202020204" pitchFamily="34" charset="0"/>
              </a:rPr>
              <a:t>Saferzone(</a:t>
            </a:r>
            <a:r>
              <a:rPr lang="ko-KR" altLang="en-US" sz="2400" b="0">
                <a:solidFill>
                  <a:prstClr val="black"/>
                </a:solidFill>
                <a:latin typeface="Trebuchet MS" panose="020B0603020202020204" pitchFamily="34" charset="0"/>
              </a:rPr>
              <a:t>파란색 원모양</a:t>
            </a:r>
            <a:r>
              <a:rPr lang="en-US" altLang="ko-KR" sz="2400" b="0">
                <a:solidFill>
                  <a:prstClr val="black"/>
                </a:solidFill>
                <a:latin typeface="Trebuchet MS" panose="020B0603020202020204" pitchFamily="34" charset="0"/>
              </a:rPr>
              <a:t>) </a:t>
            </a:r>
            <a:r>
              <a:rPr lang="ko-KR" altLang="en-US" sz="2400" b="0">
                <a:solidFill>
                  <a:prstClr val="black"/>
                </a:solidFill>
                <a:latin typeface="Trebuchet MS" panose="020B0603020202020204" pitchFamily="34" charset="0"/>
              </a:rPr>
              <a:t>아이콘 마우스 우클릭 후 정책 수신</a:t>
            </a:r>
            <a:endParaRPr lang="en-US" altLang="ko-KR" sz="2400" b="0">
              <a:solidFill>
                <a:prstClr val="black"/>
              </a:solidFill>
              <a:latin typeface="Trebuchet MS" panose="020B0603020202020204" pitchFamily="34" charset="0"/>
            </a:endParaRPr>
          </a:p>
          <a:p>
            <a:pPr marL="514350" indent="-514350" algn="just">
              <a:lnSpc>
                <a:spcPct val="130000"/>
              </a:lnSpc>
              <a:spcBef>
                <a:spcPts val="100"/>
              </a:spcBef>
              <a:spcAft>
                <a:spcPts val="100"/>
              </a:spcAft>
              <a:buAutoNum type="arabicParenR"/>
            </a:pPr>
            <a:r>
              <a:rPr lang="ko-KR" altLang="en-US" sz="2400" b="0">
                <a:solidFill>
                  <a:prstClr val="black"/>
                </a:solidFill>
                <a:latin typeface="Trebuchet MS" panose="020B0603020202020204" pitchFamily="34" charset="0"/>
              </a:rPr>
              <a:t>팀즈 내 상단 카메라 </a:t>
            </a:r>
            <a:r>
              <a:rPr lang="en-US" altLang="ko-KR" sz="2400" b="0">
                <a:solidFill>
                  <a:prstClr val="black"/>
                </a:solidFill>
                <a:latin typeface="Trebuchet MS" panose="020B0603020202020204" pitchFamily="34" charset="0"/>
              </a:rPr>
              <a:t>on </a:t>
            </a:r>
            <a:r>
              <a:rPr lang="ko-KR" altLang="en-US" sz="2400" b="0">
                <a:solidFill>
                  <a:prstClr val="black"/>
                </a:solidFill>
                <a:latin typeface="Trebuchet MS" panose="020B0603020202020204" pitchFamily="34" charset="0"/>
              </a:rPr>
              <a:t>확인</a:t>
            </a:r>
            <a:endParaRPr lang="ko-KR" altLang="en-US" sz="2400" b="0" dirty="0">
              <a:solidFill>
                <a:prstClr val="black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32968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 Box 5"/>
          <p:cNvSpPr txBox="1">
            <a:spLocks noChangeArrowheads="1"/>
          </p:cNvSpPr>
          <p:nvPr/>
        </p:nvSpPr>
        <p:spPr bwMode="auto">
          <a:xfrm>
            <a:off x="255571" y="240249"/>
            <a:ext cx="6041712" cy="400110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lvl="0" defTabSz="914400">
              <a:spcBef>
                <a:spcPct val="30000"/>
              </a:spcBef>
              <a:defRPr/>
            </a:pPr>
            <a:r>
              <a:rPr lang="en-US" altLang="ko-KR" sz="2000" b="1" dirty="0">
                <a:latin typeface="Trebuchet MS" panose="020B0603020202020204" pitchFamily="34" charset="0"/>
                <a:sym typeface="Wingdings" pitchFamily="2" charset="2"/>
              </a:rPr>
              <a:t>2. </a:t>
            </a:r>
            <a:r>
              <a:rPr lang="ko-KR" altLang="en-US" sz="2000" b="1" dirty="0">
                <a:latin typeface="Trebuchet MS" panose="020B0603020202020204" pitchFamily="34" charset="0"/>
                <a:sym typeface="Wingdings" pitchFamily="2" charset="2"/>
              </a:rPr>
              <a:t>당사현황 공유</a:t>
            </a:r>
            <a:endParaRPr lang="ko-KR" altLang="en-US" sz="1200" b="1" dirty="0">
              <a:solidFill>
                <a:schemeClr val="tx1">
                  <a:lumMod val="50000"/>
                  <a:lumOff val="50000"/>
                </a:schemeClr>
              </a:solidFill>
              <a:latin typeface="Trebuchet MS" panose="020B0603020202020204" pitchFamily="34" charset="0"/>
              <a:sym typeface="Wingdings" pitchFamily="2" charset="2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98042" y="887383"/>
            <a:ext cx="9356515" cy="37388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defTabSz="914400" latinLnBrk="1">
              <a:lnSpc>
                <a:spcPct val="150000"/>
              </a:lnSpc>
              <a:defRPr/>
            </a:pPr>
            <a:r>
              <a:rPr lang="en-US" altLang="ko-KR" sz="1400" b="1" dirty="0">
                <a:solidFill>
                  <a:prstClr val="black"/>
                </a:solidFill>
                <a:latin typeface="+mj-ea"/>
                <a:ea typeface="+mj-ea"/>
              </a:rPr>
              <a:t>2-2. </a:t>
            </a:r>
            <a:r>
              <a:rPr lang="en-US" altLang="ko-KR" sz="1400" b="1" dirty="0" err="1">
                <a:solidFill>
                  <a:prstClr val="black"/>
                </a:solidFill>
                <a:latin typeface="+mj-ea"/>
                <a:ea typeface="+mj-ea"/>
              </a:rPr>
              <a:t>PJT</a:t>
            </a:r>
            <a:r>
              <a:rPr lang="en-US" altLang="ko-KR" sz="1400" b="1" dirty="0">
                <a:solidFill>
                  <a:prstClr val="black"/>
                </a:solidFill>
                <a:latin typeface="+mj-ea"/>
                <a:ea typeface="+mj-ea"/>
              </a:rPr>
              <a:t> </a:t>
            </a:r>
            <a:r>
              <a:rPr lang="ko-KR" altLang="en-US" sz="1400" b="1" dirty="0">
                <a:solidFill>
                  <a:prstClr val="black"/>
                </a:solidFill>
                <a:latin typeface="+mj-ea"/>
                <a:ea typeface="+mj-ea"/>
              </a:rPr>
              <a:t>위험작업에 대한 의견 공유</a:t>
            </a:r>
            <a:endParaRPr lang="en-US" altLang="ko-KR" sz="1400" b="1" dirty="0">
              <a:solidFill>
                <a:prstClr val="black"/>
              </a:solidFill>
              <a:latin typeface="+mj-ea"/>
              <a:ea typeface="+mj-ea"/>
            </a:endParaRPr>
          </a:p>
        </p:txBody>
      </p:sp>
      <p:graphicFrame>
        <p:nvGraphicFramePr>
          <p:cNvPr id="4" name="표 3"/>
          <p:cNvGraphicFramePr>
            <a:graphicFrameLocks noGrp="1"/>
          </p:cNvGraphicFramePr>
          <p:nvPr/>
        </p:nvGraphicFramePr>
        <p:xfrm>
          <a:off x="647722" y="1423851"/>
          <a:ext cx="8706129" cy="4855397"/>
        </p:xfrm>
        <a:graphic>
          <a:graphicData uri="http://schemas.openxmlformats.org/drawingml/2006/table">
            <a:tbl>
              <a:tblPr/>
              <a:tblGrid>
                <a:gridCol w="1002144">
                  <a:extLst>
                    <a:ext uri="{9D8B030D-6E8A-4147-A177-3AD203B41FA5}">
                      <a16:colId xmlns:a16="http://schemas.microsoft.com/office/drawing/2014/main" val="3327921305"/>
                    </a:ext>
                  </a:extLst>
                </a:gridCol>
                <a:gridCol w="7703985">
                  <a:extLst>
                    <a:ext uri="{9D8B030D-6E8A-4147-A177-3AD203B41FA5}">
                      <a16:colId xmlns:a16="http://schemas.microsoft.com/office/drawing/2014/main" val="3398376992"/>
                    </a:ext>
                  </a:extLst>
                </a:gridCol>
              </a:tblGrid>
              <a:tr h="418034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구분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SEC</a:t>
                      </a:r>
                      <a:r>
                        <a:rPr lang="en-US" altLang="ko-KR" sz="12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ko-KR" altLang="en-US" sz="1200" b="1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천안</a:t>
                      </a:r>
                      <a:r>
                        <a:rPr lang="ko-KR" alt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현장</a:t>
                      </a:r>
                      <a:r>
                        <a:rPr lang="ko-KR" altLang="en-US" sz="12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위험 작업</a:t>
                      </a:r>
                      <a:endParaRPr lang="ko-KR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159014"/>
                  </a:ext>
                </a:extLst>
              </a:tr>
              <a:tr h="2888237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작업계획도</a:t>
                      </a:r>
                      <a:br>
                        <a:rPr lang="ko-KR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&amp;</a:t>
                      </a:r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사진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547569"/>
                  </a:ext>
                </a:extLst>
              </a:tr>
              <a:tr h="774563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위험요소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1. STK</a:t>
                      </a:r>
                      <a:r>
                        <a:rPr lang="en-US" altLang="ko-KR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ko-KR" altLang="en-US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내부 협소공간으로 인해 </a:t>
                      </a:r>
                      <a:r>
                        <a:rPr lang="en-US" altLang="ko-KR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A</a:t>
                      </a:r>
                      <a:r>
                        <a:rPr lang="ko-KR" altLang="en-US" sz="11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형발판</a:t>
                      </a:r>
                      <a:r>
                        <a:rPr lang="ko-KR" altLang="en-US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및 </a:t>
                      </a:r>
                      <a:r>
                        <a:rPr lang="ko-KR" altLang="en-US" sz="11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말비계</a:t>
                      </a:r>
                      <a:r>
                        <a:rPr lang="ko-KR" altLang="en-US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사용 작업 시 낙하 및 추락 위험</a:t>
                      </a:r>
                      <a:r>
                        <a:rPr lang="en-US" altLang="ko-KR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레일 상부 지지 어려움 등</a:t>
                      </a:r>
                      <a:r>
                        <a:rPr lang="en-US" altLang="ko-KR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</a:p>
                    <a:p>
                      <a:pPr algn="l" fontAlgn="ctr"/>
                      <a:r>
                        <a:rPr lang="en-US" altLang="ko-KR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2. </a:t>
                      </a:r>
                      <a:r>
                        <a:rPr lang="ko-KR" altLang="en-US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하부 </a:t>
                      </a:r>
                      <a:r>
                        <a:rPr lang="en-US" altLang="ko-KR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Profile </a:t>
                      </a:r>
                      <a:r>
                        <a:rPr lang="ko-KR" altLang="en-US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밟고 작업 시 낙하 및 추락 위험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8309095"/>
                  </a:ext>
                </a:extLst>
              </a:tr>
              <a:tr h="774563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안전대책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1.</a:t>
                      </a:r>
                      <a:r>
                        <a:rPr lang="en-US" altLang="ko-KR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ko-KR" altLang="en-US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근로자 안전교육 실시 및 </a:t>
                      </a:r>
                      <a:r>
                        <a:rPr lang="en-US" altLang="ko-KR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STK </a:t>
                      </a:r>
                      <a:r>
                        <a:rPr lang="ko-KR" altLang="en-US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상부 </a:t>
                      </a:r>
                      <a:r>
                        <a:rPr lang="ko-KR" altLang="en-US" sz="11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개인생명줄</a:t>
                      </a:r>
                      <a:r>
                        <a:rPr lang="ko-KR" altLang="en-US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이용한 </a:t>
                      </a:r>
                      <a:r>
                        <a:rPr lang="ko-KR" altLang="en-US" sz="11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안전고리</a:t>
                      </a:r>
                      <a:r>
                        <a:rPr lang="ko-KR" altLang="en-US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체결 수시 확인</a:t>
                      </a:r>
                      <a:endParaRPr lang="en-US" altLang="ko-KR" sz="1100" b="0" i="0" u="none" strike="noStrike" baseline="0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algn="l" fontAlgn="ctr"/>
                      <a:r>
                        <a:rPr lang="en-US" altLang="ko-KR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2. </a:t>
                      </a:r>
                      <a:r>
                        <a:rPr lang="ko-KR" altLang="en-US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전용 </a:t>
                      </a:r>
                      <a:r>
                        <a:rPr lang="ko-KR" altLang="en-US" sz="11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작업발판</a:t>
                      </a:r>
                      <a:r>
                        <a:rPr lang="ko-KR" altLang="en-US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제작 및 </a:t>
                      </a:r>
                      <a:r>
                        <a:rPr lang="en-US" altLang="ko-KR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</a:t>
                      </a:r>
                      <a:r>
                        <a:rPr lang="ko-KR" altLang="en-US" sz="11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점지지</a:t>
                      </a:r>
                      <a:r>
                        <a:rPr lang="ko-KR" altLang="en-US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확인</a:t>
                      </a:r>
                      <a:endParaRPr lang="en-US" altLang="ko-KR" sz="1100" b="0" i="0" u="none" strike="noStrike" baseline="0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algn="l" fontAlgn="ctr"/>
                      <a:r>
                        <a:rPr lang="en-US" altLang="ko-KR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3. </a:t>
                      </a:r>
                      <a:r>
                        <a:rPr lang="ko-KR" altLang="en-US" sz="11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공도구</a:t>
                      </a:r>
                      <a:r>
                        <a:rPr lang="ko-KR" altLang="en-US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ko-KR" altLang="en-US" sz="11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이탈방지끈</a:t>
                      </a:r>
                      <a:r>
                        <a:rPr lang="ko-KR" altLang="en-US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ko-KR" altLang="en-US" sz="11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체결상태</a:t>
                      </a:r>
                      <a:r>
                        <a:rPr lang="ko-KR" altLang="en-US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확인</a:t>
                      </a:r>
                      <a:r>
                        <a:rPr lang="en-US" altLang="ko-KR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11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창상위험</a:t>
                      </a:r>
                      <a:r>
                        <a:rPr lang="ko-KR" altLang="en-US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ko-KR" altLang="en-US" sz="11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공도구</a:t>
                      </a:r>
                      <a:r>
                        <a:rPr lang="ko-KR" altLang="en-US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스프링 재질 금지</a:t>
                      </a:r>
                      <a:r>
                        <a:rPr lang="en-US" altLang="ko-KR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2027660"/>
                  </a:ext>
                </a:extLst>
              </a:tr>
            </a:tbl>
          </a:graphicData>
        </a:graphic>
      </p:graphicFrame>
      <p:sp>
        <p:nvSpPr>
          <p:cNvPr id="20" name="TextBox 286"/>
          <p:cNvSpPr txBox="1"/>
          <p:nvPr/>
        </p:nvSpPr>
        <p:spPr>
          <a:xfrm>
            <a:off x="1753068" y="4177694"/>
            <a:ext cx="1657373" cy="303566"/>
          </a:xfrm>
          <a:prstGeom prst="rect">
            <a:avLst/>
          </a:prstGeom>
          <a:solidFill>
            <a:schemeClr val="lt1"/>
          </a:solidFill>
          <a:ln w="9525" cmpd="sng">
            <a:solidFill>
              <a:schemeClr val="lt1">
                <a:shade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100" dirty="0"/>
              <a:t>※ A</a:t>
            </a:r>
            <a:r>
              <a:rPr lang="ko-KR" altLang="en-US" sz="1100" dirty="0"/>
              <a:t>형 사다리 사용 예시</a:t>
            </a:r>
          </a:p>
        </p:txBody>
      </p:sp>
      <p:sp>
        <p:nvSpPr>
          <p:cNvPr id="21" name="TextBox 288"/>
          <p:cNvSpPr txBox="1"/>
          <p:nvPr/>
        </p:nvSpPr>
        <p:spPr>
          <a:xfrm>
            <a:off x="3645229" y="4210738"/>
            <a:ext cx="2013441" cy="279982"/>
          </a:xfrm>
          <a:prstGeom prst="rect">
            <a:avLst/>
          </a:prstGeom>
          <a:solidFill>
            <a:schemeClr val="lt1"/>
          </a:solidFill>
          <a:ln w="9525" cmpd="sng">
            <a:solidFill>
              <a:schemeClr val="lt1">
                <a:shade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100" dirty="0"/>
              <a:t>※ </a:t>
            </a:r>
            <a:r>
              <a:rPr lang="ko-KR" altLang="en-US" sz="1100" dirty="0"/>
              <a:t>말비계사다리 사용 예시</a:t>
            </a:r>
          </a:p>
        </p:txBody>
      </p:sp>
      <p:grpSp>
        <p:nvGrpSpPr>
          <p:cNvPr id="22" name="그룹 21"/>
          <p:cNvGrpSpPr/>
          <p:nvPr/>
        </p:nvGrpSpPr>
        <p:grpSpPr>
          <a:xfrm>
            <a:off x="3338937" y="1944550"/>
            <a:ext cx="1860978" cy="2161265"/>
            <a:chOff x="-2823958" y="0"/>
            <a:chExt cx="15611864" cy="19095721"/>
          </a:xfrm>
        </p:grpSpPr>
        <p:pic>
          <p:nvPicPr>
            <p:cNvPr id="45" name="그림 44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179" b="92479" l="27167" r="718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823958" y="5196757"/>
              <a:ext cx="9563339" cy="8903603"/>
            </a:xfrm>
            <a:prstGeom prst="rect">
              <a:avLst/>
            </a:prstGeom>
          </p:spPr>
        </p:pic>
        <p:pic>
          <p:nvPicPr>
            <p:cNvPr id="46" name="그림 45">
              <a:extLst>
                <a:ext uri="{FF2B5EF4-FFF2-40B4-BE49-F238E27FC236}">
                  <a16:creationId xmlns:a16="http://schemas.microsoft.com/office/drawing/2014/main" id="{00000000-0008-0000-0400-0000570000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996" b="95609" l="2436" r="96848"/>
                      </a14:imgEffect>
                    </a14:imgLayer>
                  </a14:imgProps>
                </a:ext>
              </a:extLst>
            </a:blip>
            <a:srcRect l="2661" t="3935" r="3448" b="6378"/>
            <a:stretch/>
          </p:blipFill>
          <p:spPr>
            <a:xfrm rot="19869711">
              <a:off x="-155796" y="0"/>
              <a:ext cx="12943702" cy="8688015"/>
            </a:xfrm>
            <a:prstGeom prst="rect">
              <a:avLst/>
            </a:prstGeom>
          </p:spPr>
        </p:pic>
        <p:pic>
          <p:nvPicPr>
            <p:cNvPr id="48" name="그림 4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90" b="89911" l="9983" r="9331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67" t="14404" r="6416" b="20177"/>
            <a:stretch/>
          </p:blipFill>
          <p:spPr>
            <a:xfrm>
              <a:off x="-2450083" y="13058458"/>
              <a:ext cx="8763102" cy="6037263"/>
            </a:xfrm>
            <a:prstGeom prst="rect">
              <a:avLst/>
            </a:prstGeom>
          </p:spPr>
        </p:pic>
      </p:grpSp>
      <p:grpSp>
        <p:nvGrpSpPr>
          <p:cNvPr id="35" name="그룹 34"/>
          <p:cNvGrpSpPr/>
          <p:nvPr/>
        </p:nvGrpSpPr>
        <p:grpSpPr>
          <a:xfrm>
            <a:off x="4651950" y="2517099"/>
            <a:ext cx="712526" cy="944933"/>
            <a:chOff x="-177368" y="5395298"/>
            <a:chExt cx="5059684" cy="7315200"/>
          </a:xfrm>
        </p:grpSpPr>
        <p:pic>
          <p:nvPicPr>
            <p:cNvPr id="43" name="그림 42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667" b="90000" l="19667" r="791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76" t="5293" r="17997" b="6518"/>
            <a:stretch/>
          </p:blipFill>
          <p:spPr>
            <a:xfrm>
              <a:off x="-25192" y="5700096"/>
              <a:ext cx="4785360" cy="7010402"/>
            </a:xfrm>
            <a:prstGeom prst="rect">
              <a:avLst/>
            </a:prstGeom>
          </p:spPr>
        </p:pic>
        <p:pic>
          <p:nvPicPr>
            <p:cNvPr id="44" name="그림 43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1" t="10147" r="42480" b="51575"/>
            <a:stretch/>
          </p:blipFill>
          <p:spPr>
            <a:xfrm>
              <a:off x="-177368" y="5395298"/>
              <a:ext cx="5059684" cy="2529837"/>
            </a:xfrm>
            <a:prstGeom prst="rect">
              <a:avLst/>
            </a:prstGeom>
          </p:spPr>
        </p:pic>
      </p:grpSp>
      <p:pic>
        <p:nvPicPr>
          <p:cNvPr id="36" name="그림 35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90" b="89911" l="9983" r="933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67" t="14404" r="6416" b="20177"/>
          <a:stretch/>
        </p:blipFill>
        <p:spPr>
          <a:xfrm>
            <a:off x="4455359" y="3391490"/>
            <a:ext cx="1056504" cy="714325"/>
          </a:xfrm>
          <a:prstGeom prst="rect">
            <a:avLst/>
          </a:prstGeom>
        </p:spPr>
      </p:pic>
      <p:pic>
        <p:nvPicPr>
          <p:cNvPr id="39" name="그림 38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7667" b="92667" l="24667" r="75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491" y="3167116"/>
            <a:ext cx="1048052" cy="922356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40" name="그림 39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28167" l="31667" r="6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503" y="3147054"/>
            <a:ext cx="1056504" cy="919513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id="{00000000-0008-0000-0400-00005700000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96" b="95609" l="2436" r="96848"/>
                    </a14:imgEffect>
                  </a14:imgLayer>
                </a14:imgProps>
              </a:ext>
            </a:extLst>
          </a:blip>
          <a:srcRect l="2661" t="3935" r="3448" b="6378"/>
          <a:stretch/>
        </p:blipFill>
        <p:spPr>
          <a:xfrm rot="19815766">
            <a:off x="4316751" y="1975457"/>
            <a:ext cx="1393204" cy="916970"/>
          </a:xfrm>
          <a:prstGeom prst="rect">
            <a:avLst/>
          </a:prstGeom>
        </p:spPr>
      </p:pic>
      <p:grpSp>
        <p:nvGrpSpPr>
          <p:cNvPr id="24" name="그룹 23"/>
          <p:cNvGrpSpPr/>
          <p:nvPr/>
        </p:nvGrpSpPr>
        <p:grpSpPr>
          <a:xfrm>
            <a:off x="1903064" y="2037276"/>
            <a:ext cx="1729194" cy="2080132"/>
            <a:chOff x="116242" y="91450"/>
            <a:chExt cx="15859400" cy="19629120"/>
          </a:xfrm>
        </p:grpSpPr>
        <p:pic>
          <p:nvPicPr>
            <p:cNvPr id="25" name="그림 24">
              <a:extLst>
                <a:ext uri="{FF2B5EF4-FFF2-40B4-BE49-F238E27FC236}">
                  <a16:creationId xmlns:a16="http://schemas.microsoft.com/office/drawing/2014/main" id="{00000000-0008-0000-0400-0000570000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996" b="95609" l="2436" r="96848"/>
                      </a14:imgEffect>
                    </a14:imgLayer>
                  </a14:imgProps>
                </a:ext>
              </a:extLst>
            </a:blip>
            <a:srcRect l="2661" t="3935" r="3448" b="6378"/>
            <a:stretch/>
          </p:blipFill>
          <p:spPr>
            <a:xfrm rot="19920586">
              <a:off x="116242" y="91450"/>
              <a:ext cx="12545258" cy="8302336"/>
            </a:xfrm>
            <a:prstGeom prst="rect">
              <a:avLst/>
            </a:prstGeom>
          </p:spPr>
        </p:pic>
        <p:grpSp>
          <p:nvGrpSpPr>
            <p:cNvPr id="26" name="그룹 25"/>
            <p:cNvGrpSpPr/>
            <p:nvPr/>
          </p:nvGrpSpPr>
          <p:grpSpPr>
            <a:xfrm>
              <a:off x="2414957" y="4955464"/>
              <a:ext cx="13560685" cy="14765106"/>
              <a:chOff x="2414956" y="4955463"/>
              <a:chExt cx="11475714" cy="13258801"/>
            </a:xfrm>
          </p:grpSpPr>
          <p:grpSp>
            <p:nvGrpSpPr>
              <p:cNvPr id="27" name="그룹 26"/>
              <p:cNvGrpSpPr/>
              <p:nvPr/>
            </p:nvGrpSpPr>
            <p:grpSpPr>
              <a:xfrm>
                <a:off x="2414956" y="4955463"/>
                <a:ext cx="7787639" cy="13258801"/>
                <a:chOff x="2414956" y="4955463"/>
                <a:chExt cx="7619999" cy="12374880"/>
              </a:xfrm>
            </p:grpSpPr>
            <p:pic>
              <p:nvPicPr>
                <p:cNvPr id="31" name="그림 30"/>
                <p:cNvPicPr>
                  <a:picLocks noChangeAspect="1"/>
                </p:cNvPicPr>
                <p:nvPr/>
              </p:nvPicPr>
              <p:blipFill>
                <a:blip r:embed="rId18" cstate="print">
                  <a:extLst>
                    <a:ext uri="{BEBA8EAE-BF5A-486C-A8C5-ECC9F3942E4B}">
                      <a14:imgProps xmlns:a14="http://schemas.microsoft.com/office/drawing/2010/main">
                        <a14:imgLayer r:embed="rId19">
                          <a14:imgEffect>
                            <a14:backgroundRemoval t="4000" b="9475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14956" y="9710346"/>
                  <a:ext cx="7619999" cy="7619997"/>
                </a:xfrm>
                <a:prstGeom prst="rect">
                  <a:avLst/>
                </a:prstGeom>
              </p:spPr>
            </p:pic>
            <p:grpSp>
              <p:nvGrpSpPr>
                <p:cNvPr id="32" name="그룹 31"/>
                <p:cNvGrpSpPr/>
                <p:nvPr/>
              </p:nvGrpSpPr>
              <p:grpSpPr>
                <a:xfrm>
                  <a:off x="2750230" y="4955463"/>
                  <a:ext cx="5059681" cy="7315196"/>
                  <a:chOff x="2750230" y="4955463"/>
                  <a:chExt cx="5059681" cy="7315196"/>
                </a:xfrm>
              </p:grpSpPr>
              <p:pic>
                <p:nvPicPr>
                  <p:cNvPr id="33" name="그림 32"/>
                  <p:cNvPicPr>
                    <a:picLocks noChangeAspect="1"/>
                  </p:cNvPicPr>
                  <p:nvPr/>
                </p:nvPicPr>
                <p:blipFill rotWithShape="1">
                  <a:blip r:embed="rId20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21">
                            <a14:imgEffect>
                              <a14:backgroundRemoval t="8667" b="90000" l="19667" r="79167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0776" t="5293" r="17997" b="6518"/>
                  <a:stretch/>
                </p:blipFill>
                <p:spPr>
                  <a:xfrm>
                    <a:off x="2902641" y="5260263"/>
                    <a:ext cx="4785350" cy="7010396"/>
                  </a:xfrm>
                  <a:prstGeom prst="rect">
                    <a:avLst/>
                  </a:prstGeom>
                </p:spPr>
              </p:pic>
              <p:pic>
                <p:nvPicPr>
                  <p:cNvPr id="34" name="그림 33"/>
                  <p:cNvPicPr>
                    <a:picLocks noChangeAspect="1"/>
                  </p:cNvPicPr>
                  <p:nvPr/>
                </p:nvPicPr>
                <p:blipFill rotWithShape="1">
                  <a:blip r:embed="rId22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23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3721" t="10147" r="42480" b="51575"/>
                  <a:stretch/>
                </p:blipFill>
                <p:spPr>
                  <a:xfrm>
                    <a:off x="2750230" y="4955463"/>
                    <a:ext cx="5059681" cy="2529841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28" name="그룹 27"/>
              <p:cNvGrpSpPr/>
              <p:nvPr/>
            </p:nvGrpSpPr>
            <p:grpSpPr>
              <a:xfrm>
                <a:off x="5737270" y="9938936"/>
                <a:ext cx="8153400" cy="7976062"/>
                <a:chOff x="5737270" y="9938936"/>
                <a:chExt cx="7620000" cy="7809807"/>
              </a:xfrm>
              <a:scene3d>
                <a:camera prst="orthographicFront">
                  <a:rot lat="0" lon="10800000" rev="0"/>
                </a:camera>
                <a:lightRig rig="threePt" dir="t"/>
              </a:scene3d>
            </p:grpSpPr>
            <p:pic>
              <p:nvPicPr>
                <p:cNvPr id="29" name="그림 28"/>
                <p:cNvPicPr>
                  <a:picLocks noChangeAspect="1"/>
                </p:cNvPicPr>
                <p:nvPr/>
              </p:nvPicPr>
              <p:blipFill>
                <a:blip r:embed="rId24" cstate="print">
                  <a:extLst>
                    <a:ext uri="{BEBA8EAE-BF5A-486C-A8C5-ECC9F3942E4B}">
                      <a14:imgProps xmlns:a14="http://schemas.microsoft.com/office/drawing/2010/main">
                        <a14:imgLayer r:embed="rId25">
                          <a14:imgEffect>
                            <a14:backgroundRemoval t="27667" b="92667" l="24667" r="755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778832" y="10105190"/>
                  <a:ext cx="7559040" cy="7643553"/>
                </a:xfrm>
                <a:prstGeom prst="rect">
                  <a:avLst/>
                </a:prstGeom>
              </p:spPr>
            </p:pic>
            <p:pic>
              <p:nvPicPr>
                <p:cNvPr id="30" name="그림 29"/>
                <p:cNvPicPr>
                  <a:picLocks noChangeAspect="1"/>
                </p:cNvPicPr>
                <p:nvPr/>
              </p:nvPicPr>
              <p:blipFill>
                <a:blip r:embed="rId26" cstate="print">
                  <a:extLst>
                    <a:ext uri="{BEBA8EAE-BF5A-486C-A8C5-ECC9F3942E4B}">
                      <a14:imgProps xmlns:a14="http://schemas.microsoft.com/office/drawing/2010/main">
                        <a14:imgLayer r:embed="rId27">
                          <a14:imgEffect>
                            <a14:backgroundRemoval t="10000" b="28167" l="31667" r="62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737270" y="9938936"/>
                  <a:ext cx="7620000" cy="7620000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16" name="자유형 15"/>
          <p:cNvSpPr/>
          <p:nvPr/>
        </p:nvSpPr>
        <p:spPr>
          <a:xfrm>
            <a:off x="2625777" y="2573807"/>
            <a:ext cx="325637" cy="423313"/>
          </a:xfrm>
          <a:custGeom>
            <a:avLst/>
            <a:gdLst>
              <a:gd name="connsiteX0" fmla="*/ 0 w 320820"/>
              <a:gd name="connsiteY0" fmla="*/ 417443 h 417443"/>
              <a:gd name="connsiteX1" fmla="*/ 311426 w 320820"/>
              <a:gd name="connsiteY1" fmla="*/ 225287 h 417443"/>
              <a:gd name="connsiteX2" fmla="*/ 258417 w 320820"/>
              <a:gd name="connsiteY2" fmla="*/ 0 h 417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0820" h="417443">
                <a:moveTo>
                  <a:pt x="0" y="417443"/>
                </a:moveTo>
                <a:cubicBezTo>
                  <a:pt x="134178" y="356152"/>
                  <a:pt x="268357" y="294861"/>
                  <a:pt x="311426" y="225287"/>
                </a:cubicBezTo>
                <a:cubicBezTo>
                  <a:pt x="354495" y="155713"/>
                  <a:pt x="234121" y="67365"/>
                  <a:pt x="258417" y="0"/>
                </a:cubicBezTo>
              </a:path>
            </a:pathLst>
          </a:custGeom>
          <a:noFill/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ko-KR" altLang="en-US" sz="1100"/>
          </a:p>
        </p:txBody>
      </p:sp>
      <p:sp>
        <p:nvSpPr>
          <p:cNvPr id="17" name="곱셈 기호 16"/>
          <p:cNvSpPr/>
          <p:nvPr/>
        </p:nvSpPr>
        <p:spPr>
          <a:xfrm>
            <a:off x="2371549" y="2771355"/>
            <a:ext cx="300537" cy="335579"/>
          </a:xfrm>
          <a:prstGeom prst="mathMultiply">
            <a:avLst/>
          </a:prstGeom>
          <a:solidFill>
            <a:srgbClr val="FFFF0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ko-KR" altLang="en-US" sz="1100"/>
          </a:p>
        </p:txBody>
      </p:sp>
      <p:sp>
        <p:nvSpPr>
          <p:cNvPr id="18" name="곱셈 기호 17"/>
          <p:cNvSpPr/>
          <p:nvPr/>
        </p:nvSpPr>
        <p:spPr>
          <a:xfrm>
            <a:off x="4842804" y="2750621"/>
            <a:ext cx="300537" cy="335579"/>
          </a:xfrm>
          <a:prstGeom prst="mathMultiply">
            <a:avLst/>
          </a:prstGeom>
          <a:solidFill>
            <a:srgbClr val="FFFF0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ko-KR" altLang="en-US" sz="1100"/>
          </a:p>
        </p:txBody>
      </p:sp>
      <p:sp>
        <p:nvSpPr>
          <p:cNvPr id="19" name="자유형 18"/>
          <p:cNvSpPr/>
          <p:nvPr/>
        </p:nvSpPr>
        <p:spPr>
          <a:xfrm>
            <a:off x="5095306" y="2493176"/>
            <a:ext cx="325637" cy="423313"/>
          </a:xfrm>
          <a:custGeom>
            <a:avLst/>
            <a:gdLst>
              <a:gd name="connsiteX0" fmla="*/ 0 w 320820"/>
              <a:gd name="connsiteY0" fmla="*/ 417443 h 417443"/>
              <a:gd name="connsiteX1" fmla="*/ 311426 w 320820"/>
              <a:gd name="connsiteY1" fmla="*/ 225287 h 417443"/>
              <a:gd name="connsiteX2" fmla="*/ 258417 w 320820"/>
              <a:gd name="connsiteY2" fmla="*/ 0 h 417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0820" h="417443">
                <a:moveTo>
                  <a:pt x="0" y="417443"/>
                </a:moveTo>
                <a:cubicBezTo>
                  <a:pt x="134178" y="356152"/>
                  <a:pt x="268357" y="294861"/>
                  <a:pt x="311426" y="225287"/>
                </a:cubicBezTo>
                <a:cubicBezTo>
                  <a:pt x="354495" y="155713"/>
                  <a:pt x="234121" y="67365"/>
                  <a:pt x="258417" y="0"/>
                </a:cubicBezTo>
              </a:path>
            </a:pathLst>
          </a:custGeom>
          <a:noFill/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ko-KR" altLang="en-US" sz="1100"/>
          </a:p>
        </p:txBody>
      </p:sp>
      <p:cxnSp>
        <p:nvCxnSpPr>
          <p:cNvPr id="8" name="직선 화살표 연결선 7"/>
          <p:cNvCxnSpPr/>
          <p:nvPr/>
        </p:nvCxnSpPr>
        <p:spPr>
          <a:xfrm flipH="1">
            <a:off x="2430735" y="3527941"/>
            <a:ext cx="13451" cy="510664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화살표 연결선 8"/>
          <p:cNvCxnSpPr/>
          <p:nvPr/>
        </p:nvCxnSpPr>
        <p:spPr>
          <a:xfrm>
            <a:off x="5266996" y="3527942"/>
            <a:ext cx="3716" cy="544712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화살표 연결선 9"/>
          <p:cNvCxnSpPr/>
          <p:nvPr/>
        </p:nvCxnSpPr>
        <p:spPr>
          <a:xfrm>
            <a:off x="3651445" y="3534661"/>
            <a:ext cx="3716" cy="544712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직사각형 10"/>
          <p:cNvSpPr/>
          <p:nvPr/>
        </p:nvSpPr>
        <p:spPr>
          <a:xfrm>
            <a:off x="1785078" y="3420433"/>
            <a:ext cx="717412" cy="679586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800" b="1" dirty="0">
                <a:solidFill>
                  <a:sysClr val="windowText" lastClr="000000"/>
                </a:solidFill>
              </a:rPr>
              <a:t>1.2m </a:t>
            </a:r>
            <a:r>
              <a:rPr lang="ko-KR" altLang="en-US" sz="800" b="1" dirty="0">
                <a:solidFill>
                  <a:sysClr val="windowText" lastClr="000000"/>
                </a:solidFill>
              </a:rPr>
              <a:t>이상</a:t>
            </a:r>
            <a:endParaRPr lang="en-US" altLang="ko-KR" sz="800" b="1" dirty="0">
              <a:solidFill>
                <a:sysClr val="windowText" lastClr="000000"/>
              </a:solidFill>
            </a:endParaRPr>
          </a:p>
          <a:p>
            <a:pPr algn="ctr"/>
            <a:r>
              <a:rPr lang="en-US" altLang="ko-KR" sz="800" b="1" dirty="0">
                <a:solidFill>
                  <a:sysClr val="windowText" lastClr="000000"/>
                </a:solidFill>
              </a:rPr>
              <a:t>3m </a:t>
            </a:r>
            <a:r>
              <a:rPr lang="ko-KR" altLang="en-US" sz="800" b="1" dirty="0">
                <a:solidFill>
                  <a:sysClr val="windowText" lastClr="000000"/>
                </a:solidFill>
              </a:rPr>
              <a:t>미만</a:t>
            </a:r>
            <a:br>
              <a:rPr lang="en-US" altLang="ko-KR" sz="800" b="1" dirty="0">
                <a:solidFill>
                  <a:sysClr val="windowText" lastClr="000000"/>
                </a:solidFill>
              </a:rPr>
            </a:br>
            <a:r>
              <a:rPr lang="en-US" altLang="ko-KR" sz="800" b="1" dirty="0">
                <a:solidFill>
                  <a:sysClr val="windowText" lastClr="000000"/>
                </a:solidFill>
              </a:rPr>
              <a:t>2</a:t>
            </a:r>
            <a:r>
              <a:rPr lang="ko-KR" altLang="en-US" sz="800" b="1" dirty="0">
                <a:solidFill>
                  <a:sysClr val="windowText" lastClr="000000"/>
                </a:solidFill>
              </a:rPr>
              <a:t>인 </a:t>
            </a:r>
            <a:r>
              <a:rPr lang="en-US" altLang="ko-KR" sz="800" b="1" dirty="0">
                <a:solidFill>
                  <a:sysClr val="windowText" lastClr="000000"/>
                </a:solidFill>
              </a:rPr>
              <a:t>1</a:t>
            </a:r>
            <a:r>
              <a:rPr lang="ko-KR" altLang="en-US" sz="800" b="1" dirty="0">
                <a:solidFill>
                  <a:sysClr val="windowText" lastClr="000000"/>
                </a:solidFill>
              </a:rPr>
              <a:t>조</a:t>
            </a:r>
          </a:p>
        </p:txBody>
      </p:sp>
      <p:sp>
        <p:nvSpPr>
          <p:cNvPr id="12" name="직사각형 11"/>
          <p:cNvSpPr/>
          <p:nvPr/>
        </p:nvSpPr>
        <p:spPr>
          <a:xfrm>
            <a:off x="3614566" y="3744394"/>
            <a:ext cx="676687" cy="387767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800" b="1" dirty="0">
                <a:solidFill>
                  <a:sysClr val="windowText" lastClr="000000"/>
                </a:solidFill>
              </a:rPr>
              <a:t>1m </a:t>
            </a:r>
            <a:r>
              <a:rPr lang="ko-KR" altLang="en-US" sz="800" b="1" dirty="0">
                <a:solidFill>
                  <a:sysClr val="windowText" lastClr="000000"/>
                </a:solidFill>
              </a:rPr>
              <a:t>미만</a:t>
            </a:r>
            <a:endParaRPr lang="en-US" altLang="ko-KR" sz="800" b="1" dirty="0">
              <a:solidFill>
                <a:sysClr val="windowText" lastClr="000000"/>
              </a:solidFill>
            </a:endParaRPr>
          </a:p>
          <a:p>
            <a:pPr algn="ctr"/>
            <a:endParaRPr lang="ko-KR" altLang="en-US" sz="700" dirty="0">
              <a:solidFill>
                <a:sysClr val="windowText" lastClr="000000"/>
              </a:solidFill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4534708" y="3596715"/>
            <a:ext cx="663457" cy="503303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800" b="1" dirty="0">
                <a:solidFill>
                  <a:sysClr val="windowText" lastClr="000000"/>
                </a:solidFill>
              </a:rPr>
              <a:t>1.2m </a:t>
            </a:r>
            <a:r>
              <a:rPr lang="ko-KR" altLang="en-US" sz="800" b="1" dirty="0">
                <a:solidFill>
                  <a:sysClr val="windowText" lastClr="000000"/>
                </a:solidFill>
              </a:rPr>
              <a:t>이상</a:t>
            </a:r>
            <a:endParaRPr lang="en-US" altLang="ko-KR" sz="800" b="1" dirty="0">
              <a:solidFill>
                <a:sysClr val="windowText" lastClr="000000"/>
              </a:solidFill>
            </a:endParaRPr>
          </a:p>
          <a:p>
            <a:pPr algn="ctr"/>
            <a:r>
              <a:rPr lang="en-US" altLang="ko-KR" sz="800" b="1" dirty="0">
                <a:solidFill>
                  <a:sysClr val="windowText" lastClr="000000"/>
                </a:solidFill>
              </a:rPr>
              <a:t>2</a:t>
            </a:r>
            <a:r>
              <a:rPr lang="ko-KR" altLang="en-US" sz="800" b="1" dirty="0">
                <a:solidFill>
                  <a:sysClr val="windowText" lastClr="000000"/>
                </a:solidFill>
              </a:rPr>
              <a:t>인 </a:t>
            </a:r>
            <a:r>
              <a:rPr lang="en-US" altLang="ko-KR" sz="800" b="1" dirty="0">
                <a:solidFill>
                  <a:sysClr val="windowText" lastClr="000000"/>
                </a:solidFill>
              </a:rPr>
              <a:t>1</a:t>
            </a:r>
            <a:r>
              <a:rPr lang="ko-KR" altLang="en-US" sz="800" b="1" dirty="0">
                <a:solidFill>
                  <a:sysClr val="windowText" lastClr="000000"/>
                </a:solidFill>
              </a:rPr>
              <a:t>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02996" y="1935771"/>
            <a:ext cx="1429384" cy="32316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500" dirty="0"/>
              <a:t>기존 작업방법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7136683" y="1935771"/>
            <a:ext cx="1429384" cy="32316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500" dirty="0"/>
              <a:t>보완 작업방법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88"/>
          <a:stretch/>
        </p:blipFill>
        <p:spPr>
          <a:xfrm>
            <a:off x="6451240" y="2308579"/>
            <a:ext cx="1409083" cy="2359935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6" r="15941"/>
          <a:stretch/>
        </p:blipFill>
        <p:spPr>
          <a:xfrm>
            <a:off x="7931250" y="2301789"/>
            <a:ext cx="1269634" cy="2359935"/>
          </a:xfrm>
          <a:prstGeom prst="rect">
            <a:avLst/>
          </a:prstGeom>
        </p:spPr>
      </p:pic>
      <p:sp>
        <p:nvSpPr>
          <p:cNvPr id="7" name="타원 6"/>
          <p:cNvSpPr/>
          <p:nvPr/>
        </p:nvSpPr>
        <p:spPr>
          <a:xfrm>
            <a:off x="6591923" y="2639353"/>
            <a:ext cx="1176255" cy="1650707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4" name="타원 53"/>
          <p:cNvSpPr/>
          <p:nvPr/>
        </p:nvSpPr>
        <p:spPr>
          <a:xfrm>
            <a:off x="8103557" y="2400713"/>
            <a:ext cx="782882" cy="2080548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013842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 Box 5"/>
          <p:cNvSpPr txBox="1">
            <a:spLocks noChangeArrowheads="1"/>
          </p:cNvSpPr>
          <p:nvPr/>
        </p:nvSpPr>
        <p:spPr bwMode="auto">
          <a:xfrm>
            <a:off x="255571" y="240249"/>
            <a:ext cx="6041712" cy="400110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lvl="0" defTabSz="914400">
              <a:spcBef>
                <a:spcPct val="30000"/>
              </a:spcBef>
              <a:defRPr/>
            </a:pPr>
            <a:r>
              <a:rPr lang="en-US" altLang="ko-KR" sz="2000" b="1" dirty="0">
                <a:latin typeface="Trebuchet MS" panose="020B0603020202020204" pitchFamily="34" charset="0"/>
                <a:sym typeface="Wingdings" pitchFamily="2" charset="2"/>
              </a:rPr>
              <a:t>2. </a:t>
            </a:r>
            <a:r>
              <a:rPr lang="ko-KR" altLang="en-US" sz="2000" b="1" dirty="0">
                <a:latin typeface="Trebuchet MS" panose="020B0603020202020204" pitchFamily="34" charset="0"/>
                <a:sym typeface="Wingdings" pitchFamily="2" charset="2"/>
              </a:rPr>
              <a:t>당사현황 공유</a:t>
            </a:r>
            <a:endParaRPr lang="ko-KR" altLang="en-US" sz="1200" b="1" dirty="0">
              <a:solidFill>
                <a:schemeClr val="tx1">
                  <a:lumMod val="50000"/>
                  <a:lumOff val="50000"/>
                </a:schemeClr>
              </a:solidFill>
              <a:latin typeface="Trebuchet MS" panose="020B0603020202020204" pitchFamily="34" charset="0"/>
              <a:sym typeface="Wingdings" pitchFamily="2" charset="2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98042" y="887383"/>
            <a:ext cx="9356515" cy="37388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defTabSz="914400" latinLnBrk="1">
              <a:lnSpc>
                <a:spcPct val="150000"/>
              </a:lnSpc>
              <a:defRPr/>
            </a:pPr>
            <a:r>
              <a:rPr lang="en-US" altLang="ko-KR" sz="1400" b="1" dirty="0">
                <a:solidFill>
                  <a:prstClr val="black"/>
                </a:solidFill>
                <a:latin typeface="+mj-ea"/>
                <a:ea typeface="+mj-ea"/>
              </a:rPr>
              <a:t>2-3. </a:t>
            </a:r>
            <a:r>
              <a:rPr lang="en-US" altLang="ko-KR" sz="1400" b="1" dirty="0" err="1">
                <a:solidFill>
                  <a:prstClr val="black"/>
                </a:solidFill>
                <a:latin typeface="+mj-ea"/>
                <a:ea typeface="+mj-ea"/>
              </a:rPr>
              <a:t>PJT</a:t>
            </a:r>
            <a:r>
              <a:rPr lang="en-US" altLang="ko-KR" sz="1400" b="1" dirty="0">
                <a:solidFill>
                  <a:prstClr val="black"/>
                </a:solidFill>
                <a:latin typeface="+mj-ea"/>
                <a:ea typeface="+mj-ea"/>
              </a:rPr>
              <a:t> </a:t>
            </a:r>
            <a:r>
              <a:rPr lang="ko-KR" altLang="en-US" sz="1400" b="1" dirty="0">
                <a:solidFill>
                  <a:prstClr val="black"/>
                </a:solidFill>
                <a:latin typeface="+mj-ea"/>
                <a:ea typeface="+mj-ea"/>
              </a:rPr>
              <a:t>위험작업에 대한 의견 공유</a:t>
            </a:r>
            <a:endParaRPr lang="en-US" altLang="ko-KR" sz="1400" b="1" dirty="0">
              <a:solidFill>
                <a:prstClr val="black"/>
              </a:solidFill>
              <a:latin typeface="+mj-ea"/>
              <a:ea typeface="+mj-ea"/>
            </a:endParaRPr>
          </a:p>
        </p:txBody>
      </p:sp>
      <p:graphicFrame>
        <p:nvGraphicFramePr>
          <p:cNvPr id="4" name="표 3"/>
          <p:cNvGraphicFramePr>
            <a:graphicFrameLocks noGrp="1"/>
          </p:cNvGraphicFramePr>
          <p:nvPr/>
        </p:nvGraphicFramePr>
        <p:xfrm>
          <a:off x="647722" y="1423851"/>
          <a:ext cx="8706129" cy="4855397"/>
        </p:xfrm>
        <a:graphic>
          <a:graphicData uri="http://schemas.openxmlformats.org/drawingml/2006/table">
            <a:tbl>
              <a:tblPr/>
              <a:tblGrid>
                <a:gridCol w="1002144">
                  <a:extLst>
                    <a:ext uri="{9D8B030D-6E8A-4147-A177-3AD203B41FA5}">
                      <a16:colId xmlns:a16="http://schemas.microsoft.com/office/drawing/2014/main" val="3327921305"/>
                    </a:ext>
                  </a:extLst>
                </a:gridCol>
                <a:gridCol w="7703985">
                  <a:extLst>
                    <a:ext uri="{9D8B030D-6E8A-4147-A177-3AD203B41FA5}">
                      <a16:colId xmlns:a16="http://schemas.microsoft.com/office/drawing/2014/main" val="3398376992"/>
                    </a:ext>
                  </a:extLst>
                </a:gridCol>
              </a:tblGrid>
              <a:tr h="418034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구분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SEC</a:t>
                      </a:r>
                      <a:r>
                        <a:rPr lang="en-US" altLang="ko-KR" sz="12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ko-KR" altLang="en-US" sz="1200" b="1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천안</a:t>
                      </a:r>
                      <a:r>
                        <a:rPr lang="ko-KR" alt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현장</a:t>
                      </a:r>
                      <a:r>
                        <a:rPr lang="ko-KR" altLang="en-US" sz="12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위험 작업</a:t>
                      </a:r>
                      <a:endParaRPr lang="ko-KR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159014"/>
                  </a:ext>
                </a:extLst>
              </a:tr>
              <a:tr h="2888237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작업계획도</a:t>
                      </a:r>
                      <a:br>
                        <a:rPr lang="ko-KR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&amp;</a:t>
                      </a:r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사진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547569"/>
                  </a:ext>
                </a:extLst>
              </a:tr>
              <a:tr h="774563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위험요소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1. STK</a:t>
                      </a:r>
                      <a:r>
                        <a:rPr lang="en-US" altLang="ko-KR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ko-KR" altLang="en-US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내부 </a:t>
                      </a:r>
                      <a:r>
                        <a:rPr lang="en-US" altLang="ko-KR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RM</a:t>
                      </a:r>
                      <a:r>
                        <a:rPr lang="ko-KR" altLang="en-US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사다리 이용하여 상하 이동간 </a:t>
                      </a:r>
                      <a:r>
                        <a:rPr lang="ko-KR" altLang="en-US" sz="11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안전고리</a:t>
                      </a:r>
                      <a:r>
                        <a:rPr lang="ko-KR" altLang="en-US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체결 구간 없음으로 인한 추락 위험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8309095"/>
                  </a:ext>
                </a:extLst>
              </a:tr>
              <a:tr h="774563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안전대책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1.</a:t>
                      </a:r>
                      <a:r>
                        <a:rPr lang="en-US" altLang="ko-KR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RM </a:t>
                      </a:r>
                      <a:r>
                        <a:rPr lang="ko-KR" altLang="en-US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기립 전 상부 </a:t>
                      </a:r>
                      <a:r>
                        <a:rPr lang="ko-KR" altLang="en-US" sz="11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안전블록</a:t>
                      </a:r>
                      <a:r>
                        <a:rPr lang="en-US" altLang="ko-KR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or </a:t>
                      </a:r>
                      <a:r>
                        <a:rPr lang="ko-KR" altLang="en-US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생명줄 설치하여 상하부 고리 체결할 수 있도록 선 조치</a:t>
                      </a:r>
                      <a:r>
                        <a:rPr lang="en-US" altLang="ko-KR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ko-KR" altLang="en-US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후 기립</a:t>
                      </a:r>
                      <a:endParaRPr lang="en-US" altLang="ko-KR" sz="1100" b="0" i="0" u="none" strike="noStrike" baseline="0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algn="l" fontAlgn="ctr"/>
                      <a:r>
                        <a:rPr lang="en-US" altLang="ko-KR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2. RM </a:t>
                      </a:r>
                      <a:r>
                        <a:rPr lang="ko-KR" altLang="en-US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제작 전 측면 </a:t>
                      </a:r>
                      <a:r>
                        <a:rPr lang="ko-KR" altLang="en-US" sz="11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로립</a:t>
                      </a:r>
                      <a:r>
                        <a:rPr lang="ko-KR" altLang="en-US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추가하여 </a:t>
                      </a:r>
                      <a:r>
                        <a:rPr lang="ko-KR" altLang="en-US" sz="11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안전고리</a:t>
                      </a:r>
                      <a:r>
                        <a:rPr lang="ko-KR" altLang="en-US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체결할 수 있도록 설치</a:t>
                      </a:r>
                      <a:endParaRPr lang="en-US" altLang="ko-KR" sz="1100" b="0" i="0" u="none" strike="noStrike" baseline="0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2027660"/>
                  </a:ext>
                </a:extLst>
              </a:tr>
            </a:tbl>
          </a:graphicData>
        </a:graphic>
      </p:graphicFrame>
      <p:grpSp>
        <p:nvGrpSpPr>
          <p:cNvPr id="5" name="그룹 4"/>
          <p:cNvGrpSpPr/>
          <p:nvPr/>
        </p:nvGrpSpPr>
        <p:grpSpPr>
          <a:xfrm>
            <a:off x="1887805" y="1914069"/>
            <a:ext cx="6376987" cy="2794745"/>
            <a:chOff x="0" y="0"/>
            <a:chExt cx="9398000" cy="4126457"/>
          </a:xfrm>
        </p:grpSpPr>
        <p:pic>
          <p:nvPicPr>
            <p:cNvPr id="6" name="그림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40606" y="14671"/>
              <a:ext cx="3150321" cy="2125919"/>
            </a:xfrm>
            <a:prstGeom prst="rect">
              <a:avLst/>
            </a:prstGeom>
          </p:spPr>
        </p:pic>
        <p:pic>
          <p:nvPicPr>
            <p:cNvPr id="7" name="그림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49945" y="2113260"/>
              <a:ext cx="3156858" cy="1998479"/>
            </a:xfrm>
            <a:prstGeom prst="rect">
              <a:avLst/>
            </a:prstGeom>
          </p:spPr>
        </p:pic>
        <p:pic>
          <p:nvPicPr>
            <p:cNvPr id="8" name="그림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88126" y="0"/>
              <a:ext cx="2809874" cy="4126457"/>
            </a:xfrm>
            <a:prstGeom prst="rect">
              <a:avLst/>
            </a:prstGeom>
          </p:spPr>
        </p:pic>
        <p:pic>
          <p:nvPicPr>
            <p:cNvPr id="9" name="그림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47624"/>
              <a:ext cx="3444875" cy="4066649"/>
            </a:xfrm>
            <a:prstGeom prst="rect">
              <a:avLst/>
            </a:prstGeom>
          </p:spPr>
        </p:pic>
      </p:grpSp>
      <p:sp>
        <p:nvSpPr>
          <p:cNvPr id="2" name="타원 1"/>
          <p:cNvSpPr/>
          <p:nvPr/>
        </p:nvSpPr>
        <p:spPr>
          <a:xfrm rot="20428943">
            <a:off x="4333590" y="3921791"/>
            <a:ext cx="45719" cy="673359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타원 10"/>
          <p:cNvSpPr/>
          <p:nvPr/>
        </p:nvSpPr>
        <p:spPr>
          <a:xfrm rot="20428943">
            <a:off x="5472675" y="3940841"/>
            <a:ext cx="45719" cy="673359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타원 11"/>
          <p:cNvSpPr/>
          <p:nvPr/>
        </p:nvSpPr>
        <p:spPr>
          <a:xfrm rot="20733726">
            <a:off x="6809415" y="3578701"/>
            <a:ext cx="76843" cy="886772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타원 12"/>
          <p:cNvSpPr/>
          <p:nvPr/>
        </p:nvSpPr>
        <p:spPr>
          <a:xfrm>
            <a:off x="3830537" y="2909765"/>
            <a:ext cx="76200" cy="1692727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타원 13"/>
          <p:cNvSpPr/>
          <p:nvPr/>
        </p:nvSpPr>
        <p:spPr>
          <a:xfrm rot="19421911">
            <a:off x="4378156" y="2834147"/>
            <a:ext cx="45719" cy="375597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타원 14"/>
          <p:cNvSpPr/>
          <p:nvPr/>
        </p:nvSpPr>
        <p:spPr>
          <a:xfrm rot="19421911">
            <a:off x="5496505" y="2832236"/>
            <a:ext cx="45719" cy="395294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타원 15"/>
          <p:cNvSpPr/>
          <p:nvPr/>
        </p:nvSpPr>
        <p:spPr>
          <a:xfrm rot="18752811">
            <a:off x="6785927" y="2548042"/>
            <a:ext cx="54401" cy="637560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8" name="직선 연결선 17"/>
          <p:cNvCxnSpPr/>
          <p:nvPr/>
        </p:nvCxnSpPr>
        <p:spPr>
          <a:xfrm>
            <a:off x="3906737" y="3523488"/>
            <a:ext cx="44439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직선 연결선 19"/>
          <p:cNvCxnSpPr>
            <a:stCxn id="14" idx="2"/>
            <a:endCxn id="7" idx="1"/>
          </p:cNvCxnSpPr>
          <p:nvPr/>
        </p:nvCxnSpPr>
        <p:spPr>
          <a:xfrm flipH="1">
            <a:off x="4228756" y="3035480"/>
            <a:ext cx="153837" cy="98660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직선 연결선 21"/>
          <p:cNvCxnSpPr>
            <a:stCxn id="15" idx="2"/>
            <a:endCxn id="11" idx="0"/>
          </p:cNvCxnSpPr>
          <p:nvPr/>
        </p:nvCxnSpPr>
        <p:spPr>
          <a:xfrm flipH="1">
            <a:off x="5383051" y="3043417"/>
            <a:ext cx="117891" cy="91677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직선 연결선 23"/>
          <p:cNvCxnSpPr>
            <a:stCxn id="16" idx="0"/>
          </p:cNvCxnSpPr>
          <p:nvPr/>
        </p:nvCxnSpPr>
        <p:spPr>
          <a:xfrm>
            <a:off x="6578275" y="2651265"/>
            <a:ext cx="184038" cy="93185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8222411" y="2624684"/>
            <a:ext cx="1177043" cy="237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1100" dirty="0"/>
              <a:t>1. </a:t>
            </a:r>
            <a:r>
              <a:rPr lang="ko-KR" altLang="en-US" sz="1100" dirty="0"/>
              <a:t>기립 전 </a:t>
            </a:r>
            <a:r>
              <a:rPr lang="en-US" altLang="ko-KR" sz="1100" dirty="0"/>
              <a:t>RM</a:t>
            </a:r>
          </a:p>
          <a:p>
            <a:pPr algn="ctr">
              <a:lnSpc>
                <a:spcPct val="150000"/>
              </a:lnSpc>
            </a:pPr>
            <a:r>
              <a:rPr lang="ko-KR" altLang="en-US" sz="1100" dirty="0" err="1"/>
              <a:t>안전블록</a:t>
            </a:r>
            <a:r>
              <a:rPr lang="en-US" altLang="ko-KR" sz="1100" dirty="0"/>
              <a:t>or</a:t>
            </a:r>
          </a:p>
          <a:p>
            <a:pPr algn="ctr">
              <a:lnSpc>
                <a:spcPct val="150000"/>
              </a:lnSpc>
            </a:pPr>
            <a:r>
              <a:rPr lang="ko-KR" altLang="en-US" sz="1100" dirty="0"/>
              <a:t>생명줄 설치</a:t>
            </a:r>
            <a:endParaRPr lang="en-US" altLang="ko-KR" sz="1100" dirty="0"/>
          </a:p>
          <a:p>
            <a:pPr algn="ctr">
              <a:lnSpc>
                <a:spcPct val="150000"/>
              </a:lnSpc>
            </a:pPr>
            <a:endParaRPr lang="en-US" altLang="ko-KR" sz="1100" dirty="0"/>
          </a:p>
          <a:p>
            <a:pPr algn="ctr">
              <a:lnSpc>
                <a:spcPct val="150000"/>
              </a:lnSpc>
            </a:pPr>
            <a:r>
              <a:rPr lang="en-US" altLang="ko-KR" sz="1100" dirty="0"/>
              <a:t>2. </a:t>
            </a:r>
            <a:r>
              <a:rPr lang="ko-KR" altLang="en-US" sz="1100" dirty="0"/>
              <a:t>제작 시 </a:t>
            </a:r>
            <a:r>
              <a:rPr lang="en-US" altLang="ko-KR" sz="1100" dirty="0"/>
              <a:t>RM </a:t>
            </a:r>
            <a:r>
              <a:rPr lang="ko-KR" altLang="en-US" sz="1100" dirty="0"/>
              <a:t>측면 </a:t>
            </a:r>
            <a:r>
              <a:rPr lang="ko-KR" altLang="en-US" sz="1100" dirty="0" err="1"/>
              <a:t>로립</a:t>
            </a:r>
            <a:r>
              <a:rPr lang="ko-KR" altLang="en-US" sz="1100" dirty="0"/>
              <a:t> 설치하여 제작</a:t>
            </a:r>
            <a:endParaRPr lang="en-US" altLang="ko-KR" sz="1100" dirty="0"/>
          </a:p>
          <a:p>
            <a:pPr algn="ctr">
              <a:lnSpc>
                <a:spcPct val="150000"/>
              </a:lnSpc>
            </a:pPr>
            <a:endParaRPr lang="en-US" altLang="ko-KR" sz="1100" dirty="0"/>
          </a:p>
          <a:p>
            <a:pPr algn="ctr">
              <a:lnSpc>
                <a:spcPct val="150000"/>
              </a:lnSpc>
            </a:pPr>
            <a:endParaRPr lang="ko-KR" altLang="en-US" sz="1100" dirty="0"/>
          </a:p>
        </p:txBody>
      </p:sp>
      <p:sp>
        <p:nvSpPr>
          <p:cNvPr id="26" name="이등변 삼각형 25"/>
          <p:cNvSpPr/>
          <p:nvPr/>
        </p:nvSpPr>
        <p:spPr>
          <a:xfrm rot="5400000">
            <a:off x="8242029" y="3445884"/>
            <a:ext cx="195887" cy="155207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375050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 Box 5"/>
          <p:cNvSpPr txBox="1">
            <a:spLocks noChangeArrowheads="1"/>
          </p:cNvSpPr>
          <p:nvPr/>
        </p:nvSpPr>
        <p:spPr bwMode="auto">
          <a:xfrm>
            <a:off x="0" y="3105834"/>
            <a:ext cx="9906000" cy="646331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3600" b="1" noProof="0" dirty="0">
                <a:latin typeface="+mj-ea"/>
                <a:ea typeface="+mj-ea"/>
                <a:sym typeface="Wingdings" pitchFamily="2" charset="2"/>
              </a:rPr>
              <a:t>전달사항</a:t>
            </a:r>
            <a:endParaRPr kumimoji="0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j-ea"/>
              <a:ea typeface="+mj-ea"/>
              <a:sym typeface="Wingdings" pitchFamily="2" charset="2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111034" y="711926"/>
            <a:ext cx="9673046" cy="849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063452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8F59CF-3BF0-A6F0-AD1F-967D529553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그룹 12">
            <a:extLst>
              <a:ext uri="{FF2B5EF4-FFF2-40B4-BE49-F238E27FC236}">
                <a16:creationId xmlns:a16="http://schemas.microsoft.com/office/drawing/2014/main" id="{163FC906-988B-A365-EF2C-9EA6FA669880}"/>
              </a:ext>
            </a:extLst>
          </p:cNvPr>
          <p:cNvGrpSpPr/>
          <p:nvPr/>
        </p:nvGrpSpPr>
        <p:grpSpPr>
          <a:xfrm>
            <a:off x="1166237" y="2755893"/>
            <a:ext cx="7393441" cy="3592655"/>
            <a:chOff x="1170672" y="957533"/>
            <a:chExt cx="7393441" cy="3919598"/>
          </a:xfrm>
        </p:grpSpPr>
        <p:pic>
          <p:nvPicPr>
            <p:cNvPr id="6" name="그림 5">
              <a:extLst>
                <a:ext uri="{FF2B5EF4-FFF2-40B4-BE49-F238E27FC236}">
                  <a16:creationId xmlns:a16="http://schemas.microsoft.com/office/drawing/2014/main" id="{28AC015A-497B-47AE-F4EF-46C97D4F54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53000" y="957533"/>
              <a:ext cx="3611113" cy="3571335"/>
            </a:xfrm>
            <a:prstGeom prst="rect">
              <a:avLst/>
            </a:prstGeom>
          </p:spPr>
        </p:pic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669DE127-85B7-2C5F-2746-4647E4CFDD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70672" y="957533"/>
              <a:ext cx="3498143" cy="3571335"/>
            </a:xfrm>
            <a:prstGeom prst="rect">
              <a:avLst/>
            </a:prstGeom>
          </p:spPr>
        </p:pic>
        <p:sp>
          <p:nvSpPr>
            <p:cNvPr id="9" name="부제목 2">
              <a:extLst>
                <a:ext uri="{FF2B5EF4-FFF2-40B4-BE49-F238E27FC236}">
                  <a16:creationId xmlns:a16="http://schemas.microsoft.com/office/drawing/2014/main" id="{C20B85E9-8099-597E-D3C2-0769D2496975}"/>
                </a:ext>
              </a:extLst>
            </p:cNvPr>
            <p:cNvSpPr txBox="1">
              <a:spLocks/>
            </p:cNvSpPr>
            <p:nvPr/>
          </p:nvSpPr>
          <p:spPr>
            <a:xfrm>
              <a:off x="2372516" y="4501992"/>
              <a:ext cx="1094453" cy="375139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marL="0" indent="0" algn="r" defTabSz="844078" rtl="0" eaLnBrk="1" latinLnBrk="0" hangingPunct="1">
                <a:spcBef>
                  <a:spcPct val="20000"/>
                </a:spcBef>
                <a:buFont typeface="맑은 고딕" pitchFamily="50" charset="-127"/>
                <a:buNone/>
                <a:defRPr sz="1477" b="1" kern="120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22039" indent="0" algn="ctr" defTabSz="844078" rtl="0" eaLnBrk="1" latinLnBrk="0" hangingPunct="1">
                <a:spcBef>
                  <a:spcPct val="20000"/>
                </a:spcBef>
                <a:buFont typeface="맑은 고딕" pitchFamily="50" charset="-127"/>
                <a:buNone/>
                <a:defRPr sz="1108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844078" indent="0" algn="ctr" defTabSz="844078" rtl="0" eaLnBrk="1" latinLnBrk="1" hangingPunct="1">
                <a:spcBef>
                  <a:spcPct val="20000"/>
                </a:spcBef>
                <a:buFont typeface="Arial" pitchFamily="34" charset="0"/>
                <a:buNone/>
                <a:defRPr sz="2215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266117" indent="0" algn="ctr" defTabSz="844078" rtl="0" eaLnBrk="1" latinLnBrk="1" hangingPunct="1">
                <a:spcBef>
                  <a:spcPct val="20000"/>
                </a:spcBef>
                <a:buFont typeface="Arial" pitchFamily="34" charset="0"/>
                <a:buNone/>
                <a:defRPr sz="1846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688155" indent="0" algn="ctr" defTabSz="844078" rtl="0" eaLnBrk="1" latinLnBrk="1" hangingPunct="1">
                <a:spcBef>
                  <a:spcPct val="20000"/>
                </a:spcBef>
                <a:buFont typeface="Arial" pitchFamily="34" charset="0"/>
                <a:buNone/>
                <a:defRPr sz="1846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110195" indent="0" algn="ctr" defTabSz="844078" rtl="0" eaLnBrk="1" latinLnBrk="1" hangingPunct="1">
                <a:spcBef>
                  <a:spcPct val="20000"/>
                </a:spcBef>
                <a:buFont typeface="Arial" pitchFamily="34" charset="0"/>
                <a:buNone/>
                <a:defRPr sz="1846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532233" indent="0" algn="ctr" defTabSz="844078" rtl="0" eaLnBrk="1" latinLnBrk="1" hangingPunct="1">
                <a:spcBef>
                  <a:spcPct val="20000"/>
                </a:spcBef>
                <a:buFont typeface="Arial" pitchFamily="34" charset="0"/>
                <a:buNone/>
                <a:defRPr sz="1846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2954272" indent="0" algn="ctr" defTabSz="844078" rtl="0" eaLnBrk="1" latinLnBrk="1" hangingPunct="1">
                <a:spcBef>
                  <a:spcPct val="20000"/>
                </a:spcBef>
                <a:buFont typeface="Arial" pitchFamily="34" charset="0"/>
                <a:buNone/>
                <a:defRPr sz="1846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376311" indent="0" algn="ctr" defTabSz="844078" rtl="0" eaLnBrk="1" latinLnBrk="1" hangingPunct="1">
                <a:spcBef>
                  <a:spcPct val="20000"/>
                </a:spcBef>
                <a:buFont typeface="Arial" pitchFamily="34" charset="0"/>
                <a:buNone/>
                <a:defRPr sz="1846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844078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맑은 고딕" pitchFamily="50" charset="-127"/>
                <a:buNone/>
                <a:tabLst/>
                <a:defRPr/>
              </a:pPr>
              <a:r>
                <a:rPr lang="ko-KR" altLang="en-US" sz="1662" dirty="0">
                  <a:solidFill>
                    <a:prstClr val="black"/>
                  </a:solidFill>
                  <a:latin typeface="Trebuchet MS" panose="020B0603020202020204" pitchFamily="34" charset="0"/>
                  <a:ea typeface="맑은 고딕" panose="020B0503020000020004" pitchFamily="50" charset="-127"/>
                </a:rPr>
                <a:t>변경 전 </a:t>
              </a:r>
              <a:endParaRPr kumimoji="0" lang="en-US" altLang="ko-KR" sz="1662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맑은 고딕" panose="020B0503020000020004" pitchFamily="50" charset="-127"/>
              </a:endParaRPr>
            </a:p>
          </p:txBody>
        </p:sp>
        <p:sp>
          <p:nvSpPr>
            <p:cNvPr id="10" name="부제목 2">
              <a:extLst>
                <a:ext uri="{FF2B5EF4-FFF2-40B4-BE49-F238E27FC236}">
                  <a16:creationId xmlns:a16="http://schemas.microsoft.com/office/drawing/2014/main" id="{CD6949D2-50CE-01A9-ED0F-E1DA3D8498A5}"/>
                </a:ext>
              </a:extLst>
            </p:cNvPr>
            <p:cNvSpPr txBox="1">
              <a:spLocks/>
            </p:cNvSpPr>
            <p:nvPr/>
          </p:nvSpPr>
          <p:spPr>
            <a:xfrm>
              <a:off x="6061749" y="4501992"/>
              <a:ext cx="1094453" cy="375139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marL="0" indent="0" algn="r" defTabSz="844078" rtl="0" eaLnBrk="1" latinLnBrk="0" hangingPunct="1">
                <a:spcBef>
                  <a:spcPct val="20000"/>
                </a:spcBef>
                <a:buFont typeface="맑은 고딕" pitchFamily="50" charset="-127"/>
                <a:buNone/>
                <a:defRPr sz="1477" b="1" kern="120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22039" indent="0" algn="ctr" defTabSz="844078" rtl="0" eaLnBrk="1" latinLnBrk="0" hangingPunct="1">
                <a:spcBef>
                  <a:spcPct val="20000"/>
                </a:spcBef>
                <a:buFont typeface="맑은 고딕" pitchFamily="50" charset="-127"/>
                <a:buNone/>
                <a:defRPr sz="1108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844078" indent="0" algn="ctr" defTabSz="844078" rtl="0" eaLnBrk="1" latinLnBrk="1" hangingPunct="1">
                <a:spcBef>
                  <a:spcPct val="20000"/>
                </a:spcBef>
                <a:buFont typeface="Arial" pitchFamily="34" charset="0"/>
                <a:buNone/>
                <a:defRPr sz="2215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266117" indent="0" algn="ctr" defTabSz="844078" rtl="0" eaLnBrk="1" latinLnBrk="1" hangingPunct="1">
                <a:spcBef>
                  <a:spcPct val="20000"/>
                </a:spcBef>
                <a:buFont typeface="Arial" pitchFamily="34" charset="0"/>
                <a:buNone/>
                <a:defRPr sz="1846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688155" indent="0" algn="ctr" defTabSz="844078" rtl="0" eaLnBrk="1" latinLnBrk="1" hangingPunct="1">
                <a:spcBef>
                  <a:spcPct val="20000"/>
                </a:spcBef>
                <a:buFont typeface="Arial" pitchFamily="34" charset="0"/>
                <a:buNone/>
                <a:defRPr sz="1846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110195" indent="0" algn="ctr" defTabSz="844078" rtl="0" eaLnBrk="1" latinLnBrk="1" hangingPunct="1">
                <a:spcBef>
                  <a:spcPct val="20000"/>
                </a:spcBef>
                <a:buFont typeface="Arial" pitchFamily="34" charset="0"/>
                <a:buNone/>
                <a:defRPr sz="1846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532233" indent="0" algn="ctr" defTabSz="844078" rtl="0" eaLnBrk="1" latinLnBrk="1" hangingPunct="1">
                <a:spcBef>
                  <a:spcPct val="20000"/>
                </a:spcBef>
                <a:buFont typeface="Arial" pitchFamily="34" charset="0"/>
                <a:buNone/>
                <a:defRPr sz="1846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2954272" indent="0" algn="ctr" defTabSz="844078" rtl="0" eaLnBrk="1" latinLnBrk="1" hangingPunct="1">
                <a:spcBef>
                  <a:spcPct val="20000"/>
                </a:spcBef>
                <a:buFont typeface="Arial" pitchFamily="34" charset="0"/>
                <a:buNone/>
                <a:defRPr sz="1846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376311" indent="0" algn="ctr" defTabSz="844078" rtl="0" eaLnBrk="1" latinLnBrk="1" hangingPunct="1">
                <a:spcBef>
                  <a:spcPct val="20000"/>
                </a:spcBef>
                <a:buFont typeface="Arial" pitchFamily="34" charset="0"/>
                <a:buNone/>
                <a:defRPr sz="1846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844078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맑은 고딕" pitchFamily="50" charset="-127"/>
                <a:buNone/>
                <a:tabLst/>
                <a:defRPr/>
              </a:pPr>
              <a:r>
                <a:rPr lang="ko-KR" altLang="en-US" sz="1662" dirty="0">
                  <a:solidFill>
                    <a:prstClr val="black"/>
                  </a:solidFill>
                  <a:latin typeface="Trebuchet MS" panose="020B0603020202020204" pitchFamily="34" charset="0"/>
                  <a:ea typeface="맑은 고딕" panose="020B0503020000020004" pitchFamily="50" charset="-127"/>
                </a:rPr>
                <a:t>변경 후 </a:t>
              </a:r>
              <a:endParaRPr kumimoji="0" lang="en-US" altLang="ko-KR" sz="1662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맑은 고딕" panose="020B0503020000020004" pitchFamily="50" charset="-127"/>
              </a:endParaRPr>
            </a:p>
          </p:txBody>
        </p:sp>
      </p:grpSp>
      <p:sp>
        <p:nvSpPr>
          <p:cNvPr id="12" name="제목 1">
            <a:extLst>
              <a:ext uri="{FF2B5EF4-FFF2-40B4-BE49-F238E27FC236}">
                <a16:creationId xmlns:a16="http://schemas.microsoft.com/office/drawing/2014/main" id="{15F32A28-9CB7-75EC-6E7F-664A854E30FC}"/>
              </a:ext>
            </a:extLst>
          </p:cNvPr>
          <p:cNvSpPr txBox="1">
            <a:spLocks/>
          </p:cNvSpPr>
          <p:nvPr/>
        </p:nvSpPr>
        <p:spPr>
          <a:xfrm>
            <a:off x="545319" y="920438"/>
            <a:ext cx="8394873" cy="2128294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1600"/>
              </a:lnSpc>
            </a:pPr>
            <a:endParaRPr lang="en-US" altLang="ko-KR" sz="1000" b="0" i="0">
              <a:solidFill>
                <a:srgbClr val="000000"/>
              </a:solidFill>
              <a:effectLst/>
              <a:latin typeface="Malgun Gothic" panose="020B0503020000020004" pitchFamily="50" charset="-127"/>
              <a:ea typeface="Malgun Gothic" panose="020B0503020000020004" pitchFamily="50" charset="-127"/>
            </a:endParaRPr>
          </a:p>
          <a:p>
            <a:pPr algn="l">
              <a:lnSpc>
                <a:spcPts val="1600"/>
              </a:lnSpc>
            </a:pPr>
            <a:r>
              <a:rPr lang="en-US" altLang="ko-KR" sz="1000" b="0" i="0">
                <a:solidFill>
                  <a:srgbClr val="000000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      1</a:t>
            </a:r>
            <a:r>
              <a:rPr lang="en-US" altLang="ko-KR" sz="1000" b="0" i="0" dirty="0">
                <a:solidFill>
                  <a:srgbClr val="000000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) </a:t>
            </a:r>
            <a:r>
              <a:rPr lang="ko-KR" altLang="en-US" sz="1000" b="0" i="0" dirty="0">
                <a:solidFill>
                  <a:srgbClr val="000000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교육내용 추가</a:t>
            </a:r>
          </a:p>
          <a:p>
            <a:pPr algn="l">
              <a:lnSpc>
                <a:spcPts val="1600"/>
              </a:lnSpc>
            </a:pPr>
            <a:r>
              <a:rPr lang="ko-KR" altLang="en-US" sz="1000" b="0" i="0" dirty="0">
                <a:solidFill>
                  <a:srgbClr val="000000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          가</a:t>
            </a:r>
            <a:r>
              <a:rPr lang="en-US" altLang="ko-KR" sz="1000" b="0" i="0" dirty="0">
                <a:solidFill>
                  <a:srgbClr val="000000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. </a:t>
            </a:r>
            <a:r>
              <a:rPr lang="ko-KR" altLang="en-US" sz="1000" b="0" i="0" dirty="0">
                <a:solidFill>
                  <a:srgbClr val="000000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위험성평가에 관한 사항</a:t>
            </a:r>
          </a:p>
          <a:p>
            <a:pPr algn="l">
              <a:lnSpc>
                <a:spcPts val="1600"/>
              </a:lnSpc>
            </a:pPr>
            <a:r>
              <a:rPr lang="ko-KR" altLang="en-US" sz="1000" b="0" i="0" dirty="0">
                <a:solidFill>
                  <a:srgbClr val="000000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          나</a:t>
            </a:r>
            <a:r>
              <a:rPr lang="en-US" altLang="ko-KR" sz="1000" b="0" i="0" dirty="0">
                <a:solidFill>
                  <a:srgbClr val="000000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. </a:t>
            </a:r>
            <a:r>
              <a:rPr lang="ko-KR" altLang="en-US" sz="1000" b="0" i="0" dirty="0">
                <a:solidFill>
                  <a:srgbClr val="000000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산업재해보상보험 제도에 관한 사항</a:t>
            </a:r>
          </a:p>
          <a:p>
            <a:pPr algn="l">
              <a:lnSpc>
                <a:spcPts val="1600"/>
              </a:lnSpc>
            </a:pPr>
            <a:r>
              <a:rPr lang="ko-KR" altLang="en-US" sz="1000" b="0" i="0" dirty="0">
                <a:solidFill>
                  <a:srgbClr val="000000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          다</a:t>
            </a:r>
            <a:r>
              <a:rPr lang="en-US" altLang="ko-KR" sz="1000" b="0" i="0" dirty="0">
                <a:solidFill>
                  <a:srgbClr val="000000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. </a:t>
            </a:r>
            <a:r>
              <a:rPr lang="ko-KR" altLang="en-US" sz="1000" b="0" i="0" dirty="0">
                <a:solidFill>
                  <a:srgbClr val="000000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직장 내 괴롭힘</a:t>
            </a:r>
            <a:r>
              <a:rPr lang="en-US" altLang="ko-KR" sz="1000" b="0" i="0" dirty="0">
                <a:solidFill>
                  <a:srgbClr val="000000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, </a:t>
            </a:r>
            <a:r>
              <a:rPr lang="ko-KR" altLang="en-US" sz="1000" b="0" i="0" dirty="0">
                <a:solidFill>
                  <a:srgbClr val="000000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고객의 폭언 등으로 인한 건강장해 예방 및 관리에 관한 사항</a:t>
            </a:r>
          </a:p>
          <a:p>
            <a:pPr algn="l">
              <a:lnSpc>
                <a:spcPts val="1600"/>
              </a:lnSpc>
            </a:pPr>
            <a:r>
              <a:rPr lang="ko-KR" altLang="en-US" sz="1000" b="0" i="0" dirty="0">
                <a:solidFill>
                  <a:srgbClr val="000000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      </a:t>
            </a:r>
            <a:r>
              <a:rPr lang="en-US" altLang="ko-KR" sz="1000" b="0" i="0" dirty="0">
                <a:solidFill>
                  <a:srgbClr val="000000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2) </a:t>
            </a:r>
            <a:r>
              <a:rPr lang="en-US" altLang="ko-KR" sz="1000" b="0" i="0" dirty="0" err="1">
                <a:solidFill>
                  <a:srgbClr val="000000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SFA</a:t>
            </a:r>
            <a:r>
              <a:rPr lang="en-US" altLang="ko-KR" sz="1000" b="0" i="0" dirty="0">
                <a:solidFill>
                  <a:srgbClr val="000000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 safety </a:t>
            </a:r>
            <a:r>
              <a:rPr lang="en-US" altLang="ko-KR" sz="1000" b="0" i="0" dirty="0" err="1">
                <a:solidFill>
                  <a:srgbClr val="000000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Goledn</a:t>
            </a:r>
            <a:r>
              <a:rPr lang="en-US" altLang="ko-KR" sz="1000" b="0" i="0" dirty="0">
                <a:solidFill>
                  <a:srgbClr val="000000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  Rules </a:t>
            </a:r>
            <a:r>
              <a:rPr lang="ko-KR" altLang="en-US" sz="1000" b="0" i="0" dirty="0">
                <a:solidFill>
                  <a:srgbClr val="000000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추가</a:t>
            </a:r>
          </a:p>
          <a:p>
            <a:pPr algn="l">
              <a:lnSpc>
                <a:spcPts val="1600"/>
              </a:lnSpc>
            </a:pPr>
            <a:r>
              <a:rPr lang="ko-KR" altLang="en-US" sz="1000" b="0" i="0" dirty="0">
                <a:solidFill>
                  <a:srgbClr val="000000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      </a:t>
            </a:r>
            <a:r>
              <a:rPr lang="en-US" altLang="ko-KR" sz="1000" b="0" i="0" dirty="0">
                <a:solidFill>
                  <a:srgbClr val="000000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3) </a:t>
            </a:r>
            <a:r>
              <a:rPr lang="ko-KR" altLang="en-US" sz="1000" b="0" i="0" dirty="0">
                <a:solidFill>
                  <a:srgbClr val="000000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안전 서약 </a:t>
            </a:r>
            <a:r>
              <a:rPr lang="en-US" altLang="ko-KR" sz="1000" b="0" i="0" dirty="0">
                <a:solidFill>
                  <a:srgbClr val="000000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7</a:t>
            </a:r>
            <a:r>
              <a:rPr lang="ko-KR" altLang="en-US" sz="1000" b="0" i="0" dirty="0">
                <a:solidFill>
                  <a:srgbClr val="000000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번 항목 문구 수정  </a:t>
            </a:r>
          </a:p>
          <a:p>
            <a:pPr algn="l">
              <a:lnSpc>
                <a:spcPts val="1600"/>
              </a:lnSpc>
            </a:pPr>
            <a:r>
              <a:rPr lang="ko-KR" altLang="en-US" sz="1000" b="0" i="0" dirty="0">
                <a:solidFill>
                  <a:srgbClr val="000000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         </a:t>
            </a:r>
            <a:r>
              <a:rPr lang="en-US" altLang="ko-KR" sz="1000" b="0" i="0" dirty="0">
                <a:solidFill>
                  <a:srgbClr val="000000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- </a:t>
            </a:r>
            <a:r>
              <a:rPr lang="ko-KR" altLang="en-US" sz="1000" b="0" i="0" dirty="0">
                <a:solidFill>
                  <a:srgbClr val="000000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가설전기 </a:t>
            </a:r>
            <a:r>
              <a:rPr lang="en-US" altLang="ko-KR" sz="1000" b="0" i="0" dirty="0">
                <a:solidFill>
                  <a:srgbClr val="000000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-&gt; </a:t>
            </a:r>
            <a:r>
              <a:rPr lang="ko-KR" altLang="en-US" sz="1000" b="0" i="0" dirty="0">
                <a:solidFill>
                  <a:srgbClr val="000000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전기</a:t>
            </a:r>
          </a:p>
          <a:p>
            <a:pPr algn="l">
              <a:lnSpc>
                <a:spcPct val="130000"/>
              </a:lnSpc>
              <a:spcBef>
                <a:spcPts val="100"/>
              </a:spcBef>
              <a:spcAft>
                <a:spcPts val="100"/>
              </a:spcAft>
            </a:pPr>
            <a:endParaRPr lang="ko-KR" altLang="en-US" sz="1000" dirty="0">
              <a:solidFill>
                <a:prstClr val="black"/>
              </a:solidFill>
              <a:latin typeface="Trebuchet MS" panose="020B0603020202020204" pitchFamily="34" charset="0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255571" y="240249"/>
            <a:ext cx="6041712" cy="400110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lvl="0" defTabSz="914400">
              <a:spcBef>
                <a:spcPct val="30000"/>
              </a:spcBef>
              <a:defRPr/>
            </a:pPr>
            <a:r>
              <a:rPr lang="en-US" altLang="ko-KR" sz="2000" b="1">
                <a:latin typeface="Trebuchet MS" panose="020B0603020202020204" pitchFamily="34" charset="0"/>
                <a:sym typeface="Wingdings" pitchFamily="2" charset="2"/>
              </a:rPr>
              <a:t>3. </a:t>
            </a:r>
            <a:r>
              <a:rPr lang="ko-KR" altLang="en-US" sz="2000" b="1">
                <a:latin typeface="+mj-ea"/>
                <a:sym typeface="Wingdings" pitchFamily="2" charset="2"/>
              </a:rPr>
              <a:t>사업장 전달사항</a:t>
            </a:r>
            <a:endParaRPr lang="ko-KR" altLang="en-US" sz="1200" b="1" dirty="0">
              <a:solidFill>
                <a:schemeClr val="tx1">
                  <a:lumMod val="50000"/>
                  <a:lumOff val="50000"/>
                </a:schemeClr>
              </a:solidFill>
              <a:latin typeface="+mj-ea"/>
              <a:sym typeface="Wingdings" pitchFamily="2" charset="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8042" y="920438"/>
            <a:ext cx="9356515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defTabSz="914400">
              <a:spcBef>
                <a:spcPct val="30000"/>
              </a:spcBef>
              <a:defRPr/>
            </a:pPr>
            <a:r>
              <a:rPr lang="en-US" altLang="ko-KR" sz="1400" b="1" dirty="0">
                <a:solidFill>
                  <a:prstClr val="black"/>
                </a:solidFill>
                <a:latin typeface="+mj-ea"/>
                <a:ea typeface="+mj-ea"/>
              </a:rPr>
              <a:t>3-2. </a:t>
            </a:r>
            <a:r>
              <a:rPr lang="ko-KR" altLang="en-US" sz="1400" b="1" dirty="0">
                <a:latin typeface="+mj-ea"/>
                <a:sym typeface="Wingdings" pitchFamily="2" charset="2"/>
              </a:rPr>
              <a:t>채용 시 교육 이수 확인서 변경 </a:t>
            </a:r>
            <a:r>
              <a:rPr lang="en-US" altLang="ko-KR" sz="1400" b="1" dirty="0">
                <a:latin typeface="+mj-ea"/>
                <a:sym typeface="Wingdings" pitchFamily="2" charset="2"/>
              </a:rPr>
              <a:t>(REMIND)</a:t>
            </a:r>
            <a:endParaRPr lang="ko-KR" altLang="en-US" sz="1000" b="1" dirty="0">
              <a:solidFill>
                <a:schemeClr val="tx1">
                  <a:lumMod val="50000"/>
                  <a:lumOff val="50000"/>
                </a:schemeClr>
              </a:solidFill>
              <a:latin typeface="+mj-ea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5510417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 Box 5"/>
          <p:cNvSpPr txBox="1">
            <a:spLocks noChangeArrowheads="1"/>
          </p:cNvSpPr>
          <p:nvPr/>
        </p:nvSpPr>
        <p:spPr bwMode="auto">
          <a:xfrm>
            <a:off x="0" y="3105836"/>
            <a:ext cx="9906000" cy="646331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3600" b="1">
                <a:latin typeface="+mj-ea"/>
                <a:ea typeface="+mj-ea"/>
                <a:sym typeface="Wingdings" pitchFamily="2" charset="2"/>
              </a:rPr>
              <a:t>건의</a:t>
            </a:r>
            <a:r>
              <a:rPr lang="en-US" altLang="ko-KR" sz="3600" b="1">
                <a:latin typeface="+mj-ea"/>
                <a:ea typeface="+mj-ea"/>
                <a:sym typeface="Wingdings" pitchFamily="2" charset="2"/>
              </a:rPr>
              <a:t>/</a:t>
            </a:r>
            <a:r>
              <a:rPr lang="ko-KR" altLang="en-US" sz="3600" b="1">
                <a:latin typeface="+mj-ea"/>
                <a:ea typeface="+mj-ea"/>
                <a:sym typeface="Wingdings" pitchFamily="2" charset="2"/>
              </a:rPr>
              <a:t>의견사항</a:t>
            </a:r>
            <a:endParaRPr kumimoji="0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j-ea"/>
              <a:ea typeface="+mj-ea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0003018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 Box 5"/>
          <p:cNvSpPr txBox="1">
            <a:spLocks noChangeArrowheads="1"/>
          </p:cNvSpPr>
          <p:nvPr/>
        </p:nvSpPr>
        <p:spPr bwMode="auto">
          <a:xfrm>
            <a:off x="0" y="3105836"/>
            <a:ext cx="9906000" cy="646331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3600" b="1" noProof="0">
                <a:latin typeface="+mj-ea"/>
                <a:ea typeface="+mj-ea"/>
                <a:sym typeface="Wingdings" pitchFamily="2" charset="2"/>
              </a:rPr>
              <a:t>총평</a:t>
            </a:r>
            <a:endParaRPr kumimoji="0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j-ea"/>
              <a:ea typeface="+mj-ea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1938068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/>
          <p:cNvSpPr txBox="1">
            <a:spLocks/>
          </p:cNvSpPr>
          <p:nvPr/>
        </p:nvSpPr>
        <p:spPr>
          <a:xfrm>
            <a:off x="174567" y="1595449"/>
            <a:ext cx="9603353" cy="549979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30000"/>
              </a:lnSpc>
              <a:spcBef>
                <a:spcPts val="100"/>
              </a:spcBef>
              <a:spcAft>
                <a:spcPts val="100"/>
              </a:spcAft>
            </a:pPr>
            <a:r>
              <a:rPr lang="ko-KR" altLang="en-US">
                <a:solidFill>
                  <a:prstClr val="black"/>
                </a:solidFill>
                <a:latin typeface="Trebuchet MS" panose="020B0603020202020204" pitchFamily="34" charset="0"/>
              </a:rPr>
              <a:t>        환경안전팀 월간 소통회의</a:t>
            </a:r>
            <a:r>
              <a:rPr lang="en-US" altLang="ko-KR">
                <a:solidFill>
                  <a:prstClr val="black"/>
                </a:solidFill>
                <a:latin typeface="Trebuchet MS" panose="020B0603020202020204" pitchFamily="34" charset="0"/>
              </a:rPr>
              <a:t>(MBS) </a:t>
            </a:r>
            <a:r>
              <a:rPr lang="ko-KR" altLang="en-US">
                <a:solidFill>
                  <a:prstClr val="black"/>
                </a:solidFill>
                <a:latin typeface="Trebuchet MS" panose="020B0603020202020204" pitchFamily="34" charset="0"/>
              </a:rPr>
              <a:t>작성방법</a:t>
            </a:r>
            <a:endParaRPr lang="ko-KR" altLang="en-US" dirty="0">
              <a:solidFill>
                <a:prstClr val="black"/>
              </a:solidFill>
              <a:latin typeface="Trebuchet MS" panose="020B0603020202020204" pitchFamily="34" charset="0"/>
            </a:endParaRPr>
          </a:p>
        </p:txBody>
      </p:sp>
      <p:cxnSp>
        <p:nvCxnSpPr>
          <p:cNvPr id="7" name="직선 연결선 6"/>
          <p:cNvCxnSpPr/>
          <p:nvPr/>
        </p:nvCxnSpPr>
        <p:spPr>
          <a:xfrm>
            <a:off x="1208480" y="2272936"/>
            <a:ext cx="7976492" cy="0"/>
          </a:xfrm>
          <a:prstGeom prst="line">
            <a:avLst/>
          </a:prstGeom>
          <a:ln w="254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부제목 2"/>
          <p:cNvSpPr txBox="1">
            <a:spLocks/>
          </p:cNvSpPr>
          <p:nvPr/>
        </p:nvSpPr>
        <p:spPr>
          <a:xfrm>
            <a:off x="1208479" y="5061844"/>
            <a:ext cx="1094453" cy="37513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r" defTabSz="844078" rtl="0" eaLnBrk="1" latinLnBrk="0" hangingPunct="1">
              <a:spcBef>
                <a:spcPct val="20000"/>
              </a:spcBef>
              <a:buFont typeface="맑은 고딕" pitchFamily="50" charset="-127"/>
              <a:buNone/>
              <a:defRPr sz="1477" b="1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22039" indent="0" algn="ctr" defTabSz="844078" rtl="0" eaLnBrk="1" latinLnBrk="0" hangingPunct="1">
              <a:spcBef>
                <a:spcPct val="20000"/>
              </a:spcBef>
              <a:buFont typeface="맑은 고딕" pitchFamily="50" charset="-127"/>
              <a:buNone/>
              <a:defRPr sz="1108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44078" indent="0" algn="ctr" defTabSz="844078" rtl="0" eaLnBrk="1" latinLnBrk="1" hangingPunct="1">
              <a:spcBef>
                <a:spcPct val="20000"/>
              </a:spcBef>
              <a:buFont typeface="Arial" pitchFamily="34" charset="0"/>
              <a:buNone/>
              <a:defRPr sz="221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6117" indent="0" algn="ctr" defTabSz="844078" rtl="0" eaLnBrk="1" latinLnBrk="1" hangingPunct="1">
              <a:spcBef>
                <a:spcPct val="20000"/>
              </a:spcBef>
              <a:buFont typeface="Arial" pitchFamily="34" charset="0"/>
              <a:buNone/>
              <a:defRPr sz="1846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88155" indent="0" algn="ctr" defTabSz="844078" rtl="0" eaLnBrk="1" latinLnBrk="1" hangingPunct="1">
              <a:spcBef>
                <a:spcPct val="20000"/>
              </a:spcBef>
              <a:buFont typeface="Arial" pitchFamily="34" charset="0"/>
              <a:buNone/>
              <a:defRPr sz="1846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10195" indent="0" algn="ctr" defTabSz="844078" rtl="0" eaLnBrk="1" latinLnBrk="1" hangingPunct="1">
              <a:spcBef>
                <a:spcPct val="20000"/>
              </a:spcBef>
              <a:buFont typeface="Arial" pitchFamily="34" charset="0"/>
              <a:buNone/>
              <a:defRPr sz="1846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532233" indent="0" algn="ctr" defTabSz="844078" rtl="0" eaLnBrk="1" latinLnBrk="1" hangingPunct="1">
              <a:spcBef>
                <a:spcPct val="20000"/>
              </a:spcBef>
              <a:buFont typeface="Arial" pitchFamily="34" charset="0"/>
              <a:buNone/>
              <a:defRPr sz="1846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54272" indent="0" algn="ctr" defTabSz="844078" rtl="0" eaLnBrk="1" latinLnBrk="1" hangingPunct="1">
              <a:spcBef>
                <a:spcPct val="20000"/>
              </a:spcBef>
              <a:buFont typeface="Arial" pitchFamily="34" charset="0"/>
              <a:buNone/>
              <a:defRPr sz="1846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376311" indent="0" algn="ctr" defTabSz="844078" rtl="0" eaLnBrk="1" latinLnBrk="1" hangingPunct="1">
              <a:spcBef>
                <a:spcPct val="20000"/>
              </a:spcBef>
              <a:buFont typeface="Arial" pitchFamily="34" charset="0"/>
              <a:buNone/>
              <a:defRPr sz="1846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8440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맑은 고딕" pitchFamily="50" charset="-127"/>
              <a:buNone/>
              <a:tabLst/>
              <a:defRPr/>
            </a:pPr>
            <a:r>
              <a:rPr kumimoji="0" lang="en-US" altLang="ko-KR" sz="1662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맑은 고딕" panose="020B0503020000020004" pitchFamily="50" charset="-127"/>
              </a:rPr>
              <a:t>2025. 01</a:t>
            </a:r>
          </a:p>
        </p:txBody>
      </p:sp>
      <p:sp>
        <p:nvSpPr>
          <p:cNvPr id="11" name="제목 1"/>
          <p:cNvSpPr txBox="1">
            <a:spLocks/>
          </p:cNvSpPr>
          <p:nvPr/>
        </p:nvSpPr>
        <p:spPr>
          <a:xfrm>
            <a:off x="1208480" y="2272937"/>
            <a:ext cx="8394873" cy="295102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3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altLang="ko-KR" sz="1600">
                <a:solidFill>
                  <a:prstClr val="black"/>
                </a:solidFill>
                <a:latin typeface="Trebuchet MS" panose="020B0603020202020204" pitchFamily="34" charset="0"/>
              </a:rPr>
              <a:t>*MBS(Monthly Brief Safety)</a:t>
            </a:r>
            <a:endParaRPr lang="ko-KR" altLang="en-US" sz="1600" dirty="0">
              <a:solidFill>
                <a:prstClr val="black"/>
              </a:solidFill>
              <a:latin typeface="Trebuchet MS" panose="020B0603020202020204" pitchFamily="34" charset="0"/>
            </a:endParaRPr>
          </a:p>
        </p:txBody>
      </p:sp>
      <p:sp>
        <p:nvSpPr>
          <p:cNvPr id="12" name="부제목 2"/>
          <p:cNvSpPr txBox="1">
            <a:spLocks/>
          </p:cNvSpPr>
          <p:nvPr/>
        </p:nvSpPr>
        <p:spPr>
          <a:xfrm>
            <a:off x="1228073" y="5434143"/>
            <a:ext cx="1293057" cy="35772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r" defTabSz="844078" rtl="0" eaLnBrk="1" latinLnBrk="0" hangingPunct="1">
              <a:spcBef>
                <a:spcPct val="20000"/>
              </a:spcBef>
              <a:buFont typeface="맑은 고딕" pitchFamily="50" charset="-127"/>
              <a:buNone/>
              <a:defRPr sz="1477" b="1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22039" indent="0" algn="ctr" defTabSz="844078" rtl="0" eaLnBrk="1" latinLnBrk="0" hangingPunct="1">
              <a:spcBef>
                <a:spcPct val="20000"/>
              </a:spcBef>
              <a:buFont typeface="맑은 고딕" pitchFamily="50" charset="-127"/>
              <a:buNone/>
              <a:defRPr sz="1108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44078" indent="0" algn="ctr" defTabSz="844078" rtl="0" eaLnBrk="1" latinLnBrk="1" hangingPunct="1">
              <a:spcBef>
                <a:spcPct val="20000"/>
              </a:spcBef>
              <a:buFont typeface="Arial" pitchFamily="34" charset="0"/>
              <a:buNone/>
              <a:defRPr sz="221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6117" indent="0" algn="ctr" defTabSz="844078" rtl="0" eaLnBrk="1" latinLnBrk="1" hangingPunct="1">
              <a:spcBef>
                <a:spcPct val="20000"/>
              </a:spcBef>
              <a:buFont typeface="Arial" pitchFamily="34" charset="0"/>
              <a:buNone/>
              <a:defRPr sz="1846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88155" indent="0" algn="ctr" defTabSz="844078" rtl="0" eaLnBrk="1" latinLnBrk="1" hangingPunct="1">
              <a:spcBef>
                <a:spcPct val="20000"/>
              </a:spcBef>
              <a:buFont typeface="Arial" pitchFamily="34" charset="0"/>
              <a:buNone/>
              <a:defRPr sz="1846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10195" indent="0" algn="ctr" defTabSz="844078" rtl="0" eaLnBrk="1" latinLnBrk="1" hangingPunct="1">
              <a:spcBef>
                <a:spcPct val="20000"/>
              </a:spcBef>
              <a:buFont typeface="Arial" pitchFamily="34" charset="0"/>
              <a:buNone/>
              <a:defRPr sz="1846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532233" indent="0" algn="ctr" defTabSz="844078" rtl="0" eaLnBrk="1" latinLnBrk="1" hangingPunct="1">
              <a:spcBef>
                <a:spcPct val="20000"/>
              </a:spcBef>
              <a:buFont typeface="Arial" pitchFamily="34" charset="0"/>
              <a:buNone/>
              <a:defRPr sz="1846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54272" indent="0" algn="ctr" defTabSz="844078" rtl="0" eaLnBrk="1" latinLnBrk="1" hangingPunct="1">
              <a:spcBef>
                <a:spcPct val="20000"/>
              </a:spcBef>
              <a:buFont typeface="Arial" pitchFamily="34" charset="0"/>
              <a:buNone/>
              <a:defRPr sz="1846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376311" indent="0" algn="ctr" defTabSz="844078" rtl="0" eaLnBrk="1" latinLnBrk="1" hangingPunct="1">
              <a:spcBef>
                <a:spcPct val="20000"/>
              </a:spcBef>
              <a:buFont typeface="Arial" pitchFamily="34" charset="0"/>
              <a:buNone/>
              <a:defRPr sz="1846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440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맑은 고딕" pitchFamily="50" charset="-127"/>
              <a:buNone/>
              <a:tabLst/>
              <a:defRPr/>
            </a:pPr>
            <a:r>
              <a:rPr kumimoji="0" lang="ko-KR" altLang="en-US" sz="1662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맑은 고딕" panose="020B0503020000020004" pitchFamily="50" charset="-127"/>
              </a:rPr>
              <a:t>환경안전팀</a:t>
            </a:r>
            <a:endParaRPr kumimoji="0" lang="en-US" altLang="ko-KR" sz="1662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405919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E0B1BA7-84C4-4CFF-B44A-B2EECA654EC9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1" name="Text Box 5"/>
          <p:cNvSpPr txBox="1">
            <a:spLocks noChangeArrowheads="1"/>
          </p:cNvSpPr>
          <p:nvPr/>
        </p:nvSpPr>
        <p:spPr bwMode="auto">
          <a:xfrm>
            <a:off x="255571" y="240249"/>
            <a:ext cx="6041712" cy="400110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3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2000" b="1">
                <a:latin typeface="Trebuchet MS" panose="020B0603020202020204" pitchFamily="34" charset="0"/>
                <a:ea typeface="맑은 고딕" panose="020B0503020000020004" pitchFamily="50" charset="-127"/>
                <a:sym typeface="Wingdings" pitchFamily="2" charset="2"/>
              </a:rPr>
              <a:t>목 차</a:t>
            </a:r>
            <a:endParaRPr kumimoji="0" lang="ko-KR" altLang="en-US" sz="12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Trebuchet MS" panose="020B0603020202020204" pitchFamily="34" charset="0"/>
              <a:ea typeface="맑은 고딕" panose="020B0503020000020004" pitchFamily="50" charset="-127"/>
              <a:sym typeface="Wingdings" pitchFamily="2" charset="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87308" y="1225664"/>
            <a:ext cx="387434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b="1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bg1">
                    <a:lumMod val="65000"/>
                  </a:schemeClr>
                </a:solidFill>
                <a:latin typeface="+mj-ea"/>
              </a:rPr>
              <a:t>01 </a:t>
            </a:r>
            <a:r>
              <a:rPr lang="en-US" altLang="ko-KR" b="1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</a:rPr>
              <a:t>Safety Moment</a:t>
            </a:r>
            <a:endParaRPr lang="ko-KR" altLang="en-US" sz="1400" b="1" dirty="0">
              <a:ln>
                <a:solidFill>
                  <a:schemeClr val="bg1">
                    <a:lumMod val="65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j-ea"/>
            </a:endParaRPr>
          </a:p>
          <a:p>
            <a:pPr>
              <a:lnSpc>
                <a:spcPct val="150000"/>
              </a:lnSpc>
            </a:pPr>
            <a:endParaRPr lang="en-US" altLang="ko-KR" b="1" dirty="0">
              <a:ln>
                <a:solidFill>
                  <a:schemeClr val="bg1">
                    <a:lumMod val="65000"/>
                    <a:alpha val="0"/>
                  </a:schemeClr>
                </a:solidFill>
              </a:ln>
              <a:solidFill>
                <a:schemeClr val="bg1">
                  <a:lumMod val="65000"/>
                </a:schemeClr>
              </a:solidFill>
              <a:latin typeface="+mj-ea"/>
            </a:endParaRPr>
          </a:p>
          <a:p>
            <a:pPr>
              <a:lnSpc>
                <a:spcPct val="150000"/>
              </a:lnSpc>
            </a:pPr>
            <a:r>
              <a:rPr lang="en-US" altLang="ko-KR" b="1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bg1">
                    <a:lumMod val="65000"/>
                  </a:schemeClr>
                </a:solidFill>
                <a:latin typeface="+mj-ea"/>
              </a:rPr>
              <a:t>02 </a:t>
            </a:r>
            <a:r>
              <a:rPr lang="en-US" altLang="ko-KR" b="1" dirty="0" err="1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latin typeface="+mj-ea"/>
              </a:rPr>
              <a:t>PJT</a:t>
            </a:r>
            <a:r>
              <a:rPr lang="en-US" altLang="ko-KR" b="1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latin typeface="+mj-ea"/>
              </a:rPr>
              <a:t> </a:t>
            </a:r>
            <a:r>
              <a:rPr lang="ko-KR" altLang="en-US" b="1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latin typeface="+mj-ea"/>
              </a:rPr>
              <a:t>주요 현황</a:t>
            </a:r>
            <a:r>
              <a:rPr lang="en-US" altLang="ko-KR" b="1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latin typeface="+mj-ea"/>
              </a:rPr>
              <a:t>/</a:t>
            </a:r>
            <a:r>
              <a:rPr lang="ko-KR" altLang="en-US" b="1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latin typeface="+mj-ea"/>
              </a:rPr>
              <a:t>우수사례</a:t>
            </a:r>
            <a:endParaRPr lang="en-US" altLang="ko-KR" b="1" dirty="0">
              <a:ln>
                <a:solidFill>
                  <a:schemeClr val="bg1">
                    <a:lumMod val="65000"/>
                    <a:alpha val="0"/>
                  </a:schemeClr>
                </a:solidFill>
              </a:ln>
              <a:latin typeface="+mj-ea"/>
            </a:endParaRPr>
          </a:p>
          <a:p>
            <a:pPr>
              <a:lnSpc>
                <a:spcPct val="150000"/>
              </a:lnSpc>
            </a:pPr>
            <a:endParaRPr lang="en-US" altLang="ko-KR" b="1" dirty="0">
              <a:ln>
                <a:solidFill>
                  <a:schemeClr val="bg1">
                    <a:lumMod val="65000"/>
                    <a:alpha val="0"/>
                  </a:schemeClr>
                </a:solidFill>
              </a:ln>
              <a:solidFill>
                <a:schemeClr val="bg1">
                  <a:lumMod val="65000"/>
                </a:schemeClr>
              </a:solidFill>
              <a:latin typeface="+mj-ea"/>
            </a:endParaRPr>
          </a:p>
          <a:p>
            <a:pPr>
              <a:lnSpc>
                <a:spcPct val="150000"/>
              </a:lnSpc>
            </a:pPr>
            <a:r>
              <a:rPr lang="en-US" altLang="ko-KR" b="1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bg1">
                    <a:lumMod val="65000"/>
                  </a:schemeClr>
                </a:solidFill>
                <a:latin typeface="+mj-ea"/>
              </a:rPr>
              <a:t>03 </a:t>
            </a:r>
            <a:r>
              <a:rPr lang="ko-KR" altLang="en-US" b="1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latin typeface="+mj-ea"/>
              </a:rPr>
              <a:t>전달사항</a:t>
            </a:r>
            <a:endParaRPr lang="en-US" altLang="ko-KR" b="1" dirty="0">
              <a:ln>
                <a:solidFill>
                  <a:schemeClr val="bg1">
                    <a:lumMod val="65000"/>
                    <a:alpha val="0"/>
                  </a:schemeClr>
                </a:solidFill>
              </a:ln>
              <a:latin typeface="+mj-ea"/>
            </a:endParaRPr>
          </a:p>
          <a:p>
            <a:pPr>
              <a:lnSpc>
                <a:spcPct val="150000"/>
              </a:lnSpc>
            </a:pPr>
            <a:endParaRPr lang="en-US" altLang="ko-KR" b="1" dirty="0">
              <a:ln>
                <a:solidFill>
                  <a:schemeClr val="bg1">
                    <a:lumMod val="65000"/>
                    <a:alpha val="0"/>
                  </a:schemeClr>
                </a:solidFill>
              </a:ln>
              <a:solidFill>
                <a:schemeClr val="bg1">
                  <a:lumMod val="65000"/>
                </a:schemeClr>
              </a:solidFill>
              <a:latin typeface="+mj-ea"/>
            </a:endParaRPr>
          </a:p>
          <a:p>
            <a:pPr>
              <a:lnSpc>
                <a:spcPct val="150000"/>
              </a:lnSpc>
            </a:pPr>
            <a:r>
              <a:rPr lang="en-US" altLang="ko-KR" b="1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bg1">
                    <a:lumMod val="65000"/>
                  </a:schemeClr>
                </a:solidFill>
                <a:latin typeface="+mj-ea"/>
              </a:rPr>
              <a:t>04 </a:t>
            </a:r>
            <a:r>
              <a:rPr lang="ko-KR" altLang="en-US" b="1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latin typeface="+mj-ea"/>
              </a:rPr>
              <a:t>건의</a:t>
            </a:r>
            <a:r>
              <a:rPr lang="en-US" altLang="ko-KR" b="1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latin typeface="+mj-ea"/>
              </a:rPr>
              <a:t>/</a:t>
            </a:r>
            <a:r>
              <a:rPr lang="ko-KR" altLang="en-US" b="1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latin typeface="+mj-ea"/>
              </a:rPr>
              <a:t>의견사항</a:t>
            </a:r>
            <a:endParaRPr lang="en-US" altLang="ko-KR" b="1" dirty="0">
              <a:ln>
                <a:solidFill>
                  <a:schemeClr val="bg1">
                    <a:lumMod val="65000"/>
                    <a:alpha val="0"/>
                  </a:schemeClr>
                </a:solidFill>
              </a:ln>
              <a:latin typeface="+mj-ea"/>
            </a:endParaRPr>
          </a:p>
          <a:p>
            <a:pPr>
              <a:lnSpc>
                <a:spcPct val="150000"/>
              </a:lnSpc>
            </a:pPr>
            <a:endParaRPr lang="en-US" altLang="ko-KR" b="1" dirty="0">
              <a:ln>
                <a:solidFill>
                  <a:schemeClr val="bg1">
                    <a:lumMod val="65000"/>
                    <a:alpha val="0"/>
                  </a:schemeClr>
                </a:solidFill>
              </a:ln>
              <a:solidFill>
                <a:schemeClr val="bg1">
                  <a:lumMod val="65000"/>
                </a:schemeClr>
              </a:solidFill>
              <a:latin typeface="+mj-ea"/>
            </a:endParaRPr>
          </a:p>
          <a:p>
            <a:pPr>
              <a:lnSpc>
                <a:spcPct val="150000"/>
              </a:lnSpc>
            </a:pPr>
            <a:r>
              <a:rPr lang="en-US" altLang="ko-KR" b="1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bg1">
                    <a:lumMod val="65000"/>
                  </a:schemeClr>
                </a:solidFill>
                <a:latin typeface="+mj-ea"/>
              </a:rPr>
              <a:t>05 </a:t>
            </a:r>
            <a:r>
              <a:rPr lang="ko-KR" altLang="en-US" b="1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latin typeface="+mj-ea"/>
              </a:rPr>
              <a:t>총평</a:t>
            </a:r>
          </a:p>
          <a:p>
            <a:pPr>
              <a:lnSpc>
                <a:spcPct val="150000"/>
              </a:lnSpc>
            </a:pPr>
            <a:endParaRPr lang="en-US" altLang="ko-KR" b="1" dirty="0">
              <a:ln>
                <a:solidFill>
                  <a:schemeClr val="bg1">
                    <a:lumMod val="65000"/>
                    <a:alpha val="0"/>
                  </a:schemeClr>
                </a:solidFill>
              </a:ln>
              <a:solidFill>
                <a:schemeClr val="bg1">
                  <a:lumMod val="65000"/>
                </a:schemeClr>
              </a:solidFill>
              <a:latin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3181974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 Box 5"/>
          <p:cNvSpPr txBox="1">
            <a:spLocks noChangeArrowheads="1"/>
          </p:cNvSpPr>
          <p:nvPr/>
        </p:nvSpPr>
        <p:spPr bwMode="auto">
          <a:xfrm>
            <a:off x="255571" y="240249"/>
            <a:ext cx="6041712" cy="400110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3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000" b="1">
                <a:latin typeface="Trebuchet MS" panose="020B0603020202020204" pitchFamily="34" charset="0"/>
                <a:ea typeface="맑은 고딕" panose="020B0503020000020004" pitchFamily="50" charset="-127"/>
                <a:sym typeface="Wingdings" pitchFamily="2" charset="2"/>
              </a:rPr>
              <a:t>1.</a:t>
            </a:r>
            <a:r>
              <a:rPr lang="ko-KR" altLang="en-US" sz="2000" b="1">
                <a:latin typeface="Trebuchet MS" panose="020B0603020202020204" pitchFamily="34" charset="0"/>
                <a:ea typeface="맑은 고딕" panose="020B0503020000020004" pitchFamily="50" charset="-127"/>
                <a:sym typeface="Wingdings" pitchFamily="2" charset="2"/>
              </a:rPr>
              <a:t> </a:t>
            </a:r>
            <a:r>
              <a:rPr lang="en-US" altLang="ko-KR" sz="2000" b="1">
                <a:latin typeface="Trebuchet MS" panose="020B0603020202020204" pitchFamily="34" charset="0"/>
                <a:ea typeface="맑은 고딕" panose="020B0503020000020004" pitchFamily="50" charset="-127"/>
                <a:sym typeface="Wingdings" pitchFamily="2" charset="2"/>
              </a:rPr>
              <a:t>Safety Moment</a:t>
            </a:r>
            <a:endParaRPr kumimoji="0" lang="ko-KR" altLang="en-US" sz="12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Trebuchet MS" panose="020B0603020202020204" pitchFamily="34" charset="0"/>
              <a:ea typeface="맑은 고딕" panose="020B0503020000020004" pitchFamily="50" charset="-127"/>
              <a:sym typeface="Wingdings" pitchFamily="2" charset="2"/>
            </a:endParaRPr>
          </a:p>
        </p:txBody>
      </p:sp>
      <p:pic>
        <p:nvPicPr>
          <p:cNvPr id="3" name="[SHORTS]_위험성평가___Ver">
            <a:hlinkClick r:id="" action="ppaction://media"/>
            <a:extLst>
              <a:ext uri="{FF2B5EF4-FFF2-40B4-BE49-F238E27FC236}">
                <a16:creationId xmlns:a16="http://schemas.microsoft.com/office/drawing/2014/main" id="{08C5DB33-A4E2-95B5-E6B4-7E836F848A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b="32623"/>
          <a:stretch/>
        </p:blipFill>
        <p:spPr>
          <a:xfrm>
            <a:off x="1854679" y="904240"/>
            <a:ext cx="6512944" cy="505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975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68293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 Box 5"/>
          <p:cNvSpPr txBox="1">
            <a:spLocks noChangeArrowheads="1"/>
          </p:cNvSpPr>
          <p:nvPr/>
        </p:nvSpPr>
        <p:spPr bwMode="auto">
          <a:xfrm>
            <a:off x="0" y="2887316"/>
            <a:ext cx="9906000" cy="1083374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ea"/>
                <a:ea typeface="+mj-ea"/>
                <a:sym typeface="Wingdings" pitchFamily="2" charset="2"/>
              </a:rPr>
              <a:t>PJT </a:t>
            </a:r>
            <a:r>
              <a:rPr kumimoji="0" lang="ko-KR" alt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ea"/>
                <a:ea typeface="+mj-ea"/>
                <a:sym typeface="Wingdings" pitchFamily="2" charset="2"/>
              </a:rPr>
              <a:t>주요 현황</a:t>
            </a:r>
            <a:endParaRPr kumimoji="0" lang="en-US" altLang="ko-KR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ea"/>
              <a:ea typeface="+mj-ea"/>
              <a:sym typeface="Wingdings" pitchFamily="2" charset="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ea"/>
                <a:ea typeface="+mj-ea"/>
                <a:sym typeface="Wingdings" pitchFamily="2" charset="2"/>
              </a:rPr>
              <a:t>SDC</a:t>
            </a: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ea"/>
                <a:ea typeface="+mj-ea"/>
                <a:sym typeface="Wingdings" pitchFamily="2" charset="2"/>
              </a:rPr>
              <a:t> </a:t>
            </a:r>
            <a:r>
              <a:rPr kumimoji="0" lang="ko-KR" alt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ea"/>
                <a:ea typeface="+mj-ea"/>
                <a:sym typeface="Wingdings" pitchFamily="2" charset="2"/>
              </a:rPr>
              <a:t>아산현장 </a:t>
            </a:r>
          </a:p>
        </p:txBody>
      </p:sp>
      <p:sp>
        <p:nvSpPr>
          <p:cNvPr id="2" name="직사각형 1"/>
          <p:cNvSpPr/>
          <p:nvPr/>
        </p:nvSpPr>
        <p:spPr>
          <a:xfrm>
            <a:off x="111034" y="711926"/>
            <a:ext cx="9673046" cy="849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004514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 Box 5"/>
          <p:cNvSpPr txBox="1">
            <a:spLocks noChangeArrowheads="1"/>
          </p:cNvSpPr>
          <p:nvPr/>
        </p:nvSpPr>
        <p:spPr bwMode="auto">
          <a:xfrm>
            <a:off x="255571" y="240249"/>
            <a:ext cx="6041712" cy="400110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lvl="0" defTabSz="914400">
              <a:spcBef>
                <a:spcPct val="30000"/>
              </a:spcBef>
              <a:defRPr/>
            </a:pPr>
            <a:r>
              <a:rPr lang="en-US" altLang="ko-KR" sz="2000" b="1" dirty="0">
                <a:latin typeface="Trebuchet MS" panose="020B0603020202020204" pitchFamily="34" charset="0"/>
                <a:sym typeface="Wingdings" pitchFamily="2" charset="2"/>
              </a:rPr>
              <a:t>2. </a:t>
            </a:r>
            <a:r>
              <a:rPr lang="ko-KR" altLang="en-US" sz="2000" b="1" dirty="0">
                <a:latin typeface="Trebuchet MS" panose="020B0603020202020204" pitchFamily="34" charset="0"/>
                <a:sym typeface="Wingdings" pitchFamily="2" charset="2"/>
              </a:rPr>
              <a:t>당사현황 공유</a:t>
            </a:r>
            <a:endParaRPr lang="ko-KR" altLang="en-US" sz="1200" b="1" dirty="0">
              <a:solidFill>
                <a:schemeClr val="tx1">
                  <a:lumMod val="50000"/>
                  <a:lumOff val="50000"/>
                </a:schemeClr>
              </a:solidFill>
              <a:latin typeface="Trebuchet MS" panose="020B0603020202020204" pitchFamily="34" charset="0"/>
              <a:sym typeface="Wingdings" pitchFamily="2" charset="2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98042" y="887383"/>
            <a:ext cx="9356515" cy="37388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defTabSz="914400" latinLnBrk="1">
              <a:lnSpc>
                <a:spcPct val="150000"/>
              </a:lnSpc>
              <a:defRPr/>
            </a:pPr>
            <a:r>
              <a:rPr lang="en-US" altLang="ko-KR" sz="1400" b="1" dirty="0">
                <a:solidFill>
                  <a:prstClr val="black"/>
                </a:solidFill>
                <a:latin typeface="+mj-ea"/>
                <a:ea typeface="+mj-ea"/>
              </a:rPr>
              <a:t>2-1. </a:t>
            </a:r>
            <a:r>
              <a:rPr lang="en-US" altLang="ko-KR" sz="1400" b="1" dirty="0" err="1">
                <a:solidFill>
                  <a:prstClr val="black"/>
                </a:solidFill>
                <a:latin typeface="+mj-ea"/>
                <a:ea typeface="+mj-ea"/>
              </a:rPr>
              <a:t>PJT</a:t>
            </a:r>
            <a:r>
              <a:rPr lang="en-US" altLang="ko-KR" sz="1400" b="1" dirty="0">
                <a:solidFill>
                  <a:prstClr val="black"/>
                </a:solidFill>
                <a:latin typeface="+mj-ea"/>
                <a:ea typeface="+mj-ea"/>
              </a:rPr>
              <a:t> </a:t>
            </a:r>
            <a:r>
              <a:rPr lang="ko-KR" altLang="en-US" sz="1400" b="1" dirty="0">
                <a:solidFill>
                  <a:prstClr val="black"/>
                </a:solidFill>
                <a:latin typeface="+mj-ea"/>
                <a:ea typeface="+mj-ea"/>
              </a:rPr>
              <a:t>현장 상황 보고</a:t>
            </a:r>
            <a:r>
              <a:rPr lang="en-US" altLang="ko-KR" sz="1400" b="1" dirty="0">
                <a:solidFill>
                  <a:prstClr val="black"/>
                </a:solidFill>
                <a:latin typeface="+mj-ea"/>
                <a:ea typeface="+mj-ea"/>
              </a:rPr>
              <a:t>(</a:t>
            </a:r>
            <a:r>
              <a:rPr lang="en-US" altLang="ko-KR" sz="1400" b="1" dirty="0" err="1">
                <a:solidFill>
                  <a:prstClr val="black"/>
                </a:solidFill>
                <a:latin typeface="+mj-ea"/>
                <a:ea typeface="+mj-ea"/>
              </a:rPr>
              <a:t>SDC</a:t>
            </a:r>
            <a:r>
              <a:rPr lang="en-US" altLang="ko-KR" sz="1400" b="1" dirty="0">
                <a:solidFill>
                  <a:prstClr val="black"/>
                </a:solidFill>
                <a:latin typeface="+mj-ea"/>
                <a:ea typeface="+mj-ea"/>
              </a:rPr>
              <a:t> </a:t>
            </a:r>
            <a:r>
              <a:rPr lang="ko-KR" altLang="en-US" sz="1400" b="1" dirty="0">
                <a:solidFill>
                  <a:prstClr val="black"/>
                </a:solidFill>
                <a:latin typeface="+mj-ea"/>
                <a:ea typeface="+mj-ea"/>
              </a:rPr>
              <a:t>아산현장</a:t>
            </a:r>
            <a:r>
              <a:rPr lang="en-US" altLang="ko-KR" sz="1400" b="1" dirty="0">
                <a:solidFill>
                  <a:prstClr val="black"/>
                </a:solidFill>
                <a:latin typeface="+mj-ea"/>
                <a:ea typeface="+mj-ea"/>
              </a:rPr>
              <a:t>)</a:t>
            </a:r>
          </a:p>
        </p:txBody>
      </p:sp>
      <p:graphicFrame>
        <p:nvGraphicFramePr>
          <p:cNvPr id="11" name="표 10"/>
          <p:cNvGraphicFramePr>
            <a:graphicFrameLocks noGrp="1"/>
          </p:cNvGraphicFramePr>
          <p:nvPr/>
        </p:nvGraphicFramePr>
        <p:xfrm>
          <a:off x="553660" y="1237454"/>
          <a:ext cx="8798680" cy="39585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98680">
                  <a:extLst>
                    <a:ext uri="{9D8B030D-6E8A-4147-A177-3AD203B41FA5}">
                      <a16:colId xmlns:a16="http://schemas.microsoft.com/office/drawing/2014/main" val="426582047"/>
                    </a:ext>
                  </a:extLst>
                </a:gridCol>
              </a:tblGrid>
              <a:tr h="327148">
                <a:tc>
                  <a:txBody>
                    <a:bodyPr/>
                    <a:lstStyle/>
                    <a:p>
                      <a:pPr algn="l" latinLnBrk="1">
                        <a:lnSpc>
                          <a:spcPct val="130000"/>
                        </a:lnSpc>
                      </a:pPr>
                      <a:r>
                        <a:rPr lang="en-US" altLang="ko-KR" sz="120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ko-KR" altLang="en-US" sz="1200">
                          <a:solidFill>
                            <a:schemeClr val="tx1"/>
                          </a:solidFill>
                        </a:rPr>
                        <a:t>월 중점 활동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4635498"/>
                  </a:ext>
                </a:extLst>
              </a:tr>
              <a:tr h="741680">
                <a:tc>
                  <a:txBody>
                    <a:bodyPr/>
                    <a:lstStyle/>
                    <a:p>
                      <a:pPr marL="0" marR="0" lvl="0" indent="0" algn="l" defTabSz="844078" rtl="0" eaLnBrk="1" fontAlgn="auto" latinLnBrk="1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1200" b="1" dirty="0">
                          <a:solidFill>
                            <a:schemeClr val="tx1"/>
                          </a:solidFill>
                        </a:rPr>
                        <a:t>1. SDC</a:t>
                      </a:r>
                      <a:r>
                        <a:rPr lang="en-US" altLang="ko-KR" sz="120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ko-KR" altLang="en-US" sz="1200" b="1" baseline="0" dirty="0" err="1">
                          <a:solidFill>
                            <a:schemeClr val="tx1"/>
                          </a:solidFill>
                        </a:rPr>
                        <a:t>협력사</a:t>
                      </a:r>
                      <a:r>
                        <a:rPr lang="ko-KR" altLang="en-US" sz="120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ko-KR" altLang="en-US" sz="1200" b="1" baseline="0" dirty="0" err="1">
                          <a:solidFill>
                            <a:schemeClr val="tx1"/>
                          </a:solidFill>
                        </a:rPr>
                        <a:t>위험성평가</a:t>
                      </a:r>
                      <a:r>
                        <a:rPr lang="ko-KR" altLang="en-US" sz="120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1200" b="1" baseline="0" dirty="0">
                          <a:solidFill>
                            <a:schemeClr val="tx1"/>
                          </a:solidFill>
                        </a:rPr>
                        <a:t>Process</a:t>
                      </a:r>
                      <a:r>
                        <a:rPr lang="ko-KR" altLang="en-US" sz="1200" b="1" baseline="0" dirty="0">
                          <a:solidFill>
                            <a:schemeClr val="tx1"/>
                          </a:solidFill>
                        </a:rPr>
                        <a:t> 변경</a:t>
                      </a:r>
                      <a:endParaRPr lang="en-US" altLang="ko-KR" sz="70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  <a:p>
                      <a:pPr marL="0" indent="0" algn="l" latinLnBrk="1">
                        <a:lnSpc>
                          <a:spcPct val="130000"/>
                        </a:lnSpc>
                        <a:buNone/>
                      </a:pPr>
                      <a:r>
                        <a:rPr lang="ko-KR" altLang="en-US" sz="12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　</a:t>
                      </a:r>
                      <a:r>
                        <a:rPr lang="en-US" altLang="ko-KR" sz="1200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1) </a:t>
                      </a:r>
                      <a:r>
                        <a:rPr lang="ko-KR" altLang="en-US" sz="1200" b="1" dirty="0" err="1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위험성평가</a:t>
                      </a:r>
                      <a:r>
                        <a:rPr lang="ko-KR" altLang="en-US" sz="1200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US" altLang="ko-KR" sz="1200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Process</a:t>
                      </a:r>
                      <a:r>
                        <a:rPr lang="en-US" altLang="ko-KR" sz="1200" b="1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ko-KR" altLang="en-US" sz="1200" b="1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변경</a:t>
                      </a:r>
                      <a:endParaRPr lang="en-US" altLang="ko-KR" sz="1200" b="1" baseline="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  <a:p>
                      <a:pPr marL="0" marR="0" lvl="0" indent="0" algn="l" defTabSz="844078" rtl="0" eaLnBrk="1" fontAlgn="auto" latinLnBrk="1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aseline="0" dirty="0">
                          <a:solidFill>
                            <a:schemeClr val="tx1"/>
                          </a:solidFill>
                        </a:rPr>
                        <a:t>　</a:t>
                      </a:r>
                      <a:r>
                        <a:rPr lang="ko-KR" altLang="en-US" sz="1200" b="1" baseline="0" dirty="0">
                          <a:solidFill>
                            <a:schemeClr val="tx1"/>
                          </a:solidFill>
                        </a:rPr>
                        <a:t>　</a:t>
                      </a:r>
                      <a:r>
                        <a:rPr lang="en-US" altLang="ko-KR" sz="1200" b="1" baseline="0" dirty="0">
                          <a:solidFill>
                            <a:srgbClr val="0000FF"/>
                          </a:solidFill>
                        </a:rPr>
                        <a:t>- </a:t>
                      </a:r>
                      <a:r>
                        <a:rPr lang="ko-KR" altLang="en-US" sz="1200" b="1" baseline="0" dirty="0">
                          <a:solidFill>
                            <a:srgbClr val="0000FF"/>
                          </a:solidFill>
                        </a:rPr>
                        <a:t>기존 </a:t>
                      </a:r>
                      <a:r>
                        <a:rPr lang="en-US" altLang="ko-KR" sz="1200" b="1" baseline="0" dirty="0">
                          <a:solidFill>
                            <a:srgbClr val="0000FF"/>
                          </a:solidFill>
                        </a:rPr>
                        <a:t>: SDC</a:t>
                      </a:r>
                      <a:r>
                        <a:rPr lang="ko-KR" altLang="en-US" sz="1200" b="1" baseline="0" dirty="0">
                          <a:solidFill>
                            <a:srgbClr val="0000FF"/>
                          </a:solidFill>
                        </a:rPr>
                        <a:t>와 </a:t>
                      </a:r>
                      <a:r>
                        <a:rPr lang="ko-KR" altLang="en-US" sz="1200" b="1" baseline="0" dirty="0" err="1">
                          <a:solidFill>
                            <a:srgbClr val="0000FF"/>
                          </a:solidFill>
                        </a:rPr>
                        <a:t>협력사</a:t>
                      </a:r>
                      <a:r>
                        <a:rPr lang="en-US" altLang="ko-KR" sz="1200" b="1" baseline="0" dirty="0">
                          <a:solidFill>
                            <a:srgbClr val="0000FF"/>
                          </a:solidFill>
                        </a:rPr>
                        <a:t>(SFA)</a:t>
                      </a:r>
                      <a:r>
                        <a:rPr lang="ko-KR" altLang="en-US" sz="1200" b="1" baseline="0" dirty="0">
                          <a:solidFill>
                            <a:srgbClr val="0000FF"/>
                          </a:solidFill>
                        </a:rPr>
                        <a:t>가 함께 위험성평가를 실시한 것으로 간주</a:t>
                      </a:r>
                      <a:endParaRPr lang="en-US" altLang="ko-KR" sz="1200" b="1" baseline="0" dirty="0">
                        <a:solidFill>
                          <a:srgbClr val="0000FF"/>
                        </a:solidFill>
                      </a:endParaRPr>
                    </a:p>
                    <a:p>
                      <a:pPr marL="0" indent="0" algn="l" latinLnBrk="1">
                        <a:lnSpc>
                          <a:spcPct val="130000"/>
                        </a:lnSpc>
                        <a:buNone/>
                      </a:pPr>
                      <a:r>
                        <a:rPr lang="ko-KR" altLang="en-US" sz="1200" baseline="0" dirty="0">
                          <a:solidFill>
                            <a:schemeClr val="tx1"/>
                          </a:solidFill>
                        </a:rPr>
                        <a:t>　　　</a:t>
                      </a:r>
                      <a:r>
                        <a:rPr lang="en-US" altLang="ko-KR" sz="1200" baseline="0" dirty="0">
                          <a:solidFill>
                            <a:schemeClr val="tx1"/>
                          </a:solidFill>
                        </a:rPr>
                        <a:t>SFA</a:t>
                      </a:r>
                      <a:r>
                        <a:rPr lang="ko-KR" altLang="en-US" sz="12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ko-KR" altLang="en-US" sz="1200" baseline="0" dirty="0" err="1">
                          <a:solidFill>
                            <a:schemeClr val="tx1"/>
                          </a:solidFill>
                        </a:rPr>
                        <a:t>위험성평가</a:t>
                      </a:r>
                      <a:r>
                        <a:rPr lang="ko-KR" altLang="en-US" sz="1200" baseline="0" dirty="0">
                          <a:solidFill>
                            <a:schemeClr val="tx1"/>
                          </a:solidFill>
                        </a:rPr>
                        <a:t> 실시 ─ </a:t>
                      </a:r>
                      <a:r>
                        <a:rPr lang="en-US" altLang="ko-KR" sz="1200" baseline="0" dirty="0">
                          <a:solidFill>
                            <a:schemeClr val="tx1"/>
                          </a:solidFill>
                        </a:rPr>
                        <a:t>SDC </a:t>
                      </a:r>
                      <a:r>
                        <a:rPr lang="ko-KR" altLang="en-US" sz="1200" baseline="0" dirty="0">
                          <a:solidFill>
                            <a:schemeClr val="tx1"/>
                          </a:solidFill>
                        </a:rPr>
                        <a:t>담당자 제출 ─ </a:t>
                      </a:r>
                      <a:r>
                        <a:rPr lang="en-US" altLang="ko-KR" sz="1200" baseline="0" dirty="0">
                          <a:solidFill>
                            <a:schemeClr val="tx1"/>
                          </a:solidFill>
                        </a:rPr>
                        <a:t>SDC </a:t>
                      </a:r>
                      <a:r>
                        <a:rPr lang="ko-KR" altLang="en-US" sz="1200" baseline="0" dirty="0">
                          <a:solidFill>
                            <a:schemeClr val="tx1"/>
                          </a:solidFill>
                        </a:rPr>
                        <a:t>담당자 검토 ─ 작업 진행</a:t>
                      </a:r>
                      <a:endParaRPr lang="en-US" altLang="ko-KR" sz="1200" baseline="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 algn="l" latinLnBrk="1">
                        <a:lnSpc>
                          <a:spcPct val="130000"/>
                        </a:lnSpc>
                        <a:buNone/>
                      </a:pPr>
                      <a:r>
                        <a:rPr lang="ko-KR" altLang="en-US" sz="1200" baseline="0" dirty="0">
                          <a:solidFill>
                            <a:schemeClr val="tx1"/>
                          </a:solidFill>
                        </a:rPr>
                        <a:t>　　　▶도급인과 </a:t>
                      </a:r>
                      <a:r>
                        <a:rPr lang="ko-KR" altLang="en-US" sz="1200" baseline="0" dirty="0" err="1">
                          <a:solidFill>
                            <a:schemeClr val="tx1"/>
                          </a:solidFill>
                        </a:rPr>
                        <a:t>수급인이</a:t>
                      </a:r>
                      <a:r>
                        <a:rPr lang="ko-KR" altLang="en-US" sz="12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1200" baseline="0" dirty="0">
                          <a:solidFill>
                            <a:schemeClr val="tx1"/>
                          </a:solidFill>
                        </a:rPr>
                        <a:t>“</a:t>
                      </a:r>
                      <a:r>
                        <a:rPr lang="ko-KR" altLang="en-US" sz="1200" baseline="0" dirty="0">
                          <a:solidFill>
                            <a:schemeClr val="tx1"/>
                          </a:solidFill>
                        </a:rPr>
                        <a:t>함께</a:t>
                      </a:r>
                      <a:r>
                        <a:rPr lang="en-US" altLang="ko-KR" sz="1200" baseline="0" dirty="0">
                          <a:solidFill>
                            <a:schemeClr val="tx1"/>
                          </a:solidFill>
                        </a:rPr>
                        <a:t>” </a:t>
                      </a:r>
                      <a:r>
                        <a:rPr lang="ko-KR" altLang="en-US" sz="1200" baseline="0" dirty="0">
                          <a:solidFill>
                            <a:schemeClr val="tx1"/>
                          </a:solidFill>
                        </a:rPr>
                        <a:t>위험성평가를 실시하는 것과 관련하여 법률 위반 </a:t>
                      </a:r>
                      <a:r>
                        <a:rPr lang="en-US" altLang="ko-KR" sz="1200" baseline="0" dirty="0">
                          <a:solidFill>
                            <a:schemeClr val="tx1"/>
                          </a:solidFill>
                        </a:rPr>
                        <a:t>Risk</a:t>
                      </a:r>
                      <a:r>
                        <a:rPr lang="ko-KR" altLang="en-US" sz="1200" baseline="0" dirty="0">
                          <a:solidFill>
                            <a:schemeClr val="tx1"/>
                          </a:solidFill>
                        </a:rPr>
                        <a:t>가 있음</a:t>
                      </a:r>
                      <a:endParaRPr lang="en-US" altLang="ko-KR" sz="1200" baseline="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 algn="l" latinLnBrk="1">
                        <a:lnSpc>
                          <a:spcPct val="130000"/>
                        </a:lnSpc>
                        <a:buNone/>
                      </a:pPr>
                      <a:endParaRPr lang="en-US" altLang="ko-KR" sz="1200" baseline="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 algn="l" latinLnBrk="1">
                        <a:lnSpc>
                          <a:spcPct val="130000"/>
                        </a:lnSpc>
                        <a:buNone/>
                      </a:pPr>
                      <a:endParaRPr lang="en-US" altLang="ko-KR" sz="1200" baseline="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 algn="l" latinLnBrk="1">
                        <a:lnSpc>
                          <a:spcPct val="130000"/>
                        </a:lnSpc>
                        <a:buNone/>
                      </a:pPr>
                      <a:endParaRPr lang="en-US" altLang="ko-KR" sz="1200" baseline="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 algn="l" latinLnBrk="1">
                        <a:lnSpc>
                          <a:spcPct val="130000"/>
                        </a:lnSpc>
                        <a:buNone/>
                      </a:pPr>
                      <a:endParaRPr lang="en-US" altLang="ko-KR" sz="1200" baseline="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 algn="l" latinLnBrk="1">
                        <a:lnSpc>
                          <a:spcPct val="130000"/>
                        </a:lnSpc>
                        <a:buNone/>
                      </a:pPr>
                      <a:endParaRPr lang="en-US" altLang="ko-KR" sz="1200" baseline="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 algn="l" latinLnBrk="1">
                        <a:lnSpc>
                          <a:spcPct val="130000"/>
                        </a:lnSpc>
                        <a:buNone/>
                      </a:pPr>
                      <a:endParaRPr lang="en-US" altLang="ko-KR" sz="1200" baseline="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 algn="l" latinLnBrk="1">
                        <a:lnSpc>
                          <a:spcPct val="130000"/>
                        </a:lnSpc>
                        <a:buNone/>
                      </a:pPr>
                      <a:r>
                        <a:rPr lang="ko-KR" altLang="en-US" sz="1200" baseline="0" dirty="0">
                          <a:solidFill>
                            <a:schemeClr val="tx1"/>
                          </a:solidFill>
                        </a:rPr>
                        <a:t>　</a:t>
                      </a:r>
                      <a:r>
                        <a:rPr lang="ko-KR" altLang="en-US" sz="1200" b="1" baseline="0" dirty="0">
                          <a:solidFill>
                            <a:srgbClr val="FF0000"/>
                          </a:solidFill>
                        </a:rPr>
                        <a:t>　</a:t>
                      </a:r>
                      <a:r>
                        <a:rPr lang="en-US" altLang="ko-KR" sz="1200" b="1" baseline="0" dirty="0">
                          <a:solidFill>
                            <a:srgbClr val="FF0000"/>
                          </a:solidFill>
                        </a:rPr>
                        <a:t>- </a:t>
                      </a:r>
                      <a:r>
                        <a:rPr lang="ko-KR" altLang="en-US" sz="1200" b="1" baseline="0" dirty="0">
                          <a:solidFill>
                            <a:srgbClr val="FF0000"/>
                          </a:solidFill>
                        </a:rPr>
                        <a:t>변경 </a:t>
                      </a:r>
                      <a:r>
                        <a:rPr lang="en-US" altLang="ko-KR" sz="1200" b="1" baseline="0" dirty="0">
                          <a:solidFill>
                            <a:srgbClr val="FF0000"/>
                          </a:solidFill>
                        </a:rPr>
                        <a:t>: SDC</a:t>
                      </a:r>
                      <a:r>
                        <a:rPr lang="ko-KR" altLang="en-US" sz="1200" b="1" baseline="0" dirty="0">
                          <a:solidFill>
                            <a:srgbClr val="FF0000"/>
                          </a:solidFill>
                        </a:rPr>
                        <a:t>와 </a:t>
                      </a:r>
                      <a:r>
                        <a:rPr lang="ko-KR" altLang="en-US" sz="1200" b="1" baseline="0" dirty="0" err="1">
                          <a:solidFill>
                            <a:srgbClr val="FF0000"/>
                          </a:solidFill>
                        </a:rPr>
                        <a:t>협력사</a:t>
                      </a:r>
                      <a:r>
                        <a:rPr lang="en-US" altLang="ko-KR" sz="1200" b="1" baseline="0" dirty="0">
                          <a:solidFill>
                            <a:srgbClr val="FF0000"/>
                          </a:solidFill>
                        </a:rPr>
                        <a:t>(SFA)</a:t>
                      </a:r>
                      <a:r>
                        <a:rPr lang="ko-KR" altLang="en-US" sz="1200" b="1" baseline="0" dirty="0">
                          <a:solidFill>
                            <a:srgbClr val="FF0000"/>
                          </a:solidFill>
                        </a:rPr>
                        <a:t>가 각각 </a:t>
                      </a:r>
                      <a:r>
                        <a:rPr lang="ko-KR" altLang="en-US" sz="1200" b="1" baseline="0" dirty="0" err="1">
                          <a:solidFill>
                            <a:srgbClr val="FF0000"/>
                          </a:solidFill>
                        </a:rPr>
                        <a:t>위험성평가</a:t>
                      </a:r>
                      <a:r>
                        <a:rPr lang="ko-KR" altLang="en-US" sz="1200" b="1" baseline="0" dirty="0">
                          <a:solidFill>
                            <a:srgbClr val="FF0000"/>
                          </a:solidFill>
                        </a:rPr>
                        <a:t> 실시</a:t>
                      </a:r>
                      <a:endParaRPr lang="en-US" altLang="ko-KR" sz="1200" b="1" baseline="0" dirty="0">
                        <a:solidFill>
                          <a:srgbClr val="FF0000"/>
                        </a:solidFill>
                      </a:endParaRPr>
                    </a:p>
                    <a:p>
                      <a:pPr marL="0" indent="0" algn="l" latinLnBrk="1">
                        <a:lnSpc>
                          <a:spcPct val="130000"/>
                        </a:lnSpc>
                        <a:buNone/>
                      </a:pPr>
                      <a:r>
                        <a:rPr lang="ko-KR" altLang="en-US" sz="1200" baseline="0" dirty="0">
                          <a:solidFill>
                            <a:schemeClr val="tx1"/>
                          </a:solidFill>
                        </a:rPr>
                        <a:t>　　　</a:t>
                      </a:r>
                      <a:r>
                        <a:rPr lang="en-US" altLang="ko-KR" sz="1200" baseline="0" dirty="0">
                          <a:solidFill>
                            <a:schemeClr val="tx1"/>
                          </a:solidFill>
                        </a:rPr>
                        <a:t>SFA </a:t>
                      </a:r>
                      <a:r>
                        <a:rPr lang="ko-KR" altLang="en-US" sz="1200" baseline="0" dirty="0" err="1">
                          <a:solidFill>
                            <a:schemeClr val="tx1"/>
                          </a:solidFill>
                        </a:rPr>
                        <a:t>위험성평가</a:t>
                      </a:r>
                      <a:r>
                        <a:rPr lang="ko-KR" altLang="en-US" sz="1200" baseline="0" dirty="0">
                          <a:solidFill>
                            <a:schemeClr val="tx1"/>
                          </a:solidFill>
                        </a:rPr>
                        <a:t> 실시 ─ </a:t>
                      </a:r>
                      <a:r>
                        <a:rPr lang="en-US" altLang="ko-KR" sz="1200" b="1" baseline="0" dirty="0">
                          <a:solidFill>
                            <a:srgbClr val="17375E"/>
                          </a:solidFill>
                        </a:rPr>
                        <a:t>P-EHS </a:t>
                      </a:r>
                      <a:r>
                        <a:rPr lang="ko-KR" altLang="en-US" sz="1200" b="1" baseline="0" dirty="0">
                          <a:solidFill>
                            <a:srgbClr val="17375E"/>
                          </a:solidFill>
                        </a:rPr>
                        <a:t>내 등록 </a:t>
                      </a:r>
                      <a:r>
                        <a:rPr lang="ko-KR" altLang="en-US" sz="1200" baseline="0" dirty="0">
                          <a:solidFill>
                            <a:schemeClr val="tx1"/>
                          </a:solidFill>
                        </a:rPr>
                        <a:t>─ </a:t>
                      </a:r>
                      <a:r>
                        <a:rPr lang="en-US" altLang="ko-KR" sz="1200" baseline="0" dirty="0">
                          <a:solidFill>
                            <a:schemeClr val="tx1"/>
                          </a:solidFill>
                        </a:rPr>
                        <a:t>SDC </a:t>
                      </a:r>
                      <a:r>
                        <a:rPr lang="ko-KR" altLang="en-US" sz="1200" baseline="0" dirty="0">
                          <a:solidFill>
                            <a:schemeClr val="tx1"/>
                          </a:solidFill>
                        </a:rPr>
                        <a:t>담당자 검토 ─ </a:t>
                      </a:r>
                      <a:r>
                        <a:rPr lang="en-US" altLang="ko-KR" sz="1200" b="1" baseline="0" dirty="0">
                          <a:solidFill>
                            <a:srgbClr val="17375E"/>
                          </a:solidFill>
                        </a:rPr>
                        <a:t>SDC </a:t>
                      </a:r>
                      <a:r>
                        <a:rPr lang="ko-KR" altLang="en-US" sz="1200" b="1" baseline="0" dirty="0" err="1">
                          <a:solidFill>
                            <a:srgbClr val="17375E"/>
                          </a:solidFill>
                        </a:rPr>
                        <a:t>위험성평가</a:t>
                      </a:r>
                      <a:r>
                        <a:rPr lang="ko-KR" altLang="en-US" sz="1200" b="1" baseline="0" dirty="0">
                          <a:solidFill>
                            <a:srgbClr val="17375E"/>
                          </a:solidFill>
                        </a:rPr>
                        <a:t> 실시</a:t>
                      </a:r>
                      <a:r>
                        <a:rPr lang="ko-KR" altLang="en-US" sz="1200" baseline="0" dirty="0">
                          <a:solidFill>
                            <a:srgbClr val="17375E"/>
                          </a:solidFill>
                        </a:rPr>
                        <a:t> </a:t>
                      </a:r>
                      <a:r>
                        <a:rPr lang="ko-KR" altLang="en-US" sz="1200" baseline="0" dirty="0">
                          <a:solidFill>
                            <a:schemeClr val="tx1"/>
                          </a:solidFill>
                        </a:rPr>
                        <a:t>─ </a:t>
                      </a:r>
                      <a:r>
                        <a:rPr lang="ko-KR" altLang="en-US" sz="1200" baseline="0" dirty="0" err="1">
                          <a:solidFill>
                            <a:schemeClr val="tx1"/>
                          </a:solidFill>
                        </a:rPr>
                        <a:t>작업진행</a:t>
                      </a:r>
                      <a:endParaRPr lang="en-US" altLang="ko-KR" sz="1200" baseline="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 algn="l" latinLnBrk="1">
                        <a:lnSpc>
                          <a:spcPct val="130000"/>
                        </a:lnSpc>
                        <a:buNone/>
                      </a:pPr>
                      <a:r>
                        <a:rPr lang="ko-KR" altLang="en-US" sz="1200" baseline="0" dirty="0">
                          <a:solidFill>
                            <a:schemeClr val="tx1"/>
                          </a:solidFill>
                        </a:rPr>
                        <a:t>　　　▶도급인과 </a:t>
                      </a:r>
                      <a:r>
                        <a:rPr lang="ko-KR" altLang="en-US" sz="1200" baseline="0" dirty="0" err="1">
                          <a:solidFill>
                            <a:schemeClr val="tx1"/>
                          </a:solidFill>
                        </a:rPr>
                        <a:t>수급인이</a:t>
                      </a:r>
                      <a:r>
                        <a:rPr lang="ko-KR" altLang="en-US" sz="1200" baseline="0" dirty="0">
                          <a:solidFill>
                            <a:schemeClr val="tx1"/>
                          </a:solidFill>
                        </a:rPr>
                        <a:t> 각각 위험성평가를 실시하여 법률 위반 </a:t>
                      </a:r>
                      <a:r>
                        <a:rPr lang="en-US" altLang="ko-KR" sz="1200" baseline="0" dirty="0">
                          <a:solidFill>
                            <a:schemeClr val="tx1"/>
                          </a:solidFill>
                        </a:rPr>
                        <a:t>Risk </a:t>
                      </a:r>
                      <a:r>
                        <a:rPr lang="ko-KR" altLang="en-US" sz="1200" baseline="0" dirty="0">
                          <a:solidFill>
                            <a:schemeClr val="tx1"/>
                          </a:solidFill>
                        </a:rPr>
                        <a:t>제거</a:t>
                      </a:r>
                      <a:endParaRPr lang="en-US" altLang="ko-KR" sz="1200" baseline="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 algn="l" latinLnBrk="1">
                        <a:lnSpc>
                          <a:spcPct val="130000"/>
                        </a:lnSpc>
                        <a:buNone/>
                      </a:pPr>
                      <a:r>
                        <a:rPr lang="ko-KR" altLang="en-US" sz="1200" baseline="0" dirty="0">
                          <a:solidFill>
                            <a:schemeClr val="tx1"/>
                          </a:solidFill>
                        </a:rPr>
                        <a:t>　　　</a:t>
                      </a:r>
                      <a:r>
                        <a:rPr lang="ko-KR" altLang="en-US" sz="1200" baseline="0" dirty="0">
                          <a:solidFill>
                            <a:srgbClr val="17375E"/>
                          </a:solidFill>
                        </a:rPr>
                        <a:t>▶</a:t>
                      </a:r>
                      <a:r>
                        <a:rPr lang="en-US" altLang="ko-KR" sz="1200" baseline="0" dirty="0">
                          <a:solidFill>
                            <a:srgbClr val="17375E"/>
                          </a:solidFill>
                        </a:rPr>
                        <a:t>SDC </a:t>
                      </a:r>
                      <a:r>
                        <a:rPr lang="ko-KR" altLang="en-US" sz="1200" baseline="0" dirty="0" err="1">
                          <a:solidFill>
                            <a:srgbClr val="17375E"/>
                          </a:solidFill>
                        </a:rPr>
                        <a:t>위험성평가</a:t>
                      </a:r>
                      <a:r>
                        <a:rPr lang="ko-KR" altLang="en-US" sz="1200" baseline="0" dirty="0">
                          <a:solidFill>
                            <a:srgbClr val="17375E"/>
                          </a:solidFill>
                        </a:rPr>
                        <a:t> 절차 변경에 따른 </a:t>
                      </a:r>
                      <a:r>
                        <a:rPr lang="ko-KR" altLang="en-US" sz="1200" baseline="0" dirty="0" err="1">
                          <a:solidFill>
                            <a:srgbClr val="17375E"/>
                          </a:solidFill>
                        </a:rPr>
                        <a:t>협력사</a:t>
                      </a:r>
                      <a:r>
                        <a:rPr lang="ko-KR" altLang="en-US" sz="1200" baseline="0" dirty="0">
                          <a:solidFill>
                            <a:srgbClr val="17375E"/>
                          </a:solidFill>
                        </a:rPr>
                        <a:t> </a:t>
                      </a:r>
                      <a:r>
                        <a:rPr lang="ko-KR" altLang="en-US" sz="1200" baseline="0" dirty="0" err="1">
                          <a:solidFill>
                            <a:srgbClr val="17375E"/>
                          </a:solidFill>
                        </a:rPr>
                        <a:t>위험성평가</a:t>
                      </a:r>
                      <a:r>
                        <a:rPr lang="ko-KR" altLang="en-US" sz="1200" baseline="0" dirty="0">
                          <a:solidFill>
                            <a:srgbClr val="17375E"/>
                          </a:solidFill>
                        </a:rPr>
                        <a:t> 실효성도 함께 강화됨</a:t>
                      </a:r>
                      <a:endParaRPr lang="en-US" altLang="ko-KR" sz="1200" baseline="0" dirty="0">
                        <a:solidFill>
                          <a:srgbClr val="17375E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80021768"/>
                  </a:ext>
                </a:extLst>
              </a:tr>
            </a:tbl>
          </a:graphicData>
        </a:graphic>
      </p:graphicFrame>
      <p:sp>
        <p:nvSpPr>
          <p:cNvPr id="3" name="직사각형 2"/>
          <p:cNvSpPr/>
          <p:nvPr/>
        </p:nvSpPr>
        <p:spPr>
          <a:xfrm>
            <a:off x="1079988" y="2854057"/>
            <a:ext cx="7746023" cy="1260849"/>
          </a:xfrm>
          <a:prstGeom prst="rect">
            <a:avLst/>
          </a:prstGeom>
          <a:solidFill>
            <a:schemeClr val="bg2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atinLnBrk="1">
              <a:lnSpc>
                <a:spcPct val="130000"/>
              </a:lnSpc>
            </a:pPr>
            <a:r>
              <a:rPr lang="ko-KR" altLang="en-US" sz="1100">
                <a:solidFill>
                  <a:schemeClr val="tx1"/>
                </a:solidFill>
              </a:rPr>
              <a:t>□ 관련법규</a:t>
            </a:r>
            <a:endParaRPr lang="en-US" altLang="ko-KR" sz="1100">
              <a:solidFill>
                <a:schemeClr val="tx1"/>
              </a:solidFill>
            </a:endParaRPr>
          </a:p>
          <a:p>
            <a:pPr latinLnBrk="1">
              <a:lnSpc>
                <a:spcPct val="130000"/>
              </a:lnSpc>
            </a:pPr>
            <a:r>
              <a:rPr lang="en-US" altLang="ko-KR" sz="1100">
                <a:solidFill>
                  <a:schemeClr val="tx1"/>
                </a:solidFill>
              </a:rPr>
              <a:t>&lt;</a:t>
            </a:r>
            <a:r>
              <a:rPr lang="ko-KR" altLang="en-US" sz="1100">
                <a:solidFill>
                  <a:schemeClr val="tx1"/>
                </a:solidFill>
              </a:rPr>
              <a:t>사업장 위험성평가에 관한 지침</a:t>
            </a:r>
            <a:r>
              <a:rPr lang="en-US" altLang="ko-KR" sz="1100">
                <a:solidFill>
                  <a:schemeClr val="tx1"/>
                </a:solidFill>
              </a:rPr>
              <a:t>(</a:t>
            </a:r>
            <a:r>
              <a:rPr lang="ko-KR" altLang="en-US" sz="1100">
                <a:solidFill>
                  <a:schemeClr val="tx1"/>
                </a:solidFill>
              </a:rPr>
              <a:t>고용노동부 고시 제</a:t>
            </a:r>
            <a:r>
              <a:rPr lang="en-US" altLang="ko-KR" sz="1100">
                <a:solidFill>
                  <a:schemeClr val="tx1"/>
                </a:solidFill>
              </a:rPr>
              <a:t>2023-19</a:t>
            </a:r>
            <a:r>
              <a:rPr lang="ko-KR" altLang="en-US" sz="1100">
                <a:solidFill>
                  <a:schemeClr val="tx1"/>
                </a:solidFill>
              </a:rPr>
              <a:t>호</a:t>
            </a:r>
            <a:r>
              <a:rPr lang="en-US" altLang="ko-KR" sz="1100">
                <a:solidFill>
                  <a:schemeClr val="tx1"/>
                </a:solidFill>
              </a:rPr>
              <a:t>) </a:t>
            </a:r>
            <a:r>
              <a:rPr lang="ko-KR" altLang="en-US" sz="1100">
                <a:solidFill>
                  <a:schemeClr val="tx1"/>
                </a:solidFill>
              </a:rPr>
              <a:t>제</a:t>
            </a:r>
            <a:r>
              <a:rPr lang="en-US" altLang="ko-KR" sz="1100">
                <a:solidFill>
                  <a:schemeClr val="tx1"/>
                </a:solidFill>
              </a:rPr>
              <a:t>5</a:t>
            </a:r>
            <a:r>
              <a:rPr lang="ko-KR" altLang="en-US" sz="1100">
                <a:solidFill>
                  <a:schemeClr val="tx1"/>
                </a:solidFill>
              </a:rPr>
              <a:t>조</a:t>
            </a:r>
            <a:r>
              <a:rPr lang="en-US" altLang="ko-KR" sz="1100">
                <a:solidFill>
                  <a:schemeClr val="tx1"/>
                </a:solidFill>
              </a:rPr>
              <a:t>(</a:t>
            </a:r>
            <a:r>
              <a:rPr lang="ko-KR" altLang="en-US" sz="1100">
                <a:solidFill>
                  <a:schemeClr val="tx1"/>
                </a:solidFill>
              </a:rPr>
              <a:t>위험성평가 실시주체</a:t>
            </a:r>
            <a:r>
              <a:rPr lang="en-US" altLang="ko-KR" sz="1100">
                <a:solidFill>
                  <a:schemeClr val="tx1"/>
                </a:solidFill>
              </a:rPr>
              <a:t>)&gt;</a:t>
            </a:r>
          </a:p>
          <a:p>
            <a:pPr latinLnBrk="1">
              <a:lnSpc>
                <a:spcPct val="130000"/>
              </a:lnSpc>
            </a:pPr>
            <a:r>
              <a:rPr lang="ko-KR" altLang="en-US" sz="1100">
                <a:solidFill>
                  <a:schemeClr val="tx1"/>
                </a:solidFill>
              </a:rPr>
              <a:t>① 사업주는 스스로 사업장의 유해</a:t>
            </a:r>
            <a:r>
              <a:rPr lang="en-US" altLang="ko-KR" sz="1100">
                <a:solidFill>
                  <a:schemeClr val="tx1"/>
                </a:solidFill>
              </a:rPr>
              <a:t>·</a:t>
            </a:r>
            <a:r>
              <a:rPr lang="ko-KR" altLang="en-US" sz="1100">
                <a:solidFill>
                  <a:schemeClr val="tx1"/>
                </a:solidFill>
              </a:rPr>
              <a:t>위험요인을 파악하고 이를 평가하여 관리 개선하는 등 위험성평가를 실시하여야 한다</a:t>
            </a:r>
            <a:r>
              <a:rPr lang="en-US" altLang="ko-KR" sz="1100">
                <a:solidFill>
                  <a:schemeClr val="tx1"/>
                </a:solidFill>
              </a:rPr>
              <a:t>.</a:t>
            </a:r>
          </a:p>
          <a:p>
            <a:pPr latinLnBrk="1">
              <a:lnSpc>
                <a:spcPct val="130000"/>
              </a:lnSpc>
            </a:pPr>
            <a:r>
              <a:rPr lang="ko-KR" altLang="en-US" sz="1100">
                <a:solidFill>
                  <a:schemeClr val="tx1"/>
                </a:solidFill>
              </a:rPr>
              <a:t>② 법 제</a:t>
            </a:r>
            <a:r>
              <a:rPr lang="en-US" altLang="ko-KR" sz="1100">
                <a:solidFill>
                  <a:schemeClr val="tx1"/>
                </a:solidFill>
              </a:rPr>
              <a:t>63</a:t>
            </a:r>
            <a:r>
              <a:rPr lang="ko-KR" altLang="en-US" sz="1100">
                <a:solidFill>
                  <a:schemeClr val="tx1"/>
                </a:solidFill>
              </a:rPr>
              <a:t>조에 따른 작업의 일부 또는 전부를 도급에 의하여 행하는 사업의 경우는 </a:t>
            </a:r>
            <a:endParaRPr lang="en-US" altLang="ko-KR" sz="1100">
              <a:solidFill>
                <a:schemeClr val="tx1"/>
              </a:solidFill>
            </a:endParaRPr>
          </a:p>
          <a:p>
            <a:pPr latinLnBrk="1">
              <a:lnSpc>
                <a:spcPct val="130000"/>
              </a:lnSpc>
            </a:pPr>
            <a:r>
              <a:rPr lang="ko-KR" altLang="en-US" sz="1100">
                <a:solidFill>
                  <a:schemeClr val="tx1"/>
                </a:solidFill>
              </a:rPr>
              <a:t>　 </a:t>
            </a:r>
            <a:r>
              <a:rPr lang="ko-KR" altLang="en-US" sz="1100" b="1" u="sng">
                <a:solidFill>
                  <a:schemeClr val="tx1"/>
                </a:solidFill>
              </a:rPr>
              <a:t>도급을 준 도급인과 도급을 받은 수급인은 각각 제</a:t>
            </a:r>
            <a:r>
              <a:rPr lang="en-US" altLang="ko-KR" sz="1100" b="1" u="sng">
                <a:solidFill>
                  <a:schemeClr val="tx1"/>
                </a:solidFill>
              </a:rPr>
              <a:t>1</a:t>
            </a:r>
            <a:r>
              <a:rPr lang="ko-KR" altLang="en-US" sz="1100" b="1" u="sng">
                <a:solidFill>
                  <a:schemeClr val="tx1"/>
                </a:solidFill>
              </a:rPr>
              <a:t>항에 따른 위험성평가를 실시</a:t>
            </a:r>
            <a:r>
              <a:rPr lang="ko-KR" altLang="en-US" sz="1100">
                <a:solidFill>
                  <a:schemeClr val="tx1"/>
                </a:solidFill>
              </a:rPr>
              <a:t>하여야 한다</a:t>
            </a:r>
            <a:r>
              <a:rPr lang="en-US" altLang="ko-KR" sz="110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03417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 Box 5"/>
          <p:cNvSpPr txBox="1">
            <a:spLocks noChangeArrowheads="1"/>
          </p:cNvSpPr>
          <p:nvPr/>
        </p:nvSpPr>
        <p:spPr bwMode="auto">
          <a:xfrm>
            <a:off x="255571" y="240249"/>
            <a:ext cx="6041712" cy="400110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lvl="0" defTabSz="914400">
              <a:spcBef>
                <a:spcPct val="30000"/>
              </a:spcBef>
              <a:defRPr/>
            </a:pPr>
            <a:r>
              <a:rPr lang="en-US" altLang="ko-KR" sz="2000" b="1" dirty="0">
                <a:latin typeface="Trebuchet MS" panose="020B0603020202020204" pitchFamily="34" charset="0"/>
                <a:sym typeface="Wingdings" pitchFamily="2" charset="2"/>
              </a:rPr>
              <a:t>2. </a:t>
            </a:r>
            <a:r>
              <a:rPr lang="ko-KR" altLang="en-US" sz="2000" b="1" dirty="0">
                <a:latin typeface="Trebuchet MS" panose="020B0603020202020204" pitchFamily="34" charset="0"/>
                <a:sym typeface="Wingdings" pitchFamily="2" charset="2"/>
              </a:rPr>
              <a:t>당사현황 공유</a:t>
            </a:r>
            <a:endParaRPr lang="ko-KR" altLang="en-US" sz="1200" b="1" dirty="0">
              <a:solidFill>
                <a:schemeClr val="tx1">
                  <a:lumMod val="50000"/>
                  <a:lumOff val="50000"/>
                </a:schemeClr>
              </a:solidFill>
              <a:latin typeface="Trebuchet MS" panose="020B0603020202020204" pitchFamily="34" charset="0"/>
              <a:sym typeface="Wingdings" pitchFamily="2" charset="2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98042" y="887383"/>
            <a:ext cx="9356515" cy="37388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defTabSz="914400" latinLnBrk="1">
              <a:lnSpc>
                <a:spcPct val="150000"/>
              </a:lnSpc>
              <a:defRPr/>
            </a:pPr>
            <a:r>
              <a:rPr lang="en-US" altLang="ko-KR" sz="1400" b="1" dirty="0">
                <a:solidFill>
                  <a:prstClr val="black"/>
                </a:solidFill>
                <a:latin typeface="+mj-ea"/>
                <a:ea typeface="+mj-ea"/>
              </a:rPr>
              <a:t>2-1. </a:t>
            </a:r>
            <a:r>
              <a:rPr lang="en-US" altLang="ko-KR" sz="1400" b="1" dirty="0" err="1">
                <a:solidFill>
                  <a:prstClr val="black"/>
                </a:solidFill>
                <a:latin typeface="+mj-ea"/>
                <a:ea typeface="+mj-ea"/>
              </a:rPr>
              <a:t>PJT</a:t>
            </a:r>
            <a:r>
              <a:rPr lang="en-US" altLang="ko-KR" sz="1400" b="1" dirty="0">
                <a:solidFill>
                  <a:prstClr val="black"/>
                </a:solidFill>
                <a:latin typeface="+mj-ea"/>
                <a:ea typeface="+mj-ea"/>
              </a:rPr>
              <a:t> </a:t>
            </a:r>
            <a:r>
              <a:rPr lang="ko-KR" altLang="en-US" sz="1400" b="1" dirty="0">
                <a:solidFill>
                  <a:prstClr val="black"/>
                </a:solidFill>
                <a:latin typeface="+mj-ea"/>
                <a:ea typeface="+mj-ea"/>
              </a:rPr>
              <a:t>현장 상황 보고</a:t>
            </a:r>
            <a:r>
              <a:rPr lang="en-US" altLang="ko-KR" sz="1400" b="1" dirty="0">
                <a:solidFill>
                  <a:prstClr val="black"/>
                </a:solidFill>
                <a:latin typeface="+mj-ea"/>
                <a:ea typeface="+mj-ea"/>
              </a:rPr>
              <a:t>(</a:t>
            </a:r>
            <a:r>
              <a:rPr lang="en-US" altLang="ko-KR" sz="1400" b="1" dirty="0" err="1">
                <a:solidFill>
                  <a:prstClr val="black"/>
                </a:solidFill>
                <a:latin typeface="+mj-ea"/>
                <a:ea typeface="+mj-ea"/>
              </a:rPr>
              <a:t>SDC</a:t>
            </a:r>
            <a:r>
              <a:rPr lang="en-US" altLang="ko-KR" sz="1400" b="1" dirty="0">
                <a:solidFill>
                  <a:prstClr val="black"/>
                </a:solidFill>
                <a:latin typeface="+mj-ea"/>
                <a:ea typeface="+mj-ea"/>
              </a:rPr>
              <a:t> </a:t>
            </a:r>
            <a:r>
              <a:rPr lang="ko-KR" altLang="en-US" sz="1400" b="1" dirty="0">
                <a:solidFill>
                  <a:prstClr val="black"/>
                </a:solidFill>
                <a:latin typeface="+mj-ea"/>
                <a:ea typeface="+mj-ea"/>
              </a:rPr>
              <a:t>아산현장</a:t>
            </a:r>
            <a:r>
              <a:rPr lang="en-US" altLang="ko-KR" sz="1400" b="1" dirty="0">
                <a:solidFill>
                  <a:prstClr val="black"/>
                </a:solidFill>
                <a:latin typeface="+mj-ea"/>
                <a:ea typeface="+mj-ea"/>
              </a:rPr>
              <a:t>)</a:t>
            </a:r>
          </a:p>
        </p:txBody>
      </p:sp>
      <p:graphicFrame>
        <p:nvGraphicFramePr>
          <p:cNvPr id="11" name="표 10"/>
          <p:cNvGraphicFramePr>
            <a:graphicFrameLocks noGrp="1"/>
          </p:cNvGraphicFramePr>
          <p:nvPr/>
        </p:nvGraphicFramePr>
        <p:xfrm>
          <a:off x="553660" y="1237454"/>
          <a:ext cx="8798680" cy="15810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98680">
                  <a:extLst>
                    <a:ext uri="{9D8B030D-6E8A-4147-A177-3AD203B41FA5}">
                      <a16:colId xmlns:a16="http://schemas.microsoft.com/office/drawing/2014/main" val="426582047"/>
                    </a:ext>
                  </a:extLst>
                </a:gridCol>
              </a:tblGrid>
              <a:tr h="327148">
                <a:tc>
                  <a:txBody>
                    <a:bodyPr/>
                    <a:lstStyle/>
                    <a:p>
                      <a:pPr algn="l" latinLnBrk="1">
                        <a:lnSpc>
                          <a:spcPct val="130000"/>
                        </a:lnSpc>
                      </a:pPr>
                      <a:r>
                        <a:rPr lang="en-US" altLang="ko-KR" sz="120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ko-KR" altLang="en-US" sz="1200">
                          <a:solidFill>
                            <a:schemeClr val="tx1"/>
                          </a:solidFill>
                        </a:rPr>
                        <a:t>월 중점 활동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4635498"/>
                  </a:ext>
                </a:extLst>
              </a:tr>
              <a:tr h="741680">
                <a:tc>
                  <a:txBody>
                    <a:bodyPr/>
                    <a:lstStyle/>
                    <a:p>
                      <a:pPr marL="0" marR="0" lvl="0" indent="0" algn="l" defTabSz="844078" rtl="0" eaLnBrk="1" fontAlgn="auto" latinLnBrk="1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1200" b="1" dirty="0">
                          <a:solidFill>
                            <a:schemeClr val="tx1"/>
                          </a:solidFill>
                        </a:rPr>
                        <a:t>1. SDC</a:t>
                      </a:r>
                      <a:r>
                        <a:rPr lang="en-US" altLang="ko-KR" sz="120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ko-KR" altLang="en-US" sz="1200" b="1" baseline="0" dirty="0" err="1">
                          <a:solidFill>
                            <a:schemeClr val="tx1"/>
                          </a:solidFill>
                        </a:rPr>
                        <a:t>협력사</a:t>
                      </a:r>
                      <a:r>
                        <a:rPr lang="ko-KR" altLang="en-US" sz="120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ko-KR" altLang="en-US" sz="1200" b="1" baseline="0" dirty="0" err="1">
                          <a:solidFill>
                            <a:schemeClr val="tx1"/>
                          </a:solidFill>
                        </a:rPr>
                        <a:t>위험성평가</a:t>
                      </a:r>
                      <a:r>
                        <a:rPr lang="ko-KR" altLang="en-US" sz="120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1200" b="1" baseline="0" dirty="0">
                          <a:solidFill>
                            <a:schemeClr val="tx1"/>
                          </a:solidFill>
                        </a:rPr>
                        <a:t>Process</a:t>
                      </a:r>
                      <a:r>
                        <a:rPr lang="ko-KR" altLang="en-US" sz="1200" b="1" baseline="0" dirty="0">
                          <a:solidFill>
                            <a:schemeClr val="tx1"/>
                          </a:solidFill>
                        </a:rPr>
                        <a:t> 변경</a:t>
                      </a:r>
                      <a:endParaRPr lang="en-US" altLang="ko-KR" sz="800" baseline="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 algn="l" latinLnBrk="1">
                        <a:lnSpc>
                          <a:spcPct val="130000"/>
                        </a:lnSpc>
                        <a:buNone/>
                      </a:pPr>
                      <a:r>
                        <a:rPr lang="ko-KR" altLang="en-US" sz="12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　</a:t>
                      </a:r>
                      <a:r>
                        <a:rPr lang="en-US" altLang="ko-KR" sz="1200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2)</a:t>
                      </a:r>
                      <a:r>
                        <a:rPr lang="en-US" altLang="ko-KR" sz="1200" b="1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ko-KR" altLang="en-US" sz="1200" b="1" baseline="0" dirty="0" err="1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위험성평가</a:t>
                      </a:r>
                      <a:r>
                        <a:rPr lang="ko-KR" altLang="en-US" sz="1200" b="1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 실효성 강화</a:t>
                      </a:r>
                      <a:endParaRPr lang="en-US" altLang="ko-KR" sz="1200" b="1" baseline="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  <a:p>
                      <a:pPr marL="0" indent="0" algn="l" latinLnBrk="1">
                        <a:lnSpc>
                          <a:spcPct val="130000"/>
                        </a:lnSpc>
                        <a:buNone/>
                      </a:pPr>
                      <a:r>
                        <a:rPr lang="en-US" altLang="ko-KR" sz="1200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ko-KR" altLang="en-US" sz="1200" baseline="0" dirty="0">
                          <a:solidFill>
                            <a:schemeClr val="tx1"/>
                          </a:solidFill>
                        </a:rPr>
                        <a:t>　　</a:t>
                      </a:r>
                      <a:r>
                        <a:rPr lang="en-US" altLang="ko-KR" sz="1200" baseline="0" dirty="0">
                          <a:solidFill>
                            <a:schemeClr val="tx1"/>
                          </a:solidFill>
                        </a:rPr>
                        <a:t>- S-TRA</a:t>
                      </a:r>
                      <a:r>
                        <a:rPr lang="ko-KR" altLang="en-US" sz="1200" baseline="0" dirty="0">
                          <a:solidFill>
                            <a:schemeClr val="tx1"/>
                          </a:solidFill>
                        </a:rPr>
                        <a:t>와 </a:t>
                      </a:r>
                      <a:r>
                        <a:rPr lang="en-US" altLang="ko-KR" sz="1200" baseline="0" dirty="0">
                          <a:solidFill>
                            <a:schemeClr val="tx1"/>
                          </a:solidFill>
                        </a:rPr>
                        <a:t>SOP</a:t>
                      </a:r>
                      <a:r>
                        <a:rPr lang="ko-KR" altLang="en-US" sz="1200" baseline="0" dirty="0">
                          <a:solidFill>
                            <a:schemeClr val="tx1"/>
                          </a:solidFill>
                        </a:rPr>
                        <a:t>의 연계 강화 ▷ </a:t>
                      </a:r>
                      <a:r>
                        <a:rPr lang="ko-KR" altLang="en-US" sz="1200" baseline="0" dirty="0" err="1">
                          <a:solidFill>
                            <a:schemeClr val="tx1"/>
                          </a:solidFill>
                        </a:rPr>
                        <a:t>위험성평가</a:t>
                      </a:r>
                      <a:r>
                        <a:rPr lang="ko-KR" altLang="en-US" sz="12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ko-KR" altLang="en-US" sz="1200" baseline="0" dirty="0" err="1">
                          <a:solidFill>
                            <a:schemeClr val="tx1"/>
                          </a:solidFill>
                        </a:rPr>
                        <a:t>미승인</a:t>
                      </a:r>
                      <a:r>
                        <a:rPr lang="ko-KR" altLang="en-US" sz="1200" baseline="0" dirty="0">
                          <a:solidFill>
                            <a:schemeClr val="tx1"/>
                          </a:solidFill>
                        </a:rPr>
                        <a:t> 시 작업 불가</a:t>
                      </a:r>
                      <a:endParaRPr lang="en-US" altLang="ko-KR" sz="1200" baseline="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844078" rtl="0" eaLnBrk="1" fontAlgn="auto" latinLnBrk="1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aseline="0" dirty="0">
                          <a:solidFill>
                            <a:schemeClr val="tx1"/>
                          </a:solidFill>
                        </a:rPr>
                        <a:t>　　　</a:t>
                      </a:r>
                      <a:r>
                        <a:rPr lang="en-US" altLang="ko-KR" sz="1200" baseline="0" dirty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ko-KR" altLang="en-US" sz="1200" baseline="0" dirty="0">
                          <a:solidFill>
                            <a:schemeClr val="tx1"/>
                          </a:solidFill>
                        </a:rPr>
                        <a:t>작업내용</a:t>
                      </a:r>
                      <a:r>
                        <a:rPr lang="en-US" altLang="ko-KR" sz="1200" baseline="0" dirty="0">
                          <a:solidFill>
                            <a:schemeClr val="tx1"/>
                          </a:solidFill>
                        </a:rPr>
                        <a:t>/</a:t>
                      </a:r>
                      <a:r>
                        <a:rPr lang="ko-KR" altLang="en-US" sz="1200" baseline="0" dirty="0">
                          <a:solidFill>
                            <a:schemeClr val="tx1"/>
                          </a:solidFill>
                        </a:rPr>
                        <a:t>급소</a:t>
                      </a:r>
                      <a:r>
                        <a:rPr lang="en-US" altLang="ko-KR" sz="1200" baseline="0" dirty="0">
                          <a:solidFill>
                            <a:schemeClr val="tx1"/>
                          </a:solidFill>
                        </a:rPr>
                        <a:t>Point/</a:t>
                      </a:r>
                      <a:r>
                        <a:rPr lang="ko-KR" altLang="en-US" sz="1200" baseline="0" dirty="0">
                          <a:solidFill>
                            <a:schemeClr val="tx1"/>
                          </a:solidFill>
                        </a:rPr>
                        <a:t>위험성</a:t>
                      </a:r>
                      <a:r>
                        <a:rPr lang="en-US" altLang="ko-KR" sz="1200" baseline="0" dirty="0">
                          <a:solidFill>
                            <a:schemeClr val="tx1"/>
                          </a:solidFill>
                        </a:rPr>
                        <a:t>/</a:t>
                      </a:r>
                      <a:r>
                        <a:rPr lang="ko-KR" altLang="en-US" sz="1200" baseline="0" dirty="0">
                          <a:solidFill>
                            <a:schemeClr val="tx1"/>
                          </a:solidFill>
                        </a:rPr>
                        <a:t>안전대책 등 내용이 일부라도 일치하지 않을 경우 </a:t>
                      </a:r>
                      <a:r>
                        <a:rPr lang="ko-KR" altLang="en-US" sz="1200" b="1" baseline="0" dirty="0" err="1">
                          <a:solidFill>
                            <a:srgbClr val="FF0000"/>
                          </a:solidFill>
                        </a:rPr>
                        <a:t>작업허가서</a:t>
                      </a:r>
                      <a:r>
                        <a:rPr lang="ko-KR" altLang="en-US" sz="1200" b="1" baseline="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ko-KR" altLang="en-US" sz="1200" b="1" baseline="0" dirty="0" err="1">
                          <a:solidFill>
                            <a:srgbClr val="FF0000"/>
                          </a:solidFill>
                        </a:rPr>
                        <a:t>미발부</a:t>
                      </a:r>
                      <a:endParaRPr lang="en-US" altLang="ko-KR" sz="1200" b="1" baseline="0" dirty="0">
                        <a:solidFill>
                          <a:srgbClr val="FF0000"/>
                        </a:solidFill>
                      </a:endParaRPr>
                    </a:p>
                    <a:p>
                      <a:pPr marL="0" marR="0" lvl="0" indent="0" algn="l" defTabSz="844078" rtl="0" eaLnBrk="1" fontAlgn="auto" latinLnBrk="1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baseline="0" dirty="0">
                          <a:solidFill>
                            <a:srgbClr val="17375E"/>
                          </a:solidFill>
                        </a:rPr>
                        <a:t>　　　▶현재 </a:t>
                      </a:r>
                      <a:r>
                        <a:rPr lang="en-US" altLang="ko-KR" sz="1200" b="1" baseline="0" dirty="0">
                          <a:solidFill>
                            <a:srgbClr val="17375E"/>
                          </a:solidFill>
                        </a:rPr>
                        <a:t>SOP</a:t>
                      </a:r>
                      <a:r>
                        <a:rPr lang="ko-KR" altLang="en-US" sz="1200" b="1" baseline="0" dirty="0">
                          <a:solidFill>
                            <a:srgbClr val="17375E"/>
                          </a:solidFill>
                        </a:rPr>
                        <a:t> 및 </a:t>
                      </a:r>
                      <a:r>
                        <a:rPr lang="en-US" altLang="ko-KR" sz="1200" b="1" baseline="0" dirty="0">
                          <a:solidFill>
                            <a:srgbClr val="17375E"/>
                          </a:solidFill>
                        </a:rPr>
                        <a:t>S-TRA </a:t>
                      </a:r>
                      <a:r>
                        <a:rPr lang="ko-KR" altLang="en-US" sz="1200" b="1" baseline="0" dirty="0">
                          <a:solidFill>
                            <a:srgbClr val="17375E"/>
                          </a:solidFill>
                        </a:rPr>
                        <a:t>개정 작업 中</a:t>
                      </a:r>
                      <a:r>
                        <a:rPr lang="ko-KR" altLang="en-US" sz="120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1200" b="0" baseline="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ko-KR" altLang="en-US" sz="1200" b="0" baseline="0" dirty="0">
                          <a:solidFill>
                            <a:schemeClr val="tx1"/>
                          </a:solidFill>
                        </a:rPr>
                        <a:t>계도기간 </a:t>
                      </a:r>
                      <a:r>
                        <a:rPr lang="en-US" altLang="ko-KR" sz="1200" b="0" baseline="0" dirty="0">
                          <a:solidFill>
                            <a:schemeClr val="tx1"/>
                          </a:solidFill>
                        </a:rPr>
                        <a:t>: 2</a:t>
                      </a:r>
                      <a:r>
                        <a:rPr lang="ko-KR" altLang="en-US" sz="1200" b="0" baseline="0" dirty="0">
                          <a:solidFill>
                            <a:schemeClr val="tx1"/>
                          </a:solidFill>
                        </a:rPr>
                        <a:t>월까지</a:t>
                      </a:r>
                      <a:r>
                        <a:rPr lang="en-US" altLang="ko-KR" sz="1200" b="0" baseline="0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80021768"/>
                  </a:ext>
                </a:extLst>
              </a:tr>
            </a:tbl>
          </a:graphicData>
        </a:graphic>
      </p:graphicFrame>
      <p:grpSp>
        <p:nvGrpSpPr>
          <p:cNvPr id="5" name="그룹 4"/>
          <p:cNvGrpSpPr/>
          <p:nvPr/>
        </p:nvGrpSpPr>
        <p:grpSpPr>
          <a:xfrm>
            <a:off x="553659" y="5042353"/>
            <a:ext cx="8798681" cy="1398343"/>
            <a:chOff x="151443" y="5354516"/>
            <a:chExt cx="9603114" cy="1398343"/>
          </a:xfrm>
        </p:grpSpPr>
        <p:pic>
          <p:nvPicPr>
            <p:cNvPr id="6" name="그림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1443" y="5354516"/>
              <a:ext cx="9603114" cy="1398343"/>
            </a:xfrm>
            <a:prstGeom prst="rect">
              <a:avLst/>
            </a:prstGeom>
          </p:spPr>
        </p:pic>
        <p:sp>
          <p:nvSpPr>
            <p:cNvPr id="25" name="직사각형 24"/>
            <p:cNvSpPr/>
            <p:nvPr/>
          </p:nvSpPr>
          <p:spPr>
            <a:xfrm>
              <a:off x="528525" y="5893775"/>
              <a:ext cx="4395167" cy="859083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8" name="직사각형 27"/>
            <p:cNvSpPr/>
            <p:nvPr/>
          </p:nvSpPr>
          <p:spPr>
            <a:xfrm>
              <a:off x="4953000" y="5893774"/>
              <a:ext cx="2139461" cy="859083"/>
            </a:xfrm>
            <a:prstGeom prst="rect">
              <a:avLst/>
            </a:prstGeom>
            <a:noFill/>
            <a:ln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1" name="직사각형 30"/>
            <p:cNvSpPr/>
            <p:nvPr/>
          </p:nvSpPr>
          <p:spPr>
            <a:xfrm>
              <a:off x="7121769" y="5893772"/>
              <a:ext cx="756139" cy="859083"/>
            </a:xfrm>
            <a:prstGeom prst="rect">
              <a:avLst/>
            </a:prstGeom>
            <a:noFill/>
            <a:ln>
              <a:solidFill>
                <a:srgbClr val="0000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2" name="직사각형 31"/>
            <p:cNvSpPr/>
            <p:nvPr/>
          </p:nvSpPr>
          <p:spPr>
            <a:xfrm>
              <a:off x="7907216" y="5893772"/>
              <a:ext cx="1818033" cy="859083"/>
            </a:xfrm>
            <a:prstGeom prst="rect">
              <a:avLst/>
            </a:prstGeom>
            <a:noFill/>
            <a:ln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2" name="그룹 1"/>
          <p:cNvGrpSpPr/>
          <p:nvPr/>
        </p:nvGrpSpPr>
        <p:grpSpPr>
          <a:xfrm>
            <a:off x="553659" y="3060001"/>
            <a:ext cx="8798681" cy="1705323"/>
            <a:chOff x="151443" y="3570063"/>
            <a:chExt cx="9605088" cy="1705323"/>
          </a:xfrm>
        </p:grpSpPr>
        <p:grpSp>
          <p:nvGrpSpPr>
            <p:cNvPr id="7" name="그룹 6"/>
            <p:cNvGrpSpPr/>
            <p:nvPr/>
          </p:nvGrpSpPr>
          <p:grpSpPr>
            <a:xfrm>
              <a:off x="151443" y="3570063"/>
              <a:ext cx="9605088" cy="1705323"/>
              <a:chOff x="92921" y="2748743"/>
              <a:chExt cx="12007003" cy="1705323"/>
            </a:xfrm>
          </p:grpSpPr>
          <p:pic>
            <p:nvPicPr>
              <p:cNvPr id="8" name="그림 7"/>
              <p:cNvPicPr>
                <a:picLocks noChangeAspect="1"/>
              </p:cNvPicPr>
              <p:nvPr/>
            </p:nvPicPr>
            <p:blipFill rotWithShape="1">
              <a:blip r:embed="rId3"/>
              <a:srcRect l="4814" b="25219"/>
              <a:stretch/>
            </p:blipFill>
            <p:spPr>
              <a:xfrm>
                <a:off x="92921" y="2748743"/>
                <a:ext cx="5875252" cy="1700165"/>
              </a:xfrm>
              <a:prstGeom prst="rect">
                <a:avLst/>
              </a:prstGeom>
            </p:spPr>
          </p:pic>
          <p:pic>
            <p:nvPicPr>
              <p:cNvPr id="9" name="그림 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968173" y="2777300"/>
                <a:ext cx="6131751" cy="1676766"/>
              </a:xfrm>
              <a:prstGeom prst="rect">
                <a:avLst/>
              </a:prstGeom>
            </p:spPr>
          </p:pic>
        </p:grpSp>
        <p:sp>
          <p:nvSpPr>
            <p:cNvPr id="22" name="직사각형 21"/>
            <p:cNvSpPr/>
            <p:nvPr/>
          </p:nvSpPr>
          <p:spPr>
            <a:xfrm>
              <a:off x="151443" y="4695092"/>
              <a:ext cx="754165" cy="575136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설명선 1 22"/>
            <p:cNvSpPr/>
            <p:nvPr/>
          </p:nvSpPr>
          <p:spPr>
            <a:xfrm>
              <a:off x="1072661" y="4220572"/>
              <a:ext cx="1213339" cy="322783"/>
            </a:xfrm>
            <a:prstGeom prst="borderCallout1">
              <a:avLst>
                <a:gd name="adj1" fmla="val 100467"/>
                <a:gd name="adj2" fmla="val 54710"/>
                <a:gd name="adj3" fmla="val 237799"/>
                <a:gd name="adj4" fmla="val -12246"/>
              </a:avLst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00" spc="-100">
                  <a:solidFill>
                    <a:schemeClr val="tx1"/>
                  </a:solidFill>
                </a:rPr>
                <a:t>SOP </a:t>
              </a:r>
              <a:r>
                <a:rPr lang="ko-KR" altLang="en-US" sz="1000" spc="-100">
                  <a:solidFill>
                    <a:schemeClr val="tx1"/>
                  </a:solidFill>
                </a:rPr>
                <a:t>작업단계 및 내용 일치</a:t>
              </a:r>
            </a:p>
          </p:txBody>
        </p:sp>
        <p:sp>
          <p:nvSpPr>
            <p:cNvPr id="27" name="설명선 1 26"/>
            <p:cNvSpPr/>
            <p:nvPr/>
          </p:nvSpPr>
          <p:spPr>
            <a:xfrm>
              <a:off x="2900480" y="3922927"/>
              <a:ext cx="1213339" cy="322783"/>
            </a:xfrm>
            <a:prstGeom prst="borderCallout1">
              <a:avLst>
                <a:gd name="adj1" fmla="val 100467"/>
                <a:gd name="adj2" fmla="val 54710"/>
                <a:gd name="adj3" fmla="val 237799"/>
                <a:gd name="adj4" fmla="val -12246"/>
              </a:avLst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000" spc="-100">
                  <a:solidFill>
                    <a:schemeClr val="tx1"/>
                  </a:solidFill>
                </a:rPr>
                <a:t>급소</a:t>
              </a:r>
              <a:r>
                <a:rPr lang="en-US" altLang="ko-KR" sz="1000" spc="-100">
                  <a:solidFill>
                    <a:schemeClr val="tx1"/>
                  </a:solidFill>
                </a:rPr>
                <a:t>Point </a:t>
              </a:r>
              <a:r>
                <a:rPr lang="ko-KR" altLang="en-US" sz="1000" spc="-100">
                  <a:solidFill>
                    <a:schemeClr val="tx1"/>
                  </a:solidFill>
                </a:rPr>
                <a:t>일치</a:t>
              </a:r>
            </a:p>
          </p:txBody>
        </p:sp>
        <p:sp>
          <p:nvSpPr>
            <p:cNvPr id="29" name="직사각형 28"/>
            <p:cNvSpPr/>
            <p:nvPr/>
          </p:nvSpPr>
          <p:spPr>
            <a:xfrm>
              <a:off x="2177089" y="4689935"/>
              <a:ext cx="1199157" cy="575136"/>
            </a:xfrm>
            <a:prstGeom prst="rect">
              <a:avLst/>
            </a:prstGeom>
            <a:noFill/>
            <a:ln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직사각형 29"/>
            <p:cNvSpPr/>
            <p:nvPr/>
          </p:nvSpPr>
          <p:spPr>
            <a:xfrm>
              <a:off x="8910320" y="4689935"/>
              <a:ext cx="595606" cy="575136"/>
            </a:xfrm>
            <a:prstGeom prst="rect">
              <a:avLst/>
            </a:prstGeom>
            <a:noFill/>
            <a:ln>
              <a:solidFill>
                <a:srgbClr val="0000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5" name="직사각형 34"/>
            <p:cNvSpPr/>
            <p:nvPr/>
          </p:nvSpPr>
          <p:spPr>
            <a:xfrm>
              <a:off x="4851393" y="4692517"/>
              <a:ext cx="4023367" cy="575136"/>
            </a:xfrm>
            <a:prstGeom prst="rect">
              <a:avLst/>
            </a:prstGeom>
            <a:noFill/>
            <a:ln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6" name="설명선 1 35"/>
            <p:cNvSpPr/>
            <p:nvPr/>
          </p:nvSpPr>
          <p:spPr>
            <a:xfrm>
              <a:off x="5609012" y="4108981"/>
              <a:ext cx="1213339" cy="322783"/>
            </a:xfrm>
            <a:prstGeom prst="borderCallout1">
              <a:avLst>
                <a:gd name="adj1" fmla="val 100467"/>
                <a:gd name="adj2" fmla="val 54710"/>
                <a:gd name="adj3" fmla="val 181142"/>
                <a:gd name="adj4" fmla="val 120894"/>
              </a:avLst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000" spc="-100">
                  <a:solidFill>
                    <a:schemeClr val="tx1"/>
                  </a:solidFill>
                </a:rPr>
                <a:t>안전대책 일치</a:t>
              </a:r>
            </a:p>
          </p:txBody>
        </p:sp>
        <p:sp>
          <p:nvSpPr>
            <p:cNvPr id="37" name="설명선 1 36"/>
            <p:cNvSpPr/>
            <p:nvPr/>
          </p:nvSpPr>
          <p:spPr>
            <a:xfrm>
              <a:off x="7907216" y="4117933"/>
              <a:ext cx="1213339" cy="322783"/>
            </a:xfrm>
            <a:prstGeom prst="borderCallout1">
              <a:avLst>
                <a:gd name="adj1" fmla="val 98578"/>
                <a:gd name="adj2" fmla="val 49686"/>
                <a:gd name="adj3" fmla="val 179254"/>
                <a:gd name="adj4" fmla="val 104816"/>
              </a:avLst>
            </a:prstGeom>
            <a:solidFill>
              <a:schemeClr val="bg1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000" spc="-100">
                  <a:solidFill>
                    <a:schemeClr val="tx1"/>
                  </a:solidFill>
                </a:rPr>
                <a:t>위험도 일치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553659" y="2799248"/>
            <a:ext cx="87986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spc="-100"/>
              <a:t>□ 예시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53659" y="4752725"/>
            <a:ext cx="87986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spc="-100"/>
              <a:t>&lt; SOP &gt;</a:t>
            </a:r>
            <a:endParaRPr lang="ko-KR" altLang="en-US" sz="1200" spc="-100"/>
          </a:p>
        </p:txBody>
      </p:sp>
      <p:sp>
        <p:nvSpPr>
          <p:cNvPr id="33" name="TextBox 32"/>
          <p:cNvSpPr txBox="1"/>
          <p:nvPr/>
        </p:nvSpPr>
        <p:spPr>
          <a:xfrm>
            <a:off x="553659" y="6484289"/>
            <a:ext cx="877182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spc="-100"/>
              <a:t>&lt; S-TRA &gt;</a:t>
            </a:r>
            <a:endParaRPr lang="ko-KR" altLang="en-US" sz="1200" spc="-100"/>
          </a:p>
        </p:txBody>
      </p:sp>
      <p:cxnSp>
        <p:nvCxnSpPr>
          <p:cNvPr id="12" name="직선 화살표 연결선 11"/>
          <p:cNvCxnSpPr/>
          <p:nvPr/>
        </p:nvCxnSpPr>
        <p:spPr>
          <a:xfrm>
            <a:off x="899154" y="4826976"/>
            <a:ext cx="2172743" cy="677008"/>
          </a:xfrm>
          <a:prstGeom prst="straightConnector1">
            <a:avLst/>
          </a:prstGeom>
          <a:ln w="19050">
            <a:solidFill>
              <a:srgbClr val="FF0000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직선 화살표 연결선 33"/>
          <p:cNvCxnSpPr/>
          <p:nvPr/>
        </p:nvCxnSpPr>
        <p:spPr>
          <a:xfrm>
            <a:off x="3071897" y="4760166"/>
            <a:ext cx="2818949" cy="821443"/>
          </a:xfrm>
          <a:prstGeom prst="straightConnector1">
            <a:avLst/>
          </a:prstGeom>
          <a:ln w="19050">
            <a:solidFill>
              <a:srgbClr val="FFC000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직선 화살표 연결선 37"/>
          <p:cNvCxnSpPr/>
          <p:nvPr/>
        </p:nvCxnSpPr>
        <p:spPr>
          <a:xfrm>
            <a:off x="6664503" y="4752725"/>
            <a:ext cx="1802489" cy="751259"/>
          </a:xfrm>
          <a:prstGeom prst="straightConnector1">
            <a:avLst/>
          </a:prstGeom>
          <a:ln w="19050">
            <a:solidFill>
              <a:srgbClr val="00B050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직선 화살표 연결선 39"/>
          <p:cNvCxnSpPr/>
          <p:nvPr/>
        </p:nvCxnSpPr>
        <p:spPr>
          <a:xfrm flipH="1">
            <a:off x="7359162" y="4826976"/>
            <a:ext cx="1410598" cy="677008"/>
          </a:xfrm>
          <a:prstGeom prst="straightConnector1">
            <a:avLst/>
          </a:prstGeom>
          <a:ln w="19050">
            <a:solidFill>
              <a:srgbClr val="0000FF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19747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 Box 5"/>
          <p:cNvSpPr txBox="1">
            <a:spLocks noChangeArrowheads="1"/>
          </p:cNvSpPr>
          <p:nvPr/>
        </p:nvSpPr>
        <p:spPr bwMode="auto">
          <a:xfrm>
            <a:off x="0" y="3167392"/>
            <a:ext cx="9906000" cy="523220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ea"/>
                <a:ea typeface="+mj-ea"/>
                <a:sym typeface="Wingdings" pitchFamily="2" charset="2"/>
              </a:rPr>
              <a:t>SEC </a:t>
            </a:r>
            <a:r>
              <a:rPr kumimoji="0" lang="ko-KR" alt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ea"/>
                <a:ea typeface="+mj-ea"/>
                <a:sym typeface="Wingdings" pitchFamily="2" charset="2"/>
              </a:rPr>
              <a:t>천안 현장</a:t>
            </a:r>
          </a:p>
        </p:txBody>
      </p:sp>
    </p:spTree>
    <p:extLst>
      <p:ext uri="{BB962C8B-B14F-4D97-AF65-F5344CB8AC3E}">
        <p14:creationId xmlns:p14="http://schemas.microsoft.com/office/powerpoint/2010/main" val="15868820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 Box 5"/>
          <p:cNvSpPr txBox="1">
            <a:spLocks noChangeArrowheads="1"/>
          </p:cNvSpPr>
          <p:nvPr/>
        </p:nvSpPr>
        <p:spPr bwMode="auto">
          <a:xfrm>
            <a:off x="255571" y="240249"/>
            <a:ext cx="6041712" cy="400110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lvl="0" defTabSz="914400">
              <a:spcBef>
                <a:spcPct val="30000"/>
              </a:spcBef>
              <a:defRPr/>
            </a:pPr>
            <a:r>
              <a:rPr lang="en-US" altLang="ko-KR" sz="2000" b="1" dirty="0">
                <a:latin typeface="Trebuchet MS" panose="020B0603020202020204" pitchFamily="34" charset="0"/>
                <a:sym typeface="Wingdings" pitchFamily="2" charset="2"/>
              </a:rPr>
              <a:t>2. </a:t>
            </a:r>
            <a:r>
              <a:rPr lang="ko-KR" altLang="en-US" sz="2000" b="1" dirty="0">
                <a:latin typeface="Trebuchet MS" panose="020B0603020202020204" pitchFamily="34" charset="0"/>
                <a:sym typeface="Wingdings" pitchFamily="2" charset="2"/>
              </a:rPr>
              <a:t>당사현황 공유</a:t>
            </a:r>
            <a:endParaRPr lang="ko-KR" altLang="en-US" sz="1200" b="1" dirty="0">
              <a:solidFill>
                <a:schemeClr val="tx1">
                  <a:lumMod val="50000"/>
                  <a:lumOff val="50000"/>
                </a:schemeClr>
              </a:solidFill>
              <a:latin typeface="Trebuchet MS" panose="020B0603020202020204" pitchFamily="34" charset="0"/>
              <a:sym typeface="Wingdings" pitchFamily="2" charset="2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98042" y="887383"/>
            <a:ext cx="9356515" cy="37388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defTabSz="914400" latinLnBrk="1">
              <a:lnSpc>
                <a:spcPct val="150000"/>
              </a:lnSpc>
              <a:defRPr/>
            </a:pPr>
            <a:r>
              <a:rPr lang="en-US" altLang="ko-KR" sz="1400" b="1" dirty="0">
                <a:solidFill>
                  <a:prstClr val="black"/>
                </a:solidFill>
                <a:latin typeface="+mj-ea"/>
                <a:ea typeface="+mj-ea"/>
              </a:rPr>
              <a:t>2-1. </a:t>
            </a:r>
            <a:r>
              <a:rPr lang="en-US" altLang="ko-KR" sz="1400" b="1" dirty="0" err="1">
                <a:solidFill>
                  <a:prstClr val="black"/>
                </a:solidFill>
                <a:latin typeface="+mj-ea"/>
                <a:ea typeface="+mj-ea"/>
              </a:rPr>
              <a:t>PJT</a:t>
            </a:r>
            <a:r>
              <a:rPr lang="en-US" altLang="ko-KR" sz="1400" b="1" dirty="0">
                <a:solidFill>
                  <a:prstClr val="black"/>
                </a:solidFill>
                <a:latin typeface="+mj-ea"/>
                <a:ea typeface="+mj-ea"/>
              </a:rPr>
              <a:t> </a:t>
            </a:r>
            <a:r>
              <a:rPr lang="ko-KR" altLang="en-US" sz="1400" b="1" dirty="0">
                <a:solidFill>
                  <a:prstClr val="black"/>
                </a:solidFill>
                <a:latin typeface="+mj-ea"/>
                <a:ea typeface="+mj-ea"/>
              </a:rPr>
              <a:t>현장 상황 보고</a:t>
            </a:r>
            <a:r>
              <a:rPr lang="en-US" altLang="ko-KR" sz="1400" b="1" dirty="0">
                <a:solidFill>
                  <a:prstClr val="black"/>
                </a:solidFill>
                <a:latin typeface="+mj-ea"/>
                <a:ea typeface="+mj-ea"/>
              </a:rPr>
              <a:t>(</a:t>
            </a:r>
            <a:r>
              <a:rPr lang="ko-KR" altLang="en-US" sz="1400" b="1" dirty="0">
                <a:solidFill>
                  <a:prstClr val="black"/>
                </a:solidFill>
                <a:latin typeface="+mj-ea"/>
                <a:ea typeface="+mj-ea"/>
              </a:rPr>
              <a:t>현장</a:t>
            </a:r>
            <a:r>
              <a:rPr lang="en-US" altLang="ko-KR" sz="1400" b="1" dirty="0">
                <a:solidFill>
                  <a:prstClr val="black"/>
                </a:solidFill>
                <a:latin typeface="+mj-ea"/>
                <a:ea typeface="+mj-ea"/>
              </a:rPr>
              <a:t>)</a:t>
            </a:r>
          </a:p>
        </p:txBody>
      </p:sp>
      <p:graphicFrame>
        <p:nvGraphicFramePr>
          <p:cNvPr id="12" name="표 11"/>
          <p:cNvGraphicFramePr>
            <a:graphicFrameLocks noGrp="1"/>
          </p:cNvGraphicFramePr>
          <p:nvPr/>
        </p:nvGraphicFramePr>
        <p:xfrm>
          <a:off x="555171" y="1378131"/>
          <a:ext cx="8798680" cy="20645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98680">
                  <a:extLst>
                    <a:ext uri="{9D8B030D-6E8A-4147-A177-3AD203B41FA5}">
                      <a16:colId xmlns:a16="http://schemas.microsoft.com/office/drawing/2014/main" val="426582047"/>
                    </a:ext>
                  </a:extLst>
                </a:gridCol>
              </a:tblGrid>
              <a:tr h="327148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ko-KR" altLang="en-US" sz="1200" dirty="0">
                          <a:solidFill>
                            <a:schemeClr val="tx1"/>
                          </a:solidFill>
                        </a:rPr>
                        <a:t>월 중점 활동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4635498"/>
                  </a:ext>
                </a:extLst>
              </a:tr>
              <a:tr h="741680">
                <a:tc>
                  <a:txBody>
                    <a:bodyPr/>
                    <a:lstStyle/>
                    <a:p>
                      <a:pPr marL="228600" indent="-228600" algn="l" latinLnBrk="1">
                        <a:buAutoNum type="arabicPeriod"/>
                      </a:pPr>
                      <a:r>
                        <a:rPr lang="ko-KR" altLang="en-US" sz="1200" dirty="0">
                          <a:solidFill>
                            <a:schemeClr val="tx1"/>
                          </a:solidFill>
                        </a:rPr>
                        <a:t>삼성전자 천안 현장 </a:t>
                      </a:r>
                      <a:r>
                        <a:rPr lang="ko-KR" altLang="en-US" sz="1200" dirty="0" err="1">
                          <a:solidFill>
                            <a:schemeClr val="tx1"/>
                          </a:solidFill>
                        </a:rPr>
                        <a:t>협력사</a:t>
                      </a:r>
                      <a:r>
                        <a:rPr lang="ko-KR" altLang="en-US" sz="12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CEO</a:t>
                      </a:r>
                      <a:r>
                        <a:rPr lang="en-US" altLang="ko-KR" sz="12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ko-KR" altLang="en-US" sz="1200" baseline="0" dirty="0">
                          <a:solidFill>
                            <a:schemeClr val="tx1"/>
                          </a:solidFill>
                        </a:rPr>
                        <a:t>현장 점검 수검</a:t>
                      </a:r>
                      <a:br>
                        <a:rPr lang="en-US" altLang="ko-KR" sz="1200" baseline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altLang="ko-KR" sz="1200" baseline="0" dirty="0">
                          <a:solidFill>
                            <a:schemeClr val="tx1"/>
                          </a:solidFill>
                        </a:rPr>
                        <a:t>-&gt; </a:t>
                      </a:r>
                      <a:r>
                        <a:rPr lang="ko-KR" altLang="en-US" sz="1200" baseline="0" dirty="0" err="1">
                          <a:solidFill>
                            <a:schemeClr val="tx1"/>
                          </a:solidFill>
                        </a:rPr>
                        <a:t>점검자</a:t>
                      </a:r>
                      <a:r>
                        <a:rPr lang="ko-KR" altLang="en-US" sz="12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1200" baseline="0" dirty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ko-KR" altLang="en-US" sz="1200" baseline="0" dirty="0">
                          <a:solidFill>
                            <a:schemeClr val="tx1"/>
                          </a:solidFill>
                        </a:rPr>
                        <a:t>강석희 부사장님</a:t>
                      </a:r>
                      <a:r>
                        <a:rPr lang="en-US" altLang="ko-KR" sz="1200" baseline="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ko-KR" altLang="en-US" sz="1200" baseline="0" dirty="0">
                          <a:solidFill>
                            <a:schemeClr val="tx1"/>
                          </a:solidFill>
                        </a:rPr>
                        <a:t>원구일 </a:t>
                      </a:r>
                      <a:r>
                        <a:rPr lang="ko-KR" altLang="en-US" sz="1200" baseline="0" dirty="0" err="1">
                          <a:solidFill>
                            <a:schemeClr val="tx1"/>
                          </a:solidFill>
                        </a:rPr>
                        <a:t>전무님</a:t>
                      </a:r>
                      <a:r>
                        <a:rPr lang="en-US" altLang="ko-KR" sz="1200" baseline="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ko-KR" altLang="en-US" sz="1200" baseline="0" dirty="0">
                          <a:solidFill>
                            <a:schemeClr val="tx1"/>
                          </a:solidFill>
                        </a:rPr>
                        <a:t>정재훈 팀장님</a:t>
                      </a:r>
                      <a:r>
                        <a:rPr lang="en-US" altLang="ko-KR" sz="1200" baseline="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ko-KR" altLang="en-US" sz="1200" baseline="0" dirty="0">
                          <a:solidFill>
                            <a:schemeClr val="tx1"/>
                          </a:solidFill>
                        </a:rPr>
                        <a:t>이재혁 위원님</a:t>
                      </a:r>
                      <a:endParaRPr lang="en-US" altLang="ko-KR" sz="1200" baseline="0" dirty="0">
                        <a:solidFill>
                          <a:schemeClr val="tx1"/>
                        </a:solidFill>
                      </a:endParaRPr>
                    </a:p>
                    <a:p>
                      <a:pPr marL="228600" indent="-228600" algn="l" latinLnBrk="1">
                        <a:buAutoNum type="arabicPeriod"/>
                      </a:pPr>
                      <a:endParaRPr lang="en-US" altLang="ko-KR" sz="1200" baseline="0" dirty="0">
                        <a:solidFill>
                          <a:schemeClr val="tx1"/>
                        </a:solidFill>
                      </a:endParaRPr>
                    </a:p>
                    <a:p>
                      <a:pPr marL="228600" indent="-228600" algn="l" latinLnBrk="1">
                        <a:buAutoNum type="arabicPeriod"/>
                      </a:pPr>
                      <a:r>
                        <a:rPr lang="ko-KR" altLang="en-US" sz="1200" baseline="0" dirty="0">
                          <a:solidFill>
                            <a:schemeClr val="tx1"/>
                          </a:solidFill>
                        </a:rPr>
                        <a:t>삼성전자 </a:t>
                      </a:r>
                      <a:r>
                        <a:rPr lang="en-US" altLang="ko-KR" sz="1200" baseline="0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ko-KR" altLang="en-US" sz="1200" baseline="0" dirty="0">
                          <a:solidFill>
                            <a:schemeClr val="tx1"/>
                          </a:solidFill>
                        </a:rPr>
                        <a:t>월 안전보건 협의체 참석</a:t>
                      </a:r>
                      <a:endParaRPr lang="en-US" altLang="ko-KR" sz="1200" baseline="0" dirty="0">
                        <a:solidFill>
                          <a:schemeClr val="tx1"/>
                        </a:solidFill>
                      </a:endParaRPr>
                    </a:p>
                    <a:p>
                      <a:pPr marL="228600" indent="-228600" algn="l" latinLnBrk="1">
                        <a:buAutoNum type="arabicPeriod"/>
                      </a:pPr>
                      <a:endParaRPr lang="en-US" altLang="ko-KR" sz="1200" baseline="0" dirty="0">
                        <a:solidFill>
                          <a:schemeClr val="tx1"/>
                        </a:solidFill>
                      </a:endParaRPr>
                    </a:p>
                    <a:p>
                      <a:pPr marL="228600" indent="-228600" algn="l" latinLnBrk="1">
                        <a:buAutoNum type="arabicPeriod"/>
                      </a:pPr>
                      <a:r>
                        <a:rPr lang="en-US" altLang="ko-KR" sz="1200" baseline="0" dirty="0">
                          <a:solidFill>
                            <a:schemeClr val="tx1"/>
                          </a:solidFill>
                        </a:rPr>
                        <a:t>C1, C3, C4 </a:t>
                      </a:r>
                      <a:r>
                        <a:rPr lang="ko-KR" altLang="en-US" sz="1200" baseline="0" dirty="0">
                          <a:solidFill>
                            <a:schemeClr val="tx1"/>
                          </a:solidFill>
                        </a:rPr>
                        <a:t>층간 </a:t>
                      </a:r>
                      <a:r>
                        <a:rPr lang="en-US" altLang="ko-KR" sz="1200" baseline="0" dirty="0">
                          <a:solidFill>
                            <a:schemeClr val="tx1"/>
                          </a:solidFill>
                        </a:rPr>
                        <a:t>LIFTER SET-UP</a:t>
                      </a:r>
                      <a:r>
                        <a:rPr lang="ko-KR" altLang="en-US" sz="1200" baseline="0" dirty="0">
                          <a:solidFill>
                            <a:schemeClr val="tx1"/>
                          </a:solidFill>
                        </a:rPr>
                        <a:t> 투입 인원 사전교육 자료 제작 및 실시</a:t>
                      </a:r>
                      <a:endParaRPr lang="en-US" altLang="ko-KR" sz="1200" baseline="0" dirty="0">
                        <a:solidFill>
                          <a:schemeClr val="tx1"/>
                        </a:solidFill>
                      </a:endParaRPr>
                    </a:p>
                    <a:p>
                      <a:pPr marL="228600" indent="-228600" algn="l" latinLnBrk="1">
                        <a:buAutoNum type="arabicPeriod"/>
                      </a:pPr>
                      <a:endParaRPr lang="en-US" altLang="ko-KR" sz="1200" baseline="0" dirty="0">
                        <a:solidFill>
                          <a:schemeClr val="tx1"/>
                        </a:solidFill>
                      </a:endParaRPr>
                    </a:p>
                    <a:p>
                      <a:pPr marL="228600" indent="-228600" algn="l" latinLnBrk="1">
                        <a:buAutoNum type="arabicPeriod"/>
                      </a:pPr>
                      <a:r>
                        <a:rPr lang="en-US" altLang="ko-KR" sz="1200" baseline="0" dirty="0">
                          <a:solidFill>
                            <a:schemeClr val="tx1"/>
                          </a:solidFill>
                        </a:rPr>
                        <a:t>SEC </a:t>
                      </a:r>
                      <a:r>
                        <a:rPr lang="ko-KR" altLang="en-US" sz="1200" baseline="0" dirty="0">
                          <a:solidFill>
                            <a:schemeClr val="tx1"/>
                          </a:solidFill>
                        </a:rPr>
                        <a:t>안전 가이드북 작성 </a:t>
                      </a:r>
                      <a:r>
                        <a:rPr lang="en-US" altLang="ko-KR" sz="1200" baseline="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ko-KR" altLang="en-US" sz="1200" baseline="0" dirty="0">
                          <a:solidFill>
                            <a:schemeClr val="tx1"/>
                          </a:solidFill>
                        </a:rPr>
                        <a:t>진행률 </a:t>
                      </a:r>
                      <a:r>
                        <a:rPr lang="en-US" altLang="ko-KR" sz="1200" baseline="0" dirty="0">
                          <a:solidFill>
                            <a:schemeClr val="tx1"/>
                          </a:solidFill>
                        </a:rPr>
                        <a:t>57%)</a:t>
                      </a:r>
                    </a:p>
                    <a:p>
                      <a:pPr algn="l" latinLnBrk="1"/>
                      <a:endParaRPr lang="en-US" altLang="ko-KR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80021768"/>
                  </a:ext>
                </a:extLst>
              </a:tr>
            </a:tbl>
          </a:graphicData>
        </a:graphic>
      </p:graphicFrame>
      <p:graphicFrame>
        <p:nvGraphicFramePr>
          <p:cNvPr id="2" name="표 1"/>
          <p:cNvGraphicFramePr>
            <a:graphicFrameLocks noGrp="1"/>
          </p:cNvGraphicFramePr>
          <p:nvPr/>
        </p:nvGraphicFramePr>
        <p:xfrm>
          <a:off x="608408" y="3622052"/>
          <a:ext cx="8643659" cy="10744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5003">
                  <a:extLst>
                    <a:ext uri="{9D8B030D-6E8A-4147-A177-3AD203B41FA5}">
                      <a16:colId xmlns:a16="http://schemas.microsoft.com/office/drawing/2014/main" val="3743709096"/>
                    </a:ext>
                  </a:extLst>
                </a:gridCol>
                <a:gridCol w="3287684">
                  <a:extLst>
                    <a:ext uri="{9D8B030D-6E8A-4147-A177-3AD203B41FA5}">
                      <a16:colId xmlns:a16="http://schemas.microsoft.com/office/drawing/2014/main" val="2855801505"/>
                    </a:ext>
                  </a:extLst>
                </a:gridCol>
                <a:gridCol w="3287684">
                  <a:extLst>
                    <a:ext uri="{9D8B030D-6E8A-4147-A177-3AD203B41FA5}">
                      <a16:colId xmlns:a16="http://schemas.microsoft.com/office/drawing/2014/main" val="4052014273"/>
                    </a:ext>
                  </a:extLst>
                </a:gridCol>
                <a:gridCol w="1363288">
                  <a:extLst>
                    <a:ext uri="{9D8B030D-6E8A-4147-A177-3AD203B41FA5}">
                      <a16:colId xmlns:a16="http://schemas.microsoft.com/office/drawing/2014/main" val="3579924093"/>
                    </a:ext>
                  </a:extLst>
                </a:gridCol>
              </a:tblGrid>
              <a:tr h="24048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>
                          <a:solidFill>
                            <a:schemeClr val="tx1"/>
                          </a:solidFill>
                        </a:rPr>
                        <a:t>No.</a:t>
                      </a:r>
                      <a:endParaRPr lang="ko-KR" altLang="en-US" sz="105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50">
                          <a:solidFill>
                            <a:schemeClr val="tx1"/>
                          </a:solidFill>
                        </a:rPr>
                        <a:t>주요 이슈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50">
                          <a:solidFill>
                            <a:schemeClr val="tx1"/>
                          </a:solidFill>
                        </a:rPr>
                        <a:t>해결방안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50">
                          <a:solidFill>
                            <a:schemeClr val="tx1"/>
                          </a:solidFill>
                        </a:rPr>
                        <a:t>수평전개 여부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538216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>
                          <a:solidFill>
                            <a:schemeClr val="tx1"/>
                          </a:solidFill>
                        </a:rPr>
                        <a:t>1</a:t>
                      </a:r>
                      <a:endParaRPr lang="ko-KR" altLang="en-US" sz="105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50" dirty="0">
                          <a:solidFill>
                            <a:schemeClr val="tx1"/>
                          </a:solidFill>
                        </a:rPr>
                        <a:t>삼성전자 </a:t>
                      </a:r>
                      <a:r>
                        <a:rPr lang="ko-KR" altLang="en-US" sz="1050" dirty="0" err="1">
                          <a:solidFill>
                            <a:schemeClr val="tx1"/>
                          </a:solidFill>
                        </a:rPr>
                        <a:t>천안현장</a:t>
                      </a:r>
                      <a:r>
                        <a:rPr lang="ko-KR" altLang="en-US" sz="105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ko-KR" altLang="en-US" sz="1050" dirty="0" err="1">
                          <a:solidFill>
                            <a:schemeClr val="tx1"/>
                          </a:solidFill>
                        </a:rPr>
                        <a:t>협력사</a:t>
                      </a:r>
                      <a:r>
                        <a:rPr lang="ko-KR" altLang="en-US" sz="105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1050" dirty="0">
                          <a:solidFill>
                            <a:schemeClr val="tx1"/>
                          </a:solidFill>
                        </a:rPr>
                        <a:t>CEO </a:t>
                      </a:r>
                      <a:r>
                        <a:rPr lang="ko-KR" altLang="en-US" sz="1050" baseline="0" dirty="0">
                          <a:solidFill>
                            <a:schemeClr val="tx1"/>
                          </a:solidFill>
                        </a:rPr>
                        <a:t>현장점검 실시</a:t>
                      </a:r>
                      <a:endParaRPr lang="en-US" altLang="ko-KR" sz="105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50" dirty="0">
                          <a:solidFill>
                            <a:schemeClr val="tx1"/>
                          </a:solidFill>
                        </a:rPr>
                        <a:t>대표이사 참석 불가로 인한 </a:t>
                      </a:r>
                      <a:r>
                        <a:rPr lang="ko-KR" altLang="en-US" sz="1050" dirty="0" err="1">
                          <a:solidFill>
                            <a:schemeClr val="tx1"/>
                          </a:solidFill>
                        </a:rPr>
                        <a:t>대체인원</a:t>
                      </a:r>
                      <a:r>
                        <a:rPr lang="ko-KR" altLang="en-US" sz="1050" dirty="0">
                          <a:solidFill>
                            <a:schemeClr val="tx1"/>
                          </a:solidFill>
                        </a:rPr>
                        <a:t> 협의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dirty="0">
                          <a:solidFill>
                            <a:schemeClr val="tx1"/>
                          </a:solidFill>
                        </a:rPr>
                        <a:t>-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0836680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>
                          <a:solidFill>
                            <a:schemeClr val="tx1"/>
                          </a:solidFill>
                        </a:rPr>
                        <a:t>2</a:t>
                      </a:r>
                      <a:endParaRPr lang="ko-KR" altLang="en-US" sz="105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05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05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05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93840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2290906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83715</TotalTime>
  <Words>774</Words>
  <Application>Microsoft Office PowerPoint</Application>
  <PresentationFormat>A4 용지(210x297mm)</PresentationFormat>
  <Paragraphs>133</Paragraphs>
  <Slides>15</Slides>
  <Notes>2</Notes>
  <HiddenSlides>0</HiddenSlides>
  <MMClips>1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15</vt:i4>
      </vt:variant>
    </vt:vector>
  </HeadingPairs>
  <TitlesOfParts>
    <vt:vector size="20" baseType="lpstr">
      <vt:lpstr>맑은 고딕</vt:lpstr>
      <vt:lpstr>맑은 고딕</vt:lpstr>
      <vt:lpstr>Arial</vt:lpstr>
      <vt:lpstr>Trebuchet MS</vt:lpstr>
      <vt:lpstr>2_Office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정은이(CHEONG EUNIE) Culture Design</dc:creator>
  <cp:lastModifiedBy>김건우(환경안전팀/선임/-)</cp:lastModifiedBy>
  <cp:revision>2333</cp:revision>
  <cp:lastPrinted>2024-03-28T05:13:07Z</cp:lastPrinted>
  <dcterms:created xsi:type="dcterms:W3CDTF">2021-02-09T02:01:31Z</dcterms:created>
  <dcterms:modified xsi:type="dcterms:W3CDTF">2025-01-22T02:52:08Z</dcterms:modified>
</cp:coreProperties>
</file>