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1F324E40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  <p:sldMasterId id="2147483663" r:id="rId2"/>
    <p:sldMasterId id="2147483728" r:id="rId3"/>
  </p:sldMasterIdLst>
  <p:notesMasterIdLst>
    <p:notesMasterId r:id="rId40"/>
  </p:notesMasterIdLst>
  <p:handoutMasterIdLst>
    <p:handoutMasterId r:id="rId41"/>
  </p:handoutMasterIdLst>
  <p:sldIdLst>
    <p:sldId id="734" r:id="rId4"/>
    <p:sldId id="1080" r:id="rId5"/>
    <p:sldId id="949" r:id="rId6"/>
    <p:sldId id="1131" r:id="rId7"/>
    <p:sldId id="1132" r:id="rId8"/>
    <p:sldId id="1147" r:id="rId9"/>
    <p:sldId id="1117" r:id="rId10"/>
    <p:sldId id="1148" r:id="rId11"/>
    <p:sldId id="1121" r:id="rId12"/>
    <p:sldId id="1122" r:id="rId13"/>
    <p:sldId id="1151" r:id="rId14"/>
    <p:sldId id="1146" r:id="rId15"/>
    <p:sldId id="1149" r:id="rId16"/>
    <p:sldId id="1150" r:id="rId17"/>
    <p:sldId id="1152" r:id="rId18"/>
    <p:sldId id="1155" r:id="rId19"/>
    <p:sldId id="1156" r:id="rId20"/>
    <p:sldId id="1157" r:id="rId21"/>
    <p:sldId id="1153" r:id="rId22"/>
    <p:sldId id="1160" r:id="rId23"/>
    <p:sldId id="1134" r:id="rId24"/>
    <p:sldId id="1136" r:id="rId25"/>
    <p:sldId id="1137" r:id="rId26"/>
    <p:sldId id="1138" r:id="rId27"/>
    <p:sldId id="1140" r:id="rId28"/>
    <p:sldId id="1139" r:id="rId29"/>
    <p:sldId id="1141" r:id="rId30"/>
    <p:sldId id="1143" r:id="rId31"/>
    <p:sldId id="1145" r:id="rId32"/>
    <p:sldId id="1142" r:id="rId33"/>
    <p:sldId id="1154" r:id="rId34"/>
    <p:sldId id="1158" r:id="rId35"/>
    <p:sldId id="1159" r:id="rId36"/>
    <p:sldId id="1161" r:id="rId37"/>
    <p:sldId id="1098" r:id="rId38"/>
    <p:sldId id="1011" r:id="rId39"/>
  </p:sldIdLst>
  <p:sldSz cx="9144000" cy="6858000" type="screen4x3"/>
  <p:notesSz cx="7104063" cy="10234613"/>
  <p:defaultTextStyle>
    <a:defPPr>
      <a:defRPr lang="ko-KR"/>
    </a:defPPr>
    <a:lvl1pPr marL="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67">
          <p15:clr>
            <a:srgbClr val="A4A3A4"/>
          </p15:clr>
        </p15:guide>
        <p15:guide id="2" orient="horz" pos="3793" userDrawn="1">
          <p15:clr>
            <a:srgbClr val="A4A3A4"/>
          </p15:clr>
        </p15:guide>
        <p15:guide id="3" orient="horz" pos="572" userDrawn="1">
          <p15:clr>
            <a:srgbClr val="A4A3A4"/>
          </p15:clr>
        </p15:guide>
        <p15:guide id="5" orient="horz" pos="890" userDrawn="1">
          <p15:clr>
            <a:srgbClr val="A4A3A4"/>
          </p15:clr>
        </p15:guide>
        <p15:guide id="6" pos="4195">
          <p15:clr>
            <a:srgbClr val="A4A3A4"/>
          </p15:clr>
        </p15:guide>
        <p15:guide id="7" pos="1247">
          <p15:clr>
            <a:srgbClr val="A4A3A4"/>
          </p15:clr>
        </p15:guide>
        <p15:guide id="8" pos="521" userDrawn="1">
          <p15:clr>
            <a:srgbClr val="A4A3A4"/>
          </p15:clr>
        </p15:guide>
        <p15:guide id="9" pos="5602">
          <p15:clr>
            <a:srgbClr val="A4A3A4"/>
          </p15:clr>
        </p15:guide>
        <p15:guide id="10" pos="49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00FF"/>
    <a:srgbClr val="31859C"/>
    <a:srgbClr val="361DF3"/>
    <a:srgbClr val="4F81BD"/>
    <a:srgbClr val="0000CC"/>
    <a:srgbClr val="18BC10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80" autoAdjust="0"/>
    <p:restoredTop sz="84880" autoAdjust="0"/>
  </p:normalViewPr>
  <p:slideViewPr>
    <p:cSldViewPr>
      <p:cViewPr varScale="1">
        <p:scale>
          <a:sx n="117" d="100"/>
          <a:sy n="117" d="100"/>
        </p:scale>
        <p:origin x="1061" y="58"/>
      </p:cViewPr>
      <p:guideLst>
        <p:guide orient="horz" pos="3067"/>
        <p:guide orient="horz" pos="3793"/>
        <p:guide orient="horz" pos="572"/>
        <p:guide orient="horz" pos="890"/>
        <p:guide pos="4195"/>
        <p:guide pos="1247"/>
        <p:guide pos="521"/>
        <p:guide pos="5602"/>
        <p:guide pos="492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3259" y="62"/>
      </p:cViewPr>
      <p:guideLst>
        <p:guide orient="horz" pos="3224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4023423" y="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/>
          <a:lstStyle>
            <a:lvl1pPr algn="r">
              <a:defRPr sz="1200"/>
            </a:lvl1pPr>
          </a:lstStyle>
          <a:p>
            <a:fld id="{C463F55F-BCE5-4291-9CBA-DAAF74E8DC8F}" type="datetimeFigureOut">
              <a:rPr lang="ko-KR" altLang="en-US" smtClean="0"/>
              <a:t>2022-09-30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4023423" y="9720920"/>
            <a:ext cx="3078981" cy="513694"/>
          </a:xfrm>
          <a:prstGeom prst="rect">
            <a:avLst/>
          </a:prstGeom>
        </p:spPr>
        <p:txBody>
          <a:bodyPr vert="horz" lIns="94787" tIns="47393" rIns="94787" bIns="47393" rtlCol="0" anchor="b"/>
          <a:lstStyle>
            <a:lvl1pPr algn="r">
              <a:defRPr sz="1200"/>
            </a:lvl1pPr>
          </a:lstStyle>
          <a:p>
            <a:fld id="{2150E8A4-A146-4618-892C-2592661673A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46104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3" y="1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7" y="1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/>
          <a:lstStyle>
            <a:lvl1pPr algn="r">
              <a:defRPr sz="1200"/>
            </a:lvl1pPr>
          </a:lstStyle>
          <a:p>
            <a:fld id="{6169A02E-C6C9-4E2E-B7B1-0015226833EA}" type="datetimeFigureOut">
              <a:rPr lang="ko-KR" altLang="en-US" smtClean="0"/>
              <a:pPr/>
              <a:t>2022-09-30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43" tIns="47520" rIns="95043" bIns="475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8" y="4861441"/>
            <a:ext cx="5683250" cy="4605576"/>
          </a:xfrm>
          <a:prstGeom prst="rect">
            <a:avLst/>
          </a:prstGeom>
        </p:spPr>
        <p:txBody>
          <a:bodyPr vert="horz" lIns="95043" tIns="47520" rIns="95043" bIns="475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3" y="9721108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7" y="9721108"/>
            <a:ext cx="3078428" cy="511730"/>
          </a:xfrm>
          <a:prstGeom prst="rect">
            <a:avLst/>
          </a:prstGeom>
        </p:spPr>
        <p:txBody>
          <a:bodyPr vert="horz" lIns="95043" tIns="47520" rIns="95043" bIns="47520" rtlCol="0" anchor="b"/>
          <a:lstStyle>
            <a:lvl1pPr algn="r">
              <a:defRPr sz="1200"/>
            </a:lvl1pPr>
          </a:lstStyle>
          <a:p>
            <a:fld id="{CD21A9BC-3672-48D1-B353-B01F44B1C2B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0619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7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60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39" algn="l" defTabSz="91436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ko-KR" altLang="ko-KR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21A9BC-3672-48D1-B353-B01F44B1C2BC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DE464-0CC3-4B27-96AA-585FC6D6A55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32815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3628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8723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7503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0816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2391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8054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2448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419872" y="5559424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3635896" y="6492875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altLang="ko-KR" dirty="0" smtClean="0"/>
              <a:t>27</a:t>
            </a:r>
          </a:p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3635896" y="6492878"/>
            <a:ext cx="2133600" cy="3651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076669-5D3A-4AFB-8EA5-B126025AF4A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 hasCustomPrompt="1"/>
          </p:nvPr>
        </p:nvSpPr>
        <p:spPr>
          <a:xfrm>
            <a:off x="252046" y="2060848"/>
            <a:ext cx="8639908" cy="1368152"/>
          </a:xfrm>
          <a:prstGeom prst="rect">
            <a:avLst/>
          </a:prstGeom>
        </p:spPr>
        <p:txBody>
          <a:bodyPr anchor="ctr"/>
          <a:lstStyle>
            <a:lvl1pPr algn="ctr" rtl="0" fontAlgn="base" latinLnBrk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 kumimoji="1" lang="ko-KR" altLang="en-US" sz="40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맑은 고딕"/>
                <a:ea typeface="맑은 고딕"/>
                <a:cs typeface="+mn-cs"/>
                <a:sym typeface="Wingdings" pitchFamily="2" charset="2"/>
              </a:defRPr>
            </a:lvl1pPr>
          </a:lstStyle>
          <a:p>
            <a:r>
              <a:rPr lang="en-US" altLang="ko-KR" dirty="0" smtClean="0"/>
              <a:t>Main Title Here</a:t>
            </a:r>
            <a:endParaRPr lang="ko-KR" altLang="en-US" dirty="0"/>
          </a:p>
        </p:txBody>
      </p:sp>
      <p:sp>
        <p:nvSpPr>
          <p:cNvPr id="7" name="텍스트 개체 틀 6"/>
          <p:cNvSpPr>
            <a:spLocks noGrp="1"/>
          </p:cNvSpPr>
          <p:nvPr>
            <p:ph type="body" sz="quarter" idx="10" hasCustomPrompt="1"/>
          </p:nvPr>
        </p:nvSpPr>
        <p:spPr>
          <a:xfrm>
            <a:off x="3375561" y="4293096"/>
            <a:ext cx="2392881" cy="287338"/>
          </a:xfrm>
          <a:prstGeom prst="rect">
            <a:avLst/>
          </a:prstGeom>
        </p:spPr>
        <p:txBody>
          <a:bodyPr lIns="91436" tIns="45718" rIns="91436" bIns="45718" anchor="ctr"/>
          <a:lstStyle>
            <a:lvl1pPr marL="0" indent="0"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algn="ctr" rtl="0" fontAlgn="base" latinLnBrk="1">
              <a:spcBef>
                <a:spcPct val="0"/>
              </a:spcBef>
              <a:spcAft>
                <a:spcPct val="0"/>
              </a:spcAft>
              <a:defRPr kumimoji="1" lang="ko-KR" altLang="en-US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algn="ctr" rtl="0" fontAlgn="base" latinLnBrk="1">
              <a:spcBef>
                <a:spcPct val="0"/>
              </a:spcBef>
              <a:spcAft>
                <a:spcPct val="0"/>
              </a:spcAft>
              <a:buNone/>
              <a:defRPr kumimoji="1" lang="ko-KR" altLang="en-US" sz="1800" b="1" kern="1200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 altLang="ko-KR" dirty="0" smtClean="0"/>
              <a:t>Date Here</a:t>
            </a:r>
            <a:endParaRPr lang="ko-KR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6" name="텍스트 개체 틀 2"/>
          <p:cNvSpPr txBox="1">
            <a:spLocks/>
          </p:cNvSpPr>
          <p:nvPr userDrawn="1"/>
        </p:nvSpPr>
        <p:spPr bwMode="auto">
          <a:xfrm>
            <a:off x="457201" y="1644651"/>
            <a:ext cx="822813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dirty="0" smtClean="0"/>
              <a:t>마스터 텍스트 스타일을 편집합니다</a:t>
            </a:r>
          </a:p>
          <a:p>
            <a:pPr lvl="1">
              <a:defRPr/>
            </a:pPr>
            <a:r>
              <a:rPr lang="ko-KR" altLang="en-US" dirty="0" smtClean="0"/>
              <a:t>둘째 수준</a:t>
            </a:r>
          </a:p>
          <a:p>
            <a:pPr lvl="2">
              <a:defRPr/>
            </a:pPr>
            <a:r>
              <a:rPr lang="ko-KR" altLang="en-US" dirty="0" smtClean="0"/>
              <a:t>셋째 수준</a:t>
            </a:r>
          </a:p>
          <a:p>
            <a:pPr lvl="3">
              <a:defRPr/>
            </a:pPr>
            <a:r>
              <a:rPr lang="ko-KR" altLang="en-US" dirty="0" smtClean="0"/>
              <a:t>넷째 수준</a:t>
            </a:r>
          </a:p>
          <a:p>
            <a:pPr lvl="4">
              <a:defRPr/>
            </a:pPr>
            <a:r>
              <a:rPr lang="ko-KR" altLang="en-US" dirty="0" smtClean="0"/>
              <a:t>다섯째 수준</a:t>
            </a:r>
          </a:p>
        </p:txBody>
      </p:sp>
      <p:sp>
        <p:nvSpPr>
          <p:cNvPr id="7" name="Rectangle 1027"/>
          <p:cNvSpPr>
            <a:spLocks noChangeArrowheads="1"/>
          </p:cNvSpPr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8" name="제목 개체 틀 1"/>
          <p:cNvSpPr txBox="1">
            <a:spLocks/>
          </p:cNvSpPr>
          <p:nvPr userDrawn="1"/>
        </p:nvSpPr>
        <p:spPr bwMode="auto">
          <a:xfrm>
            <a:off x="457201" y="282575"/>
            <a:ext cx="822813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 anchor="ctr"/>
          <a:lstStyle/>
          <a:p>
            <a:pPr algn="ctr" eaLnBrk="0" hangingPunct="0">
              <a:defRPr/>
            </a:pPr>
            <a:r>
              <a:rPr lang="ko-KR" altLang="en-US" sz="4400" b="0" ker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0" name="텍스트 개체 틀 2"/>
          <p:cNvSpPr txBox="1">
            <a:spLocks/>
          </p:cNvSpPr>
          <p:nvPr userDrawn="1"/>
        </p:nvSpPr>
        <p:spPr bwMode="auto">
          <a:xfrm>
            <a:off x="457201" y="1644651"/>
            <a:ext cx="8228135" cy="465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2" rIns="91424" bIns="45712"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mtClean="0"/>
              <a:t>마스터 텍스트 스타일을 편집합니다</a:t>
            </a:r>
          </a:p>
          <a:p>
            <a:pPr lvl="1">
              <a:defRPr/>
            </a:pPr>
            <a:r>
              <a:rPr lang="ko-KR" altLang="en-US" smtClean="0"/>
              <a:t>둘째 수준</a:t>
            </a:r>
          </a:p>
          <a:p>
            <a:pPr lvl="2">
              <a:defRPr/>
            </a:pPr>
            <a:r>
              <a:rPr lang="ko-KR" altLang="en-US" smtClean="0"/>
              <a:t>셋째 수준</a:t>
            </a:r>
          </a:p>
          <a:p>
            <a:pPr lvl="3">
              <a:defRPr/>
            </a:pPr>
            <a:r>
              <a:rPr lang="ko-KR" altLang="en-US" smtClean="0"/>
              <a:t>넷째 수준</a:t>
            </a:r>
          </a:p>
          <a:p>
            <a:pPr lvl="4">
              <a:defRPr/>
            </a:pPr>
            <a:r>
              <a:rPr lang="ko-KR" altLang="en-US" smtClean="0"/>
              <a:t>다섯째 수준</a:t>
            </a:r>
          </a:p>
        </p:txBody>
      </p:sp>
      <p:sp>
        <p:nvSpPr>
          <p:cNvPr id="11" name="Rectangle 1027"/>
          <p:cNvSpPr>
            <a:spLocks noChangeArrowheads="1"/>
          </p:cNvSpPr>
          <p:nvPr userDrawn="1"/>
        </p:nvSpPr>
        <p:spPr bwMode="auto">
          <a:xfrm>
            <a:off x="-1465" y="0"/>
            <a:ext cx="9144001" cy="688340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4" tIns="45712" rIns="91424" bIns="45712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154" y="381000"/>
            <a:ext cx="2939562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7" name="Picture 11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8343" y="238125"/>
            <a:ext cx="1094642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ko-KR" altLang="en-US" dirty="0"/>
              <a:t>마스터 부제목 스타일 편집</a:t>
            </a:r>
          </a:p>
        </p:txBody>
      </p:sp>
      <p:sp>
        <p:nvSpPr>
          <p:cNvPr id="9" name="텍스트 개체 틀 2"/>
          <p:cNvSpPr>
            <a:spLocks noGrp="1"/>
          </p:cNvSpPr>
          <p:nvPr>
            <p:ph idx="13"/>
          </p:nvPr>
        </p:nvSpPr>
        <p:spPr bwMode="auto">
          <a:xfrm>
            <a:off x="457202" y="1644652"/>
            <a:ext cx="8228134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8" name="Rectangle 4"/>
          <p:cNvSpPr>
            <a:spLocks noGrp="1" noChangeArrowheads="1"/>
          </p:cNvSpPr>
          <p:nvPr>
            <p:ph type="dt" sz="half" idx="14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9" name="Rectangle 5"/>
          <p:cNvSpPr>
            <a:spLocks noGrp="1" noChangeArrowheads="1"/>
          </p:cNvSpPr>
          <p:nvPr>
            <p:ph type="ftr" sz="quarter" idx="15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/>
          </a:p>
        </p:txBody>
      </p:sp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09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2080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8157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3825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57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312365" y="6312319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165304"/>
            <a:ext cx="2895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165304"/>
            <a:ext cx="21336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DE464-0CC3-4B27-96AA-585FC6D6A55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텍스트 개체 틀 2"/>
          <p:cNvSpPr txBox="1">
            <a:spLocks/>
          </p:cNvSpPr>
          <p:nvPr userDrawn="1"/>
        </p:nvSpPr>
        <p:spPr bwMode="auto">
          <a:xfrm>
            <a:off x="17951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marL="342885" marR="0" lvl="0" indent="-342885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마스터 텍스트 스타일을 편집합니다</a:t>
            </a:r>
          </a:p>
          <a:p>
            <a:pPr marL="742918" marR="0" lvl="1" indent="-285737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둘째 수준</a:t>
            </a:r>
          </a:p>
          <a:p>
            <a:pPr marL="1142950" marR="0" lvl="2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ko-KR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셋째 수준</a:t>
            </a:r>
          </a:p>
          <a:p>
            <a:pPr marL="1600130" marR="0" lvl="3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넷째 수준</a:t>
            </a:r>
          </a:p>
          <a:p>
            <a:pPr marL="2057309" marR="0" lvl="4" indent="-228590" algn="l" defTabSz="91436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»"/>
              <a:tabLst/>
              <a:defRPr/>
            </a:pPr>
            <a:r>
              <a:rPr kumimoji="0" lang="ko-KR" alt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다섯째 수준</a:t>
            </a:r>
          </a:p>
        </p:txBody>
      </p:sp>
      <p:sp>
        <p:nvSpPr>
          <p:cNvPr id="8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eaLnBrk="1" hangingPunct="1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9" name="텍스트 개체 틀 2"/>
          <p:cNvSpPr txBox="1">
            <a:spLocks/>
          </p:cNvSpPr>
          <p:nvPr userDrawn="1"/>
        </p:nvSpPr>
        <p:spPr bwMode="auto">
          <a:xfrm>
            <a:off x="495302" y="1644652"/>
            <a:ext cx="8913812" cy="465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10" name="Rectangle 1027"/>
          <p:cNvSpPr>
            <a:spLocks noChangeArrowheads="1"/>
          </p:cNvSpPr>
          <p:nvPr userDrawn="1"/>
        </p:nvSpPr>
        <p:spPr bwMode="auto">
          <a:xfrm>
            <a:off x="1" y="0"/>
            <a:ext cx="9143999" cy="677385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2" tIns="45716" rIns="91432" bIns="45716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sp>
        <p:nvSpPr>
          <p:cNvPr id="11" name="제목 개체 틀 1"/>
          <p:cNvSpPr txBox="1">
            <a:spLocks/>
          </p:cNvSpPr>
          <p:nvPr userDrawn="1"/>
        </p:nvSpPr>
        <p:spPr bwMode="auto">
          <a:xfrm>
            <a:off x="495305" y="282579"/>
            <a:ext cx="891381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0" tIns="45710" rIns="91420" bIns="4571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36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마스터 제목 스타일 편집</a:t>
            </a:r>
          </a:p>
        </p:txBody>
      </p:sp>
      <p:sp>
        <p:nvSpPr>
          <p:cNvPr id="13" name="Rectangle 1027"/>
          <p:cNvSpPr>
            <a:spLocks noChangeArrowheads="1"/>
          </p:cNvSpPr>
          <p:nvPr userDrawn="1"/>
        </p:nvSpPr>
        <p:spPr bwMode="auto">
          <a:xfrm>
            <a:off x="-1586" y="0"/>
            <a:ext cx="9145586" cy="683835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20" tIns="45710" rIns="91420" bIns="45710" anchor="ctr"/>
          <a:lstStyle/>
          <a:p>
            <a:pPr algn="ctr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/>
          </a:p>
        </p:txBody>
      </p:sp>
      <p:pic>
        <p:nvPicPr>
          <p:cNvPr id="18" name="Picture 10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262" y="381771"/>
            <a:ext cx="3184525" cy="800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9" name="Picture 11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300" y="238896"/>
            <a:ext cx="1185863" cy="2089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" name="그림 1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2" y="6381328"/>
            <a:ext cx="1906141" cy="3938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9" name="Picture 13" descr="1101_템플릿내지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>
            <a:spLocks noChangeArrowheads="1"/>
          </p:cNvSpPr>
          <p:nvPr userDrawn="1"/>
        </p:nvSpPr>
        <p:spPr bwMode="auto">
          <a:xfrm>
            <a:off x="3416300" y="6553026"/>
            <a:ext cx="23114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AAE95A72-10C5-4A1C-BA8C-CCF9C286D1CE}" type="slidenum">
              <a:rPr kumimoji="0" lang="en-US" altLang="ko-KR" sz="1200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r>
              <a:rPr kumimoji="0" lang="en-US" altLang="ko-KR" sz="1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견고딕" pitchFamily="18" charset="-127"/>
              </a:rPr>
              <a:t> / 35</a:t>
            </a: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1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견고딕" pitchFamily="18" charset="-127"/>
            </a:endParaRPr>
          </a:p>
        </p:txBody>
      </p:sp>
      <p:sp>
        <p:nvSpPr>
          <p:cNvPr id="6" name="Line 12"/>
          <p:cNvSpPr>
            <a:spLocks noChangeShapeType="1"/>
          </p:cNvSpPr>
          <p:nvPr userDrawn="1"/>
        </p:nvSpPr>
        <p:spPr bwMode="auto">
          <a:xfrm flipH="1">
            <a:off x="99412" y="6478432"/>
            <a:ext cx="8990012" cy="0"/>
          </a:xfrm>
          <a:prstGeom prst="line">
            <a:avLst/>
          </a:prstGeom>
          <a:noFill/>
          <a:ln w="34925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lIns="91436" tIns="45718" rIns="91436" bIns="45718"/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  <a:defRPr/>
            </a:pPr>
            <a:endParaRPr lang="ko-KR" altLang="en-US" sz="1200" dirty="0">
              <a:latin typeface="HY울릉도M" pitchFamily="18" charset="-127"/>
              <a:ea typeface="HY울릉도M" pitchFamily="18" charset="-127"/>
              <a:cs typeface="+mn-cs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569526" y="6512566"/>
            <a:ext cx="15684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ctr" latinLnBrk="0" hangingPunct="0">
              <a:spcBef>
                <a:spcPct val="30000"/>
              </a:spcBef>
              <a:defRPr/>
            </a:pPr>
            <a:r>
              <a:rPr lang="en-US" altLang="ko-KR" sz="1400" b="1" i="1" dirty="0" smtClean="0">
                <a:solidFill>
                  <a:srgbClr val="FF0000"/>
                </a:solidFill>
                <a:latin typeface="맑은 고딕"/>
                <a:ea typeface="맑은 고딕"/>
              </a:rPr>
              <a:t>Confidential</a:t>
            </a:r>
            <a:endParaRPr lang="ko-KR" altLang="en-US" sz="1400" b="1" i="1" dirty="0">
              <a:solidFill>
                <a:srgbClr val="FF0000"/>
              </a:solidFill>
              <a:latin typeface="맑은 고딕"/>
              <a:ea typeface="맑은 고딕"/>
            </a:endParaRPr>
          </a:p>
        </p:txBody>
      </p:sp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81067"/>
            <a:ext cx="1708572" cy="3530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70" r:id="rId2"/>
    <p:sldLayoutId id="2147483701" r:id="rId3"/>
    <p:sldLayoutId id="2147483724" r:id="rId4"/>
    <p:sldLayoutId id="2147483727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36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5" indent="-342885" algn="l" defTabSz="91436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8" indent="-285737" algn="l" defTabSz="91436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0" indent="-228590" algn="l" defTabSz="91436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09" indent="-228590" algn="l" defTabSz="91436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6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0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29" indent="-228590" algn="l" defTabSz="91436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7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0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39" algn="l" defTabSz="91436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58346-2985-46D3-92FE-2EF1DE19CD1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597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1F324E40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1F324E40"/><Relationship Id="rId4" Type="http://schemas.openxmlformats.org/officeDocument/2006/relationships/image" Target="../media/image48.1F324E40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"/>
          <p:cNvSpPr txBox="1">
            <a:spLocks noChangeArrowheads="1"/>
          </p:cNvSpPr>
          <p:nvPr/>
        </p:nvSpPr>
        <p:spPr bwMode="auto">
          <a:xfrm>
            <a:off x="33040" y="2276872"/>
            <a:ext cx="9145016" cy="1915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latinLnBrk="0">
              <a:spcBef>
                <a:spcPct val="50000"/>
              </a:spcBef>
            </a:pPr>
            <a:r>
              <a:rPr lang="en-US" altLang="ko-KR" sz="4800" b="1" dirty="0" smtClean="0">
                <a:solidFill>
                  <a:srgbClr val="000066"/>
                </a:solidFill>
                <a:latin typeface="+mj-ea"/>
                <a:ea typeface="+mj-ea"/>
              </a:rPr>
              <a:t>2022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년 </a:t>
            </a:r>
            <a:r>
              <a:rPr lang="en-US" altLang="ko-KR" sz="4800" b="1" dirty="0">
                <a:solidFill>
                  <a:srgbClr val="000066"/>
                </a:solidFill>
                <a:latin typeface="+mj-ea"/>
                <a:ea typeface="+mj-ea"/>
              </a:rPr>
              <a:t>3</a:t>
            </a:r>
            <a:r>
              <a:rPr lang="ko-KR" altLang="en-US" sz="4800" b="1" dirty="0" smtClean="0">
                <a:solidFill>
                  <a:srgbClr val="000066"/>
                </a:solidFill>
                <a:latin typeface="+mj-ea"/>
                <a:ea typeface="+mj-ea"/>
              </a:rPr>
              <a:t>분기 산업안전보건위원회</a:t>
            </a:r>
            <a:endParaRPr lang="en-US" altLang="ko-KR" sz="4800" b="1" dirty="0" smtClean="0">
              <a:solidFill>
                <a:srgbClr val="000066"/>
              </a:solidFill>
              <a:latin typeface="+mj-ea"/>
              <a:ea typeface="+mj-ea"/>
            </a:endParaRPr>
          </a:p>
          <a:p>
            <a:pPr algn="ctr" latinLnBrk="0">
              <a:spcBef>
                <a:spcPct val="50000"/>
              </a:spcBef>
            </a:pP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[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산업안전보건법 제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24</a:t>
            </a:r>
            <a:r>
              <a:rPr lang="ko-KR" altLang="en-US" sz="1500" b="1" dirty="0" smtClean="0">
                <a:solidFill>
                  <a:srgbClr val="000066"/>
                </a:solidFill>
                <a:latin typeface="+mj-ea"/>
                <a:ea typeface="+mj-ea"/>
              </a:rPr>
              <a:t>조에 따른 사업장의 안전 및 보건에 관한 중요 사항 심의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/</a:t>
            </a:r>
            <a:r>
              <a:rPr lang="ko-KR" altLang="en-US" sz="1500" b="1" dirty="0" smtClean="0">
                <a:solidFill>
                  <a:srgbClr val="000066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의결</a:t>
            </a:r>
            <a:r>
              <a:rPr lang="en-US" altLang="ko-KR" sz="1500" b="1" dirty="0" smtClean="0">
                <a:solidFill>
                  <a:srgbClr val="000066"/>
                </a:solidFill>
                <a:latin typeface="+mj-ea"/>
                <a:ea typeface="+mj-ea"/>
              </a:rPr>
              <a:t>]</a:t>
            </a:r>
            <a:endParaRPr lang="ko-KR" altLang="en-US" sz="1500" b="1" dirty="0" smtClean="0">
              <a:solidFill>
                <a:srgbClr val="000066"/>
              </a:solidFill>
              <a:latin typeface="+mj-ea"/>
              <a:ea typeface="+mj-ea"/>
            </a:endParaRPr>
          </a:p>
        </p:txBody>
      </p:sp>
      <p:sp>
        <p:nvSpPr>
          <p:cNvPr id="3" name="Text Box 1029"/>
          <p:cNvSpPr txBox="1">
            <a:spLocks noChangeArrowheads="1"/>
          </p:cNvSpPr>
          <p:nvPr/>
        </p:nvSpPr>
        <p:spPr bwMode="auto">
          <a:xfrm>
            <a:off x="1531790" y="4725144"/>
            <a:ext cx="6064546" cy="52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defRPr/>
            </a:pPr>
            <a:r>
              <a:rPr lang="ko-KR" altLang="en-US" sz="2800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㈜ </a:t>
            </a:r>
            <a:r>
              <a:rPr lang="ko-KR" altLang="en-US" sz="2800" b="1" dirty="0" err="1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에스에프에이</a:t>
            </a:r>
            <a:r>
              <a:rPr lang="ko-KR" altLang="en-US" sz="2800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</a:t>
            </a:r>
            <a:r>
              <a:rPr lang="ko-KR" altLang="en-US" sz="2800" b="1" dirty="0" err="1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아산사업장</a:t>
            </a:r>
            <a:endParaRPr kumimoji="0" lang="en-US" altLang="ko-KR" sz="2800" b="1" dirty="0" smtClean="0">
              <a:solidFill>
                <a:srgbClr val="000066"/>
              </a:solidFill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6" name="Text Box 1029"/>
          <p:cNvSpPr txBox="1">
            <a:spLocks noChangeArrowheads="1"/>
          </p:cNvSpPr>
          <p:nvPr/>
        </p:nvSpPr>
        <p:spPr bwMode="auto">
          <a:xfrm>
            <a:off x="1573275" y="5478467"/>
            <a:ext cx="606454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 anchor="ctr">
            <a:spAutoFit/>
          </a:bodyPr>
          <a:lstStyle/>
          <a:p>
            <a:pPr algn="ctr" latinLnBrk="0">
              <a:defRPr/>
            </a:pPr>
            <a:r>
              <a:rPr kumimoji="0"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2022. 09. </a:t>
            </a:r>
            <a:r>
              <a:rPr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29.</a:t>
            </a:r>
            <a:r>
              <a:rPr kumimoji="0" lang="en-US" altLang="ko-KR" b="1" dirty="0" smtClean="0">
                <a:solidFill>
                  <a:srgbClr val="000066"/>
                </a:solidFill>
                <a:latin typeface="맑은 고딕" pitchFamily="50" charset="-127"/>
                <a:ea typeface="맑은 고딕" pitchFamily="50" charset="-127"/>
                <a:cs typeface="Arial" pitchFamily="34" charset="0"/>
              </a:rPr>
              <a:t> (15:00 ~ )</a:t>
            </a:r>
          </a:p>
        </p:txBody>
      </p:sp>
    </p:spTree>
    <p:extLst>
      <p:ext uri="{BB962C8B-B14F-4D97-AF65-F5344CB8AC3E}">
        <p14:creationId xmlns:p14="http://schemas.microsoft.com/office/powerpoint/2010/main" val="140165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246341" y="5123800"/>
            <a:ext cx="850212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점검 결과 및 향후 추진 사항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- </a:t>
            </a:r>
            <a:r>
              <a:rPr lang="ko-KR" altLang="en-US" sz="1200" dirty="0">
                <a:latin typeface="+mn-ea"/>
              </a:rPr>
              <a:t>점검에서 파악된 문제점은 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안전점검</a:t>
            </a:r>
            <a:r>
              <a:rPr lang="en-US" altLang="ko-KR" sz="1200" dirty="0">
                <a:latin typeface="+mn-ea"/>
              </a:rPr>
              <a:t>) </a:t>
            </a:r>
            <a:r>
              <a:rPr lang="ko-KR" altLang="en-US" sz="1200" dirty="0">
                <a:latin typeface="+mn-ea"/>
              </a:rPr>
              <a:t>개선조치 요청서 발행하여 </a:t>
            </a:r>
            <a:r>
              <a:rPr lang="en-US" altLang="ko-KR" sz="1200" dirty="0">
                <a:latin typeface="+mn-ea"/>
              </a:rPr>
              <a:t>F/U </a:t>
            </a:r>
            <a:r>
              <a:rPr lang="ko-KR" altLang="en-US" sz="1200" dirty="0">
                <a:latin typeface="+mn-ea"/>
              </a:rPr>
              <a:t>진행중</a:t>
            </a:r>
            <a:endParaRPr lang="en-US" altLang="ko-KR" sz="1200" dirty="0">
              <a:latin typeface="+mn-ea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37388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점검 진행 사진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6" name="그림 5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196752"/>
            <a:ext cx="2660400" cy="18540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312696" y="1196752"/>
            <a:ext cx="2660400" cy="1854000"/>
          </a:xfrm>
          <a:prstGeom prst="rect">
            <a:avLst/>
          </a:prstGeom>
        </p:spPr>
      </p:pic>
      <p:pic>
        <p:nvPicPr>
          <p:cNvPr id="9" name="그림 8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91511" y="1196752"/>
            <a:ext cx="2660400" cy="1854000"/>
          </a:xfrm>
          <a:prstGeom prst="rect">
            <a:avLst/>
          </a:prstGeom>
        </p:spPr>
      </p:pic>
      <p:pic>
        <p:nvPicPr>
          <p:cNvPr id="10" name="그림 9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539552" y="3161774"/>
            <a:ext cx="2660400" cy="1854000"/>
          </a:xfrm>
          <a:prstGeom prst="rect">
            <a:avLst/>
          </a:prstGeom>
        </p:spPr>
      </p:pic>
      <p:pic>
        <p:nvPicPr>
          <p:cNvPr id="13" name="그림 12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312696" y="3161774"/>
            <a:ext cx="2660400" cy="1854000"/>
          </a:xfrm>
          <a:prstGeom prst="rect">
            <a:avLst/>
          </a:prstGeom>
        </p:spPr>
      </p:pic>
      <p:pic>
        <p:nvPicPr>
          <p:cNvPr id="14" name="그림 13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091511" y="3161774"/>
            <a:ext cx="2660400" cy="18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6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51520" y="908720"/>
            <a:ext cx="3816424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전자결재 양식 개설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: 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안전점검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) </a:t>
            </a: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개선요청서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175432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시행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환경안전팀에서 안전점검 후 불합리사항에 대한 </a:t>
            </a:r>
            <a:r>
              <a:rPr lang="ko-KR" altLang="en-US" sz="1200" dirty="0" err="1" smtClean="0">
                <a:latin typeface="+mn-ea"/>
              </a:rPr>
              <a:t>개선요청을</a:t>
            </a:r>
            <a:r>
              <a:rPr lang="ko-KR" altLang="en-US" sz="1200" dirty="0" smtClean="0">
                <a:latin typeface="+mn-ea"/>
              </a:rPr>
              <a:t> 전자결재 기안 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개선요청에</a:t>
            </a:r>
            <a:r>
              <a:rPr lang="ko-KR" altLang="en-US" sz="1200" dirty="0" smtClean="0">
                <a:latin typeface="+mn-ea"/>
              </a:rPr>
              <a:t> 대한 개선 </a:t>
            </a:r>
            <a:r>
              <a:rPr lang="ko-KR" altLang="en-US" sz="1200" dirty="0" err="1" smtClean="0">
                <a:latin typeface="+mn-ea"/>
              </a:rPr>
              <a:t>조치결과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계획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을 작성 후 회신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smtClean="0">
                <a:latin typeface="+mn-ea"/>
              </a:rPr>
              <a:t>시행일 </a:t>
            </a:r>
            <a:r>
              <a:rPr lang="en-US" altLang="ko-KR" sz="1200" dirty="0" smtClean="0">
                <a:latin typeface="+mn-ea"/>
              </a:rPr>
              <a:t>: 2022</a:t>
            </a:r>
            <a:r>
              <a:rPr lang="ko-KR" altLang="en-US" sz="1200" dirty="0" smtClean="0">
                <a:latin typeface="+mn-ea"/>
              </a:rPr>
              <a:t>년 </a:t>
            </a:r>
            <a:r>
              <a:rPr lang="en-US" altLang="ko-KR" sz="1200" dirty="0" smtClean="0">
                <a:latin typeface="+mn-ea"/>
              </a:rPr>
              <a:t>7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~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개선요청서</a:t>
            </a:r>
            <a:r>
              <a:rPr lang="ko-KR" altLang="en-US" sz="1400" b="1" dirty="0" smtClean="0">
                <a:latin typeface="+mn-ea"/>
              </a:rPr>
              <a:t> 예시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177262"/>
            <a:ext cx="2304256" cy="3091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848" y="3177262"/>
            <a:ext cx="2376264" cy="3091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5" y="3177263"/>
            <a:ext cx="2376264" cy="30919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224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공도구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정기 점검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295465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사업장 내 반입되는 </a:t>
            </a:r>
            <a:r>
              <a:rPr lang="ko-KR" altLang="en-US" sz="1200" dirty="0" err="1" smtClean="0">
                <a:latin typeface="+mn-ea"/>
              </a:rPr>
              <a:t>공도구의</a:t>
            </a:r>
            <a:r>
              <a:rPr lang="ko-KR" altLang="en-US" sz="1200" dirty="0" smtClean="0">
                <a:latin typeface="+mn-ea"/>
              </a:rPr>
              <a:t> 사전 안전성 확인 및 검증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err="1" smtClean="0">
                <a:latin typeface="+mn-ea"/>
              </a:rPr>
              <a:t>공도구로</a:t>
            </a:r>
            <a:r>
              <a:rPr lang="ko-KR" altLang="en-US" sz="1200" dirty="0" smtClean="0">
                <a:latin typeface="+mn-ea"/>
              </a:rPr>
              <a:t> 인한 안전사고 및 화재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감전사고 예방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적용대상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400" dirty="0" smtClean="0">
                <a:latin typeface="+mn-ea"/>
              </a:rPr>
              <a:t>:</a:t>
            </a:r>
            <a:r>
              <a:rPr lang="en-US" altLang="ko-KR" sz="1200" dirty="0" smtClean="0">
                <a:latin typeface="+mn-ea"/>
              </a:rPr>
              <a:t> (</a:t>
            </a:r>
            <a:r>
              <a:rPr lang="ko-KR" altLang="en-US" sz="1200" dirty="0" smtClean="0">
                <a:latin typeface="+mn-ea"/>
              </a:rPr>
              <a:t>화성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아산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사업장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점검일정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매</a:t>
            </a:r>
            <a:r>
              <a:rPr lang="en-US" altLang="ko-KR" sz="1200" dirty="0" smtClean="0">
                <a:latin typeface="+mn-ea"/>
              </a:rPr>
              <a:t> 1</a:t>
            </a:r>
            <a:r>
              <a:rPr lang="ko-KR" altLang="en-US" sz="1200" dirty="0" smtClean="0">
                <a:latin typeface="+mn-ea"/>
              </a:rPr>
              <a:t>개월마다 점검 진행중</a:t>
            </a: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400" dirty="0">
                <a:latin typeface="+mn-ea"/>
              </a:rPr>
              <a:t>:</a:t>
            </a: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22</a:t>
            </a:r>
            <a:r>
              <a:rPr lang="ko-KR" altLang="en-US" sz="1200" dirty="0" smtClean="0">
                <a:latin typeface="+mn-ea"/>
              </a:rPr>
              <a:t>년 </a:t>
            </a:r>
            <a:r>
              <a:rPr lang="en-US" altLang="ko-KR" sz="1200" dirty="0" smtClean="0">
                <a:latin typeface="+mn-ea"/>
              </a:rPr>
              <a:t>7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20</a:t>
            </a:r>
            <a:r>
              <a:rPr lang="ko-KR" altLang="en-US" sz="1200" dirty="0" smtClean="0">
                <a:latin typeface="+mn-ea"/>
              </a:rPr>
              <a:t>일</a:t>
            </a:r>
            <a:r>
              <a:rPr lang="en-US" altLang="ko-KR" sz="1200" dirty="0" smtClean="0">
                <a:latin typeface="+mn-ea"/>
              </a:rPr>
              <a:t>, 8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10</a:t>
            </a:r>
            <a:r>
              <a:rPr lang="ko-KR" altLang="en-US" sz="1200" dirty="0" smtClean="0">
                <a:latin typeface="+mn-ea"/>
              </a:rPr>
              <a:t>일</a:t>
            </a:r>
            <a:r>
              <a:rPr lang="en-US" altLang="ko-KR" sz="1200" dirty="0" smtClean="0">
                <a:latin typeface="+mn-ea"/>
              </a:rPr>
              <a:t>, 9</a:t>
            </a:r>
            <a:r>
              <a:rPr lang="ko-KR" altLang="en-US" sz="1200" dirty="0" smtClean="0">
                <a:latin typeface="+mn-ea"/>
              </a:rPr>
              <a:t>월 </a:t>
            </a:r>
            <a:r>
              <a:rPr lang="en-US" altLang="ko-KR" sz="1200" dirty="0" smtClean="0">
                <a:latin typeface="+mn-ea"/>
              </a:rPr>
              <a:t>7</a:t>
            </a:r>
            <a:r>
              <a:rPr lang="ko-KR" altLang="en-US" sz="1200" dirty="0" smtClean="0">
                <a:latin typeface="+mn-ea"/>
              </a:rPr>
              <a:t>일</a:t>
            </a:r>
            <a:endParaRPr lang="ko-KR" altLang="en-US" sz="1200" b="1" dirty="0">
              <a:latin typeface="+mn-ea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5847824" y="1340768"/>
          <a:ext cx="2540600" cy="29523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600">
                  <a:extLst>
                    <a:ext uri="{9D8B030D-6E8A-4147-A177-3AD203B41FA5}">
                      <a16:colId xmlns:a16="http://schemas.microsoft.com/office/drawing/2014/main" val="3852828739"/>
                    </a:ext>
                  </a:extLst>
                </a:gridCol>
              </a:tblGrid>
              <a:tr h="39422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공도구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</a:t>
                      </a:r>
                      <a:r>
                        <a:rPr lang="ko-KR" altLang="en-US" sz="1200" b="1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점검필증</a:t>
                      </a:r>
                      <a:r>
                        <a:rPr lang="ko-KR" altLang="en-US" sz="1200" b="1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KoPubWorld돋움체 Bold" panose="00000800000000000000" pitchFamily="2" charset="-127"/>
                        </a:rPr>
                        <a:t> 스티커</a:t>
                      </a:r>
                      <a:endParaRPr lang="en-US" altLang="ko-KR" sz="1200" b="1" dirty="0" smtClean="0">
                        <a:solidFill>
                          <a:schemeClr val="bg1"/>
                        </a:solidFill>
                        <a:latin typeface="+mn-ea"/>
                        <a:ea typeface="+mn-ea"/>
                        <a:cs typeface="KoPubWorld돋움체 Bold" panose="00000800000000000000" pitchFamily="2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5844392"/>
                  </a:ext>
                </a:extLst>
              </a:tr>
              <a:tr h="2558101">
                <a:tc>
                  <a:txBody>
                    <a:bodyPr/>
                    <a:lstStyle/>
                    <a:p>
                      <a:pPr marL="0" marR="0" lvl="0" indent="0" algn="l" defTabSz="914337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ko-KR" altLang="en-US" sz="1200" b="0" dirty="0" smtClean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3155145"/>
                  </a:ext>
                </a:extLst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904" y="1761335"/>
            <a:ext cx="1219400" cy="2512701"/>
          </a:xfrm>
          <a:prstGeom prst="rect">
            <a:avLst/>
          </a:prstGeom>
        </p:spPr>
      </p:pic>
      <p:pic>
        <p:nvPicPr>
          <p:cNvPr id="8" name="그림 7"/>
          <p:cNvPicPr preferRelativeResize="0"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320"/>
            <a:ext cx="2160000" cy="18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그림 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4" b="13313"/>
          <a:stretch>
            <a:fillRect/>
          </a:stretch>
        </p:blipFill>
        <p:spPr bwMode="auto">
          <a:xfrm>
            <a:off x="3383968" y="4499370"/>
            <a:ext cx="2160000" cy="1800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그림 2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61289" y="4509320"/>
            <a:ext cx="216000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614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3093154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안전보건관계자의 안전보건 활동 근거 마련 및 책임의식과 권한 부여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안전보건관계자의 역할과 임무의 명문화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smtClean="0">
                <a:latin typeface="+mn-ea"/>
              </a:rPr>
              <a:t>안전보건관리 직무수행에 대한 동기부여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발급대상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r>
              <a:rPr lang="en-US" altLang="ko-KR" sz="1200" b="1" dirty="0" smtClean="0">
                <a:latin typeface="+mn-ea"/>
              </a:rPr>
              <a:t>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안전보건관리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총괄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책임자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안전관리자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보건관리자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41</a:t>
            </a:r>
            <a:r>
              <a:rPr lang="ko-KR" altLang="en-US" sz="1200" dirty="0" smtClean="0">
                <a:latin typeface="+mn-ea"/>
              </a:rPr>
              <a:t>명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2) </a:t>
            </a:r>
            <a:r>
              <a:rPr lang="ko-KR" altLang="en-US" sz="1200" dirty="0" err="1" smtClean="0">
                <a:latin typeface="+mn-ea"/>
              </a:rPr>
              <a:t>관리감독자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360</a:t>
            </a:r>
            <a:r>
              <a:rPr lang="ko-KR" altLang="en-US" sz="1200" dirty="0" smtClean="0">
                <a:latin typeface="+mn-ea"/>
              </a:rPr>
              <a:t>명</a:t>
            </a:r>
            <a:r>
              <a:rPr lang="en-US" altLang="ko-KR" sz="1200" dirty="0" smtClean="0">
                <a:latin typeface="+mn-ea"/>
              </a:rPr>
              <a:t>(PM, </a:t>
            </a:r>
            <a:r>
              <a:rPr lang="ko-KR" altLang="en-US" sz="1200" dirty="0" smtClean="0">
                <a:latin typeface="+mn-ea"/>
              </a:rPr>
              <a:t>제어</a:t>
            </a:r>
            <a:r>
              <a:rPr lang="en-US" altLang="ko-KR" sz="1200" dirty="0" smtClean="0">
                <a:latin typeface="+mn-ea"/>
              </a:rPr>
              <a:t>, R&amp;D, </a:t>
            </a:r>
            <a:r>
              <a:rPr lang="ko-KR" altLang="en-US" sz="1200" dirty="0" err="1" smtClean="0">
                <a:latin typeface="+mn-ea"/>
              </a:rPr>
              <a:t>인프라지원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발행방법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:</a:t>
            </a:r>
            <a:r>
              <a:rPr lang="en-US" altLang="ko-KR" sz="1200" dirty="0">
                <a:latin typeface="+mn-ea"/>
              </a:rPr>
              <a:t> e-mail </a:t>
            </a:r>
            <a:r>
              <a:rPr lang="ko-KR" altLang="en-US" sz="1200" dirty="0">
                <a:latin typeface="+mn-ea"/>
              </a:rPr>
              <a:t>로 개인별 임명장 발행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                    (22</a:t>
            </a:r>
            <a:r>
              <a:rPr lang="ko-KR" altLang="en-US" sz="1200" dirty="0">
                <a:latin typeface="+mn-ea"/>
              </a:rPr>
              <a:t>년 </a:t>
            </a:r>
            <a:r>
              <a:rPr lang="en-US" altLang="ko-KR" sz="1200" dirty="0">
                <a:latin typeface="+mn-ea"/>
              </a:rPr>
              <a:t>10</a:t>
            </a:r>
            <a:r>
              <a:rPr lang="ko-KR" altLang="en-US" sz="1200" dirty="0">
                <a:latin typeface="+mn-ea"/>
              </a:rPr>
              <a:t>월 중 완료 예정</a:t>
            </a:r>
            <a:r>
              <a:rPr lang="en-US" altLang="ko-KR" sz="1200" dirty="0">
                <a:latin typeface="+mn-ea"/>
              </a:rPr>
              <a:t>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관리감독자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임명장 발급</a:t>
            </a:r>
            <a:endParaRPr lang="en-US" altLang="ko-KR" sz="1400" b="1" kern="0" dirty="0" smtClean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5580112" y="1596144"/>
            <a:ext cx="3078025" cy="3849079"/>
            <a:chOff x="476712" y="2130574"/>
            <a:chExt cx="3447216" cy="4250754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712" y="2130574"/>
              <a:ext cx="3447216" cy="4250754"/>
            </a:xfrm>
            <a:prstGeom prst="rect">
              <a:avLst/>
            </a:prstGeom>
            <a:ln>
              <a:solidFill>
                <a:schemeClr val="tx2"/>
              </a:solidFill>
            </a:ln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015" y="5788337"/>
              <a:ext cx="2044552" cy="5697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720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383181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>
                <a:latin typeface="+mn-ea"/>
              </a:rPr>
              <a:t>안전보건경영시스템</a:t>
            </a:r>
            <a:r>
              <a:rPr lang="en-US" altLang="ko-KR" sz="1200" dirty="0">
                <a:latin typeface="+mn-ea"/>
              </a:rPr>
              <a:t>(ISO 45001) </a:t>
            </a:r>
            <a:r>
              <a:rPr lang="ko-KR" altLang="en-US" sz="1200" dirty="0">
                <a:latin typeface="+mn-ea"/>
              </a:rPr>
              <a:t>인증 추진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>
                <a:latin typeface="+mn-ea"/>
              </a:rPr>
              <a:t>안전보건경영시스템</a:t>
            </a:r>
            <a:r>
              <a:rPr lang="en-US" altLang="ko-KR" sz="1200" dirty="0">
                <a:latin typeface="+mn-ea"/>
              </a:rPr>
              <a:t>(ISO 45001) </a:t>
            </a:r>
            <a:r>
              <a:rPr lang="ko-KR" altLang="en-US" sz="1200" dirty="0">
                <a:latin typeface="+mn-ea"/>
              </a:rPr>
              <a:t>인증 요건에 의거하여 요구사항 적합 및 실행 여부 점검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심사일정</a:t>
            </a:r>
            <a:r>
              <a:rPr lang="ko-KR" altLang="en-US" sz="1400" b="1" dirty="0" smtClean="0">
                <a:latin typeface="+mn-ea"/>
              </a:rPr>
              <a:t> 및 </a:t>
            </a:r>
            <a:r>
              <a:rPr lang="ko-KR" altLang="en-US" sz="1400" b="1" dirty="0" err="1" smtClean="0">
                <a:latin typeface="+mn-ea"/>
              </a:rPr>
              <a:t>대상부서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심사방법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현장점검 및 전자메일을 통한 사전 심사 안내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</a:t>
            </a:r>
            <a:r>
              <a:rPr lang="en-US" altLang="ko-KR" sz="1200" dirty="0" smtClean="0">
                <a:latin typeface="+mn-ea"/>
              </a:rPr>
              <a:t>2) Check List</a:t>
            </a: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활용 심사 진행</a:t>
            </a:r>
            <a:endParaRPr lang="ko-KR" altLang="en-US" sz="1200" b="1" dirty="0">
              <a:latin typeface="+mn-ea"/>
            </a:endParaRP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7" name="모서리가 둥근 직사각형 6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ISO 45001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내부심사 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40655"/>
              </p:ext>
            </p:extLst>
          </p:nvPr>
        </p:nvGraphicFramePr>
        <p:xfrm>
          <a:off x="334576" y="2872829"/>
          <a:ext cx="8593748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600">
                  <a:extLst>
                    <a:ext uri="{9D8B030D-6E8A-4147-A177-3AD203B41FA5}">
                      <a16:colId xmlns:a16="http://schemas.microsoft.com/office/drawing/2014/main" val="1162536481"/>
                    </a:ext>
                  </a:extLst>
                </a:gridCol>
                <a:gridCol w="1110600">
                  <a:extLst>
                    <a:ext uri="{9D8B030D-6E8A-4147-A177-3AD203B41FA5}">
                      <a16:colId xmlns:a16="http://schemas.microsoft.com/office/drawing/2014/main" val="1899070996"/>
                    </a:ext>
                  </a:extLst>
                </a:gridCol>
                <a:gridCol w="6372548">
                  <a:extLst>
                    <a:ext uri="{9D8B030D-6E8A-4147-A177-3AD203B41FA5}">
                      <a16:colId xmlns:a16="http://schemas.microsoft.com/office/drawing/2014/main" val="5202752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사업장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심사일자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내  용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77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화성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9/19 ~ 9/21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환경안전팀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화성지원파트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물류시스템사업부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err="1" smtClean="0"/>
                        <a:t>제어그룹</a:t>
                      </a:r>
                      <a:r>
                        <a:rPr lang="en-US" altLang="ko-KR" sz="1200" dirty="0" smtClean="0"/>
                        <a:t>, R&amp;D 1,</a:t>
                      </a:r>
                      <a:r>
                        <a:rPr lang="en-US" altLang="ko-KR" sz="1200" baseline="0" dirty="0" smtClean="0"/>
                        <a:t> 2</a:t>
                      </a:r>
                      <a:r>
                        <a:rPr lang="ko-KR" altLang="en-US" sz="1200" baseline="0" dirty="0" smtClean="0"/>
                        <a:t>센터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1642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아산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9/19 ~ 9/21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환경안전팀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아산지원파트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물류시스템사업부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err="1" smtClean="0"/>
                        <a:t>제어그룹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공정장비사업부</a:t>
                      </a:r>
                      <a:r>
                        <a:rPr lang="en-US" altLang="ko-KR" sz="1200" dirty="0" smtClean="0"/>
                        <a:t>, </a:t>
                      </a:r>
                      <a:r>
                        <a:rPr lang="ko-KR" altLang="en-US" sz="1200" dirty="0" smtClean="0"/>
                        <a:t>반도체 사업부</a:t>
                      </a:r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849030"/>
                  </a:ext>
                </a:extLst>
              </a:tr>
            </a:tbl>
          </a:graphicData>
        </a:graphic>
      </p:graphicFrame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167359"/>
            <a:ext cx="2934630" cy="1936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6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지게차 </a:t>
            </a:r>
            <a:r>
              <a:rPr kumimoji="0" lang="ko-KR" altLang="en-US" sz="1400" b="1" kern="0" dirty="0" err="1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안전라인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 </a:t>
            </a: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TEST 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실시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3093154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지게차 사고는 제조업에서 가장 많이 발생하는 사고 중 하나이며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지게차로 인한 충돌 및 협착 사고 예방을 위해 설치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안전라인은</a:t>
            </a:r>
            <a:r>
              <a:rPr lang="ko-KR" altLang="en-US" sz="1200" dirty="0" smtClean="0">
                <a:latin typeface="+mn-ea"/>
              </a:rPr>
              <a:t> 지게차 충돌 사고를 방지하기 위한 안전장치로서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지게차 </a:t>
            </a:r>
            <a:r>
              <a:rPr lang="en-US" altLang="ko-KR" sz="1200" dirty="0" smtClean="0">
                <a:latin typeface="+mn-ea"/>
              </a:rPr>
              <a:t>3</a:t>
            </a:r>
            <a:r>
              <a:rPr lang="ko-KR" altLang="en-US" sz="1200" dirty="0" smtClean="0">
                <a:latin typeface="+mn-ea"/>
              </a:rPr>
              <a:t>면에 </a:t>
            </a:r>
            <a:r>
              <a:rPr lang="en-US" altLang="ko-KR" sz="1200" dirty="0" smtClean="0">
                <a:latin typeface="+mn-ea"/>
              </a:rPr>
              <a:t>‘</a:t>
            </a:r>
            <a:r>
              <a:rPr lang="ko-KR" altLang="en-US" sz="1200" dirty="0" err="1" smtClean="0">
                <a:latin typeface="+mn-ea"/>
              </a:rPr>
              <a:t>ㄷ</a:t>
            </a:r>
            <a:r>
              <a:rPr lang="en-US" altLang="ko-KR" sz="1200" dirty="0" smtClean="0">
                <a:latin typeface="+mn-ea"/>
              </a:rPr>
              <a:t>’</a:t>
            </a:r>
            <a:r>
              <a:rPr lang="ko-KR" altLang="en-US" sz="1200" dirty="0" smtClean="0">
                <a:latin typeface="+mn-ea"/>
              </a:rPr>
              <a:t>자 형 </a:t>
            </a:r>
            <a:r>
              <a:rPr lang="ko-KR" altLang="en-US" sz="1200" dirty="0" err="1" smtClean="0">
                <a:latin typeface="+mn-ea"/>
              </a:rPr>
              <a:t>안전라인을</a:t>
            </a:r>
            <a:r>
              <a:rPr lang="ko-KR" altLang="en-US" sz="1200" dirty="0" smtClean="0">
                <a:latin typeface="+mn-ea"/>
              </a:rPr>
              <a:t> 생성하여 접근 방지</a:t>
            </a:r>
            <a:endParaRPr lang="ko-KR" altLang="en-US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사업장별</a:t>
            </a:r>
            <a:r>
              <a:rPr lang="ko-KR" altLang="en-US" sz="1400" b="1" dirty="0" smtClean="0">
                <a:latin typeface="+mn-ea"/>
              </a:rPr>
              <a:t> 지게차 사용현황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설치 사진</a:t>
            </a:r>
            <a:endParaRPr lang="en-US" altLang="ko-KR" sz="1400" b="1" dirty="0" smtClean="0">
              <a:latin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468325"/>
              </p:ext>
            </p:extLst>
          </p:nvPr>
        </p:nvGraphicFramePr>
        <p:xfrm>
          <a:off x="334576" y="2872829"/>
          <a:ext cx="8593748" cy="100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600">
                  <a:extLst>
                    <a:ext uri="{9D8B030D-6E8A-4147-A177-3AD203B41FA5}">
                      <a16:colId xmlns:a16="http://schemas.microsoft.com/office/drawing/2014/main" val="1162536481"/>
                    </a:ext>
                  </a:extLst>
                </a:gridCol>
                <a:gridCol w="1110600">
                  <a:extLst>
                    <a:ext uri="{9D8B030D-6E8A-4147-A177-3AD203B41FA5}">
                      <a16:colId xmlns:a16="http://schemas.microsoft.com/office/drawing/2014/main" val="1899070996"/>
                    </a:ext>
                  </a:extLst>
                </a:gridCol>
                <a:gridCol w="3186274">
                  <a:extLst>
                    <a:ext uri="{9D8B030D-6E8A-4147-A177-3AD203B41FA5}">
                      <a16:colId xmlns:a16="http://schemas.microsoft.com/office/drawing/2014/main" val="520275286"/>
                    </a:ext>
                  </a:extLst>
                </a:gridCol>
                <a:gridCol w="3186274">
                  <a:extLst>
                    <a:ext uri="{9D8B030D-6E8A-4147-A177-3AD203B41FA5}">
                      <a16:colId xmlns:a16="http://schemas.microsoft.com/office/drawing/2014/main" val="1386897570"/>
                    </a:ext>
                  </a:extLst>
                </a:gridCol>
              </a:tblGrid>
              <a:tr h="238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사업장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대수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내  용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비고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77348"/>
                  </a:ext>
                </a:extLst>
              </a:tr>
              <a:tr h="238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화성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3</a:t>
                      </a:r>
                      <a:r>
                        <a:rPr lang="ko-KR" altLang="en-US" sz="120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SFA</a:t>
                      </a:r>
                      <a:r>
                        <a:rPr lang="en-US" altLang="ko-KR" sz="1200" baseline="0" dirty="0" smtClean="0"/>
                        <a:t> : 2</a:t>
                      </a:r>
                      <a:r>
                        <a:rPr lang="ko-KR" altLang="en-US" sz="1200" baseline="0" dirty="0" smtClean="0"/>
                        <a:t>대 </a:t>
                      </a:r>
                      <a:r>
                        <a:rPr lang="en-US" altLang="ko-KR" sz="1200" baseline="0" dirty="0" smtClean="0"/>
                        <a:t>/ </a:t>
                      </a:r>
                      <a:r>
                        <a:rPr lang="ko-KR" altLang="en-US" sz="1200" baseline="0" dirty="0" smtClean="0"/>
                        <a:t>임대 </a:t>
                      </a:r>
                      <a:r>
                        <a:rPr lang="en-US" altLang="ko-KR" sz="1200" baseline="0" dirty="0" smtClean="0"/>
                        <a:t>: 1</a:t>
                      </a:r>
                      <a:r>
                        <a:rPr lang="ko-KR" altLang="en-US" sz="1200" baseline="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/>
                        <a:t>아산사업장</a:t>
                      </a:r>
                      <a:r>
                        <a:rPr lang="ko-KR" altLang="en-US" sz="1200" dirty="0" smtClean="0"/>
                        <a:t> </a:t>
                      </a:r>
                      <a:r>
                        <a:rPr lang="en-US" altLang="ko-KR" sz="1200" dirty="0" smtClean="0"/>
                        <a:t>301</a:t>
                      </a:r>
                      <a:r>
                        <a:rPr lang="ko-KR" altLang="en-US" sz="1200" dirty="0" smtClean="0"/>
                        <a:t>동 지게차 </a:t>
                      </a:r>
                      <a:r>
                        <a:rPr lang="en-US" altLang="ko-KR" sz="1200" dirty="0" smtClean="0"/>
                        <a:t>1</a:t>
                      </a:r>
                      <a:r>
                        <a:rPr lang="ko-KR" altLang="en-US" sz="1200" dirty="0" smtClean="0"/>
                        <a:t>대</a:t>
                      </a:r>
                      <a:r>
                        <a:rPr lang="ko-KR" altLang="en-US" sz="1200" baseline="0" dirty="0" smtClean="0"/>
                        <a:t>에 </a:t>
                      </a:r>
                      <a:endParaRPr lang="en-US" altLang="ko-KR" sz="1200" baseline="0" dirty="0" smtClean="0"/>
                    </a:p>
                    <a:p>
                      <a:pPr algn="ctr" latinLnBrk="1"/>
                      <a:r>
                        <a:rPr lang="ko-KR" altLang="en-US" sz="1200" baseline="0" dirty="0" smtClean="0"/>
                        <a:t>시범 설치</a:t>
                      </a: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ᆞ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운영하여 </a:t>
                      </a:r>
                      <a:r>
                        <a:rPr lang="ko-KR" altLang="en-US" sz="1200" baseline="0" dirty="0" err="1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성능검증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후</a:t>
                      </a:r>
                      <a:endParaRPr lang="en-US" altLang="ko-KR" sz="1200" baseline="0" dirty="0" smtClean="0"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algn="ctr" latinLnBrk="1"/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이상 없을 시 나머지 </a:t>
                      </a: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대에 전수 설치</a:t>
                      </a:r>
                      <a:endParaRPr lang="en-US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164292"/>
                  </a:ext>
                </a:extLst>
              </a:tr>
              <a:tr h="29448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아산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20</a:t>
                      </a:r>
                      <a:r>
                        <a:rPr lang="ko-KR" altLang="en-US" sz="120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SFA : 9</a:t>
                      </a:r>
                      <a:r>
                        <a:rPr lang="ko-KR" altLang="en-US" sz="1200" dirty="0" smtClean="0"/>
                        <a:t>대 </a:t>
                      </a:r>
                      <a:r>
                        <a:rPr lang="en-US" altLang="ko-KR" sz="1200" dirty="0" smtClean="0"/>
                        <a:t>/ DPM : 3</a:t>
                      </a:r>
                      <a:r>
                        <a:rPr lang="ko-KR" altLang="en-US" sz="1200" dirty="0" smtClean="0"/>
                        <a:t>대</a:t>
                      </a:r>
                      <a:endParaRPr lang="en-US" altLang="ko-KR" sz="1200" dirty="0" smtClean="0"/>
                    </a:p>
                    <a:p>
                      <a:pPr algn="ctr" latinLnBrk="1"/>
                      <a:r>
                        <a:rPr lang="en-US" altLang="ko-KR" sz="1200" dirty="0" smtClean="0"/>
                        <a:t>ADM : 3</a:t>
                      </a:r>
                      <a:r>
                        <a:rPr lang="ko-KR" altLang="en-US" sz="1200" dirty="0" smtClean="0"/>
                        <a:t>대 </a:t>
                      </a:r>
                      <a:r>
                        <a:rPr lang="en-US" altLang="ko-KR" sz="1200" dirty="0" smtClean="0"/>
                        <a:t>/ </a:t>
                      </a:r>
                      <a:r>
                        <a:rPr lang="ko-KR" altLang="en-US" sz="1200" dirty="0" smtClean="0"/>
                        <a:t>임대 </a:t>
                      </a:r>
                      <a:r>
                        <a:rPr lang="en-US" altLang="ko-KR" sz="1200" dirty="0" smtClean="0"/>
                        <a:t>: 5</a:t>
                      </a:r>
                      <a:r>
                        <a:rPr lang="ko-KR" altLang="en-US" sz="1200" dirty="0" smtClean="0"/>
                        <a:t>대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849030"/>
                  </a:ext>
                </a:extLst>
              </a:tr>
            </a:tbl>
          </a:graphicData>
        </a:graphic>
      </p:graphicFrame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82" y="4487491"/>
            <a:ext cx="6402181" cy="187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0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err="1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협력사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 입문 안전보건교육 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304698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도급에 따른 산업재해 예방조치</a:t>
            </a:r>
            <a:r>
              <a:rPr lang="en-US" altLang="ko-KR" sz="1200" dirty="0" smtClean="0">
                <a:latin typeface="+mn-ea"/>
              </a:rPr>
              <a:t>)</a:t>
            </a:r>
            <a:r>
              <a:rPr lang="ko-KR" altLang="en-US" sz="1200" dirty="0" smtClean="0">
                <a:latin typeface="+mn-ea"/>
              </a:rPr>
              <a:t>제</a:t>
            </a:r>
            <a:r>
              <a:rPr lang="en-US" altLang="ko-KR" sz="1200" dirty="0" smtClean="0">
                <a:latin typeface="+mn-ea"/>
              </a:rPr>
              <a:t>1</a:t>
            </a:r>
            <a:r>
              <a:rPr lang="ko-KR" altLang="en-US" sz="1200" dirty="0">
                <a:latin typeface="+mn-ea"/>
              </a:rPr>
              <a:t>항에 의거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관계수급인이 근로자에게 하는 안전보건교육</a:t>
            </a:r>
            <a:br>
              <a:rPr lang="ko-KR" altLang="en-US" sz="1200" dirty="0">
                <a:latin typeface="+mn-ea"/>
              </a:rPr>
            </a:br>
            <a:r>
              <a:rPr lang="ko-KR" altLang="en-US" sz="1200" dirty="0">
                <a:latin typeface="+mn-ea"/>
              </a:rPr>
              <a:t>        을 위한 장소 및 자료의 제공 등 지원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안전보건교육의 실시 </a:t>
            </a:r>
            <a:r>
              <a:rPr lang="ko-KR" altLang="en-US" sz="1200" dirty="0" smtClean="0">
                <a:latin typeface="+mn-ea"/>
              </a:rPr>
              <a:t>확인</a:t>
            </a:r>
            <a:r>
              <a:rPr lang="en-US" altLang="ko-KR" sz="1200" dirty="0" smtClean="0">
                <a:latin typeface="+mn-ea"/>
              </a:rPr>
              <a:t/>
            </a:r>
            <a:br>
              <a:rPr lang="en-US" altLang="ko-KR" sz="1200" dirty="0" smtClean="0">
                <a:latin typeface="+mn-ea"/>
              </a:rPr>
            </a:b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>
                <a:latin typeface="+mn-ea"/>
              </a:rPr>
              <a:t>당사가 정하는 안전보건기준을 </a:t>
            </a:r>
            <a:r>
              <a:rPr lang="ko-KR" altLang="en-US" sz="1200" dirty="0" err="1">
                <a:latin typeface="+mn-ea"/>
              </a:rPr>
              <a:t>협력사</a:t>
            </a:r>
            <a:r>
              <a:rPr lang="ko-KR" altLang="en-US" sz="1200" dirty="0">
                <a:latin typeface="+mn-ea"/>
              </a:rPr>
              <a:t> 근로자에게 작업 전 공유하고</a:t>
            </a:r>
            <a:r>
              <a:rPr lang="en-US" altLang="ko-KR" sz="1200" dirty="0">
                <a:latin typeface="+mn-ea"/>
              </a:rPr>
              <a:t>, </a:t>
            </a:r>
            <a:r>
              <a:rPr lang="ko-KR" altLang="en-US" sz="1200" dirty="0">
                <a:latin typeface="+mn-ea"/>
              </a:rPr>
              <a:t>이를 이행할 수 있도록 인지시키는 절차 마련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적용대상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적용 사업장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아산사업장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사외조립장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 2) </a:t>
            </a:r>
            <a:r>
              <a:rPr lang="ko-KR" altLang="en-US" sz="1200" dirty="0" smtClean="0">
                <a:latin typeface="+mn-ea"/>
              </a:rPr>
              <a:t>교육 대상자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사업장 내 진행되는 </a:t>
            </a:r>
            <a:r>
              <a:rPr lang="en-US" altLang="ko-KR" sz="1200" dirty="0" smtClean="0">
                <a:latin typeface="+mn-ea"/>
              </a:rPr>
              <a:t>PJT</a:t>
            </a:r>
            <a:r>
              <a:rPr lang="ko-KR" altLang="en-US" sz="1200" dirty="0" smtClean="0">
                <a:latin typeface="+mn-ea"/>
              </a:rPr>
              <a:t>에 참여하는 </a:t>
            </a:r>
            <a:r>
              <a:rPr lang="ko-KR" altLang="en-US" sz="1200" dirty="0" err="1" smtClean="0">
                <a:latin typeface="+mn-ea"/>
              </a:rPr>
              <a:t>협력사</a:t>
            </a:r>
            <a:r>
              <a:rPr lang="ko-KR" altLang="en-US" sz="1200" dirty="0" smtClean="0">
                <a:latin typeface="+mn-ea"/>
              </a:rPr>
              <a:t> 소속 인원 중 신규 입문 근로자</a:t>
            </a:r>
            <a:r>
              <a:rPr lang="en-US" altLang="ko-KR" sz="1400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/>
            </a:r>
            <a:br>
              <a:rPr lang="en-US" altLang="ko-KR" sz="1400" b="1" dirty="0" smtClean="0">
                <a:latin typeface="+mn-ea"/>
              </a:rPr>
            </a:b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시행 사진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4464530"/>
            <a:ext cx="2520280" cy="181125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4848" y="4464530"/>
            <a:ext cx="2522869" cy="181125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8515" y="4453685"/>
            <a:ext cx="2664296" cy="1822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4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9" name="모서리가 둥근 직사각형 8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err="1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위규협력사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 안전대책회의 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안전보건 </a:t>
            </a:r>
            <a:r>
              <a:rPr lang="ko-KR" altLang="en-US" sz="1200" dirty="0" err="1" smtClean="0">
                <a:latin typeface="+mn-ea"/>
              </a:rPr>
              <a:t>순회점검</a:t>
            </a:r>
            <a:r>
              <a:rPr lang="ko-KR" altLang="en-US" sz="1200" dirty="0" smtClean="0">
                <a:latin typeface="+mn-ea"/>
              </a:rPr>
              <a:t> 결과 발생한 불합리사항에 대한 개선 협의 및 재발방지대책 수립을 위함 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smtClean="0">
                <a:latin typeface="+mn-ea"/>
              </a:rPr>
              <a:t>협력업체 관리자 의견 청취 및 당사 안전보건기준 안내 </a:t>
            </a:r>
            <a:endParaRPr lang="en-US" altLang="ko-KR" sz="1200" dirty="0" smtClean="0">
              <a:latin typeface="+mn-ea"/>
            </a:endParaRP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654443"/>
              </p:ext>
            </p:extLst>
          </p:nvPr>
        </p:nvGraphicFramePr>
        <p:xfrm>
          <a:off x="323528" y="2804642"/>
          <a:ext cx="8352928" cy="3514352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:a16="http://schemas.microsoft.com/office/drawing/2014/main" val="107526360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36739004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6041118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6885624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val="845863949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2454075650"/>
                    </a:ext>
                  </a:extLst>
                </a:gridCol>
              </a:tblGrid>
              <a:tr h="211985"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개최일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회의시간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 업체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회의방식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 결과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216607"/>
                  </a:ext>
                </a:extLst>
              </a:tr>
              <a:tr h="211985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/>
                        <a:t>주요 회의 내용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/>
                        <a:t>사진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354741"/>
                  </a:ext>
                </a:extLst>
              </a:tr>
              <a:tr h="1545191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07.11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16:30 ~ 17:00</a:t>
                      </a:r>
                    </a:p>
                    <a:p>
                      <a:pPr algn="ctr"/>
                      <a:r>
                        <a:rPr lang="en-US" altLang="ko-KR" sz="1000" dirty="0" smtClean="0"/>
                        <a:t>(30</a:t>
                      </a:r>
                      <a:r>
                        <a:rPr lang="ko-KR" altLang="en-US" sz="1000" dirty="0" smtClean="0"/>
                        <a:t>분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aseline="0" dirty="0" smtClean="0"/>
                        <a:t> ○ </a:t>
                      </a:r>
                      <a:r>
                        <a:rPr lang="ko-KR" altLang="en-US" sz="1000" baseline="0" dirty="0" err="1" smtClean="0"/>
                        <a:t>시노스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aseline="0" dirty="0" smtClean="0"/>
                        <a:t> ○ 대화수출포장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aseline="0" dirty="0" smtClean="0"/>
                        <a:t> ○ 효준</a:t>
                      </a:r>
                      <a:r>
                        <a:rPr lang="en-US" altLang="ko-KR" sz="1000" baseline="0" dirty="0" smtClean="0"/>
                        <a:t>BJ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대면회의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1)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안전보건불합리사항 안내 및 재발방지대책 협의  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2)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보호구착용기준 안내 및 준수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3)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지게차 운행 시 지게차 </a:t>
                      </a:r>
                      <a:r>
                        <a:rPr lang="ko-KR" altLang="en-US" sz="900" dirty="0" err="1" smtClean="0">
                          <a:latin typeface="+mn-ea"/>
                          <a:cs typeface="Arial" charset="0"/>
                        </a:rPr>
                        <a:t>운행자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 등록신청서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4)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</a:t>
                      </a:r>
                      <a:r>
                        <a:rPr lang="ko-KR" altLang="en-US" sz="900" dirty="0" err="1" smtClean="0">
                          <a:latin typeface="+mn-ea"/>
                          <a:cs typeface="Arial" charset="0"/>
                        </a:rPr>
                        <a:t>공도구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 인증 절차 안내 및 준수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5)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화학물질 반입 절차 안내 및 준수</a:t>
                      </a:r>
                      <a:r>
                        <a:rPr lang="en-US" altLang="ko-KR" sz="900" baseline="0" dirty="0" smtClean="0">
                          <a:latin typeface="+mn-ea"/>
                          <a:cs typeface="Arial" charset="0"/>
                        </a:rPr>
                        <a:t> </a:t>
                      </a:r>
                      <a:r>
                        <a:rPr lang="ko-KR" altLang="en-US" sz="900" baseline="0" dirty="0" smtClean="0">
                          <a:latin typeface="+mn-ea"/>
                          <a:cs typeface="Arial" charset="0"/>
                        </a:rPr>
                        <a:t>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6)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기타 안전보건관리사항 협의에 관한 사항 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7)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안전보건건의사항 및 개선요청사항 수렴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8573"/>
                  </a:ext>
                </a:extLst>
              </a:tr>
              <a:tr h="1545191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07.25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○ 효준</a:t>
                      </a:r>
                      <a:r>
                        <a:rPr lang="en-US" altLang="ko-KR" sz="1000" dirty="0" smtClean="0"/>
                        <a:t>BJ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ko-KR" altLang="en-US" sz="1000" baseline="0" dirty="0" err="1" smtClean="0"/>
                        <a:t>대한이엔지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ko-KR" altLang="en-US" sz="1000" baseline="0" dirty="0" err="1" smtClean="0"/>
                        <a:t>주영산업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en-US" altLang="ko-KR" sz="1000" baseline="0" dirty="0" smtClean="0"/>
                        <a:t>ADM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en-US" altLang="ko-KR" sz="1000" baseline="0" dirty="0" smtClean="0"/>
                        <a:t>DPM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endParaRPr lang="en-US" altLang="ko-KR" sz="1000" dirty="0">
                        <a:latin typeface="+mn-ea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4808"/>
                  </a:ext>
                </a:extLst>
              </a:tr>
            </a:tbl>
          </a:graphicData>
        </a:graphic>
      </p:graphicFrame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215677" y="2404550"/>
            <a:ext cx="8712646" cy="39241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300" b="1" dirty="0" smtClean="0">
                <a:latin typeface="+mn-ea"/>
              </a:rPr>
              <a:t>■ 회의 결과</a:t>
            </a:r>
            <a:endParaRPr lang="en-US" altLang="ko-KR" sz="1200" dirty="0" smtClean="0">
              <a:latin typeface="+mn-ea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562" y="4797152"/>
            <a:ext cx="2430000" cy="1494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561" y="3256052"/>
            <a:ext cx="2430000" cy="14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534041"/>
              </p:ext>
            </p:extLst>
          </p:nvPr>
        </p:nvGraphicFramePr>
        <p:xfrm>
          <a:off x="323528" y="1180202"/>
          <a:ext cx="8352928" cy="5059543"/>
        </p:xfrm>
        <a:graphic>
          <a:graphicData uri="http://schemas.openxmlformats.org/drawingml/2006/table">
            <a:tbl>
              <a:tblPr/>
              <a:tblGrid>
                <a:gridCol w="504056">
                  <a:extLst>
                    <a:ext uri="{9D8B030D-6E8A-4147-A177-3AD203B41FA5}">
                      <a16:colId xmlns:a16="http://schemas.microsoft.com/office/drawing/2014/main" val="107526360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36739004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1604111807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186885624"/>
                    </a:ext>
                  </a:extLst>
                </a:gridCol>
                <a:gridCol w="2700300">
                  <a:extLst>
                    <a:ext uri="{9D8B030D-6E8A-4147-A177-3AD203B41FA5}">
                      <a16:colId xmlns:a16="http://schemas.microsoft.com/office/drawing/2014/main" val="845863949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2454075650"/>
                    </a:ext>
                  </a:extLst>
                </a:gridCol>
              </a:tblGrid>
              <a:tr h="211985"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개최일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회의시간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 업체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회의방식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 결과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216607"/>
                  </a:ext>
                </a:extLst>
              </a:tr>
              <a:tr h="211985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/>
                        <a:t>주요 회의 내용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/>
                        <a:t>사진</a:t>
                      </a:r>
                      <a:endParaRPr lang="ko-KR" altLang="en-US" sz="1000" b="1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354741"/>
                  </a:ext>
                </a:extLst>
              </a:tr>
              <a:tr h="1545191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08.03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16:30 ~ 17:00</a:t>
                      </a:r>
                    </a:p>
                    <a:p>
                      <a:pPr algn="ctr"/>
                      <a:r>
                        <a:rPr lang="en-US" altLang="ko-KR" sz="1000" dirty="0" smtClean="0"/>
                        <a:t>(30</a:t>
                      </a:r>
                      <a:r>
                        <a:rPr lang="ko-KR" altLang="en-US" sz="1000" dirty="0" smtClean="0"/>
                        <a:t>분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aseline="0" dirty="0" smtClean="0"/>
                        <a:t> ○ </a:t>
                      </a:r>
                      <a:r>
                        <a:rPr lang="ko-KR" altLang="en-US" sz="1000" baseline="0" dirty="0" err="1" smtClean="0"/>
                        <a:t>대한이엔지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ko-KR" altLang="en-US" sz="1000" baseline="0" dirty="0" smtClean="0"/>
                        <a:t> ○ </a:t>
                      </a:r>
                      <a:r>
                        <a:rPr lang="ko-KR" altLang="en-US" sz="1000" baseline="0" dirty="0" err="1" smtClean="0"/>
                        <a:t>피엔제이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ko-KR" altLang="en-US" sz="1000" baseline="0" dirty="0" err="1" smtClean="0"/>
                        <a:t>건우에프에이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en-US" altLang="ko-KR" sz="1000" baseline="0" dirty="0" smtClean="0"/>
                        <a:t>ADM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en-US" altLang="ko-KR" sz="1000" baseline="0" dirty="0" smtClean="0"/>
                        <a:t>DPM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대면회의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1)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안전보건불합리사항 안내 및 재발방지대책 협의  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2)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보호구착용기준 안내 및 준수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3)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지게차 운행 시 지게차 </a:t>
                      </a:r>
                      <a:r>
                        <a:rPr lang="ko-KR" altLang="en-US" sz="900" dirty="0" err="1" smtClean="0">
                          <a:latin typeface="+mn-ea"/>
                          <a:cs typeface="Arial" charset="0"/>
                        </a:rPr>
                        <a:t>운행자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 등록신청서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4)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</a:t>
                      </a:r>
                      <a:r>
                        <a:rPr lang="ko-KR" altLang="en-US" sz="900" dirty="0" err="1" smtClean="0">
                          <a:latin typeface="+mn-ea"/>
                          <a:cs typeface="Arial" charset="0"/>
                        </a:rPr>
                        <a:t>공도구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 인증 절차 안내 및 준수 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5)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사업장 화학물질 반입 절차 안내 및 준수</a:t>
                      </a:r>
                      <a:r>
                        <a:rPr lang="en-US" altLang="ko-KR" sz="900" baseline="0" dirty="0" smtClean="0">
                          <a:latin typeface="+mn-ea"/>
                          <a:cs typeface="Arial" charset="0"/>
                        </a:rPr>
                        <a:t> </a:t>
                      </a:r>
                      <a:r>
                        <a:rPr lang="ko-KR" altLang="en-US" sz="900" baseline="0" dirty="0" smtClean="0">
                          <a:latin typeface="+mn-ea"/>
                          <a:cs typeface="Arial" charset="0"/>
                        </a:rPr>
                        <a:t>요청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6)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기타 안전보건관리사항 협의에 관한 사항 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  <a:p>
                      <a:pPr latinLnBrk="0">
                        <a:spcAft>
                          <a:spcPct val="40000"/>
                        </a:spcAft>
                      </a:pPr>
                      <a:r>
                        <a:rPr lang="en-US" altLang="ko-KR" sz="900" dirty="0" smtClean="0">
                          <a:latin typeface="+mn-ea"/>
                          <a:cs typeface="Arial" charset="0"/>
                        </a:rPr>
                        <a:t> 7) </a:t>
                      </a:r>
                      <a:r>
                        <a:rPr lang="ko-KR" altLang="en-US" sz="900" dirty="0" smtClean="0">
                          <a:latin typeface="+mn-ea"/>
                          <a:cs typeface="Arial" charset="0"/>
                        </a:rPr>
                        <a:t>안전보건건의사항 및 개선요청사항 수렴</a:t>
                      </a: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8573"/>
                  </a:ext>
                </a:extLst>
              </a:tr>
              <a:tr h="1545191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08.22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○</a:t>
                      </a:r>
                      <a:r>
                        <a:rPr lang="ko-KR" altLang="en-US" sz="1000" baseline="0" dirty="0" smtClean="0"/>
                        <a:t> </a:t>
                      </a:r>
                      <a:r>
                        <a:rPr lang="en-US" altLang="ko-KR" sz="1000" baseline="0" dirty="0" smtClean="0"/>
                        <a:t>ADM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en-US" altLang="ko-KR" sz="1000" baseline="0" dirty="0" smtClean="0"/>
                        <a:t>DPM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ko-KR" altLang="en-US" sz="1000" baseline="0" dirty="0" err="1" smtClean="0"/>
                        <a:t>시노스</a:t>
                      </a:r>
                      <a:endParaRPr lang="en-US" altLang="ko-KR" sz="1000" baseline="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○ </a:t>
                      </a:r>
                      <a:r>
                        <a:rPr lang="ko-KR" altLang="en-US" sz="1000" baseline="0" dirty="0" err="1" smtClean="0"/>
                        <a:t>메이저씨엔엠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endParaRPr lang="en-US" altLang="ko-KR" sz="1000" dirty="0">
                        <a:latin typeface="+mn-ea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4808"/>
                  </a:ext>
                </a:extLst>
              </a:tr>
              <a:tr h="1545191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09.05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○ </a:t>
                      </a:r>
                      <a:r>
                        <a:rPr lang="ko-KR" altLang="en-US" sz="1000" dirty="0" err="1" smtClean="0"/>
                        <a:t>대한이엔지</a:t>
                      </a:r>
                      <a:endParaRPr lang="en-US" altLang="ko-KR" sz="100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○ </a:t>
                      </a:r>
                      <a:r>
                        <a:rPr lang="ko-KR" altLang="en-US" sz="1000" dirty="0" err="1" smtClean="0"/>
                        <a:t>가우이엔지</a:t>
                      </a:r>
                      <a:endParaRPr lang="en-US" altLang="ko-KR" sz="1000" dirty="0" smtClean="0"/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</a:t>
                      </a:r>
                      <a:r>
                        <a:rPr lang="ko-KR" altLang="en-US" sz="1000" dirty="0" smtClean="0"/>
                        <a:t>○ </a:t>
                      </a:r>
                      <a:r>
                        <a:rPr lang="en-US" altLang="ko-KR" sz="1000" dirty="0" smtClean="0"/>
                        <a:t>DPM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0">
                        <a:spcAft>
                          <a:spcPct val="40000"/>
                        </a:spcAft>
                      </a:pPr>
                      <a:endParaRPr lang="en-US" altLang="ko-KR" sz="900" dirty="0" smtClean="0">
                        <a:latin typeface="+mn-ea"/>
                        <a:cs typeface="Arial" charset="0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1931336"/>
                  </a:ext>
                </a:extLst>
              </a:tr>
            </a:tbl>
          </a:graphicData>
        </a:graphic>
      </p:graphicFrame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회의 결과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092" y="1633800"/>
            <a:ext cx="2430000" cy="1494000"/>
          </a:xfrm>
          <a:prstGeom prst="rect">
            <a:avLst/>
          </a:prstGeom>
        </p:spPr>
      </p:pic>
      <p:pic>
        <p:nvPicPr>
          <p:cNvPr id="14" name="그림 13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92" y="3167256"/>
            <a:ext cx="2430000" cy="1494000"/>
          </a:xfrm>
          <a:prstGeom prst="rect">
            <a:avLst/>
          </a:prstGeom>
        </p:spPr>
      </p:pic>
      <p:pic>
        <p:nvPicPr>
          <p:cNvPr id="15" name="그림 14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6225884" y="4718296"/>
            <a:ext cx="2430000" cy="14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err="1" smtClean="0">
                <a:solidFill>
                  <a:prstClr val="white"/>
                </a:solidFill>
                <a:latin typeface="+mn-ea"/>
                <a:cs typeface="Arial" pitchFamily="34" charset="0"/>
              </a:rPr>
              <a:t>제어그룹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 특별교육 시행 예정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22936"/>
            <a:ext cx="8712646" cy="4062651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목적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29</a:t>
            </a:r>
            <a:r>
              <a:rPr lang="ko-KR" altLang="en-US" sz="1200" dirty="0" smtClean="0">
                <a:latin typeface="+mn-ea"/>
              </a:rPr>
              <a:t>조에 의거 특별교육 해당 근로자에 대한 법정 교육 실시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err="1" smtClean="0">
                <a:latin typeface="+mn-ea"/>
              </a:rPr>
              <a:t>제어인력의</a:t>
            </a:r>
            <a:r>
              <a:rPr lang="ko-KR" altLang="en-US" sz="1200" dirty="0" smtClean="0">
                <a:latin typeface="+mn-ea"/>
              </a:rPr>
              <a:t> 안전에 대한 역량 강화 및 안전의식 제고</a:t>
            </a:r>
          </a:p>
          <a:p>
            <a:pPr>
              <a:lnSpc>
                <a:spcPct val="150000"/>
              </a:lnSpc>
              <a:defRPr/>
            </a:pPr>
            <a:endParaRPr lang="en-US" altLang="ko-KR" sz="8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시행개요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</a:t>
            </a: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재직자 중 특별안전교육 대상 인원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부서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37</a:t>
            </a:r>
            <a:r>
              <a:rPr lang="ko-KR" altLang="en-US" sz="1200" dirty="0" smtClean="0">
                <a:latin typeface="+mn-ea"/>
              </a:rPr>
              <a:t>명 </a:t>
            </a:r>
            <a:r>
              <a:rPr lang="en-US" altLang="ko-KR" sz="1200" dirty="0" smtClean="0">
                <a:latin typeface="+mn-ea"/>
              </a:rPr>
              <a:t>/ </a:t>
            </a:r>
            <a:r>
              <a:rPr lang="ko-KR" altLang="en-US" sz="1200" dirty="0" err="1" smtClean="0">
                <a:latin typeface="+mn-ea"/>
              </a:rPr>
              <a:t>제어그룹</a:t>
            </a:r>
            <a:r>
              <a:rPr lang="en-US" altLang="ko-KR" sz="1200" dirty="0" smtClean="0">
                <a:latin typeface="+mn-ea"/>
              </a:rPr>
              <a:t>(S/W</a:t>
            </a:r>
            <a:r>
              <a:rPr lang="ko-KR" altLang="en-US" sz="1200" dirty="0" smtClean="0">
                <a:latin typeface="+mn-ea"/>
              </a:rPr>
              <a:t>팀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제어설계</a:t>
            </a:r>
            <a:r>
              <a:rPr lang="en-US" altLang="ko-KR" sz="1200" dirty="0" smtClean="0">
                <a:latin typeface="+mn-ea"/>
              </a:rPr>
              <a:t>1~6</a:t>
            </a:r>
            <a:r>
              <a:rPr lang="ko-KR" altLang="en-US" sz="1200" dirty="0" smtClean="0">
                <a:latin typeface="+mn-ea"/>
              </a:rPr>
              <a:t>팀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b="1" dirty="0">
                <a:latin typeface="+mn-ea"/>
              </a:rPr>
              <a:t> </a:t>
            </a:r>
            <a:r>
              <a:rPr lang="en-US" altLang="ko-KR" sz="12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err="1" smtClean="0">
                <a:latin typeface="+mn-ea"/>
              </a:rPr>
              <a:t>교육과목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전기작업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+ </a:t>
            </a:r>
            <a:r>
              <a:rPr lang="ko-KR" altLang="en-US" sz="1200" dirty="0" err="1" smtClean="0">
                <a:latin typeface="+mn-ea"/>
              </a:rPr>
              <a:t>로봇작업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2</a:t>
            </a:r>
            <a:r>
              <a:rPr lang="ko-KR" altLang="en-US" sz="1200" dirty="0" smtClean="0">
                <a:latin typeface="+mn-ea"/>
              </a:rPr>
              <a:t>과목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3) </a:t>
            </a:r>
            <a:r>
              <a:rPr lang="ko-KR" altLang="en-US" sz="1200" dirty="0" smtClean="0">
                <a:latin typeface="+mn-ea"/>
              </a:rPr>
              <a:t>교육시간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총 </a:t>
            </a:r>
            <a:r>
              <a:rPr lang="en-US" altLang="ko-KR" sz="1200" dirty="0" smtClean="0">
                <a:latin typeface="+mn-ea"/>
              </a:rPr>
              <a:t>24</a:t>
            </a:r>
            <a:r>
              <a:rPr lang="ko-KR" altLang="en-US" sz="1200" dirty="0" smtClean="0">
                <a:latin typeface="+mn-ea"/>
              </a:rPr>
              <a:t>시간 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전기 </a:t>
            </a:r>
            <a:r>
              <a:rPr lang="en-US" altLang="ko-KR" sz="1200" dirty="0" smtClean="0">
                <a:latin typeface="+mn-ea"/>
              </a:rPr>
              <a:t>8Hr + </a:t>
            </a:r>
            <a:r>
              <a:rPr lang="ko-KR" altLang="en-US" sz="1200" dirty="0" smtClean="0">
                <a:latin typeface="+mn-ea"/>
              </a:rPr>
              <a:t>로봇 </a:t>
            </a:r>
            <a:r>
              <a:rPr lang="en-US" altLang="ko-KR" sz="1200" dirty="0" smtClean="0">
                <a:latin typeface="+mn-ea"/>
              </a:rPr>
              <a:t>8Hr + </a:t>
            </a:r>
            <a:r>
              <a:rPr lang="ko-KR" altLang="en-US" sz="1200" dirty="0" smtClean="0">
                <a:latin typeface="+mn-ea"/>
              </a:rPr>
              <a:t>공통 </a:t>
            </a:r>
            <a:r>
              <a:rPr lang="en-US" altLang="ko-KR" sz="1200" dirty="0" smtClean="0">
                <a:latin typeface="+mn-ea"/>
              </a:rPr>
              <a:t>8Hr)</a:t>
            </a:r>
            <a:endParaRPr lang="en-US" altLang="ko-KR" sz="1400" dirty="0" smtClean="0">
              <a:latin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593263"/>
              </p:ext>
            </p:extLst>
          </p:nvPr>
        </p:nvGraphicFramePr>
        <p:xfrm>
          <a:off x="334576" y="3189474"/>
          <a:ext cx="8593748" cy="1411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10600">
                  <a:extLst>
                    <a:ext uri="{9D8B030D-6E8A-4147-A177-3AD203B41FA5}">
                      <a16:colId xmlns:a16="http://schemas.microsoft.com/office/drawing/2014/main" val="1162536481"/>
                    </a:ext>
                  </a:extLst>
                </a:gridCol>
                <a:gridCol w="1110600">
                  <a:extLst>
                    <a:ext uri="{9D8B030D-6E8A-4147-A177-3AD203B41FA5}">
                      <a16:colId xmlns:a16="http://schemas.microsoft.com/office/drawing/2014/main" val="1899070996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520275286"/>
                    </a:ext>
                  </a:extLst>
                </a:gridCol>
                <a:gridCol w="3636244">
                  <a:extLst>
                    <a:ext uri="{9D8B030D-6E8A-4147-A177-3AD203B41FA5}">
                      <a16:colId xmlns:a16="http://schemas.microsoft.com/office/drawing/2014/main" val="1386897570"/>
                    </a:ext>
                  </a:extLst>
                </a:gridCol>
              </a:tblGrid>
              <a:tr h="23885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사업장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입사구분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인원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비고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777348"/>
                  </a:ext>
                </a:extLst>
              </a:tr>
              <a:tr h="238857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화성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신입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pPr algn="l" latinLnBrk="1"/>
                      <a:r>
                        <a:rPr lang="ko-KR" altLang="en-US" sz="1200" dirty="0" smtClean="0"/>
                        <a:t>질서위반행위규제법 제</a:t>
                      </a:r>
                      <a:r>
                        <a:rPr lang="en-US" altLang="ko-KR" sz="1200" dirty="0" smtClean="0"/>
                        <a:t>19</a:t>
                      </a:r>
                      <a:r>
                        <a:rPr lang="ko-KR" altLang="en-US" sz="1200" dirty="0" smtClean="0"/>
                        <a:t>조 과태료 부과의 </a:t>
                      </a:r>
                      <a:endParaRPr lang="en-US" altLang="ko-KR" sz="1200" dirty="0" smtClean="0"/>
                    </a:p>
                    <a:p>
                      <a:pPr algn="l" latinLnBrk="1"/>
                      <a:r>
                        <a:rPr lang="ko-KR" altLang="en-US" sz="1200" dirty="0" err="1" smtClean="0"/>
                        <a:t>제척기간에</a:t>
                      </a:r>
                      <a:r>
                        <a:rPr lang="ko-KR" altLang="en-US" sz="1200" dirty="0" smtClean="0"/>
                        <a:t> 의거 </a:t>
                      </a:r>
                      <a:r>
                        <a:rPr lang="en-US" altLang="ko-KR" sz="1200" dirty="0" smtClean="0"/>
                        <a:t>5</a:t>
                      </a:r>
                      <a:r>
                        <a:rPr lang="ko-KR" altLang="en-US" sz="1200" dirty="0" smtClean="0"/>
                        <a:t>년 이상 경과한 경우 과태료 대상 면제되어 </a:t>
                      </a:r>
                      <a:r>
                        <a:rPr lang="en-US" altLang="ko-KR" sz="1200" dirty="0" smtClean="0"/>
                        <a:t>17</a:t>
                      </a:r>
                      <a:r>
                        <a:rPr lang="ko-KR" altLang="en-US" sz="1200" dirty="0" smtClean="0"/>
                        <a:t>년 </a:t>
                      </a:r>
                      <a:r>
                        <a:rPr lang="en-US" altLang="ko-KR" sz="1200" dirty="0" smtClean="0"/>
                        <a:t>9</a:t>
                      </a:r>
                      <a:r>
                        <a:rPr lang="ko-KR" altLang="en-US" sz="1200" dirty="0" smtClean="0"/>
                        <a:t>월 이후 </a:t>
                      </a:r>
                      <a:r>
                        <a:rPr lang="ko-KR" altLang="en-US" sz="1200" dirty="0" err="1" smtClean="0"/>
                        <a:t>입사자를</a:t>
                      </a:r>
                      <a:r>
                        <a:rPr lang="ko-KR" altLang="en-US" sz="1200" dirty="0" smtClean="0"/>
                        <a:t> 특별교육 대상으로 선정하였음</a:t>
                      </a:r>
                      <a:endParaRPr lang="en-US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3164292"/>
                  </a:ext>
                </a:extLst>
              </a:tr>
              <a:tr h="23885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경력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12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692004"/>
                  </a:ext>
                </a:extLst>
              </a:tr>
              <a:tr h="294481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아산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신입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6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2849030"/>
                  </a:ext>
                </a:extLst>
              </a:tr>
              <a:tr h="29448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smtClean="0"/>
                        <a:t>경력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18</a:t>
                      </a:r>
                      <a:endParaRPr lang="ko-KR" altLang="en-US" sz="12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2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77752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216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50"/>
          <p:cNvSpPr>
            <a:spLocks noChangeArrowheads="1"/>
          </p:cNvSpPr>
          <p:nvPr/>
        </p:nvSpPr>
        <p:spPr bwMode="white">
          <a:xfrm>
            <a:off x="395288" y="1141413"/>
            <a:ext cx="63706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latinLnBrk="1" hangingPunct="1"/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■ </a:t>
            </a:r>
            <a:r>
              <a:rPr lang="ko-KR" altLang="en-US" sz="2000" dirty="0" err="1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아산사업장</a:t>
            </a:r>
            <a:r>
              <a:rPr lang="ko-KR" altLang="en-US" sz="2000" dirty="0" smtClean="0">
                <a:latin typeface="HY울릉도M" panose="02030600000101010101" pitchFamily="18" charset="-127"/>
                <a:ea typeface="HY울릉도M" panose="02030600000101010101" pitchFamily="18" charset="-127"/>
              </a:rPr>
              <a:t> 산업안전보건위원회 </a:t>
            </a:r>
            <a:r>
              <a:rPr lang="ko-KR" altLang="en-US" sz="2000" dirty="0" err="1">
                <a:latin typeface="HY울릉도M" panose="02030600000101010101" pitchFamily="18" charset="-127"/>
                <a:ea typeface="HY울릉도M" panose="02030600000101010101" pitchFamily="18" charset="-127"/>
              </a:rPr>
              <a:t>위원구성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(</a:t>
            </a:r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총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8</a:t>
            </a:r>
            <a:r>
              <a:rPr lang="ko-KR" altLang="en-US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명</a:t>
            </a:r>
            <a:r>
              <a:rPr lang="en-US" altLang="ko-KR" sz="2000" dirty="0">
                <a:latin typeface="HY울릉도M" panose="02030600000101010101" pitchFamily="18" charset="-127"/>
                <a:ea typeface="HY울릉도M" panose="02030600000101010101" pitchFamily="18" charset="-127"/>
              </a:rPr>
              <a:t>)</a:t>
            </a:r>
            <a:endParaRPr lang="ko-KR" altLang="en-US" sz="2000" dirty="0">
              <a:latin typeface="HY울릉도M" panose="02030600000101010101" pitchFamily="18" charset="-127"/>
              <a:ea typeface="HY울릉도M" panose="02030600000101010101" pitchFamily="18" charset="-127"/>
            </a:endParaRPr>
          </a:p>
        </p:txBody>
      </p:sp>
      <p:sp>
        <p:nvSpPr>
          <p:cNvPr id="52" name="Rectangle 251"/>
          <p:cNvSpPr>
            <a:spLocks noChangeArrowheads="1"/>
          </p:cNvSpPr>
          <p:nvPr/>
        </p:nvSpPr>
        <p:spPr bwMode="auto">
          <a:xfrm>
            <a:off x="611188" y="1743074"/>
            <a:ext cx="8208962" cy="355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사용자위원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정찬선 전무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안전보건관리책임자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), 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정재훈 팀장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환경안전팀장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고병준 대리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안전관리자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윤은지 사원 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(</a:t>
            </a:r>
            <a:r>
              <a:rPr lang="ko-KR" altLang="en-US" sz="1500" dirty="0" err="1" smtClean="0">
                <a:latin typeface="HY울릉도M" pitchFamily="18" charset="-127"/>
                <a:ea typeface="HY울릉도M" pitchFamily="18" charset="-127"/>
              </a:rPr>
              <a:t>보건관리자</a:t>
            </a: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)</a:t>
            </a: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marL="285750" indent="-285750" eaLnBrk="1" hangingPunct="1">
              <a:lnSpc>
                <a:spcPct val="150000"/>
              </a:lnSpc>
              <a:spcBef>
                <a:spcPct val="20000"/>
              </a:spcBef>
              <a:buFontTx/>
              <a:buChar char="-"/>
              <a:defRPr/>
            </a:pP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근로자위원 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: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물류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PM4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윤창섭 </a:t>
            </a:r>
            <a:r>
              <a:rPr lang="ko-KR" altLang="en-US" sz="1500" dirty="0" smtClean="0">
                <a:latin typeface="HY울릉도M" pitchFamily="18" charset="-127"/>
                <a:ea typeface="HY울릉도M" pitchFamily="18" charset="-127"/>
              </a:rPr>
              <a:t>부장 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                     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물류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PM2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박제영 과장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                     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공정장비기구설계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1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이경훈 부장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                       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물류기구설계</a:t>
            </a:r>
            <a:r>
              <a:rPr lang="en-US" altLang="ko-KR" sz="1500" dirty="0">
                <a:latin typeface="HY울릉도M" pitchFamily="18" charset="-127"/>
                <a:ea typeface="HY울릉도M" pitchFamily="18" charset="-127"/>
              </a:rPr>
              <a:t>3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팀 </a:t>
            </a:r>
            <a:r>
              <a:rPr lang="ko-KR" altLang="en-US" sz="1500" dirty="0" err="1">
                <a:latin typeface="HY울릉도M" pitchFamily="18" charset="-127"/>
                <a:ea typeface="HY울릉도M" pitchFamily="18" charset="-127"/>
              </a:rPr>
              <a:t>정병만</a:t>
            </a:r>
            <a:r>
              <a:rPr lang="ko-KR" altLang="en-US" sz="1500" dirty="0">
                <a:latin typeface="HY울릉도M" pitchFamily="18" charset="-127"/>
                <a:ea typeface="HY울릉도M" pitchFamily="18" charset="-127"/>
              </a:rPr>
              <a:t> 과장</a:t>
            </a:r>
            <a:endParaRPr lang="en-US" altLang="ko-KR" sz="1500" dirty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                   </a:t>
            </a: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  <a:p>
            <a:pPr eaLnBrk="1" latinLnBrk="1" hangingPunct="1">
              <a:defRPr/>
            </a:pPr>
            <a:r>
              <a:rPr lang="en-US" altLang="ko-KR" sz="1500" dirty="0" smtClean="0">
                <a:latin typeface="HY울릉도M" pitchFamily="18" charset="-127"/>
                <a:ea typeface="HY울릉도M" pitchFamily="18" charset="-127"/>
              </a:rPr>
              <a:t>   </a:t>
            </a:r>
          </a:p>
          <a:p>
            <a:pPr eaLnBrk="1" latinLnBrk="1" hangingPunct="1">
              <a:spcBef>
                <a:spcPct val="20000"/>
              </a:spcBef>
              <a:defRPr/>
            </a:pPr>
            <a:endParaRPr lang="en-US" altLang="ko-KR" sz="1500" dirty="0" smtClean="0">
              <a:latin typeface="HY울릉도M" pitchFamily="18" charset="-127"/>
              <a:ea typeface="HY울릉도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0617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모서리가 둥근 직사각형 10"/>
          <p:cNvSpPr/>
          <p:nvPr/>
        </p:nvSpPr>
        <p:spPr>
          <a:xfrm>
            <a:off x="251520" y="908720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기구설계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부서 안전모 지급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5129841"/>
            <a:ext cx="2249334" cy="10525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안전모 지급 수요조사 결과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아산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45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2)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화성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19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3)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총계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64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개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2132856"/>
            <a:ext cx="1063112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건의 메일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465255"/>
            <a:ext cx="7560840" cy="24156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51520" y="1527588"/>
            <a:ext cx="5902578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건의 메일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 smtClean="0"/>
              <a:t>근로자위원 </a:t>
            </a:r>
            <a:r>
              <a:rPr lang="ko-KR" altLang="en-US" sz="1200" dirty="0"/>
              <a:t>이경훈 부장의 건의로 기구설계부서에 대한 안전모 지급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</p:spTree>
    <p:extLst>
      <p:ext uri="{BB962C8B-B14F-4D97-AF65-F5344CB8AC3E}">
        <p14:creationId xmlns:p14="http://schemas.microsoft.com/office/powerpoint/2010/main" val="319719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코로나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19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예방 및 확산 방지 활동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094833"/>
              </p:ext>
            </p:extLst>
          </p:nvPr>
        </p:nvGraphicFramePr>
        <p:xfrm>
          <a:off x="611560" y="1787002"/>
          <a:ext cx="4227228" cy="5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076">
                  <a:extLst>
                    <a:ext uri="{9D8B030D-6E8A-4147-A177-3AD203B41FA5}">
                      <a16:colId xmlns:a16="http://schemas.microsoft.com/office/drawing/2014/main" val="1568564677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016842856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79593238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인원수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누적 </a:t>
                      </a:r>
                      <a:r>
                        <a:rPr lang="ko-KR" altLang="en-US" sz="1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확진자수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백분율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65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665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356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54%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350204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2497983"/>
            <a:ext cx="2768707" cy="37388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>
                <a:latin typeface="맑은 고딕" panose="020B0503020000020004" pitchFamily="50" charset="-127"/>
              </a:rPr>
              <a:t>사업장 내 자가진단키트 지급</a:t>
            </a:r>
          </a:p>
        </p:txBody>
      </p:sp>
      <p:sp>
        <p:nvSpPr>
          <p:cNvPr id="9" name="직사각형 8"/>
          <p:cNvSpPr/>
          <p:nvPr/>
        </p:nvSpPr>
        <p:spPr>
          <a:xfrm>
            <a:off x="539552" y="2876801"/>
            <a:ext cx="81652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사업장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내 코로나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19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확진 예방을 위하여 자가진단키트 지급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본인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판단 하에 자가진단키트 검사가 필요한 경우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자가진단키트 관리대장에 부서명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성명 </a:t>
            </a: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/ </a:t>
            </a:r>
            <a:r>
              <a:rPr lang="ko-KR" altLang="en-US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비고 작성 후 불출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655198"/>
            <a:ext cx="3039615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코로나</a:t>
            </a:r>
            <a:r>
              <a:rPr lang="en-US" altLang="ko-KR" sz="1400" b="1" dirty="0" smtClean="0">
                <a:latin typeface="맑은 고딕" panose="020B0503020000020004" pitchFamily="50" charset="-127"/>
              </a:rPr>
              <a:t>19 </a:t>
            </a:r>
            <a:r>
              <a:rPr lang="ko-KR" altLang="en-US" sz="1400" b="1" dirty="0" smtClean="0">
                <a:latin typeface="맑은 고딕" panose="020B0503020000020004" pitchFamily="50" charset="-127"/>
              </a:rPr>
              <a:t>사업장 대응 현황 보고</a:t>
            </a:r>
            <a:endParaRPr lang="ko-KR" altLang="en-US" sz="1400" b="1" dirty="0">
              <a:latin typeface="맑은 고딕" panose="020B0503020000020004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4188" y="1319962"/>
            <a:ext cx="3211135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>
                <a:latin typeface="맑은 고딕" panose="020B0503020000020004" pitchFamily="50" charset="-127"/>
              </a:rPr>
              <a:t>임직원 </a:t>
            </a:r>
            <a:r>
              <a:rPr lang="ko-KR" altLang="en-US" sz="1400" b="1" dirty="0" err="1">
                <a:latin typeface="맑은 고딕" panose="020B0503020000020004" pitchFamily="50" charset="-127"/>
              </a:rPr>
              <a:t>재택치료</a:t>
            </a:r>
            <a:r>
              <a:rPr lang="ko-KR" altLang="en-US" sz="1400" b="1" dirty="0">
                <a:latin typeface="맑은 고딕" panose="020B0503020000020004" pitchFamily="50" charset="-127"/>
              </a:rPr>
              <a:t> 현황 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(9</a:t>
            </a:r>
            <a:r>
              <a:rPr lang="ko-KR" altLang="en-US" sz="1100" dirty="0" smtClean="0">
                <a:latin typeface="맑은 고딕" panose="020B0503020000020004" pitchFamily="50" charset="-127"/>
              </a:rPr>
              <a:t>월 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26</a:t>
            </a:r>
            <a:r>
              <a:rPr lang="ko-KR" altLang="en-US" sz="1100" dirty="0" smtClean="0">
                <a:latin typeface="맑은 고딕" panose="020B0503020000020004" pitchFamily="50" charset="-127"/>
              </a:rPr>
              <a:t>일 </a:t>
            </a:r>
            <a:r>
              <a:rPr lang="ko-KR" altLang="en-US" sz="1100" dirty="0">
                <a:latin typeface="맑은 고딕" panose="020B0503020000020004" pitchFamily="50" charset="-127"/>
              </a:rPr>
              <a:t>기준</a:t>
            </a:r>
            <a:r>
              <a:rPr lang="en-US" altLang="ko-KR" sz="1100" dirty="0" smtClean="0">
                <a:latin typeface="맑은 고딕" panose="020B0503020000020004" pitchFamily="50" charset="-127"/>
              </a:rPr>
              <a:t>)</a:t>
            </a:r>
            <a:endParaRPr lang="en-US" altLang="ko-KR" sz="1100" dirty="0">
              <a:latin typeface="맑은 고딕" panose="020B0503020000020004" pitchFamily="50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35" y="4001653"/>
            <a:ext cx="5845866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5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764704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화학물질 모니터링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1139914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내용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화학물질 취급으로 인한 근로자의 </a:t>
            </a:r>
            <a:r>
              <a:rPr lang="ko-KR" altLang="en-US" sz="1200" dirty="0" err="1" smtClean="0">
                <a:latin typeface="+mn-ea"/>
              </a:rPr>
              <a:t>건강장해가</a:t>
            </a:r>
            <a:r>
              <a:rPr lang="ko-KR" altLang="en-US" sz="1200" dirty="0" smtClean="0">
                <a:latin typeface="+mn-ea"/>
              </a:rPr>
              <a:t> 없도록 취급 중인 화학물질 상시 조사</a:t>
            </a:r>
            <a:r>
              <a:rPr lang="en-US" altLang="ko-KR" sz="1200" dirty="0" smtClean="0">
                <a:latin typeface="+mn-ea"/>
              </a:rPr>
              <a:t>·</a:t>
            </a:r>
            <a:r>
              <a:rPr lang="ko-KR" altLang="en-US" sz="1200" dirty="0" smtClean="0">
                <a:latin typeface="+mn-ea"/>
              </a:rPr>
              <a:t>정리 및 모니터링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유해화학물질 반입 시 덜 유해한 제품 사용 권장 산업안전보건법에 의거한 규제 목록 관리 방법 및 대체품 목록 안내</a:t>
            </a:r>
            <a:endParaRPr lang="en-US" altLang="ko-KR" sz="1200" b="1" dirty="0" smtClean="0">
              <a:latin typeface="+mn-ea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215677" y="217306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화학물질 반입 현황 </a:t>
            </a:r>
            <a:r>
              <a:rPr lang="en-US" altLang="ko-KR" sz="1050" b="1" dirty="0" smtClean="0">
                <a:latin typeface="+mn-ea"/>
              </a:rPr>
              <a:t>(22</a:t>
            </a:r>
            <a:r>
              <a:rPr lang="ko-KR" altLang="en-US" sz="1050" b="1" dirty="0" smtClean="0">
                <a:latin typeface="+mn-ea"/>
              </a:rPr>
              <a:t>년 </a:t>
            </a:r>
            <a:r>
              <a:rPr lang="en-US" altLang="ko-KR" sz="1050" b="1" dirty="0" smtClean="0">
                <a:latin typeface="+mn-ea"/>
              </a:rPr>
              <a:t>7</a:t>
            </a:r>
            <a:r>
              <a:rPr lang="ko-KR" altLang="en-US" sz="1050" b="1" dirty="0" smtClean="0">
                <a:latin typeface="+mn-ea"/>
              </a:rPr>
              <a:t>월 </a:t>
            </a:r>
            <a:r>
              <a:rPr lang="en-US" altLang="ko-KR" sz="1050" b="1" dirty="0" smtClean="0">
                <a:latin typeface="+mn-ea"/>
              </a:rPr>
              <a:t>~ 9</a:t>
            </a:r>
            <a:r>
              <a:rPr lang="ko-KR" altLang="en-US" sz="1050" b="1" dirty="0" smtClean="0">
                <a:latin typeface="+mn-ea"/>
              </a:rPr>
              <a:t>월 </a:t>
            </a:r>
            <a:r>
              <a:rPr lang="en-US" altLang="ko-KR" sz="1050" b="1" dirty="0" smtClean="0">
                <a:latin typeface="+mn-ea"/>
              </a:rPr>
              <a:t>26</a:t>
            </a:r>
            <a:r>
              <a:rPr lang="ko-KR" altLang="en-US" sz="1050" b="1" dirty="0" smtClean="0">
                <a:latin typeface="+mn-ea"/>
              </a:rPr>
              <a:t>일</a:t>
            </a:r>
            <a:r>
              <a:rPr lang="en-US" altLang="ko-KR" sz="1050" b="1" dirty="0" smtClean="0">
                <a:latin typeface="+mn-ea"/>
              </a:rPr>
              <a:t>)</a:t>
            </a:r>
          </a:p>
        </p:txBody>
      </p:sp>
      <p:graphicFrame>
        <p:nvGraphicFramePr>
          <p:cNvPr id="28" name="표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1802253"/>
              </p:ext>
            </p:extLst>
          </p:nvPr>
        </p:nvGraphicFramePr>
        <p:xfrm>
          <a:off x="542664" y="2609445"/>
          <a:ext cx="2818152" cy="57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076">
                  <a:extLst>
                    <a:ext uri="{9D8B030D-6E8A-4147-A177-3AD203B41FA5}">
                      <a16:colId xmlns:a16="http://schemas.microsoft.com/office/drawing/2014/main" val="1568564677"/>
                    </a:ext>
                  </a:extLst>
                </a:gridCol>
                <a:gridCol w="1409076">
                  <a:extLst>
                    <a:ext uri="{9D8B030D-6E8A-4147-A177-3AD203B41FA5}">
                      <a16:colId xmlns:a16="http://schemas.microsoft.com/office/drawing/2014/main" val="1016842856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아산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화성</a:t>
                      </a:r>
                      <a:endParaRPr lang="ko-KR" altLang="en-US" sz="1200" b="1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20651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u="none" strike="noStrike" dirty="0" smtClean="0">
                          <a:effectLst/>
                          <a:latin typeface="+mn-lt"/>
                        </a:rPr>
                        <a:t>483</a:t>
                      </a:r>
                      <a:endParaRPr lang="ko-KR" alt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30</a:t>
                      </a:r>
                      <a:endParaRPr lang="en-US" altLang="ko-KR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8350204"/>
                  </a:ext>
                </a:extLst>
              </a:tr>
            </a:tbl>
          </a:graphicData>
        </a:graphic>
      </p:graphicFrame>
      <p:sp>
        <p:nvSpPr>
          <p:cNvPr id="29" name="액자 28"/>
          <p:cNvSpPr/>
          <p:nvPr/>
        </p:nvSpPr>
        <p:spPr>
          <a:xfrm>
            <a:off x="539552" y="2604553"/>
            <a:ext cx="1409076" cy="580892"/>
          </a:xfrm>
          <a:prstGeom prst="frame">
            <a:avLst>
              <a:gd name="adj1" fmla="val 51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0" name="TextBox 14"/>
          <p:cNvSpPr txBox="1">
            <a:spLocks noChangeArrowheads="1"/>
          </p:cNvSpPr>
          <p:nvPr/>
        </p:nvSpPr>
        <p:spPr bwMode="auto">
          <a:xfrm>
            <a:off x="214788" y="3286984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화학물질 목록</a:t>
            </a:r>
            <a:endParaRPr lang="en-US" altLang="ko-KR" sz="1050" b="1" dirty="0" smtClean="0"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2"/>
          <a:srcRect b="28881"/>
          <a:stretch/>
        </p:blipFill>
        <p:spPr>
          <a:xfrm>
            <a:off x="542664" y="3681005"/>
            <a:ext cx="3796466" cy="2700000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704812"/>
            <a:ext cx="3798000" cy="17202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1011" y="5432402"/>
            <a:ext cx="2455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 smtClean="0"/>
              <a:t>·</a:t>
            </a:r>
          </a:p>
          <a:p>
            <a:r>
              <a:rPr lang="en-US" altLang="ko-KR" b="1" dirty="0"/>
              <a:t>·</a:t>
            </a:r>
          </a:p>
          <a:p>
            <a:r>
              <a:rPr lang="en-US" altLang="ko-KR" b="1" dirty="0" smtClean="0"/>
              <a:t>·</a:t>
            </a:r>
            <a:endParaRPr lang="en-US" altLang="ko-KR" b="1" dirty="0"/>
          </a:p>
        </p:txBody>
      </p:sp>
    </p:spTree>
    <p:extLst>
      <p:ext uri="{BB962C8B-B14F-4D97-AF65-F5344CB8AC3E}">
        <p14:creationId xmlns:p14="http://schemas.microsoft.com/office/powerpoint/2010/main" val="359373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83627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화학물질 목록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51774"/>
            <a:ext cx="8496944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1412776"/>
            <a:ext cx="8712646" cy="3000821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관련근거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</a:t>
            </a:r>
            <a:r>
              <a:rPr lang="ko-KR" altLang="en-US" sz="1200" dirty="0">
                <a:latin typeface="+mn-ea"/>
              </a:rPr>
              <a:t>제</a:t>
            </a:r>
            <a:r>
              <a:rPr lang="en-US" altLang="ko-KR" sz="1200" dirty="0">
                <a:latin typeface="+mn-ea"/>
              </a:rPr>
              <a:t>114</a:t>
            </a:r>
            <a:r>
              <a:rPr lang="ko-KR" altLang="en-US" sz="1200" dirty="0">
                <a:latin typeface="+mn-ea"/>
              </a:rPr>
              <a:t>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>
                <a:latin typeface="+mn-ea"/>
              </a:rPr>
              <a:t>물질안전보건자료의 게시 및 교육</a:t>
            </a:r>
            <a:r>
              <a:rPr lang="en-US" altLang="ko-KR" sz="12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+mn-ea"/>
              </a:rPr>
              <a:t>     2) </a:t>
            </a:r>
            <a:r>
              <a:rPr lang="ko-KR" altLang="en-US" sz="1200" dirty="0" smtClean="0">
                <a:latin typeface="+mn-ea"/>
              </a:rPr>
              <a:t>산업안전보건법 </a:t>
            </a:r>
            <a:r>
              <a:rPr lang="ko-KR" altLang="en-US" sz="1200" dirty="0">
                <a:latin typeface="+mn-ea"/>
              </a:rPr>
              <a:t>시행규칙 제</a:t>
            </a:r>
            <a:r>
              <a:rPr lang="en-US" altLang="ko-KR" sz="1200" dirty="0">
                <a:latin typeface="+mn-ea"/>
              </a:rPr>
              <a:t>168</a:t>
            </a:r>
            <a:r>
              <a:rPr lang="ko-KR" altLang="en-US" sz="1200" dirty="0">
                <a:latin typeface="+mn-ea"/>
              </a:rPr>
              <a:t>조</a:t>
            </a:r>
            <a:r>
              <a:rPr lang="en-US" altLang="ko-KR" sz="1200" dirty="0">
                <a:latin typeface="+mn-ea"/>
              </a:rPr>
              <a:t>(</a:t>
            </a:r>
            <a:r>
              <a:rPr lang="ko-KR" altLang="en-US" sz="1200" dirty="0" err="1">
                <a:latin typeface="+mn-ea"/>
              </a:rPr>
              <a:t>물질안전보건자료대상물질의</a:t>
            </a:r>
            <a:r>
              <a:rPr lang="ko-KR" altLang="en-US" sz="1200" dirty="0">
                <a:latin typeface="+mn-ea"/>
              </a:rPr>
              <a:t> 관리 요령 게시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설치사유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>
                <a:latin typeface="+mn-ea"/>
              </a:rPr>
              <a:t>근로자가 쉽게 볼 수 있는 장소에 게시하고 접근이 용이한 장소에 취급화학물질에 대한 정보를 게시하여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   </a:t>
            </a:r>
            <a:r>
              <a:rPr lang="ko-KR" altLang="en-US" sz="1200" dirty="0">
                <a:latin typeface="+mn-ea"/>
              </a:rPr>
              <a:t>유해</a:t>
            </a:r>
            <a:r>
              <a:rPr lang="en-US" altLang="ko-KR" sz="1200" dirty="0">
                <a:latin typeface="+mn-ea"/>
              </a:rPr>
              <a:t>·</a:t>
            </a:r>
            <a:r>
              <a:rPr lang="ko-KR" altLang="en-US" sz="1200" dirty="0">
                <a:latin typeface="+mn-ea"/>
              </a:rPr>
              <a:t>위험성을 상기시키기 위함</a:t>
            </a: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>
                <a:latin typeface="+mn-ea"/>
              </a:rPr>
              <a:t>물질안전보건자료</a:t>
            </a:r>
            <a:r>
              <a:rPr lang="en-US" altLang="ko-KR" sz="1200" dirty="0">
                <a:latin typeface="+mn-ea"/>
              </a:rPr>
              <a:t>(MSDS)</a:t>
            </a:r>
            <a:r>
              <a:rPr lang="ko-KR" altLang="en-US" sz="1200" dirty="0">
                <a:latin typeface="+mn-ea"/>
              </a:rPr>
              <a:t>의 </a:t>
            </a:r>
            <a:r>
              <a:rPr lang="ko-KR" altLang="en-US" sz="1200" dirty="0" err="1">
                <a:latin typeface="+mn-ea"/>
              </a:rPr>
              <a:t>장기보관</a:t>
            </a:r>
            <a:r>
              <a:rPr lang="ko-KR" altLang="en-US" sz="1200" dirty="0">
                <a:latin typeface="+mn-ea"/>
              </a:rPr>
              <a:t> 및 미관을 고려하여 보관함 형태로 제작하고자 </a:t>
            </a:r>
            <a:r>
              <a:rPr lang="ko-KR" altLang="en-US" sz="1200" dirty="0" smtClean="0">
                <a:latin typeface="+mn-ea"/>
              </a:rPr>
              <a:t>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설치위치</a:t>
            </a:r>
            <a:endParaRPr lang="en-US" altLang="ko-KR" sz="1400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539552" y="4428543"/>
          <a:ext cx="7920880" cy="1145526"/>
        </p:xfrm>
        <a:graphic>
          <a:graphicData uri="http://schemas.openxmlformats.org/drawingml/2006/table">
            <a:tbl>
              <a:tblPr/>
              <a:tblGrid>
                <a:gridCol w="753133">
                  <a:extLst>
                    <a:ext uri="{9D8B030D-6E8A-4147-A177-3AD203B41FA5}">
                      <a16:colId xmlns:a16="http://schemas.microsoft.com/office/drawing/2014/main" val="3469266538"/>
                    </a:ext>
                  </a:extLst>
                </a:gridCol>
                <a:gridCol w="571342">
                  <a:extLst>
                    <a:ext uri="{9D8B030D-6E8A-4147-A177-3AD203B41FA5}">
                      <a16:colId xmlns:a16="http://schemas.microsoft.com/office/drawing/2014/main" val="1163496871"/>
                    </a:ext>
                  </a:extLst>
                </a:gridCol>
                <a:gridCol w="6596405">
                  <a:extLst>
                    <a:ext uri="{9D8B030D-6E8A-4147-A177-3AD203B41FA5}">
                      <a16:colId xmlns:a16="http://schemas.microsoft.com/office/drawing/2014/main" val="677695289"/>
                    </a:ext>
                  </a:extLst>
                </a:gridCol>
              </a:tblGrid>
              <a:tr h="3818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수량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 b="1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 치 위 치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513271"/>
                  </a:ext>
                </a:extLst>
              </a:tr>
              <a:tr h="3818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화성</a:t>
                      </a:r>
                      <a:endParaRPr lang="ko-KR" altLang="en-US" sz="12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103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104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917232"/>
                  </a:ext>
                </a:extLst>
              </a:tr>
              <a:tr h="3818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2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아산</a:t>
                      </a:r>
                      <a:endParaRPr lang="ko-KR" altLang="en-US" sz="12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  <a:endParaRPr lang="ko-KR" altLang="en-US" sz="120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 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 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층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104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106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202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301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601</a:t>
                      </a:r>
                      <a:r>
                        <a:rPr lang="ko-KR" altLang="en-US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 조립장</a:t>
                      </a:r>
                      <a:r>
                        <a:rPr lang="en-US" altLang="ko-KR" sz="1200" dirty="0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200" dirty="0" err="1"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클린룸</a:t>
                      </a:r>
                      <a:endParaRPr lang="ko-KR" altLang="en-US" sz="12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68580" marR="6858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5518655"/>
                  </a:ext>
                </a:extLst>
              </a:tr>
            </a:tbl>
          </a:graphicData>
        </a:graphic>
      </p:graphicFrame>
      <p:sp>
        <p:nvSpPr>
          <p:cNvPr id="13" name="액자 12"/>
          <p:cNvSpPr/>
          <p:nvPr/>
        </p:nvSpPr>
        <p:spPr>
          <a:xfrm>
            <a:off x="516732" y="5168398"/>
            <a:ext cx="7943700" cy="420617"/>
          </a:xfrm>
          <a:prstGeom prst="frame">
            <a:avLst>
              <a:gd name="adj1" fmla="val 5194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물질안전보건자료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 </a:t>
            </a:r>
            <a:r>
              <a:rPr lang="ko-KR" altLang="en-US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보관함 설치</a:t>
            </a:r>
          </a:p>
        </p:txBody>
      </p:sp>
    </p:spTree>
    <p:extLst>
      <p:ext uri="{BB962C8B-B14F-4D97-AF65-F5344CB8AC3E}">
        <p14:creationId xmlns:p14="http://schemas.microsoft.com/office/powerpoint/2010/main" val="217796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83627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비치 내용</a:t>
            </a:r>
            <a:endParaRPr lang="en-US" altLang="ko-KR" sz="1400" b="1" dirty="0" smtClean="0">
              <a:latin typeface="+mn-ea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539552" y="1251774"/>
          <a:ext cx="8208912" cy="49685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4456">
                  <a:extLst>
                    <a:ext uri="{9D8B030D-6E8A-4147-A177-3AD203B41FA5}">
                      <a16:colId xmlns:a16="http://schemas.microsoft.com/office/drawing/2014/main" val="1861150926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164477389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smtClean="0">
                          <a:latin typeface="+mn-lt"/>
                        </a:rPr>
                        <a:t>물질안전보건자료</a:t>
                      </a:r>
                      <a:r>
                        <a:rPr lang="en-US" altLang="ko-KR" sz="1400" b="1" dirty="0" smtClean="0">
                          <a:latin typeface="+mn-lt"/>
                        </a:rPr>
                        <a:t>(MSDS)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b="1" dirty="0" err="1" smtClean="0">
                          <a:latin typeface="+mn-lt"/>
                        </a:rPr>
                        <a:t>작업공정별</a:t>
                      </a:r>
                      <a:r>
                        <a:rPr lang="ko-KR" altLang="en-US" sz="1400" b="1" dirty="0" smtClean="0">
                          <a:latin typeface="+mn-lt"/>
                        </a:rPr>
                        <a:t> 관리요령</a:t>
                      </a:r>
                      <a:endParaRPr lang="ko-KR" altLang="en-US" sz="14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177292"/>
                  </a:ext>
                </a:extLst>
              </a:tr>
              <a:tr h="4608512"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7779685"/>
                  </a:ext>
                </a:extLst>
              </a:tr>
            </a:tbl>
          </a:graphicData>
        </a:graphic>
      </p:graphicFrame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4800" y="1766678"/>
            <a:ext cx="3153865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488" y="1766678"/>
            <a:ext cx="2738858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930" y="1772816"/>
            <a:ext cx="3175814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2120" y="1768901"/>
            <a:ext cx="3000484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7124" y="1764455"/>
            <a:ext cx="2987419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9063" y="1766678"/>
            <a:ext cx="2987419" cy="432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6299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15677" y="836276"/>
            <a:ext cx="8712646" cy="41549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비치 사진</a:t>
            </a:r>
            <a:endParaRPr lang="en-US" altLang="ko-KR" sz="1400" b="1" dirty="0" smtClean="0">
              <a:latin typeface="+mn-ea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710" y="1234462"/>
            <a:ext cx="4270759" cy="504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357" y="1233706"/>
            <a:ext cx="4269600" cy="33618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01947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2</a:t>
            </a:r>
            <a:r>
              <a:rPr kumimoji="0" lang="ko-KR" altLang="en-US" sz="1400" b="1" kern="0" dirty="0" err="1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회차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 일반건강검진 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51520" y="1340768"/>
            <a:ext cx="8388424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아산사업장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2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회차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일반건강검진 시행</a:t>
            </a:r>
            <a:endParaRPr lang="en-US" altLang="ko-KR" sz="1400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smtClean="0">
                <a:solidFill>
                  <a:prstClr val="black"/>
                </a:solidFill>
              </a:rPr>
              <a:t>     </a:t>
            </a:r>
            <a:r>
              <a:rPr lang="en-US" altLang="ko-KR" sz="1200" dirty="0" smtClean="0">
                <a:solidFill>
                  <a:prstClr val="black"/>
                </a:solidFill>
              </a:rPr>
              <a:t>1) </a:t>
            </a:r>
            <a:r>
              <a:rPr lang="ko-KR" altLang="en-US" sz="1200" dirty="0" smtClean="0"/>
              <a:t>대 상 자 </a:t>
            </a:r>
            <a:r>
              <a:rPr lang="en-US" altLang="ko-KR" sz="1200" dirty="0" smtClean="0"/>
              <a:t>: </a:t>
            </a:r>
            <a:r>
              <a:rPr lang="ko-KR" altLang="en-US" sz="1200" dirty="0" smtClean="0"/>
              <a:t>아산사업장 일반건강검진 대상자</a:t>
            </a:r>
            <a:r>
              <a:rPr lang="en-US" altLang="ko-KR" sz="1200" dirty="0" smtClean="0"/>
              <a:t>(1986</a:t>
            </a:r>
            <a:r>
              <a:rPr lang="ko-KR" altLang="en-US" sz="1200" dirty="0" smtClean="0"/>
              <a:t>년 </a:t>
            </a:r>
            <a:r>
              <a:rPr lang="en-US" altLang="ko-KR" sz="1200" dirty="0" smtClean="0"/>
              <a:t>12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31</a:t>
            </a:r>
            <a:r>
              <a:rPr lang="ko-KR" altLang="en-US" sz="1200" dirty="0" smtClean="0"/>
              <a:t>일 이후 </a:t>
            </a:r>
            <a:r>
              <a:rPr lang="ko-KR" altLang="en-US" sz="1200" dirty="0" err="1" smtClean="0"/>
              <a:t>출생자</a:t>
            </a:r>
            <a:r>
              <a:rPr lang="ko-KR" altLang="en-US" sz="1200" dirty="0" smtClean="0"/>
              <a:t> </a:t>
            </a:r>
            <a:r>
              <a:rPr lang="en-US" altLang="ko-KR" sz="1200" dirty="0" smtClean="0"/>
              <a:t>~ / </a:t>
            </a:r>
            <a:r>
              <a:rPr lang="ko-KR" altLang="en-US" sz="1200" dirty="0" smtClean="0"/>
              <a:t>별도 안내 메일 발송</a:t>
            </a:r>
            <a:r>
              <a:rPr lang="en-US" altLang="ko-KR" sz="1200" dirty="0" smtClean="0"/>
              <a:t>)</a:t>
            </a:r>
            <a:endParaRPr lang="ko-KR" altLang="en-US" sz="1200" dirty="0" smtClean="0"/>
          </a:p>
          <a:p>
            <a:pPr>
              <a:lnSpc>
                <a:spcPct val="150000"/>
              </a:lnSpc>
            </a:pPr>
            <a:r>
              <a:rPr lang="ko-KR" altLang="en-US" sz="1200" dirty="0" smtClean="0"/>
              <a:t>     </a:t>
            </a:r>
            <a:r>
              <a:rPr lang="en-US" altLang="ko-KR" sz="1200" dirty="0" smtClean="0"/>
              <a:t>2) </a:t>
            </a:r>
            <a:r>
              <a:rPr lang="ko-KR" altLang="en-US" sz="1200" dirty="0" err="1" smtClean="0"/>
              <a:t>실시일자</a:t>
            </a:r>
            <a:r>
              <a:rPr lang="ko-KR" altLang="en-US" sz="1200" dirty="0" smtClean="0"/>
              <a:t> </a:t>
            </a:r>
            <a:r>
              <a:rPr lang="en-US" altLang="ko-KR" sz="1200" dirty="0"/>
              <a:t>: 2022</a:t>
            </a:r>
            <a:r>
              <a:rPr lang="ko-KR" altLang="en-US" sz="1200" dirty="0"/>
              <a:t>년 </a:t>
            </a:r>
            <a:r>
              <a:rPr lang="en-US" altLang="ko-KR" sz="1200" dirty="0" smtClean="0"/>
              <a:t>9</a:t>
            </a:r>
            <a:r>
              <a:rPr lang="ko-KR" altLang="en-US" sz="1200" dirty="0" smtClean="0"/>
              <a:t>월 </a:t>
            </a:r>
            <a:r>
              <a:rPr lang="en-US" altLang="ko-KR" sz="1200" dirty="0" smtClean="0"/>
              <a:t>14</a:t>
            </a:r>
            <a:r>
              <a:rPr lang="ko-KR" altLang="en-US" sz="1200" dirty="0" smtClean="0"/>
              <a:t>일</a:t>
            </a:r>
            <a:r>
              <a:rPr lang="en-US" altLang="ko-KR" sz="1200" dirty="0"/>
              <a:t>(</a:t>
            </a:r>
            <a:r>
              <a:rPr lang="ko-KR" altLang="en-US" sz="1200" dirty="0"/>
              <a:t>수</a:t>
            </a:r>
            <a:r>
              <a:rPr lang="en-US" altLang="ko-KR" sz="1200" dirty="0"/>
              <a:t>) 08:30 ∼ 11:30</a:t>
            </a:r>
            <a:endParaRPr lang="ko-KR" altLang="en-US" sz="1200" dirty="0"/>
          </a:p>
          <a:p>
            <a:pPr>
              <a:lnSpc>
                <a:spcPct val="150000"/>
              </a:lnSpc>
            </a:pPr>
            <a:r>
              <a:rPr lang="en-US" altLang="ko-KR" sz="1200" dirty="0" smtClean="0"/>
              <a:t>     3) </a:t>
            </a:r>
            <a:r>
              <a:rPr lang="ko-KR" altLang="en-US" sz="1200" dirty="0" smtClean="0"/>
              <a:t>장 </a:t>
            </a:r>
            <a:r>
              <a:rPr lang="ko-KR" altLang="en-US" sz="1200" dirty="0"/>
              <a:t>     소 </a:t>
            </a:r>
            <a:r>
              <a:rPr lang="en-US" altLang="ko-KR" sz="1200" dirty="0"/>
              <a:t>: </a:t>
            </a:r>
            <a:r>
              <a:rPr lang="ko-KR" altLang="en-US" sz="1200" dirty="0" err="1"/>
              <a:t>어울림동</a:t>
            </a:r>
            <a:r>
              <a:rPr lang="ko-KR" altLang="en-US" sz="1200" dirty="0"/>
              <a:t> </a:t>
            </a:r>
            <a:r>
              <a:rPr lang="en-US" altLang="ko-KR" sz="1200" dirty="0"/>
              <a:t>2</a:t>
            </a:r>
            <a:r>
              <a:rPr lang="ko-KR" altLang="en-US" sz="1200" dirty="0"/>
              <a:t>층 </a:t>
            </a:r>
            <a:r>
              <a:rPr lang="ko-KR" altLang="en-US" sz="1200" dirty="0" err="1"/>
              <a:t>대교육장</a:t>
            </a:r>
            <a:r>
              <a:rPr lang="ko-KR" altLang="en-US" sz="1200" dirty="0"/>
              <a:t> 및 </a:t>
            </a:r>
            <a:r>
              <a:rPr lang="ko-KR" altLang="en-US" sz="1200" dirty="0" err="1"/>
              <a:t>중교육장</a:t>
            </a:r>
            <a:endParaRPr lang="ko-KR" altLang="en-US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</a:t>
            </a:r>
            <a:r>
              <a:rPr lang="en-US" altLang="ko-KR" sz="1200" dirty="0" smtClean="0"/>
              <a:t>    4</a:t>
            </a:r>
            <a:r>
              <a:rPr lang="en-US" altLang="ko-KR" sz="1200" dirty="0"/>
              <a:t>) </a:t>
            </a:r>
            <a:r>
              <a:rPr lang="ko-KR" altLang="en-US" sz="1200" dirty="0"/>
              <a:t>실시기관 </a:t>
            </a:r>
            <a:r>
              <a:rPr lang="en-US" altLang="ko-KR" sz="1200" dirty="0"/>
              <a:t>: </a:t>
            </a:r>
            <a:r>
              <a:rPr lang="ko-KR" altLang="en-US" sz="1200" dirty="0"/>
              <a:t>단국대학교병원 직업환경의학과</a:t>
            </a:r>
            <a:endParaRPr lang="en-US" altLang="ko-KR" sz="1200" dirty="0"/>
          </a:p>
          <a:p>
            <a:pPr>
              <a:lnSpc>
                <a:spcPct val="150000"/>
              </a:lnSpc>
            </a:pPr>
            <a:r>
              <a:rPr lang="en-US" altLang="ko-KR" sz="1200" dirty="0"/>
              <a:t>     5) </a:t>
            </a:r>
            <a:r>
              <a:rPr lang="ko-KR" altLang="en-US" sz="1200" dirty="0" err="1"/>
              <a:t>진행현황</a:t>
            </a:r>
            <a:endParaRPr lang="en-US" altLang="ko-KR" sz="12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0"/>
          <a:stretch/>
        </p:blipFill>
        <p:spPr>
          <a:xfrm>
            <a:off x="572601" y="3995433"/>
            <a:ext cx="3600000" cy="231388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1" b="13250"/>
          <a:stretch/>
        </p:blipFill>
        <p:spPr>
          <a:xfrm>
            <a:off x="4445732" y="3995433"/>
            <a:ext cx="3600000" cy="2313887"/>
          </a:xfrm>
          <a:prstGeom prst="rect">
            <a:avLst/>
          </a:prstGeom>
        </p:spPr>
      </p:pic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88664"/>
              </p:ext>
            </p:extLst>
          </p:nvPr>
        </p:nvGraphicFramePr>
        <p:xfrm>
          <a:off x="755576" y="3141261"/>
          <a:ext cx="3816423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2141">
                  <a:extLst>
                    <a:ext uri="{9D8B030D-6E8A-4147-A177-3AD203B41FA5}">
                      <a16:colId xmlns:a16="http://schemas.microsoft.com/office/drawing/2014/main" val="56153148"/>
                    </a:ext>
                  </a:extLst>
                </a:gridCol>
                <a:gridCol w="1272141">
                  <a:extLst>
                    <a:ext uri="{9D8B030D-6E8A-4147-A177-3AD203B41FA5}">
                      <a16:colId xmlns:a16="http://schemas.microsoft.com/office/drawing/2014/main" val="804378866"/>
                    </a:ext>
                  </a:extLst>
                </a:gridCol>
                <a:gridCol w="1272141">
                  <a:extLst>
                    <a:ext uri="{9D8B030D-6E8A-4147-A177-3AD203B41FA5}">
                      <a16:colId xmlns:a16="http://schemas.microsoft.com/office/drawing/2014/main" val="13719841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대상자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smtClean="0"/>
                        <a:t>수검자</a:t>
                      </a:r>
                      <a:endParaRPr lang="ko-KR" altLang="en-US" sz="12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dirty="0" err="1" smtClean="0"/>
                        <a:t>퇴사자</a:t>
                      </a:r>
                      <a:endParaRPr lang="ko-KR" altLang="en-US" sz="1200" b="1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4213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89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40</a:t>
                      </a:r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/>
                        <a:t>25</a:t>
                      </a:r>
                      <a:endParaRPr lang="ko-KR" altLang="en-US" sz="1200" dirty="0"/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7472409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225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251520" y="1273842"/>
            <a:ext cx="8712646" cy="3831818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목적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>
                <a:latin typeface="+mn-ea"/>
              </a:rPr>
              <a:t>1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매년 전 세계적으로 유행하는 인플루엔자 바이러스에 대비하기 위함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증상이 유사한 코로나</a:t>
            </a:r>
            <a:r>
              <a:rPr lang="en-US" altLang="ko-KR" sz="1200" dirty="0" smtClean="0">
                <a:latin typeface="+mn-ea"/>
              </a:rPr>
              <a:t>19 </a:t>
            </a:r>
            <a:r>
              <a:rPr lang="ko-KR" altLang="en-US" sz="1200" dirty="0" smtClean="0">
                <a:latin typeface="+mn-ea"/>
              </a:rPr>
              <a:t>감염과의 감별 위함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3) </a:t>
            </a:r>
            <a:r>
              <a:rPr lang="ko-KR" altLang="en-US" sz="1200" dirty="0" smtClean="0">
                <a:latin typeface="+mn-ea"/>
              </a:rPr>
              <a:t>임직원 및 가족의 복리 증진 위함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접종비용지원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임직원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: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전액 회사 지원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•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가족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: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협약가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개인 부담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</a:t>
            </a:r>
            <a:endParaRPr lang="en-US" altLang="ko-KR" sz="1200" b="1" dirty="0">
              <a:latin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접종일시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및 병원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 smtClean="0">
                <a:latin typeface="+mj-ea"/>
                <a:ea typeface="+mj-ea"/>
              </a:rPr>
              <a:t>     </a:t>
            </a:r>
            <a:r>
              <a:rPr lang="en-US" altLang="ko-KR" sz="1200" dirty="0" smtClean="0">
                <a:latin typeface="+mj-ea"/>
                <a:ea typeface="+mj-ea"/>
              </a:rPr>
              <a:t>• </a:t>
            </a:r>
            <a:r>
              <a:rPr lang="en-US" altLang="ko-KR" sz="1200" dirty="0">
                <a:latin typeface="+mj-ea"/>
              </a:rPr>
              <a:t>2022</a:t>
            </a:r>
            <a:r>
              <a:rPr lang="ko-KR" altLang="en-US" sz="1200" dirty="0">
                <a:latin typeface="+mj-ea"/>
              </a:rPr>
              <a:t>년 </a:t>
            </a:r>
            <a:r>
              <a:rPr lang="en-US" altLang="ko-KR" sz="1200" dirty="0">
                <a:latin typeface="+mj-ea"/>
              </a:rPr>
              <a:t>9</a:t>
            </a:r>
            <a:r>
              <a:rPr lang="ko-KR" altLang="en-US" sz="1200" dirty="0">
                <a:latin typeface="+mj-ea"/>
              </a:rPr>
              <a:t>월 </a:t>
            </a:r>
            <a:r>
              <a:rPr lang="en-US" altLang="ko-KR" sz="1200" smtClean="0">
                <a:latin typeface="+mj-ea"/>
              </a:rPr>
              <a:t>28</a:t>
            </a:r>
            <a:r>
              <a:rPr lang="ko-KR" altLang="en-US" sz="1200" smtClean="0">
                <a:latin typeface="+mj-ea"/>
              </a:rPr>
              <a:t>일 </a:t>
            </a:r>
            <a:r>
              <a:rPr lang="en-US" altLang="ko-KR" sz="1200" dirty="0">
                <a:latin typeface="+mj-ea"/>
              </a:rPr>
              <a:t>~ 11</a:t>
            </a:r>
            <a:r>
              <a:rPr lang="ko-KR" altLang="en-US" sz="1200" dirty="0">
                <a:latin typeface="+mj-ea"/>
              </a:rPr>
              <a:t>월 </a:t>
            </a:r>
            <a:r>
              <a:rPr lang="en-US" altLang="ko-KR" sz="1200" dirty="0">
                <a:latin typeface="+mj-ea"/>
              </a:rPr>
              <a:t>30</a:t>
            </a:r>
            <a:r>
              <a:rPr lang="ko-KR" altLang="en-US" sz="1200" dirty="0">
                <a:latin typeface="+mj-ea"/>
              </a:rPr>
              <a:t>일 </a:t>
            </a:r>
            <a:r>
              <a:rPr lang="en-US" altLang="ko-KR" sz="1200" dirty="0">
                <a:latin typeface="+mj-ea"/>
              </a:rPr>
              <a:t>(</a:t>
            </a:r>
            <a:r>
              <a:rPr lang="ko-KR" altLang="en-US" sz="1200" dirty="0">
                <a:latin typeface="+mj-ea"/>
              </a:rPr>
              <a:t>해외출장자에 한해 </a:t>
            </a:r>
            <a:r>
              <a:rPr lang="en-US" altLang="ko-KR" sz="1200" dirty="0">
                <a:latin typeface="+mj-ea"/>
              </a:rPr>
              <a:t>12</a:t>
            </a:r>
            <a:r>
              <a:rPr lang="ko-KR" altLang="en-US" sz="1200" dirty="0">
                <a:latin typeface="+mj-ea"/>
              </a:rPr>
              <a:t>월 </a:t>
            </a:r>
            <a:r>
              <a:rPr lang="en-US" altLang="ko-KR" sz="1200" dirty="0">
                <a:latin typeface="+mj-ea"/>
              </a:rPr>
              <a:t>15</a:t>
            </a:r>
            <a:r>
              <a:rPr lang="ko-KR" altLang="en-US" sz="1200" dirty="0">
                <a:latin typeface="+mj-ea"/>
              </a:rPr>
              <a:t>일까지 시행</a:t>
            </a:r>
            <a:r>
              <a:rPr lang="en-US" altLang="ko-KR" sz="1200" dirty="0">
                <a:latin typeface="+mj-ea"/>
              </a:rPr>
              <a:t>)</a:t>
            </a:r>
          </a:p>
          <a:p>
            <a:pPr lvl="0">
              <a:lnSpc>
                <a:spcPct val="150000"/>
              </a:lnSpc>
              <a:defRPr/>
            </a:pPr>
            <a:r>
              <a:rPr lang="en-US" altLang="ko-KR" sz="1200" dirty="0" smtClean="0">
                <a:latin typeface="+mj-ea"/>
                <a:ea typeface="+mj-ea"/>
              </a:rPr>
              <a:t> </a:t>
            </a:r>
            <a:r>
              <a:rPr lang="ko-KR" altLang="en-US" sz="1200" dirty="0" smtClean="0">
                <a:latin typeface="+mj-ea"/>
              </a:rPr>
              <a:t>    </a:t>
            </a:r>
            <a:r>
              <a:rPr lang="en-US" altLang="ko-KR" sz="1200" dirty="0" smtClean="0">
                <a:latin typeface="+mj-ea"/>
              </a:rPr>
              <a:t>• [</a:t>
            </a:r>
            <a:r>
              <a:rPr lang="ko-KR" altLang="en-US" sz="1200" dirty="0" smtClean="0">
                <a:latin typeface="+mj-ea"/>
              </a:rPr>
              <a:t>화성</a:t>
            </a:r>
            <a:r>
              <a:rPr lang="en-US" altLang="ko-KR" sz="1200" dirty="0" smtClean="0">
                <a:latin typeface="+mj-ea"/>
              </a:rPr>
              <a:t>] </a:t>
            </a:r>
            <a:r>
              <a:rPr lang="ko-KR" altLang="en-US" sz="1200" dirty="0" err="1" smtClean="0">
                <a:latin typeface="+mj-ea"/>
              </a:rPr>
              <a:t>동탄그레이스</a:t>
            </a:r>
            <a:r>
              <a:rPr lang="ko-KR" altLang="en-US" sz="1200" dirty="0" smtClean="0">
                <a:latin typeface="+mj-ea"/>
              </a:rPr>
              <a:t> 소아청소년과 의원</a:t>
            </a:r>
            <a:endParaRPr lang="en-US" altLang="ko-KR" sz="1200" dirty="0" smtClean="0">
              <a:latin typeface="+mj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200" dirty="0">
                <a:latin typeface="+mj-ea"/>
              </a:rPr>
              <a:t> </a:t>
            </a:r>
            <a:r>
              <a:rPr lang="ko-KR" altLang="en-US" sz="1200" dirty="0" smtClean="0">
                <a:latin typeface="+mj-ea"/>
              </a:rPr>
              <a:t>    </a:t>
            </a:r>
            <a:r>
              <a:rPr lang="en-US" altLang="ko-KR" sz="1200" dirty="0" smtClean="0">
                <a:latin typeface="+mj-ea"/>
              </a:rPr>
              <a:t>• [</a:t>
            </a:r>
            <a:r>
              <a:rPr lang="ko-KR" altLang="en-US" sz="1200" dirty="0" smtClean="0">
                <a:latin typeface="+mj-ea"/>
              </a:rPr>
              <a:t>아산</a:t>
            </a:r>
            <a:r>
              <a:rPr lang="en-US" altLang="ko-KR" sz="1200" dirty="0" smtClean="0">
                <a:latin typeface="+mj-ea"/>
              </a:rPr>
              <a:t>] </a:t>
            </a:r>
            <a:r>
              <a:rPr lang="ko-KR" altLang="en-US" sz="1200" dirty="0" err="1" smtClean="0">
                <a:latin typeface="+mj-ea"/>
              </a:rPr>
              <a:t>장사랑연합내과의원</a:t>
            </a:r>
            <a:r>
              <a:rPr lang="en-US" altLang="ko-KR" sz="1200" dirty="0" smtClean="0">
                <a:latin typeface="+mj-ea"/>
              </a:rPr>
              <a:t>, </a:t>
            </a:r>
            <a:r>
              <a:rPr lang="ko-KR" altLang="en-US" sz="1200" dirty="0" err="1" smtClean="0">
                <a:latin typeface="+mj-ea"/>
              </a:rPr>
              <a:t>이수병원</a:t>
            </a:r>
            <a:r>
              <a:rPr lang="en-US" altLang="ko-KR" sz="1200" dirty="0" smtClean="0">
                <a:latin typeface="+mj-ea"/>
              </a:rPr>
              <a:t>, </a:t>
            </a:r>
            <a:r>
              <a:rPr lang="ko-KR" altLang="en-US" sz="1200" dirty="0" err="1" smtClean="0">
                <a:latin typeface="+mj-ea"/>
              </a:rPr>
              <a:t>둔포</a:t>
            </a:r>
            <a:r>
              <a:rPr lang="ko-KR" altLang="en-US" sz="1200" dirty="0" smtClean="0">
                <a:latin typeface="+mj-ea"/>
              </a:rPr>
              <a:t> </a:t>
            </a:r>
            <a:r>
              <a:rPr lang="ko-KR" altLang="en-US" sz="1200" dirty="0" err="1" smtClean="0">
                <a:latin typeface="+mj-ea"/>
              </a:rPr>
              <a:t>서울의원</a:t>
            </a:r>
            <a:r>
              <a:rPr lang="en-US" altLang="ko-KR" sz="1200" dirty="0" smtClean="0">
                <a:latin typeface="+mj-ea"/>
              </a:rPr>
              <a:t> </a:t>
            </a:r>
            <a:endParaRPr lang="en-US" altLang="ko-KR" sz="1200" dirty="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독감 예방접종 실시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863407"/>
              </p:ext>
            </p:extLst>
          </p:nvPr>
        </p:nvGraphicFramePr>
        <p:xfrm>
          <a:off x="582514" y="5085184"/>
          <a:ext cx="6581774" cy="1260000"/>
        </p:xfrm>
        <a:graphic>
          <a:graphicData uri="http://schemas.openxmlformats.org/drawingml/2006/table">
            <a:tbl>
              <a:tblPr firstRow="1" firstCol="1" bandRow="1"/>
              <a:tblGrid>
                <a:gridCol w="1512759">
                  <a:extLst>
                    <a:ext uri="{9D8B030D-6E8A-4147-A177-3AD203B41FA5}">
                      <a16:colId xmlns:a16="http://schemas.microsoft.com/office/drawing/2014/main" val="508276229"/>
                    </a:ext>
                  </a:extLst>
                </a:gridCol>
                <a:gridCol w="1512759">
                  <a:extLst>
                    <a:ext uri="{9D8B030D-6E8A-4147-A177-3AD203B41FA5}">
                      <a16:colId xmlns:a16="http://schemas.microsoft.com/office/drawing/2014/main" val="605149358"/>
                    </a:ext>
                  </a:extLst>
                </a:gridCol>
                <a:gridCol w="1515938">
                  <a:extLst>
                    <a:ext uri="{9D8B030D-6E8A-4147-A177-3AD203B41FA5}">
                      <a16:colId xmlns:a16="http://schemas.microsoft.com/office/drawing/2014/main" val="3511988233"/>
                    </a:ext>
                  </a:extLst>
                </a:gridCol>
                <a:gridCol w="2040318">
                  <a:extLst>
                    <a:ext uri="{9D8B030D-6E8A-4147-A177-3AD203B41FA5}">
                      <a16:colId xmlns:a16="http://schemas.microsoft.com/office/drawing/2014/main" val="4255187692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병원명</a:t>
                      </a: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지 역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단 가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비 고</a:t>
                      </a:r>
                      <a:endParaRPr lang="ko-KR" sz="1600" b="1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84288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장사랑내과의원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아산 모종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\30,000</a:t>
                      </a: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 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개별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내원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접종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/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- 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임직원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접종비용은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 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일괄정산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/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- 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직원가족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협약가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접종可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/>
                      </a:r>
                      <a:b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</a:b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   (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비용본인부담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,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신분증지참</a:t>
                      </a: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)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04155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이수병원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아산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배방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\30,000</a:t>
                      </a: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66373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둔포서울의원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아산 </a:t>
                      </a:r>
                      <a:r>
                        <a:rPr lang="ko-KR" sz="11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둔포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\28,000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2778450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동탄그레이스병원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ko-KR" sz="110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화성 동탄</a:t>
                      </a:r>
                      <a:endParaRPr lang="ko-KR" sz="160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굴림" panose="020B0600000101010101" pitchFamily="50" charset="-127"/>
                          <a:cs typeface="굴림" panose="020B0600000101010101" pitchFamily="50" charset="-127"/>
                        </a:rPr>
                        <a:t>\29,500</a:t>
                      </a:r>
                      <a:r>
                        <a:rPr lang="ko-KR" sz="1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  <a:cs typeface="굴림" panose="020B0600000101010101" pitchFamily="50" charset="-127"/>
                        </a:rPr>
                        <a:t>원</a:t>
                      </a:r>
                      <a:endParaRPr lang="ko-KR" sz="1600" dirty="0">
                        <a:effectLst/>
                        <a:latin typeface="+mn-lt"/>
                        <a:ea typeface="굴림" panose="020B0600000101010101" pitchFamily="50" charset="-127"/>
                        <a:cs typeface="굴림" panose="020B0600000101010101" pitchFamily="50" charset="-127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34423"/>
                  </a:ext>
                </a:extLst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47664" y="371782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굴림" panose="020B0600000101010101" pitchFamily="50" charset="-127"/>
              </a:rPr>
              <a:t> </a:t>
            </a:r>
            <a:endParaRPr kumimoji="0" lang="en-US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43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걷기프로그램 사전 조사</a:t>
            </a:r>
            <a:endParaRPr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4188" y="1297049"/>
            <a:ext cx="1207382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시행 근거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39552" y="1712547"/>
            <a:ext cx="8165274" cy="305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1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)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산업안전보건법 </a:t>
            </a:r>
            <a:r>
              <a:rPr lang="ko-KR" altLang="en-US" sz="1200" dirty="0">
                <a:latin typeface="맑은 고딕" panose="020B0503020000020004" pitchFamily="50" charset="-127"/>
              </a:rPr>
              <a:t>제</a:t>
            </a:r>
            <a:r>
              <a:rPr lang="en-US" altLang="ko-KR" sz="1200" dirty="0">
                <a:latin typeface="맑은 고딕" panose="020B0503020000020004" pitchFamily="50" charset="-127"/>
              </a:rPr>
              <a:t>5</a:t>
            </a:r>
            <a:r>
              <a:rPr lang="ko-KR" altLang="en-US" sz="1200" dirty="0">
                <a:latin typeface="맑은 고딕" panose="020B0503020000020004" pitchFamily="50" charset="-127"/>
              </a:rPr>
              <a:t>조 제</a:t>
            </a:r>
            <a:r>
              <a:rPr lang="en-US" altLang="ko-KR" sz="1200" dirty="0">
                <a:latin typeface="맑은 고딕" panose="020B0503020000020004" pitchFamily="50" charset="-127"/>
              </a:rPr>
              <a:t>2</a:t>
            </a:r>
            <a:r>
              <a:rPr lang="ko-KR" altLang="en-US" sz="1200" dirty="0">
                <a:latin typeface="맑은 고딕" panose="020B0503020000020004" pitchFamily="50" charset="-127"/>
              </a:rPr>
              <a:t>호 및 산업안전보건법 시행령 제</a:t>
            </a:r>
            <a:r>
              <a:rPr lang="en-US" altLang="ko-KR" sz="1200" dirty="0">
                <a:latin typeface="맑은 고딕" panose="020B0503020000020004" pitchFamily="50" charset="-127"/>
              </a:rPr>
              <a:t>7</a:t>
            </a:r>
            <a:r>
              <a:rPr lang="ko-KR" altLang="en-US" sz="1200" dirty="0">
                <a:latin typeface="맑은 고딕" panose="020B0503020000020004" pitchFamily="50" charset="-127"/>
              </a:rPr>
              <a:t>조</a:t>
            </a:r>
            <a:r>
              <a:rPr lang="en-US" altLang="ko-KR" sz="1200" dirty="0">
                <a:latin typeface="맑은 고딕" panose="020B0503020000020004" pitchFamily="50" charset="-127"/>
              </a:rPr>
              <a:t>(</a:t>
            </a:r>
            <a:r>
              <a:rPr lang="ko-KR" altLang="en-US" sz="1200" dirty="0">
                <a:latin typeface="맑은 고딕" panose="020B0503020000020004" pitchFamily="50" charset="-127"/>
              </a:rPr>
              <a:t>건강증진사업 등의 추진</a:t>
            </a:r>
            <a:r>
              <a:rPr lang="en-US" altLang="ko-KR" sz="1200" dirty="0">
                <a:latin typeface="맑은 고딕" panose="020B0503020000020004" pitchFamily="50" charset="-127"/>
              </a:rPr>
              <a:t>)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188" y="2018465"/>
            <a:ext cx="1988045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걷기 프로그램 내용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539552" y="2433963"/>
            <a:ext cx="8165274" cy="153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1)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‘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더헬스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’ </a:t>
            </a:r>
            <a:r>
              <a:rPr lang="ko-KR" altLang="en-US" sz="1200" dirty="0">
                <a:latin typeface="맑은 고딕" panose="020B0503020000020004" pitchFamily="50" charset="-127"/>
              </a:rPr>
              <a:t>애플리케이션을 통한 </a:t>
            </a:r>
            <a:r>
              <a:rPr lang="ko-KR" altLang="en-US" sz="1200" dirty="0" err="1">
                <a:latin typeface="맑은 고딕" panose="020B0503020000020004" pitchFamily="50" charset="-127"/>
              </a:rPr>
              <a:t>걸음수</a:t>
            </a:r>
            <a:r>
              <a:rPr lang="ko-KR" altLang="en-US" sz="1200" dirty="0">
                <a:latin typeface="맑은 고딕" panose="020B0503020000020004" pitchFamily="50" charset="-127"/>
              </a:rPr>
              <a:t> 측정</a:t>
            </a: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2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) 1~2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개월간 </a:t>
            </a:r>
            <a:r>
              <a:rPr lang="ko-KR" altLang="en-US" sz="1200" dirty="0">
                <a:latin typeface="맑은 고딕" panose="020B0503020000020004" pitchFamily="50" charset="-127"/>
              </a:rPr>
              <a:t>측정한 </a:t>
            </a:r>
            <a:r>
              <a:rPr lang="ko-KR" altLang="en-US" sz="1200" dirty="0" err="1">
                <a:latin typeface="맑은 고딕" panose="020B0503020000020004" pitchFamily="50" charset="-127"/>
              </a:rPr>
              <a:t>걸음수</a:t>
            </a:r>
            <a:r>
              <a:rPr lang="ko-KR" altLang="en-US" sz="1200" dirty="0">
                <a:latin typeface="맑은 고딕" panose="020B0503020000020004" pitchFamily="50" charset="-127"/>
              </a:rPr>
              <a:t> 랭킹에 따라 차등 상품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지급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3)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참여방법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   - ‘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더헬스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’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애플리케이션 다운로드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   -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홈 →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챌린지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</a:t>
            </a:r>
            <a:r>
              <a:rPr lang="ko-KR" altLang="en-US" sz="1200" dirty="0">
                <a:latin typeface="맑은 고딕" panose="020B0503020000020004" pitchFamily="50" charset="-127"/>
              </a:rPr>
              <a:t>→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법인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챌린지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참여하기 </a:t>
            </a:r>
            <a:r>
              <a:rPr lang="ko-KR" altLang="en-US" sz="1200" dirty="0">
                <a:latin typeface="맑은 고딕" panose="020B0503020000020004" pitchFamily="50" charset="-127"/>
              </a:rPr>
              <a:t>→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참여코드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입력 </a:t>
            </a:r>
            <a:r>
              <a:rPr lang="ko-KR" altLang="en-US" sz="1200" dirty="0">
                <a:latin typeface="맑은 고딕" panose="020B0503020000020004" pitchFamily="50" charset="-127"/>
              </a:rPr>
              <a:t>→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신청하기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   ※ </a:t>
            </a:r>
            <a:r>
              <a:rPr lang="ko-KR" altLang="en-US" sz="1200" dirty="0" err="1" smtClean="0">
                <a:latin typeface="맑은 고딕" panose="020B0503020000020004" pitchFamily="50" charset="-127"/>
              </a:rPr>
              <a:t>어플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선정 이유</a:t>
            </a:r>
            <a:endParaRPr lang="ko-KR" altLang="en-US" sz="1200" dirty="0">
              <a:latin typeface="맑은 고딕" panose="020B0503020000020004" pitchFamily="50" charset="-127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8028287"/>
              </p:ext>
            </p:extLst>
          </p:nvPr>
        </p:nvGraphicFramePr>
        <p:xfrm>
          <a:off x="1043608" y="3963904"/>
          <a:ext cx="6096000" cy="158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89979004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30191426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2163673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150074788"/>
                    </a:ext>
                  </a:extLst>
                </a:gridCol>
              </a:tblGrid>
              <a:tr h="86400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더헬스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Pacer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걷쥬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 err="1" smtClean="0">
                          <a:solidFill>
                            <a:schemeClr val="tx1"/>
                          </a:solidFill>
                        </a:rPr>
                        <a:t>워크온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01709128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제한 없음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삼성생명과 연계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</a:rPr>
                        <a:t>챌린지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코드 생성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: 500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명 제한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아산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/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화성 그룹 </a:t>
                      </a: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 같이 진행 어려움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제한 없음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아이폰 </a:t>
                      </a:r>
                      <a:r>
                        <a:rPr lang="ko-KR" altLang="en-US" sz="1100" dirty="0" err="1" smtClean="0">
                          <a:solidFill>
                            <a:schemeClr val="tx1"/>
                          </a:solidFill>
                        </a:rPr>
                        <a:t>걸음수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측정</a:t>
                      </a: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 오류로 진행 불가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</a:t>
                      </a:r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: 100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명 제한</a:t>
                      </a:r>
                    </a:p>
                    <a:p>
                      <a:pPr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- </a:t>
                      </a:r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멤버 제한이 낮아</a:t>
                      </a:r>
                    </a:p>
                    <a:p>
                      <a:pPr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  진행 불가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72376115"/>
                  </a:ext>
                </a:extLst>
              </a:tr>
            </a:tbl>
          </a:graphicData>
        </a:graphic>
      </p:graphicFrame>
      <p:pic>
        <p:nvPicPr>
          <p:cNvPr id="21" name="그림 2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34" y="4228584"/>
            <a:ext cx="541020" cy="5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그림 21" descr="cid:image004.png@01D88AFF.EACB116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151" y="4228584"/>
            <a:ext cx="541020" cy="54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그림 22" descr="cid:image005.png@01D88AFF.EACB116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868" y="4228584"/>
            <a:ext cx="541020" cy="54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그림 23" descr="cid:image011.png@01D88AFF.EACB116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62" y="4228584"/>
            <a:ext cx="563880" cy="54102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직사각형 10"/>
          <p:cNvSpPr/>
          <p:nvPr/>
        </p:nvSpPr>
        <p:spPr>
          <a:xfrm>
            <a:off x="1040567" y="3963904"/>
            <a:ext cx="1535717" cy="1584000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254188" y="5605790"/>
            <a:ext cx="1628972" cy="4154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■ 추후 시행 방안</a:t>
            </a:r>
            <a:endParaRPr lang="en-US" altLang="ko-KR" sz="14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539552" y="6021288"/>
            <a:ext cx="8165274" cy="332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시행시기는 내년 </a:t>
            </a:r>
            <a:r>
              <a:rPr lang="ko-KR" altLang="en-US" sz="1200" dirty="0">
                <a:latin typeface="맑은 고딕" panose="020B0503020000020004" pitchFamily="50" charset="-127"/>
              </a:rPr>
              <a:t>상반기에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추진 예정</a:t>
            </a:r>
            <a:endParaRPr lang="ko-KR" altLang="en-US" sz="1200" dirty="0">
              <a:latin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593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/>
          <p:cNvSpPr txBox="1"/>
          <p:nvPr/>
        </p:nvSpPr>
        <p:spPr>
          <a:xfrm>
            <a:off x="251520" y="22774"/>
            <a:ext cx="25465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목 차</a:t>
            </a:r>
            <a:endParaRPr lang="ko-KR" alt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0" name="모서리가 둥근 직사각형 39"/>
          <p:cNvSpPr/>
          <p:nvPr/>
        </p:nvSpPr>
        <p:spPr>
          <a:xfrm>
            <a:off x="412357" y="1076231"/>
            <a:ext cx="3332475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432994" y="1515088"/>
            <a:ext cx="3312539" cy="373062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1" name="모서리가 둥근 직사각형 60"/>
          <p:cNvSpPr/>
          <p:nvPr/>
        </p:nvSpPr>
        <p:spPr>
          <a:xfrm>
            <a:off x="461432" y="1959314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2" name="직사각형 61"/>
          <p:cNvSpPr/>
          <p:nvPr/>
        </p:nvSpPr>
        <p:spPr>
          <a:xfrm>
            <a:off x="441303" y="1101874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법정 안전보건교육 시행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464326" y="1530108"/>
            <a:ext cx="303763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안전보건협의체 개최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467544" y="1975856"/>
            <a:ext cx="3034414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합동안전보건점검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51520" y="714279"/>
            <a:ext cx="25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Ⅰ 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주요 안전 활동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434583" y="2846189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467544" y="2864445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공도구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정기 점검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052765" y="692696"/>
            <a:ext cx="2546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HY헤드라인M" panose="02030600000101010101" pitchFamily="18" charset="-127"/>
              </a:rPr>
              <a:t>Ⅱ 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주요 보건 활동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434583" y="3733645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72" name="직사각형 71"/>
          <p:cNvSpPr/>
          <p:nvPr/>
        </p:nvSpPr>
        <p:spPr>
          <a:xfrm>
            <a:off x="467544" y="3751901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ISO 45001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내부심사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4" name="직사각형 73"/>
          <p:cNvSpPr/>
          <p:nvPr/>
        </p:nvSpPr>
        <p:spPr>
          <a:xfrm>
            <a:off x="467544" y="3286730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6" name="모서리가 둥근 직사각형 75"/>
          <p:cNvSpPr/>
          <p:nvPr/>
        </p:nvSpPr>
        <p:spPr>
          <a:xfrm>
            <a:off x="449256" y="2399218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77" name="직사각형 76"/>
          <p:cNvSpPr/>
          <p:nvPr/>
        </p:nvSpPr>
        <p:spPr>
          <a:xfrm>
            <a:off x="482217" y="2417474"/>
            <a:ext cx="3888432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전자결재 양식 개설</a:t>
            </a:r>
            <a:r>
              <a:rPr lang="en-US" altLang="ko-KR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: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안전점검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)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개선요청서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434583" y="4188716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97" name="직사각형 96"/>
          <p:cNvSpPr/>
          <p:nvPr/>
        </p:nvSpPr>
        <p:spPr>
          <a:xfrm>
            <a:off x="467544" y="4206972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지게차 </a:t>
            </a: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안전라인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TEST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38" name="모서리가 둥근 직사각형 37"/>
          <p:cNvSpPr/>
          <p:nvPr/>
        </p:nvSpPr>
        <p:spPr>
          <a:xfrm>
            <a:off x="5209997" y="1063784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5239763" y="1087938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코로나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19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예방 및 확산 방지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5209997" y="1927880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5239763" y="1952034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화학물질 모니터링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5213415" y="2352500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5243181" y="2376654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물질안전보건자료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보관함 설치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5213214" y="3224024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5242980" y="3248178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독감예방접종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9" name="모서리가 둥근 직사각형 48"/>
          <p:cNvSpPr/>
          <p:nvPr/>
        </p:nvSpPr>
        <p:spPr>
          <a:xfrm>
            <a:off x="5224503" y="3669756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5254269" y="3693910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걷기프로그램 사전 조사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2" name="모서리가 둥근 직사각형 51"/>
          <p:cNvSpPr/>
          <p:nvPr/>
        </p:nvSpPr>
        <p:spPr>
          <a:xfrm>
            <a:off x="5213214" y="1495832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3" name="직사각형 52"/>
          <p:cNvSpPr/>
          <p:nvPr/>
        </p:nvSpPr>
        <p:spPr>
          <a:xfrm>
            <a:off x="5242980" y="1519986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안전보건뉴스 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(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</a:t>
            </a:r>
            <a:r>
              <a:rPr lang="en-US" altLang="ko-KR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EVENT)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6" name="모서리가 둥근 직사각형 55"/>
          <p:cNvSpPr/>
          <p:nvPr/>
        </p:nvSpPr>
        <p:spPr>
          <a:xfrm>
            <a:off x="434583" y="3285047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57" name="직사각형 56"/>
          <p:cNvSpPr/>
          <p:nvPr/>
        </p:nvSpPr>
        <p:spPr>
          <a:xfrm>
            <a:off x="467544" y="3303303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관리감독자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임명장 발급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59" name="모서리가 둥근 직사각형 58"/>
          <p:cNvSpPr/>
          <p:nvPr/>
        </p:nvSpPr>
        <p:spPr>
          <a:xfrm>
            <a:off x="434583" y="5585837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0" name="직사각형 59"/>
          <p:cNvSpPr/>
          <p:nvPr/>
        </p:nvSpPr>
        <p:spPr>
          <a:xfrm>
            <a:off x="467544" y="5604093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제어그룹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특별교육 시행 예정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68" name="모서리가 둥근 직사각형 67"/>
          <p:cNvSpPr/>
          <p:nvPr/>
        </p:nvSpPr>
        <p:spPr>
          <a:xfrm>
            <a:off x="5213415" y="2784570"/>
            <a:ext cx="3307937" cy="3714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6">
                  <a:lumMod val="60000"/>
                  <a:lumOff val="40000"/>
                  <a:alpha val="0"/>
                </a:schemeClr>
              </a:gs>
              <a:gs pos="65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69" name="직사각형 68"/>
          <p:cNvSpPr/>
          <p:nvPr/>
        </p:nvSpPr>
        <p:spPr>
          <a:xfrm>
            <a:off x="5243181" y="2808724"/>
            <a:ext cx="3060655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출장 일반건강검진 실시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45" name="모서리가 둥근 직사각형 44"/>
          <p:cNvSpPr/>
          <p:nvPr/>
        </p:nvSpPr>
        <p:spPr>
          <a:xfrm>
            <a:off x="434583" y="4652020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67544" y="4670276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협력사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입문 안전보건교육 시행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83" name="모서리가 둥근 직사각형 82"/>
          <p:cNvSpPr/>
          <p:nvPr/>
        </p:nvSpPr>
        <p:spPr>
          <a:xfrm>
            <a:off x="434583" y="5113751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84" name="직사각형 83"/>
          <p:cNvSpPr/>
          <p:nvPr/>
        </p:nvSpPr>
        <p:spPr>
          <a:xfrm>
            <a:off x="467544" y="5132007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위규협력사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안전대책회의 시행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5209997" y="5240762"/>
            <a:ext cx="394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 smtClean="0">
                <a:ea typeface="맑은 고딕" panose="020B0503020000020004" pitchFamily="50" charset="-127"/>
              </a:rPr>
              <a:t>Ⅳ</a:t>
            </a:r>
            <a:r>
              <a:rPr lang="en-US" altLang="ko-KR" b="1" dirty="0" smtClean="0">
                <a:ea typeface="HY헤드라인M" panose="02030600000101010101" pitchFamily="18" charset="-127"/>
              </a:rPr>
              <a:t> 22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년 </a:t>
            </a:r>
            <a:r>
              <a:rPr lang="en-US" altLang="ko-KR" b="1" dirty="0">
                <a:ea typeface="HY헤드라인M" panose="02030600000101010101" pitchFamily="18" charset="-127"/>
              </a:rPr>
              <a:t>4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분기 업무계획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178866" y="4661220"/>
            <a:ext cx="3942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ea typeface="HY헤드라인M" panose="02030600000101010101" pitchFamily="18" charset="-127"/>
              </a:rPr>
              <a:t>Ⅲ</a:t>
            </a:r>
            <a:r>
              <a:rPr lang="en-US" altLang="ko-KR" b="1" dirty="0" smtClean="0">
                <a:ea typeface="HY헤드라인M" panose="02030600000101010101" pitchFamily="18" charset="-127"/>
              </a:rPr>
              <a:t> 22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년 </a:t>
            </a:r>
            <a:r>
              <a:rPr lang="en-US" altLang="ko-KR" b="1" dirty="0" smtClean="0">
                <a:ea typeface="HY헤드라인M" panose="02030600000101010101" pitchFamily="18" charset="-127"/>
              </a:rPr>
              <a:t>3</a:t>
            </a:r>
            <a:r>
              <a:rPr lang="ko-KR" altLang="en-US" b="1" dirty="0" smtClean="0">
                <a:ea typeface="HY헤드라인M" panose="02030600000101010101" pitchFamily="18" charset="-127"/>
              </a:rPr>
              <a:t>분기 심의</a:t>
            </a:r>
            <a:r>
              <a:rPr lang="en-US" altLang="ko-KR" b="1" dirty="0" smtClean="0">
                <a:ea typeface="HY헤드라인M" panose="02030600000101010101" pitchFamily="18" charset="-127"/>
              </a:rPr>
              <a:t>/</a:t>
            </a:r>
            <a:r>
              <a:rPr lang="ko-KR" altLang="en-US" b="1" dirty="0" smtClean="0">
                <a:ea typeface="HY헤드라인M" panose="02030600000101010101" pitchFamily="18" charset="-127"/>
              </a:rPr>
              <a:t>안건 사항</a:t>
            </a:r>
            <a:endParaRPr lang="ko-KR" altLang="en-US" b="1" dirty="0">
              <a:ea typeface="HY헤드라인M" panose="02030600000101010101" pitchFamily="18" charset="-127"/>
            </a:endParaRPr>
          </a:p>
        </p:txBody>
      </p:sp>
      <p:sp>
        <p:nvSpPr>
          <p:cNvPr id="79" name="모서리가 둥근 직사각형 78"/>
          <p:cNvSpPr/>
          <p:nvPr/>
        </p:nvSpPr>
        <p:spPr>
          <a:xfrm>
            <a:off x="437223" y="6039667"/>
            <a:ext cx="3283400" cy="3714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shade val="30000"/>
                  <a:satMod val="115000"/>
                  <a:alpha val="0"/>
                </a:schemeClr>
              </a:gs>
              <a:gs pos="65000">
                <a:schemeClr val="accent1">
                  <a:lumMod val="40000"/>
                  <a:lumOff val="60000"/>
                  <a:shade val="67500"/>
                  <a:satMod val="115000"/>
                  <a:alpha val="30000"/>
                </a:schemeClr>
              </a:gs>
              <a:gs pos="100000">
                <a:schemeClr val="accent1">
                  <a:lumMod val="40000"/>
                  <a:lumOff val="60000"/>
                  <a:shade val="100000"/>
                  <a:satMod val="115000"/>
                  <a:alpha val="9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endParaRPr lang="ko-KR" altLang="en-US" sz="1500" dirty="0">
              <a:solidFill>
                <a:schemeClr val="tx1"/>
              </a:solidFill>
            </a:endParaRPr>
          </a:p>
        </p:txBody>
      </p:sp>
      <p:sp>
        <p:nvSpPr>
          <p:cNvPr id="80" name="직사각형 79"/>
          <p:cNvSpPr/>
          <p:nvPr/>
        </p:nvSpPr>
        <p:spPr>
          <a:xfrm>
            <a:off x="470184" y="6057923"/>
            <a:ext cx="3600400" cy="3231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latinLnBrk="1" hangingPunct="1">
              <a:defRPr/>
            </a:pPr>
            <a:r>
              <a:rPr lang="ko-KR" altLang="en-US" sz="15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기구설계</a:t>
            </a:r>
            <a:r>
              <a:rPr lang="en-US" altLang="ko-KR" sz="15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 </a:t>
            </a:r>
            <a:r>
              <a:rPr lang="ko-KR" altLang="en-US" sz="15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a typeface="HY헤드라인M" pitchFamily="18" charset="-127"/>
              </a:rPr>
              <a:t>안전모 지급</a:t>
            </a:r>
            <a:endParaRPr lang="ko-KR" altLang="en-US" sz="15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a typeface="HY헤드라인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11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32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안전보건뉴스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 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EVENT)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게시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1361861"/>
            <a:ext cx="7319632" cy="5724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목적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-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안전관리의 중요성을 재강조하고 임직원들의 안전관리 의식을 향상시켜 안전문화를 정착하기 위함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251520" y="1916832"/>
          <a:ext cx="8280920" cy="419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0460">
                  <a:extLst>
                    <a:ext uri="{9D8B030D-6E8A-4147-A177-3AD203B41FA5}">
                      <a16:colId xmlns:a16="http://schemas.microsoft.com/office/drawing/2014/main" val="1377139976"/>
                    </a:ext>
                  </a:extLst>
                </a:gridCol>
                <a:gridCol w="4140460">
                  <a:extLst>
                    <a:ext uri="{9D8B030D-6E8A-4147-A177-3AD203B41FA5}">
                      <a16:colId xmlns:a16="http://schemas.microsoft.com/office/drawing/2014/main" val="174370791"/>
                    </a:ext>
                  </a:extLst>
                </a:gridCol>
              </a:tblGrid>
              <a:tr h="20986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사업장 보호구 착용 기준 강화 운영 안내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중대재해처벌법 시행령 주요 내용 안내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온열질환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예방과 관리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사고사례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산업안전보건법 위반 사례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보호구 착용 매뉴얼 동영상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200" b="1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월호</a:t>
                      </a:r>
                      <a:endParaRPr lang="en-US" altLang="ko-KR" sz="1200" b="1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전기 취급 작업 안전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올바른 수공구 취급 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태풍</a:t>
                      </a:r>
                      <a:r>
                        <a:rPr lang="en-US" altLang="ko-KR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호우 등 여름철 자연재해 대비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b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독감 예방 관리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콘센트 파손 </a:t>
                      </a:r>
                      <a:r>
                        <a:rPr lang="ko-KR" altLang="en-US" sz="1200" b="0" baseline="0" dirty="0" err="1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충전부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접촉으로 감전</a:t>
                      </a:r>
                      <a:endParaRPr lang="en-US" altLang="ko-KR" sz="1200" b="0" baseline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200" b="0" baseline="0" dirty="0" smtClean="0">
                          <a:solidFill>
                            <a:schemeClr val="tx1"/>
                          </a:solidFill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전기안전사고 행동요령 동영상</a:t>
                      </a:r>
                      <a:endParaRPr lang="en-US" altLang="ko-KR" sz="1200" b="0" dirty="0" smtClean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857544"/>
                  </a:ext>
                </a:extLst>
              </a:tr>
              <a:tr h="2098610"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defRPr/>
                      </a:pPr>
                      <a:r>
                        <a:rPr lang="ko-KR" altLang="en-US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■ 안전보건뉴스 </a:t>
                      </a:r>
                      <a:r>
                        <a:rPr lang="en-US" altLang="ko-KR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8</a:t>
                      </a:r>
                      <a:r>
                        <a:rPr lang="ko-KR" altLang="en-US" sz="1200" b="1" dirty="0" smtClean="0">
                          <a:latin typeface="맑은 고딕" panose="020B0503020000020004" pitchFamily="50" charset="-127"/>
                          <a:ea typeface="+mn-ea"/>
                        </a:rPr>
                        <a:t>월호</a:t>
                      </a:r>
                      <a:endParaRPr lang="en-US" altLang="ko-KR" sz="1200" b="1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고용노동부 </a:t>
                      </a: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22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년 하반기 변경 정책 안내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baseline="0" dirty="0" smtClean="0">
                          <a:latin typeface="맑은 고딕" panose="020B0503020000020004" pitchFamily="50" charset="-127"/>
                          <a:ea typeface="+mn-ea"/>
                        </a:rPr>
                        <a:t>크레인 작업 안전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사업장 내 휴게시설 설치 의무화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원숭이두창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예방법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사고사례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  <a:p>
                      <a:pPr marL="171450" indent="-171450">
                        <a:lnSpc>
                          <a:spcPct val="130000"/>
                        </a:lnSpc>
                        <a:buFont typeface="Wingdings" panose="05000000000000000000" pitchFamily="2" charset="2"/>
                        <a:buChar char="ü"/>
                        <a:defRPr/>
                      </a:pPr>
                      <a:r>
                        <a:rPr lang="en-US" altLang="ko-KR" sz="1200" dirty="0" smtClean="0">
                          <a:latin typeface="맑은 고딕" panose="020B0503020000020004" pitchFamily="50" charset="-127"/>
                          <a:ea typeface="+mn-ea"/>
                        </a:rPr>
                        <a:t> 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지게차 운전 미숙 </a:t>
                      </a:r>
                      <a:r>
                        <a:rPr lang="ko-KR" altLang="en-US" sz="1200" dirty="0" err="1" smtClean="0">
                          <a:latin typeface="맑은 고딕" panose="020B0503020000020004" pitchFamily="50" charset="-127"/>
                          <a:ea typeface="+mn-ea"/>
                        </a:rPr>
                        <a:t>재해사례</a:t>
                      </a:r>
                      <a:r>
                        <a:rPr lang="ko-KR" altLang="en-US" sz="1200" dirty="0" smtClean="0">
                          <a:latin typeface="맑은 고딕" panose="020B0503020000020004" pitchFamily="50" charset="-127"/>
                          <a:ea typeface="+mn-ea"/>
                        </a:rPr>
                        <a:t> 동영상</a:t>
                      </a:r>
                      <a:endParaRPr lang="en-US" altLang="ko-KR" sz="1200" dirty="0" smtClean="0"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30000"/>
                        </a:lnSpc>
                      </a:pPr>
                      <a:endParaRPr lang="ko-KR" altLang="en-US" sz="1200" b="0" dirty="0">
                        <a:solidFill>
                          <a:schemeClr val="tx1"/>
                        </a:solidFill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310236"/>
                  </a:ext>
                </a:extLst>
              </a:tr>
            </a:tbl>
          </a:graphicData>
        </a:graphic>
      </p:graphicFrame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3789040"/>
            <a:ext cx="2880000" cy="19211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4373164"/>
            <a:ext cx="2880000" cy="19723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801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Ⅱ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보건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51520" y="908720"/>
            <a:ext cx="2880000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보건관리대행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(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건강상담</a:t>
            </a: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) 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361861"/>
            <a:ext cx="6728124" cy="85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4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4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목적</a:t>
            </a:r>
            <a:endParaRPr lang="en-US" altLang="ko-KR" sz="14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   1</a:t>
            </a:r>
            <a:r>
              <a:rPr lang="en-US" altLang="ko-KR" sz="1200" dirty="0">
                <a:latin typeface="맑은 고딕" panose="020B0503020000020004" pitchFamily="50" charset="-127"/>
              </a:rPr>
              <a:t>) </a:t>
            </a:r>
            <a:r>
              <a:rPr lang="ko-KR" altLang="en-US" sz="1200" dirty="0">
                <a:latin typeface="맑은 고딕" panose="020B0503020000020004" pitchFamily="50" charset="-127"/>
              </a:rPr>
              <a:t>당사 임직원의 원활한 건강상담을 통한 쾌적한 작업 환경 조성을 위함</a:t>
            </a: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>
                <a:latin typeface="맑은 고딕" panose="020B0503020000020004" pitchFamily="50" charset="-127"/>
              </a:rPr>
              <a:t>    </a:t>
            </a:r>
            <a:r>
              <a:rPr lang="en-US" altLang="ko-KR" sz="1200" dirty="0">
                <a:latin typeface="맑은 고딕" panose="020B0503020000020004" pitchFamily="50" charset="-127"/>
              </a:rPr>
              <a:t>2) </a:t>
            </a:r>
            <a:r>
              <a:rPr lang="ko-KR" altLang="en-US" sz="1200" dirty="0">
                <a:latin typeface="맑은 고딕" panose="020B0503020000020004" pitchFamily="50" charset="-127"/>
              </a:rPr>
              <a:t>정기적인 건강상담을 통하여 개인의 건강 상태를 확인하고 질병 조기발견 및 예방을 위함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467544" y="2307279"/>
            <a:ext cx="3608792" cy="3960000"/>
            <a:chOff x="1971958" y="-1611560"/>
            <a:chExt cx="3608792" cy="8268266"/>
          </a:xfrm>
        </p:grpSpPr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1958" y="-1611560"/>
              <a:ext cx="3600000" cy="4488765"/>
            </a:xfrm>
            <a:prstGeom prst="rect">
              <a:avLst/>
            </a:prstGeom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0750" y="2877205"/>
              <a:ext cx="3600000" cy="3779501"/>
            </a:xfrm>
            <a:prstGeom prst="rect">
              <a:avLst/>
            </a:prstGeom>
          </p:spPr>
        </p:pic>
      </p:grpSp>
      <p:grpSp>
        <p:nvGrpSpPr>
          <p:cNvPr id="19" name="그룹 18"/>
          <p:cNvGrpSpPr/>
          <p:nvPr/>
        </p:nvGrpSpPr>
        <p:grpSpPr>
          <a:xfrm>
            <a:off x="2731400" y="2307279"/>
            <a:ext cx="3600000" cy="3960000"/>
            <a:chOff x="2843808" y="-312970"/>
            <a:chExt cx="3600000" cy="6345146"/>
          </a:xfrm>
        </p:grpSpPr>
        <p:pic>
          <p:nvPicPr>
            <p:cNvPr id="17" name="그림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3808" y="-312970"/>
              <a:ext cx="3600000" cy="3870376"/>
            </a:xfrm>
            <a:prstGeom prst="rect">
              <a:avLst/>
            </a:prstGeom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43808" y="3563748"/>
              <a:ext cx="3600000" cy="2468428"/>
            </a:xfrm>
            <a:prstGeom prst="rect">
              <a:avLst/>
            </a:prstGeom>
          </p:spPr>
        </p:pic>
      </p:grpSp>
      <p:grpSp>
        <p:nvGrpSpPr>
          <p:cNvPr id="23" name="그룹 22"/>
          <p:cNvGrpSpPr/>
          <p:nvPr/>
        </p:nvGrpSpPr>
        <p:grpSpPr>
          <a:xfrm>
            <a:off x="5004048" y="2307279"/>
            <a:ext cx="3600000" cy="3960000"/>
            <a:chOff x="902481" y="-1755576"/>
            <a:chExt cx="3600000" cy="6016837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2481" y="-1755576"/>
              <a:ext cx="3600000" cy="3565242"/>
            </a:xfrm>
            <a:prstGeom prst="rect">
              <a:avLst/>
            </a:prstGeom>
          </p:spPr>
        </p:pic>
        <p:pic>
          <p:nvPicPr>
            <p:cNvPr id="21" name="그림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2481" y="1809666"/>
              <a:ext cx="3600000" cy="2451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940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757388"/>
              </p:ext>
            </p:extLst>
          </p:nvPr>
        </p:nvGraphicFramePr>
        <p:xfrm>
          <a:off x="295087" y="1412776"/>
          <a:ext cx="8633236" cy="724864"/>
        </p:xfrm>
        <a:graphic>
          <a:graphicData uri="http://schemas.openxmlformats.org/drawingml/2006/table">
            <a:tbl>
              <a:tblPr/>
              <a:tblGrid>
                <a:gridCol w="351796">
                  <a:extLst>
                    <a:ext uri="{9D8B030D-6E8A-4147-A177-3AD203B41FA5}">
                      <a16:colId xmlns:a16="http://schemas.microsoft.com/office/drawing/2014/main" val="90693495"/>
                    </a:ext>
                  </a:extLst>
                </a:gridCol>
                <a:gridCol w="1980901">
                  <a:extLst>
                    <a:ext uri="{9D8B030D-6E8A-4147-A177-3AD203B41FA5}">
                      <a16:colId xmlns:a16="http://schemas.microsoft.com/office/drawing/2014/main" val="3192284724"/>
                    </a:ext>
                  </a:extLst>
                </a:gridCol>
                <a:gridCol w="4968553">
                  <a:extLst>
                    <a:ext uri="{9D8B030D-6E8A-4147-A177-3AD203B41FA5}">
                      <a16:colId xmlns:a16="http://schemas.microsoft.com/office/drawing/2014/main" val="1547008134"/>
                    </a:ext>
                  </a:extLst>
                </a:gridCol>
                <a:gridCol w="1331986">
                  <a:extLst>
                    <a:ext uri="{9D8B030D-6E8A-4147-A177-3AD203B41FA5}">
                      <a16:colId xmlns:a16="http://schemas.microsoft.com/office/drawing/2014/main" val="2819488610"/>
                    </a:ext>
                  </a:extLst>
                </a:gridCol>
              </a:tblGrid>
              <a:tr h="238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연번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세부 내용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시행일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8859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안전보건경영방침 개정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안전보건경영시스템</a:t>
                      </a:r>
                      <a:r>
                        <a:rPr lang="en-US" altLang="ko-KR" sz="1000" dirty="0" smtClean="0"/>
                        <a:t>(ISO</a:t>
                      </a:r>
                      <a:r>
                        <a:rPr lang="en-US" altLang="ko-KR" sz="1000" baseline="0" dirty="0" smtClean="0"/>
                        <a:t> 45001) </a:t>
                      </a:r>
                      <a:r>
                        <a:rPr lang="ko-KR" altLang="en-US" sz="1000" baseline="0" dirty="0" smtClean="0"/>
                        <a:t>요구조건에 부합하기 위해 안전보건경영방침 개정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</a:t>
                      </a:r>
                      <a:r>
                        <a:rPr lang="ko-KR" altLang="en-US" sz="1000" dirty="0" smtClean="0"/>
                        <a:t>월 진행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08125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51520" y="2301602"/>
            <a:ext cx="6003567" cy="15327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ISO 45001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요구조건 </a:t>
            </a:r>
            <a:endParaRPr lang="en-US" altLang="ko-KR" sz="1200" b="1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1)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작업장을 안전하고 쾌적한 작업환경 조성을 위한 의지 표명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2)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작업장의 위험요인 제거 및 위험성을 감소하기 위한 의지 표명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3)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안전보건경영시스템의 지속적 개선을 위한 의지 표명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4)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법적 요구사항 및 그 밖의 요구사항 준수 의지 표명 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1200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  5)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대표이사는 안전보건 경영철학과 조직구성원의 참여 및 협의에 대한 의지 표명 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505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Ⅲ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안건 사항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51520" y="908720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22</a:t>
            </a:r>
            <a:r>
              <a:rPr lang="ko-KR" altLang="en-US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3</a:t>
            </a:r>
            <a:r>
              <a:rPr lang="ko-KR" altLang="en-US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심의</a:t>
            </a:r>
            <a:r>
              <a:rPr lang="en-US" altLang="ko-KR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/</a:t>
            </a:r>
            <a:r>
              <a:rPr lang="ko-KR" altLang="en-US" sz="12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안건 사항</a:t>
            </a:r>
            <a:endParaRPr kumimoji="0" lang="ko-KR" altLang="en-US" sz="12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5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836712"/>
            <a:ext cx="2303836" cy="3323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안전보건경영방침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변경 전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48563"/>
            <a:ext cx="3880915" cy="52062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0032" y="836712"/>
            <a:ext cx="2303836" cy="3059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ko-KR" altLang="en-US" sz="1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■ 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안전보건경영방침 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변경 후</a:t>
            </a:r>
            <a:r>
              <a:rPr lang="en-US" altLang="ko-KR" sz="1200" b="1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en-US" altLang="ko-KR" sz="120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1169112"/>
            <a:ext cx="4032448" cy="51402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505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Ⅲ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안건 사항</a:t>
            </a:r>
          </a:p>
        </p:txBody>
      </p:sp>
    </p:spTree>
    <p:extLst>
      <p:ext uri="{BB962C8B-B14F-4D97-AF65-F5344CB8AC3E}">
        <p14:creationId xmlns:p14="http://schemas.microsoft.com/office/powerpoint/2010/main" val="111244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323528" y="1988840"/>
            <a:ext cx="8712646" cy="3647152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교육대상</a:t>
            </a: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 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•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관리감독자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 및 </a:t>
            </a:r>
            <a:r>
              <a:rPr lang="ko-KR" altLang="en-US" sz="1200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환경안전팀</a:t>
            </a:r>
            <a:r>
              <a:rPr lang="en-US" altLang="ko-KR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보안요원 등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 smtClean="0">
                <a:latin typeface="맑은 고딕" panose="020B0503020000020004" pitchFamily="50" charset="-127"/>
              </a:rPr>
              <a:t>     •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각 사업장 별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39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명 시행 예정</a:t>
            </a:r>
            <a:endParaRPr lang="en-US" altLang="ko-KR" sz="1200" dirty="0" smtClean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b="1" dirty="0" smtClean="0">
              <a:latin typeface="+mn-ea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</a:t>
            </a:r>
            <a:r>
              <a:rPr lang="ko-KR" altLang="en-US" sz="1400" b="1" dirty="0" err="1" smtClean="0">
                <a:solidFill>
                  <a:prstClr val="black"/>
                </a:solidFill>
                <a:latin typeface="맑은 고딕" panose="020B0503020000020004" pitchFamily="50" charset="-127"/>
              </a:rPr>
              <a:t>교육일시</a:t>
            </a: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및 장소</a:t>
            </a: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4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en-US" altLang="ko-KR" sz="8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 </a:t>
            </a: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주관 </a:t>
            </a:r>
            <a:r>
              <a:rPr lang="en-US" altLang="ko-KR" sz="1400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: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한국 응급처치 교육원</a:t>
            </a:r>
            <a:endParaRPr lang="en-US" altLang="ko-KR" sz="1200" dirty="0" smtClean="0"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endParaRPr lang="en-US" altLang="ko-KR" sz="1200" b="1" dirty="0" smtClean="0">
              <a:solidFill>
                <a:prstClr val="black"/>
              </a:solidFill>
              <a:latin typeface="맑은 고딕" panose="020B0503020000020004" pitchFamily="50" charset="-127"/>
            </a:endParaRPr>
          </a:p>
          <a:p>
            <a:pPr lvl="0">
              <a:lnSpc>
                <a:spcPct val="150000"/>
              </a:lnSpc>
              <a:defRPr/>
            </a:pPr>
            <a:r>
              <a:rPr lang="ko-KR" altLang="en-US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■ 교육 내용 </a:t>
            </a:r>
            <a:r>
              <a:rPr lang="en-US" altLang="ko-KR" sz="1400" b="1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: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 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CPR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이론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실습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,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인공호흡 이론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실습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, AED 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이론</a:t>
            </a:r>
            <a:r>
              <a:rPr lang="en-US" altLang="ko-KR" sz="1200" dirty="0" smtClean="0">
                <a:latin typeface="맑은 고딕" panose="020B0503020000020004" pitchFamily="50" charset="-127"/>
              </a:rPr>
              <a:t>/</a:t>
            </a:r>
            <a:r>
              <a:rPr lang="ko-KR" altLang="en-US" sz="1200" dirty="0" smtClean="0">
                <a:latin typeface="맑은 고딕" panose="020B0503020000020004" pitchFamily="50" charset="-127"/>
              </a:rPr>
              <a:t>실습</a:t>
            </a:r>
            <a:endParaRPr lang="en-US" altLang="ko-KR" sz="1200" dirty="0">
              <a:solidFill>
                <a:prstClr val="black"/>
              </a:solidFill>
              <a:latin typeface="맑은 고딕" panose="020B0503020000020004" pitchFamily="50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/>
        </p:nvGraphicFramePr>
        <p:xfrm>
          <a:off x="683568" y="3673916"/>
          <a:ext cx="6096000" cy="74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936104">
                  <a:extLst>
                    <a:ext uri="{9D8B030D-6E8A-4147-A177-3AD203B41FA5}">
                      <a16:colId xmlns:a16="http://schemas.microsoft.com/office/drawing/2014/main" val="1700806397"/>
                    </a:ext>
                  </a:extLst>
                </a:gridCol>
                <a:gridCol w="5159896">
                  <a:extLst>
                    <a:ext uri="{9D8B030D-6E8A-4147-A177-3AD203B41FA5}">
                      <a16:colId xmlns:a16="http://schemas.microsoft.com/office/drawing/2014/main" val="2757127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화성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월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일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목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 14:30 ~ 16:30 (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</a:rPr>
                        <a:t>장미홀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883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b="1" dirty="0" smtClean="0">
                          <a:solidFill>
                            <a:schemeClr val="tx1"/>
                          </a:solidFill>
                        </a:rPr>
                        <a:t>아산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년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10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월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일 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화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 14:30 ~ 16:30 (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</a:rPr>
                        <a:t>어울림동</a:t>
                      </a:r>
                      <a:r>
                        <a:rPr lang="ko-KR" altLang="en-US" sz="11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ko-KR" altLang="en-US" sz="1100" b="0" dirty="0" err="1" smtClean="0">
                          <a:solidFill>
                            <a:schemeClr val="tx1"/>
                          </a:solidFill>
                        </a:rPr>
                        <a:t>대교육장</a:t>
                      </a:r>
                      <a:r>
                        <a:rPr lang="en-US" altLang="ko-KR" sz="1100" b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ko-KR" altLang="en-US" sz="11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2982581"/>
                  </a:ext>
                </a:extLst>
              </a:tr>
            </a:tbl>
          </a:graphicData>
        </a:graphic>
      </p:graphicFrame>
      <p:sp>
        <p:nvSpPr>
          <p:cNvPr id="9" name="직사각형 8"/>
          <p:cNvSpPr/>
          <p:nvPr/>
        </p:nvSpPr>
        <p:spPr>
          <a:xfrm>
            <a:off x="683568" y="4032901"/>
            <a:ext cx="6096000" cy="38066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/>
          </p:nvPr>
        </p:nvGraphicFramePr>
        <p:xfrm>
          <a:off x="179512" y="935107"/>
          <a:ext cx="8633236" cy="724864"/>
        </p:xfrm>
        <a:graphic>
          <a:graphicData uri="http://schemas.openxmlformats.org/drawingml/2006/table">
            <a:tbl>
              <a:tblPr/>
              <a:tblGrid>
                <a:gridCol w="351796">
                  <a:extLst>
                    <a:ext uri="{9D8B030D-6E8A-4147-A177-3AD203B41FA5}">
                      <a16:colId xmlns:a16="http://schemas.microsoft.com/office/drawing/2014/main" val="90693495"/>
                    </a:ext>
                  </a:extLst>
                </a:gridCol>
                <a:gridCol w="1336142">
                  <a:extLst>
                    <a:ext uri="{9D8B030D-6E8A-4147-A177-3AD203B41FA5}">
                      <a16:colId xmlns:a16="http://schemas.microsoft.com/office/drawing/2014/main" val="3192284724"/>
                    </a:ext>
                  </a:extLst>
                </a:gridCol>
                <a:gridCol w="5760640">
                  <a:extLst>
                    <a:ext uri="{9D8B030D-6E8A-4147-A177-3AD203B41FA5}">
                      <a16:colId xmlns:a16="http://schemas.microsoft.com/office/drawing/2014/main" val="1547008134"/>
                    </a:ext>
                  </a:extLst>
                </a:gridCol>
                <a:gridCol w="1184658">
                  <a:extLst>
                    <a:ext uri="{9D8B030D-6E8A-4147-A177-3AD203B41FA5}">
                      <a16:colId xmlns:a16="http://schemas.microsoft.com/office/drawing/2014/main" val="2819488610"/>
                    </a:ext>
                  </a:extLst>
                </a:gridCol>
              </a:tblGrid>
              <a:tr h="238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연번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세부 내용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시행예정일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8859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심폐소생술 교육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>
                          <a:latin typeface="+mn-ea"/>
                        </a:rPr>
                        <a:t>관리감독자의 안전의식 향상 및 사내 </a:t>
                      </a:r>
                      <a:r>
                        <a:rPr lang="en-US" altLang="ko-KR" sz="1000" dirty="0" smtClean="0">
                          <a:latin typeface="+mn-ea"/>
                        </a:rPr>
                        <a:t>EMT(Emergency Medical Technician) </a:t>
                      </a:r>
                      <a:r>
                        <a:rPr lang="ko-KR" altLang="en-US" sz="1000" dirty="0" smtClean="0">
                          <a:latin typeface="+mn-ea"/>
                        </a:rPr>
                        <a:t>대원 양성</a:t>
                      </a:r>
                      <a:r>
                        <a:rPr lang="en-US" altLang="ko-KR" sz="1000" dirty="0" smtClean="0">
                          <a:latin typeface="+mn-ea"/>
                        </a:rPr>
                        <a:t>/</a:t>
                      </a:r>
                      <a:r>
                        <a:rPr lang="ko-KR" altLang="en-US" sz="1000" dirty="0" smtClean="0">
                          <a:latin typeface="+mn-ea"/>
                        </a:rPr>
                        <a:t>운영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/>
                        <a:t>ᆞ</a:t>
                      </a:r>
                      <a:r>
                        <a:rPr lang="ko-KR" altLang="en-US" sz="1000" dirty="0" smtClean="0">
                          <a:latin typeface="+mn-ea"/>
                        </a:rPr>
                        <a:t>현장이나 일상생활에서 발생할 수 있는 응급상황 시를 대비하여 신속하고 정확한 대응능력 향상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</a:t>
                      </a:r>
                      <a:r>
                        <a:rPr lang="ko-KR" altLang="en-US" sz="1000" dirty="0" smtClean="0"/>
                        <a:t>월 중순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08125"/>
                  </a:ext>
                </a:extLst>
              </a:tr>
            </a:tbl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5056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Ⅲ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심의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/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안건 사항</a:t>
            </a:r>
          </a:p>
        </p:txBody>
      </p:sp>
    </p:spTree>
    <p:extLst>
      <p:ext uri="{BB962C8B-B14F-4D97-AF65-F5344CB8AC3E}">
        <p14:creationId xmlns:p14="http://schemas.microsoft.com/office/powerpoint/2010/main" val="31085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14045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Ⅳ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업무계획</a:t>
            </a:r>
          </a:p>
        </p:txBody>
      </p:sp>
      <p:sp>
        <p:nvSpPr>
          <p:cNvPr id="14" name="모서리가 둥근 직사각형 13"/>
          <p:cNvSpPr/>
          <p:nvPr/>
        </p:nvSpPr>
        <p:spPr>
          <a:xfrm>
            <a:off x="271840" y="3877640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건의 사항 </a:t>
            </a: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/ </a:t>
            </a: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기타 의견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55891" y="5183022"/>
            <a:ext cx="2448272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강평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43808" y="3861048"/>
            <a:ext cx="608451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모서리가 둥근 직사각형 16"/>
          <p:cNvSpPr/>
          <p:nvPr/>
        </p:nvSpPr>
        <p:spPr>
          <a:xfrm>
            <a:off x="2843808" y="5157192"/>
            <a:ext cx="6084514" cy="9361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모서리가 둥근 직사각형 17"/>
          <p:cNvSpPr/>
          <p:nvPr/>
        </p:nvSpPr>
        <p:spPr>
          <a:xfrm>
            <a:off x="251520" y="908720"/>
            <a:ext cx="2952328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22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4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안전보건 업무 계획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8806089"/>
              </p:ext>
            </p:extLst>
          </p:nvPr>
        </p:nvGraphicFramePr>
        <p:xfrm>
          <a:off x="295087" y="1412776"/>
          <a:ext cx="8633236" cy="2184631"/>
        </p:xfrm>
        <a:graphic>
          <a:graphicData uri="http://schemas.openxmlformats.org/drawingml/2006/table">
            <a:tbl>
              <a:tblPr/>
              <a:tblGrid>
                <a:gridCol w="351796">
                  <a:extLst>
                    <a:ext uri="{9D8B030D-6E8A-4147-A177-3AD203B41FA5}">
                      <a16:colId xmlns:a16="http://schemas.microsoft.com/office/drawing/2014/main" val="90693495"/>
                    </a:ext>
                  </a:extLst>
                </a:gridCol>
                <a:gridCol w="1980901">
                  <a:extLst>
                    <a:ext uri="{9D8B030D-6E8A-4147-A177-3AD203B41FA5}">
                      <a16:colId xmlns:a16="http://schemas.microsoft.com/office/drawing/2014/main" val="3192284724"/>
                    </a:ext>
                  </a:extLst>
                </a:gridCol>
                <a:gridCol w="4968553">
                  <a:extLst>
                    <a:ext uri="{9D8B030D-6E8A-4147-A177-3AD203B41FA5}">
                      <a16:colId xmlns:a16="http://schemas.microsoft.com/office/drawing/2014/main" val="1547008134"/>
                    </a:ext>
                  </a:extLst>
                </a:gridCol>
                <a:gridCol w="1331986">
                  <a:extLst>
                    <a:ext uri="{9D8B030D-6E8A-4147-A177-3AD203B41FA5}">
                      <a16:colId xmlns:a16="http://schemas.microsoft.com/office/drawing/2014/main" val="2819488610"/>
                    </a:ext>
                  </a:extLst>
                </a:gridCol>
              </a:tblGrid>
              <a:tr h="238275"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연번 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항목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bg1"/>
                          </a:solidFill>
                          <a:effectLst/>
                        </a:rPr>
                        <a:t>세부 내용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bg1"/>
                          </a:solidFill>
                          <a:effectLst/>
                        </a:rPr>
                        <a:t>시행예정일</a:t>
                      </a:r>
                      <a:endParaRPr lang="ko-KR" altLang="en-US" sz="1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788859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</a:rPr>
                        <a:t> EMT</a:t>
                      </a:r>
                      <a:r>
                        <a:rPr lang="en-US" altLang="ko-KR" sz="10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r>
                        <a:rPr lang="ko-KR" altLang="en-US" sz="1000" b="1" baseline="0" dirty="0" smtClean="0">
                          <a:solidFill>
                            <a:srgbClr val="0000FF"/>
                          </a:solidFill>
                        </a:rPr>
                        <a:t>대원 양성교육 실시</a:t>
                      </a:r>
                      <a:endParaRPr lang="en-US" altLang="ko-KR" sz="1000" b="1" baseline="0" dirty="0" smtClean="0">
                        <a:solidFill>
                          <a:srgbClr val="0000FF"/>
                        </a:solidFill>
                      </a:endParaRPr>
                    </a:p>
                    <a:p>
                      <a:pPr algn="ctr"/>
                      <a:r>
                        <a:rPr lang="en-US" altLang="ko-KR" sz="1000" baseline="0" dirty="0" smtClean="0"/>
                        <a:t>(Emergency Medical Technician)</a:t>
                      </a:r>
                      <a:r>
                        <a:rPr lang="ko-KR" altLang="en-US" sz="1000" baseline="0" dirty="0" smtClean="0"/>
                        <a:t> 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외부강사 초빙을 통한 </a:t>
                      </a:r>
                      <a:r>
                        <a:rPr lang="en-US" altLang="ko-KR" sz="1000" dirty="0" smtClean="0"/>
                        <a:t>EMT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교육 진행 및 수료증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자격증</a:t>
                      </a:r>
                      <a:r>
                        <a:rPr lang="en-US" altLang="ko-KR" sz="1000" baseline="0" dirty="0" smtClean="0"/>
                        <a:t>) </a:t>
                      </a:r>
                      <a:r>
                        <a:rPr lang="ko-KR" altLang="en-US" sz="1000" baseline="0" dirty="0" smtClean="0"/>
                        <a:t>발부 </a:t>
                      </a:r>
                      <a:endParaRPr lang="en-US" altLang="ko-KR" sz="1000" baseline="0" dirty="0" smtClean="0"/>
                    </a:p>
                    <a:p>
                      <a:r>
                        <a:rPr lang="en-US" altLang="ko-KR" sz="1000" baseline="0" dirty="0" smtClean="0"/>
                        <a:t>    [</a:t>
                      </a:r>
                      <a:r>
                        <a:rPr lang="ko-KR" altLang="en-US" sz="1000" baseline="0" dirty="0" smtClean="0"/>
                        <a:t>한국응급처치교육원</a:t>
                      </a:r>
                      <a:r>
                        <a:rPr lang="en-US" altLang="ko-KR" sz="1000" baseline="0" dirty="0" smtClean="0"/>
                        <a:t>, </a:t>
                      </a:r>
                      <a:r>
                        <a:rPr lang="ko-KR" altLang="en-US" sz="1000" baseline="0" dirty="0" smtClean="0"/>
                        <a:t>대한적십자사 등</a:t>
                      </a:r>
                      <a:r>
                        <a:rPr lang="en-US" altLang="ko-KR" sz="1000" baseline="0" dirty="0" smtClean="0"/>
                        <a:t>]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0" baseline="0" dirty="0" smtClean="0"/>
                        <a:t>10</a:t>
                      </a:r>
                      <a:r>
                        <a:rPr lang="ko-KR" altLang="en-US" sz="1000" b="0" baseline="0" dirty="0" smtClean="0"/>
                        <a:t>월 </a:t>
                      </a:r>
                      <a:r>
                        <a:rPr lang="en-US" altLang="ko-KR" sz="1000" b="0" baseline="0" dirty="0" smtClean="0"/>
                        <a:t>18</a:t>
                      </a:r>
                      <a:r>
                        <a:rPr lang="ko-KR" altLang="en-US" sz="1000" b="0" baseline="0" dirty="0" smtClean="0"/>
                        <a:t>일 진행 예정</a:t>
                      </a:r>
                      <a:endParaRPr lang="en-US" altLang="ko-KR" sz="1000" b="0" baseline="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2408125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</a:rPr>
                        <a:t>  </a:t>
                      </a:r>
                      <a:r>
                        <a:rPr lang="ko-KR" altLang="en-US" sz="1000" b="1" dirty="0" err="1" smtClean="0">
                          <a:solidFill>
                            <a:srgbClr val="0000FF"/>
                          </a:solidFill>
                        </a:rPr>
                        <a:t>제어그룹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 특별교육 실시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제어 인력 대상 외부강사 초빙 특별안전보건교육 실시</a:t>
                      </a:r>
                      <a:r>
                        <a:rPr lang="en-US" altLang="ko-KR" sz="1000" dirty="0" smtClean="0"/>
                        <a:t>(2Hr, 2</a:t>
                      </a:r>
                      <a:r>
                        <a:rPr lang="ko-KR" altLang="en-US" sz="1000" dirty="0" smtClean="0"/>
                        <a:t>회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</a:t>
                      </a:r>
                      <a:r>
                        <a:rPr lang="ko-KR" altLang="en-US" sz="1000" dirty="0" smtClean="0"/>
                        <a:t>월</a:t>
                      </a:r>
                      <a:r>
                        <a:rPr lang="en-US" altLang="ko-KR" sz="1000" dirty="0" smtClean="0"/>
                        <a:t>, 11</a:t>
                      </a:r>
                      <a:r>
                        <a:rPr lang="ko-KR" altLang="en-US" sz="1000" dirty="0" smtClean="0"/>
                        <a:t>월 진행 예정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56526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안전보건경영시스템</a:t>
                      </a:r>
                      <a:r>
                        <a:rPr lang="en-US" altLang="ko-KR" sz="1000" b="1" dirty="0" smtClean="0">
                          <a:solidFill>
                            <a:srgbClr val="0000FF"/>
                          </a:solidFill>
                        </a:rPr>
                        <a:t>(ISO</a:t>
                      </a:r>
                      <a:r>
                        <a:rPr lang="en-US" altLang="ko-KR" sz="1000" b="1" baseline="0" dirty="0" smtClean="0">
                          <a:solidFill>
                            <a:srgbClr val="0000FF"/>
                          </a:solidFill>
                        </a:rPr>
                        <a:t> 45001)</a:t>
                      </a:r>
                    </a:p>
                    <a:p>
                      <a:pPr algn="ctr"/>
                      <a:r>
                        <a:rPr lang="ko-KR" altLang="en-US" sz="1000" b="1" baseline="0" dirty="0" smtClean="0">
                          <a:solidFill>
                            <a:srgbClr val="0000FF"/>
                          </a:solidFill>
                        </a:rPr>
                        <a:t>인증 추진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안전보건경영시스템</a:t>
                      </a:r>
                      <a:r>
                        <a:rPr lang="en-US" altLang="ko-KR" sz="1000" baseline="0" dirty="0" smtClean="0"/>
                        <a:t> </a:t>
                      </a:r>
                      <a:r>
                        <a:rPr lang="ko-KR" altLang="en-US" sz="1000" baseline="0" dirty="0" smtClean="0"/>
                        <a:t>도입을 통한 </a:t>
                      </a:r>
                      <a:r>
                        <a:rPr lang="ko-KR" altLang="en-US" sz="1000" baseline="0" dirty="0" err="1" smtClean="0"/>
                        <a:t>중처법</a:t>
                      </a:r>
                      <a:r>
                        <a:rPr lang="ko-KR" altLang="en-US" sz="1000" baseline="0" dirty="0" smtClean="0"/>
                        <a:t> 대응체계 구축 및 선진 안전보건경영시스</a:t>
                      </a:r>
                      <a:r>
                        <a:rPr lang="en-US" altLang="ko-KR" sz="1000" baseline="0" dirty="0" smtClean="0"/>
                        <a:t/>
                      </a:r>
                      <a:br>
                        <a:rPr lang="en-US" altLang="ko-KR" sz="1000" baseline="0" dirty="0" smtClean="0"/>
                      </a:br>
                      <a:r>
                        <a:rPr lang="en-US" altLang="ko-KR" sz="1000" baseline="0" dirty="0" smtClean="0"/>
                        <a:t>    </a:t>
                      </a:r>
                      <a:r>
                        <a:rPr lang="ko-KR" altLang="en-US" sz="1000" baseline="0" dirty="0" smtClean="0"/>
                        <a:t>템 도입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11</a:t>
                      </a:r>
                      <a:r>
                        <a:rPr lang="ko-KR" altLang="en-US" sz="1000" dirty="0" smtClean="0"/>
                        <a:t>월 인증획득 예정</a:t>
                      </a:r>
                      <a:endParaRPr lang="en-US" altLang="ko-KR" sz="1000" dirty="0" smtClean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50484"/>
                  </a:ext>
                </a:extLst>
              </a:tr>
              <a:tr h="486589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</a:t>
                      </a:r>
                      <a:r>
                        <a:rPr lang="ko-KR" altLang="en-US" sz="1000" b="1" dirty="0" smtClean="0">
                          <a:solidFill>
                            <a:srgbClr val="0000FF"/>
                          </a:solidFill>
                        </a:rPr>
                        <a:t>안전관리 전산화 시스템 도입</a:t>
                      </a:r>
                      <a:endParaRPr lang="ko-KR" altLang="en-US" sz="1000" b="1" dirty="0">
                        <a:solidFill>
                          <a:srgbClr val="0000FF"/>
                        </a:solidFill>
                      </a:endParaRPr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전산화 시스템 구축을 통한 체계적 관리</a:t>
                      </a:r>
                      <a:endParaRPr lang="en-US" altLang="ko-KR" sz="1000" dirty="0" smtClean="0"/>
                    </a:p>
                    <a:p>
                      <a:r>
                        <a:rPr lang="en-US" altLang="ko-KR" sz="1000" dirty="0" smtClean="0"/>
                        <a:t> ᆞ</a:t>
                      </a:r>
                      <a:r>
                        <a:rPr lang="ko-KR" altLang="en-US" sz="1000" dirty="0" smtClean="0"/>
                        <a:t>안전보건서류 전산화를 통한 </a:t>
                      </a:r>
                      <a:r>
                        <a:rPr lang="ko-KR" altLang="en-US" sz="1000" dirty="0" err="1" smtClean="0"/>
                        <a:t>중처법</a:t>
                      </a:r>
                      <a:r>
                        <a:rPr lang="ko-KR" altLang="en-US" sz="1000" dirty="0" smtClean="0"/>
                        <a:t> 대응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22</a:t>
                      </a:r>
                      <a:r>
                        <a:rPr lang="ko-KR" altLang="en-US" sz="1000" dirty="0" smtClean="0"/>
                        <a:t>년 </a:t>
                      </a:r>
                      <a:r>
                        <a:rPr lang="en-US" altLang="ko-KR" sz="1000" dirty="0" smtClean="0"/>
                        <a:t>11</a:t>
                      </a:r>
                      <a:r>
                        <a:rPr lang="ko-KR" altLang="en-US" sz="1000" dirty="0" smtClean="0"/>
                        <a:t>월 시스템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smtClean="0"/>
                        <a:t>구축 목표</a:t>
                      </a:r>
                      <a:endParaRPr lang="ko-KR" altLang="en-US" sz="1000" dirty="0"/>
                    </a:p>
                  </a:txBody>
                  <a:tcPr marL="0" marR="0" marT="38100" marB="38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4346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959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1536026"/>
              </p:ext>
            </p:extLst>
          </p:nvPr>
        </p:nvGraphicFramePr>
        <p:xfrm>
          <a:off x="539552" y="2924944"/>
          <a:ext cx="8064897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7">
                  <a:extLst>
                    <a:ext uri="{9D8B030D-6E8A-4147-A177-3AD203B41FA5}">
                      <a16:colId xmlns:a16="http://schemas.microsoft.com/office/drawing/2014/main" val="3104267136"/>
                    </a:ext>
                  </a:extLst>
                </a:gridCol>
              </a:tblGrid>
              <a:tr h="53873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4000" baseline="0" dirty="0" smtClean="0">
                          <a:solidFill>
                            <a:schemeClr val="tx1"/>
                          </a:solidFill>
                        </a:rPr>
                        <a:t>감사합니다</a:t>
                      </a:r>
                      <a:r>
                        <a:rPr lang="en-US" altLang="ko-KR" sz="4000" baseline="0" dirty="0" smtClean="0">
                          <a:solidFill>
                            <a:schemeClr val="tx1"/>
                          </a:solidFill>
                        </a:rPr>
                        <a:t>.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9889348"/>
                  </a:ext>
                </a:extLst>
              </a:tr>
            </a:tbl>
          </a:graphicData>
        </a:graphic>
      </p:graphicFrame>
      <p:sp>
        <p:nvSpPr>
          <p:cNvPr id="4" name="직사각형 1"/>
          <p:cNvSpPr>
            <a:spLocks noChangeArrowheads="1"/>
          </p:cNvSpPr>
          <p:nvPr/>
        </p:nvSpPr>
        <p:spPr bwMode="auto">
          <a:xfrm>
            <a:off x="4139952" y="6517243"/>
            <a:ext cx="764622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latinLnBrk="0">
              <a:spcAft>
                <a:spcPct val="40000"/>
              </a:spcAft>
            </a:pPr>
            <a:endParaRPr lang="en-US" altLang="ko-KR" sz="1400" dirty="0">
              <a:latin typeface="HY견고딕" panose="02030600000101010101" pitchFamily="18" charset="-127"/>
              <a:ea typeface="HY견고딕" panose="02030600000101010101" pitchFamily="18" charset="-127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83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1340768"/>
            <a:ext cx="8712646" cy="96949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시행근거</a:t>
            </a:r>
            <a:endParaRPr lang="en-US" altLang="ko-KR" sz="1400" b="1" dirty="0" smtClean="0">
              <a:latin typeface="+mn-ea"/>
            </a:endParaRP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29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근로자에 대한 안전보건교육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 eaLnBrk="1" latinLnBrk="1" hangingPunct="1"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2) </a:t>
            </a:r>
            <a:r>
              <a:rPr lang="ko-KR" altLang="en-US" sz="1200" dirty="0" smtClean="0">
                <a:latin typeface="+mn-ea"/>
              </a:rPr>
              <a:t>동법 시행규칙 제</a:t>
            </a:r>
            <a:r>
              <a:rPr lang="en-US" altLang="ko-KR" sz="1200" dirty="0" smtClean="0">
                <a:latin typeface="+mn-ea"/>
              </a:rPr>
              <a:t>26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교육시간 및 교육내용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및 시행규칙 별표</a:t>
            </a:r>
            <a:r>
              <a:rPr lang="en-US" altLang="ko-KR" sz="1200" dirty="0" smtClean="0">
                <a:latin typeface="+mn-ea"/>
              </a:rPr>
              <a:t>4</a:t>
            </a:r>
            <a:endParaRPr lang="en-US" altLang="ko-KR" sz="1200" dirty="0">
              <a:latin typeface="+mn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388593"/>
              </p:ext>
            </p:extLst>
          </p:nvPr>
        </p:nvGraphicFramePr>
        <p:xfrm>
          <a:off x="348901" y="2833464"/>
          <a:ext cx="8424933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731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686613">
                  <a:extLst>
                    <a:ext uri="{9D8B030D-6E8A-4147-A177-3AD203B41FA5}">
                      <a16:colId xmlns:a16="http://schemas.microsoft.com/office/drawing/2014/main" val="3382182276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606311198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465295670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572713102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3788673927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2731899178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2607310314"/>
                    </a:ext>
                  </a:extLst>
                </a:gridCol>
                <a:gridCol w="758621">
                  <a:extLst>
                    <a:ext uri="{9D8B030D-6E8A-4147-A177-3AD203B41FA5}">
                      <a16:colId xmlns:a16="http://schemas.microsoft.com/office/drawing/2014/main" val="2260883126"/>
                    </a:ext>
                  </a:extLst>
                </a:gridCol>
                <a:gridCol w="915808">
                  <a:extLst>
                    <a:ext uri="{9D8B030D-6E8A-4147-A177-3AD203B41FA5}">
                      <a16:colId xmlns:a16="http://schemas.microsoft.com/office/drawing/2014/main" val="47397562"/>
                    </a:ext>
                  </a:extLst>
                </a:gridCol>
                <a:gridCol w="601434">
                  <a:extLst>
                    <a:ext uri="{9D8B030D-6E8A-4147-A177-3AD203B41FA5}">
                      <a16:colId xmlns:a16="http://schemas.microsoft.com/office/drawing/2014/main" val="606649429"/>
                    </a:ext>
                  </a:extLst>
                </a:gridCol>
              </a:tblGrid>
              <a:tr h="185437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 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교육월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교육주제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대상자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이수자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미이수자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이수율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일시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강사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방법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9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  <a:endParaRPr kumimoji="0" lang="ko-KR" altLang="en-US" sz="9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45720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정기교육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화재의 종류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및 대처방법 外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665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295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370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599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267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332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66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28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38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1/11~1/22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관리감독자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물질안전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보건자료</a:t>
                      </a:r>
                      <a:r>
                        <a:rPr lang="ko-KR" altLang="en-US" sz="800" dirty="0" smtClean="0"/>
                        <a:t> 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外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665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294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371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598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271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327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67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23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44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2/11~2/22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관리감독자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0314654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근골격계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질환예방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外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309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170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139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301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169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132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8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7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97%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3/10~3/22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관리감독자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2Hr</a:t>
                      </a:r>
                      <a:endParaRPr lang="ko-KR" alt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30374014"/>
                  </a:ext>
                </a:extLst>
              </a:tr>
              <a:tr h="457200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800" dirty="0" err="1" smtClean="0"/>
                        <a:t>채용시교육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시행규칙 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제</a:t>
                      </a:r>
                      <a:r>
                        <a:rPr lang="en-US" altLang="ko-KR" sz="800" dirty="0" smtClean="0"/>
                        <a:t>26</a:t>
                      </a:r>
                      <a:r>
                        <a:rPr lang="ko-KR" altLang="en-US" sz="800" dirty="0" smtClean="0"/>
                        <a:t>조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교육내용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22</a:t>
                      </a:r>
                      <a:r>
                        <a:rPr lang="ko-KR" altLang="en-US" sz="800" dirty="0" smtClean="0"/>
                        <a:t>년 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en-US" altLang="ko-KR" sz="800" dirty="0" smtClean="0"/>
                        <a:t>1</a:t>
                      </a:r>
                      <a:r>
                        <a:rPr lang="ko-KR" altLang="en-US" sz="800" dirty="0" smtClean="0"/>
                        <a:t>월 </a:t>
                      </a:r>
                      <a:r>
                        <a:rPr lang="ko-KR" altLang="en-US" sz="800" dirty="0" err="1" smtClean="0"/>
                        <a:t>입사자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9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6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100%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1/27, 1/28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안전관리자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보건관리자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8Hr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시행규칙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제</a:t>
                      </a:r>
                      <a:r>
                        <a:rPr lang="en-US" altLang="ko-KR" sz="800" dirty="0" smtClean="0"/>
                        <a:t>26</a:t>
                      </a:r>
                      <a:r>
                        <a:rPr lang="ko-KR" altLang="en-US" sz="800" dirty="0" smtClean="0"/>
                        <a:t>조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교육내용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22</a:t>
                      </a:r>
                      <a:r>
                        <a:rPr lang="ko-KR" altLang="en-US" sz="800" dirty="0" smtClean="0"/>
                        <a:t>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월 </a:t>
                      </a:r>
                      <a:r>
                        <a:rPr lang="ko-KR" altLang="en-US" sz="800" dirty="0" err="1" smtClean="0"/>
                        <a:t>입사자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11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화성 </a:t>
                      </a:r>
                      <a:r>
                        <a:rPr lang="en-US" altLang="ko-KR" sz="800" dirty="0" smtClean="0"/>
                        <a:t>5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6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100%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2/9,</a:t>
                      </a:r>
                      <a:r>
                        <a:rPr lang="en-US" altLang="ko-KR" sz="800" baseline="0" dirty="0" smtClean="0"/>
                        <a:t> 2/23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안전관리자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보건관리자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8Hr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5951719"/>
                  </a:ext>
                </a:extLst>
              </a:tr>
              <a:tr h="457200"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시행규칙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제</a:t>
                      </a:r>
                      <a:r>
                        <a:rPr lang="en-US" altLang="ko-KR" sz="800" dirty="0" smtClean="0"/>
                        <a:t>26</a:t>
                      </a:r>
                      <a:r>
                        <a:rPr lang="ko-KR" altLang="en-US" sz="800" dirty="0" smtClean="0"/>
                        <a:t>조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교육내용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22</a:t>
                      </a:r>
                      <a:r>
                        <a:rPr lang="ko-KR" altLang="en-US" sz="800" dirty="0" smtClean="0"/>
                        <a:t>년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 </a:t>
                      </a:r>
                      <a:r>
                        <a:rPr lang="ko-KR" altLang="en-US" sz="800" dirty="0" err="1" smtClean="0"/>
                        <a:t>입사자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smtClean="0"/>
                        <a:t>아산 </a:t>
                      </a:r>
                      <a:r>
                        <a:rPr lang="en-US" altLang="ko-KR" sz="800" dirty="0" smtClean="0"/>
                        <a:t>2</a:t>
                      </a:r>
                      <a:r>
                        <a:rPr lang="ko-KR" altLang="en-US" sz="800" dirty="0" smtClean="0"/>
                        <a:t>명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100%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3/3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안전관리자</a:t>
                      </a:r>
                      <a:endParaRPr lang="en-US" altLang="ko-KR" sz="800" dirty="0" smtClean="0"/>
                    </a:p>
                    <a:p>
                      <a:pPr algn="ctr"/>
                      <a:r>
                        <a:rPr lang="ko-KR" altLang="en-US" sz="800" dirty="0" err="1" smtClean="0"/>
                        <a:t>보건관리자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강의식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8Hr</a:t>
                      </a:r>
                      <a:endParaRPr lang="ko-KR" alt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12884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관리감독자교육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r>
                        <a:rPr lang="en-US" altLang="ko-KR" sz="800" dirty="0" smtClean="0"/>
                        <a:t>~4</a:t>
                      </a:r>
                      <a:r>
                        <a:rPr lang="ko-KR" altLang="en-US" sz="800" dirty="0" smtClean="0"/>
                        <a:t>월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제조</a:t>
                      </a:r>
                      <a:r>
                        <a:rPr lang="en-US" altLang="ko-KR" sz="800" dirty="0" smtClean="0"/>
                        <a:t>,/</a:t>
                      </a:r>
                      <a:r>
                        <a:rPr lang="ko-KR" altLang="en-US" sz="800" dirty="0" smtClean="0"/>
                        <a:t>건설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39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39</a:t>
                      </a:r>
                      <a:r>
                        <a:rPr lang="ko-KR" altLang="en-US" sz="800" dirty="0" smtClean="0"/>
                        <a:t>명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-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100%</a:t>
                      </a:r>
                      <a:endParaRPr lang="ko-KR" altLang="en-US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 smtClean="0"/>
                        <a:t>3</a:t>
                      </a:r>
                      <a:r>
                        <a:rPr lang="ko-KR" altLang="en-US" sz="800" dirty="0" smtClean="0"/>
                        <a:t>월</a:t>
                      </a:r>
                      <a:r>
                        <a:rPr lang="en-US" altLang="ko-KR" sz="800" dirty="0" smtClean="0"/>
                        <a:t>~4</a:t>
                      </a:r>
                      <a:r>
                        <a:rPr lang="ko-KR" altLang="en-US" sz="800" dirty="0" smtClean="0"/>
                        <a:t>월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원격교육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800" dirty="0" smtClean="0"/>
                        <a:t>우편통신교육</a:t>
                      </a:r>
                      <a:endParaRPr lang="en-US" altLang="ko-KR" sz="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800" dirty="0" smtClean="0"/>
                        <a:t>16hr</a:t>
                      </a:r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7373877"/>
                  </a:ext>
                </a:extLst>
              </a:tr>
            </a:tbl>
          </a:graphicData>
        </a:graphic>
      </p:graphicFrame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220544" y="2401416"/>
            <a:ext cx="8712646" cy="373885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실시현황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 smtClean="0">
                <a:latin typeface="+mn-ea"/>
              </a:rPr>
              <a:t>1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  <a:r>
              <a:rPr lang="ko-KR" altLang="en-US" sz="1400" b="1" dirty="0" smtClean="0">
                <a:latin typeface="+mn-ea"/>
              </a:rPr>
              <a:t> </a:t>
            </a:r>
            <a:endParaRPr lang="en-US" altLang="ko-KR" sz="1400" b="1" dirty="0" smtClean="0">
              <a:latin typeface="+mn-ea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51520" y="908720"/>
            <a:ext cx="2376264" cy="360264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1400" b="1" kern="0" dirty="0" smtClean="0">
                <a:solidFill>
                  <a:prstClr val="white"/>
                </a:solidFill>
                <a:latin typeface="+mn-ea"/>
                <a:ea typeface="+mn-ea"/>
                <a:cs typeface="Arial" pitchFamily="34" charset="0"/>
              </a:rPr>
              <a:t>법정 안전보건교육 시행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ea typeface="+mn-ea"/>
              <a:cs typeface="Arial" pitchFamily="34" charset="0"/>
            </a:endParaRP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6522818" y="6165304"/>
            <a:ext cx="2304256" cy="293414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+mn-ea"/>
              </a:rPr>
              <a:t>* </a:t>
            </a:r>
            <a:r>
              <a:rPr lang="ko-KR" altLang="en-US" sz="1000" b="1" dirty="0" err="1" smtClean="0">
                <a:latin typeface="+mn-ea"/>
              </a:rPr>
              <a:t>전사기준</a:t>
            </a:r>
            <a:endParaRPr lang="en-US" altLang="ko-KR" sz="10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8933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실시현황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2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774571"/>
              </p:ext>
            </p:extLst>
          </p:nvPr>
        </p:nvGraphicFramePr>
        <p:xfrm>
          <a:off x="348901" y="1196752"/>
          <a:ext cx="8471571" cy="49685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731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38218227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6529567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727131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8867392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3189917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6088312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0755837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7397562"/>
                    </a:ext>
                  </a:extLst>
                </a:gridCol>
              </a:tblGrid>
              <a:tr h="629649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 육 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교육기간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대상자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미이수자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이수율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방법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비고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68910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정기교육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4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6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264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261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99%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6</a:t>
                      </a:r>
                      <a:r>
                        <a:rPr lang="en-US" altLang="ko-KR" sz="1000" baseline="0" dirty="0" smtClean="0"/>
                        <a:t>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미이수자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3</a:t>
                      </a:r>
                      <a:r>
                        <a:rPr lang="ko-KR" altLang="en-US" sz="1000" dirty="0" smtClean="0"/>
                        <a:t>명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smtClean="0"/>
                        <a:t>별도 교육실시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629649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채용시교육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4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5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err="1" smtClean="0"/>
                        <a:t>강의식교육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en-US" altLang="ko-KR" sz="1000" dirty="0" smtClean="0"/>
                        <a:t>[</a:t>
                      </a:r>
                      <a:r>
                        <a:rPr lang="ko-KR" altLang="en-US" sz="1000" dirty="0" smtClean="0"/>
                        <a:t>안전</a:t>
                      </a:r>
                      <a:r>
                        <a:rPr lang="en-US" altLang="ko-KR" sz="1000" dirty="0" smtClean="0"/>
                        <a:t>/</a:t>
                      </a:r>
                      <a:r>
                        <a:rPr lang="ko-KR" altLang="en-US" sz="1000" dirty="0" err="1" smtClean="0"/>
                        <a:t>보건관리자</a:t>
                      </a:r>
                      <a:r>
                        <a:rPr lang="en-US" altLang="ko-KR" sz="1000" dirty="0" smtClean="0"/>
                        <a:t>]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8Hr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</a:t>
                      </a:r>
                      <a:r>
                        <a:rPr lang="ko-KR" altLang="en-US" sz="1000" dirty="0" smtClean="0"/>
                        <a:t>분기 </a:t>
                      </a:r>
                      <a:r>
                        <a:rPr lang="ko-KR" altLang="en-US" sz="1000" dirty="0" err="1" smtClean="0"/>
                        <a:t>입사자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: 66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5</a:t>
                      </a:r>
                      <a:r>
                        <a:rPr lang="ko-KR" altLang="en-US" sz="1000" baseline="0" dirty="0" smtClean="0"/>
                        <a:t>월</a:t>
                      </a:r>
                      <a:r>
                        <a:rPr lang="ko-KR" altLang="en-US" sz="1000" baseline="0" dirty="0"/>
                        <a:t> </a:t>
                      </a:r>
                      <a:r>
                        <a:rPr lang="en-US" altLang="ko-KR" sz="1000" baseline="0" dirty="0" smtClean="0"/>
                        <a:t>~ 6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8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8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  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07019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6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7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54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 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14768"/>
                  </a:ext>
                </a:extLst>
              </a:tr>
              <a:tr h="669466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관리감독자교육</a:t>
                      </a:r>
                      <a:endParaRPr lang="en-US" altLang="ko-KR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4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5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27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27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 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우편통신교육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16Hr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누적 </a:t>
                      </a:r>
                      <a:r>
                        <a:rPr lang="en-US" altLang="ko-KR" sz="1000" dirty="0" smtClean="0"/>
                        <a:t>:</a:t>
                      </a:r>
                      <a:r>
                        <a:rPr lang="en-US" altLang="ko-KR" sz="1000" baseline="0" dirty="0" smtClean="0"/>
                        <a:t> 147</a:t>
                      </a:r>
                      <a:r>
                        <a:rPr lang="ko-KR" altLang="en-US" sz="1000" baseline="0" dirty="0" smtClean="0"/>
                        <a:t>명</a:t>
                      </a:r>
                      <a:endParaRPr lang="en-US" altLang="ko-KR" sz="1000" baseline="0" dirty="0" smtClean="0"/>
                    </a:p>
                    <a:p>
                      <a:pPr algn="ctr"/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전체 </a:t>
                      </a:r>
                      <a:r>
                        <a:rPr lang="en-US" altLang="ko-KR" sz="1000" baseline="0" dirty="0" smtClean="0"/>
                        <a:t>350</a:t>
                      </a:r>
                      <a:r>
                        <a:rPr lang="ko-KR" altLang="en-US" sz="1000" baseline="0" dirty="0" smtClean="0"/>
                        <a:t>명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2197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5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6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59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59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55944"/>
                  </a:ext>
                </a:extLst>
              </a:tr>
              <a:tr h="587672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6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7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21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21</a:t>
                      </a:r>
                      <a:r>
                        <a:rPr lang="ko-KR" altLang="en-US" sz="1000" dirty="0" smtClean="0"/>
                        <a:t>명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 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51759"/>
                  </a:ext>
                </a:extLst>
              </a:tr>
            </a:tbl>
          </a:graphicData>
        </a:graphic>
      </p:graphicFrame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6522818" y="6165304"/>
            <a:ext cx="2304256" cy="293414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+mn-ea"/>
              </a:rPr>
              <a:t>* </a:t>
            </a:r>
            <a:r>
              <a:rPr lang="ko-KR" altLang="en-US" sz="1000" b="1" dirty="0" err="1" smtClean="0">
                <a:latin typeface="+mn-ea"/>
              </a:rPr>
              <a:t>전사기준</a:t>
            </a:r>
            <a:endParaRPr lang="en-US" altLang="ko-KR" sz="1000" b="1" dirty="0" smtClean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036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10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</a:t>
            </a:r>
            <a:r>
              <a:rPr lang="ko-KR" altLang="en-US" sz="1400" b="1" dirty="0" err="1" smtClean="0">
                <a:latin typeface="+mn-ea"/>
              </a:rPr>
              <a:t>실시현황</a:t>
            </a:r>
            <a:r>
              <a:rPr lang="ko-KR" altLang="en-US" sz="1400" b="1" dirty="0" smtClean="0">
                <a:latin typeface="+mn-ea"/>
              </a:rPr>
              <a:t>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3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>
                <a:latin typeface="+mn-ea"/>
              </a:rPr>
              <a:t> , </a:t>
            </a:r>
            <a:r>
              <a:rPr lang="ko-KR" altLang="en-US" sz="1400" b="1" dirty="0" err="1">
                <a:latin typeface="+mn-ea"/>
              </a:rPr>
              <a:t>전사기준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6516216" y="5965829"/>
            <a:ext cx="2304256" cy="293414"/>
          </a:xfrm>
          <a:prstGeom prst="rect">
            <a:avLst/>
          </a:prstGeom>
          <a:noFill/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  <a:defRPr/>
            </a:pPr>
            <a:r>
              <a:rPr lang="en-US" altLang="ko-KR" sz="1000" b="1" dirty="0" smtClean="0">
                <a:latin typeface="+mn-ea"/>
              </a:rPr>
              <a:t>* </a:t>
            </a:r>
            <a:r>
              <a:rPr lang="ko-KR" altLang="en-US" sz="1000" b="1" dirty="0" err="1" smtClean="0">
                <a:latin typeface="+mn-ea"/>
              </a:rPr>
              <a:t>전사기준</a:t>
            </a:r>
            <a:endParaRPr lang="en-US" altLang="ko-KR" sz="1000" b="1" dirty="0" smtClean="0">
              <a:latin typeface="+mn-ea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558272"/>
              </p:ext>
            </p:extLst>
          </p:nvPr>
        </p:nvGraphicFramePr>
        <p:xfrm>
          <a:off x="348901" y="1196752"/>
          <a:ext cx="8471571" cy="475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0731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3382182276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46529567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35727131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3788673927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73189917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26088312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407558379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47397562"/>
                    </a:ext>
                  </a:extLst>
                </a:gridCol>
              </a:tblGrid>
              <a:tr h="602273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 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교육기간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대상자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미이수자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이수율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방법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시간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0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비고</a:t>
                      </a:r>
                      <a:endParaRPr kumimoji="0" lang="ko-KR" altLang="en-US" sz="10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659139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정기교육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7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9</a:t>
                      </a:r>
                      <a:r>
                        <a:rPr lang="ko-KR" altLang="en-US" sz="1000" baseline="0" dirty="0" smtClean="0"/>
                        <a:t>월</a:t>
                      </a:r>
                      <a:r>
                        <a:rPr lang="en-US" altLang="ko-KR" sz="1000" baseline="0" dirty="0" smtClean="0"/>
                        <a:t>(</a:t>
                      </a:r>
                      <a:r>
                        <a:rPr lang="ko-KR" altLang="en-US" sz="1000" baseline="0" dirty="0" smtClean="0"/>
                        <a:t>현재</a:t>
                      </a:r>
                      <a:r>
                        <a:rPr lang="en-US" altLang="ko-KR" sz="1000" baseline="0" dirty="0" smtClean="0"/>
                        <a:t>)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281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280</a:t>
                      </a:r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진행중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</a:t>
                      </a:r>
                      <a:r>
                        <a:rPr lang="ko-KR" altLang="en-US" sz="1000" dirty="0" smtClean="0"/>
                        <a:t>명</a:t>
                      </a:r>
                      <a:endParaRPr lang="en-US" altLang="ko-KR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99%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6</a:t>
                      </a:r>
                      <a:r>
                        <a:rPr lang="en-US" altLang="ko-KR" sz="1000" baseline="0" dirty="0" smtClean="0"/>
                        <a:t>Hr /</a:t>
                      </a:r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aseline="0" dirty="0" smtClean="0"/>
                        <a:t>3Hr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602273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채용시교육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7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8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9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100%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인터넷원격교육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err="1" smtClean="0"/>
                        <a:t>강의식교육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en-US" altLang="ko-KR" sz="1000" dirty="0" smtClean="0"/>
                        <a:t>[</a:t>
                      </a:r>
                      <a:r>
                        <a:rPr lang="ko-KR" altLang="en-US" sz="1000" dirty="0" smtClean="0"/>
                        <a:t>안전</a:t>
                      </a:r>
                      <a:r>
                        <a:rPr lang="en-US" altLang="ko-KR" sz="1000" dirty="0" smtClean="0"/>
                        <a:t>/</a:t>
                      </a:r>
                      <a:r>
                        <a:rPr lang="ko-KR" altLang="en-US" sz="1000" dirty="0" err="1" smtClean="0"/>
                        <a:t>보건관리자</a:t>
                      </a:r>
                      <a:r>
                        <a:rPr lang="en-US" altLang="ko-KR" sz="1000" dirty="0" smtClean="0"/>
                        <a:t>]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8Hr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3</a:t>
                      </a:r>
                      <a:r>
                        <a:rPr lang="ko-KR" altLang="en-US" sz="1000" dirty="0" smtClean="0"/>
                        <a:t>분기 </a:t>
                      </a:r>
                      <a:endParaRPr lang="en-US" altLang="ko-KR" sz="1000" dirty="0" smtClean="0"/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dirty="0" err="1" smtClean="0"/>
                        <a:t>입사자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:</a:t>
                      </a:r>
                    </a:p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55</a:t>
                      </a:r>
                      <a:r>
                        <a:rPr lang="ko-KR" altLang="en-US" sz="1000" dirty="0" smtClean="0"/>
                        <a:t>명</a:t>
                      </a:r>
                    </a:p>
                    <a:p>
                      <a:pPr algn="ctr"/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8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9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16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16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507019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9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10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30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진행중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7714768"/>
                  </a:ext>
                </a:extLst>
              </a:tr>
              <a:tr h="640358"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err="1" smtClean="0"/>
                        <a:t>관리감독자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smtClean="0"/>
                        <a:t>교육</a:t>
                      </a:r>
                      <a:endParaRPr lang="en-US" altLang="ko-KR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7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8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30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30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우편통신교육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16Hr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누적 </a:t>
                      </a:r>
                      <a:r>
                        <a:rPr lang="en-US" altLang="ko-KR" sz="1000" dirty="0" smtClean="0"/>
                        <a:t>: 232</a:t>
                      </a:r>
                      <a:r>
                        <a:rPr lang="ko-KR" altLang="en-US" sz="1000" dirty="0" smtClean="0"/>
                        <a:t>명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en-US" altLang="ko-KR" sz="1000" dirty="0" smtClean="0"/>
                        <a:t>(</a:t>
                      </a:r>
                      <a:r>
                        <a:rPr lang="ko-KR" altLang="en-US" sz="1000" dirty="0" smtClean="0"/>
                        <a:t>전체 </a:t>
                      </a:r>
                      <a:r>
                        <a:rPr lang="en-US" altLang="ko-KR" sz="1000" dirty="0" smtClean="0"/>
                        <a:t>360</a:t>
                      </a:r>
                      <a:r>
                        <a:rPr lang="ko-KR" altLang="en-US" sz="1000" dirty="0" smtClean="0"/>
                        <a:t>명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312197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8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9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18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18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100%</a:t>
                      </a:r>
                      <a:endParaRPr lang="ko-KR" altLang="en-US" sz="10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555944"/>
                  </a:ext>
                </a:extLst>
              </a:tr>
              <a:tr h="56212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36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dirty="0" smtClean="0"/>
                        <a:t>2022.</a:t>
                      </a:r>
                      <a:r>
                        <a:rPr lang="en-US" altLang="ko-KR" sz="1000" baseline="0" dirty="0" smtClean="0"/>
                        <a:t> 9</a:t>
                      </a:r>
                      <a:r>
                        <a:rPr lang="ko-KR" altLang="en-US" sz="1000" baseline="0" dirty="0" smtClean="0"/>
                        <a:t>월 </a:t>
                      </a:r>
                      <a:r>
                        <a:rPr lang="en-US" altLang="ko-KR" sz="1000" baseline="0" dirty="0" smtClean="0"/>
                        <a:t>~ 10</a:t>
                      </a:r>
                      <a:r>
                        <a:rPr lang="ko-KR" altLang="en-US" sz="1000" baseline="0" dirty="0" smtClean="0"/>
                        <a:t>월</a:t>
                      </a:r>
                      <a:endParaRPr lang="en-US" altLang="ko-KR" sz="10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37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진행중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-</a:t>
                      </a:r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ko-KR" altLang="en-US" sz="1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88517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9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5" name="모서리가 둥근 직사각형 4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안전 및 보건에 관한 협의체 개최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6" name="TextBox 14"/>
          <p:cNvSpPr txBox="1">
            <a:spLocks noChangeArrowheads="1"/>
          </p:cNvSpPr>
          <p:nvPr/>
        </p:nvSpPr>
        <p:spPr bwMode="auto">
          <a:xfrm>
            <a:off x="215677" y="1441668"/>
            <a:ext cx="8532787" cy="4385816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회의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err="1" smtClean="0">
                <a:latin typeface="+mn-ea"/>
              </a:rPr>
              <a:t>실시목적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 협력업체에 대한 애로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smtClean="0">
                <a:latin typeface="+mn-ea"/>
              </a:rPr>
              <a:t>건의사항의 수렴 등을 통해 안전한 근로환경을 조성하여 산업재해 예방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err="1" smtClean="0">
                <a:latin typeface="+mn-ea"/>
              </a:rPr>
              <a:t>구성인원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도급인인 사업주 및 그의 </a:t>
            </a:r>
            <a:r>
              <a:rPr lang="ko-KR" altLang="en-US" sz="1200" dirty="0" err="1" smtClean="0">
                <a:latin typeface="+mn-ea"/>
              </a:rPr>
              <a:t>수급인인</a:t>
            </a:r>
            <a:r>
              <a:rPr lang="ko-KR" altLang="en-US" sz="1200" dirty="0" smtClean="0">
                <a:latin typeface="+mn-ea"/>
              </a:rPr>
              <a:t> 사업주 전원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  </a:t>
            </a:r>
          </a:p>
          <a:p>
            <a:pPr>
              <a:lnSpc>
                <a:spcPct val="150000"/>
              </a:lnSpc>
              <a:defRPr/>
            </a:pP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법적 근거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</a:t>
            </a:r>
            <a:r>
              <a:rPr lang="en-US" altLang="ko-KR" sz="14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도급에 따른 산업재해 예방조치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산업안전보건법 시행규칙 제</a:t>
            </a:r>
            <a:r>
              <a:rPr lang="en-US" altLang="ko-KR" sz="1200" dirty="0" smtClean="0">
                <a:latin typeface="+mn-ea"/>
              </a:rPr>
              <a:t>79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협의체의 구성 및 운영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※ </a:t>
            </a:r>
            <a:r>
              <a:rPr lang="ko-KR" altLang="en-US" sz="1000" dirty="0" smtClean="0"/>
              <a:t>도급인인 사업주는 도급인과 </a:t>
            </a:r>
            <a:r>
              <a:rPr lang="ko-KR" altLang="en-US" sz="1000" dirty="0" err="1" smtClean="0"/>
              <a:t>수급인을</a:t>
            </a:r>
            <a:r>
              <a:rPr lang="ko-KR" altLang="en-US" sz="1000" dirty="0" smtClean="0"/>
              <a:t> 구성원으로 하는 안전 및 보건에 관한 협의체를 구성 및 운영하여야 함</a:t>
            </a:r>
            <a:endParaRPr lang="en-US" altLang="ko-KR" sz="1000" dirty="0" smtClean="0">
              <a:latin typeface="+mn-ea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385882"/>
              </p:ext>
            </p:extLst>
          </p:nvPr>
        </p:nvGraphicFramePr>
        <p:xfrm>
          <a:off x="683568" y="2420888"/>
          <a:ext cx="4086036" cy="19782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018">
                  <a:extLst>
                    <a:ext uri="{9D8B030D-6E8A-4147-A177-3AD203B41FA5}">
                      <a16:colId xmlns:a16="http://schemas.microsoft.com/office/drawing/2014/main" val="3607648106"/>
                    </a:ext>
                  </a:extLst>
                </a:gridCol>
                <a:gridCol w="2043018">
                  <a:extLst>
                    <a:ext uri="{9D8B030D-6E8A-4147-A177-3AD203B41FA5}">
                      <a16:colId xmlns:a16="http://schemas.microsoft.com/office/drawing/2014/main" val="2681952062"/>
                    </a:ext>
                  </a:extLst>
                </a:gridCol>
              </a:tblGrid>
              <a:tr h="334130">
                <a:tc gridSpan="2"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화성 </a:t>
                      </a:r>
                      <a:r>
                        <a:rPr kumimoji="0" lang="en-US" altLang="ko-KR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· </a:t>
                      </a:r>
                      <a:r>
                        <a:rPr kumimoji="0" lang="ko-KR" altLang="en-US" sz="11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아산사업장</a:t>
                      </a:r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 협의체 </a:t>
                      </a:r>
                      <a:r>
                        <a:rPr kumimoji="0" lang="ko-KR" altLang="en-US" sz="1100" b="1" kern="1200" dirty="0" err="1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구성인원</a:t>
                      </a:r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87306"/>
                  </a:ext>
                </a:extLst>
              </a:tr>
              <a:tr h="129540"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도급인</a:t>
                      </a:r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kumimoji="0" lang="ko-KR" altLang="en-US" sz="1100" b="1" kern="1200" dirty="0" smtClean="0">
                          <a:solidFill>
                            <a:schemeClr val="bg1"/>
                          </a:solidFill>
                          <a:latin typeface="+mn-ea"/>
                          <a:ea typeface="+mn-ea"/>
                          <a:cs typeface="+mn-cs"/>
                        </a:rPr>
                        <a:t>수급인</a:t>
                      </a:r>
                      <a:endParaRPr kumimoji="0" lang="ko-KR" altLang="en-US" sz="1100" b="1" kern="1200" dirty="0">
                        <a:solidFill>
                          <a:schemeClr val="bg1"/>
                        </a:solidFill>
                        <a:latin typeface="+mn-ea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85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041560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안전보건총괄책임자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ko-KR" altLang="en-US" sz="1100" dirty="0" err="1" smtClean="0"/>
                        <a:t>수급인인</a:t>
                      </a:r>
                      <a:r>
                        <a:rPr lang="ko-KR" altLang="en-US" sz="1100" dirty="0" smtClean="0"/>
                        <a:t> 사업주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538605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환경안전팀장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ko-KR" altLang="en-US" sz="13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304155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사업장 안전 </a:t>
                      </a:r>
                      <a:r>
                        <a:rPr lang="en-US" altLang="ko-KR" sz="1100" dirty="0" smtClean="0"/>
                        <a:t>· </a:t>
                      </a:r>
                      <a:r>
                        <a:rPr lang="ko-KR" altLang="en-US" sz="1100" dirty="0" err="1" smtClean="0"/>
                        <a:t>보건관리자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3258463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인프라지원팀</a:t>
                      </a:r>
                      <a:r>
                        <a:rPr lang="en-US" altLang="ko-KR" sz="1100" dirty="0" smtClean="0"/>
                        <a:t>(</a:t>
                      </a:r>
                      <a:r>
                        <a:rPr lang="ko-KR" altLang="en-US" sz="1100" dirty="0" smtClean="0"/>
                        <a:t>파트</a:t>
                      </a:r>
                      <a:r>
                        <a:rPr lang="en-US" altLang="ko-KR" sz="1100" dirty="0" smtClean="0"/>
                        <a:t>)</a:t>
                      </a:r>
                      <a:r>
                        <a:rPr lang="ko-KR" altLang="en-US" sz="1100" dirty="0" smtClean="0"/>
                        <a:t>장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638124"/>
                  </a:ext>
                </a:extLst>
              </a:tr>
              <a:tr h="27700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100" dirty="0" smtClean="0"/>
                        <a:t>공사수행부서 </a:t>
                      </a:r>
                      <a:r>
                        <a:rPr lang="en-US" altLang="ko-KR" sz="1100" dirty="0" smtClean="0"/>
                        <a:t>PM</a:t>
                      </a:r>
                      <a:endParaRPr lang="ko-KR" altLang="en-US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9587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756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764704"/>
            <a:ext cx="8712646" cy="415498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협의체 회의 결과 </a:t>
            </a:r>
            <a:r>
              <a:rPr lang="en-US" altLang="ko-KR" sz="1400" b="1" dirty="0" smtClean="0">
                <a:latin typeface="+mn-ea"/>
              </a:rPr>
              <a:t>(22</a:t>
            </a:r>
            <a:r>
              <a:rPr lang="ko-KR" altLang="en-US" sz="1400" b="1" dirty="0" smtClean="0">
                <a:latin typeface="+mn-ea"/>
              </a:rPr>
              <a:t>년 </a:t>
            </a:r>
            <a:r>
              <a:rPr lang="en-US" altLang="ko-KR" sz="1400" b="1" dirty="0">
                <a:latin typeface="+mn-ea"/>
              </a:rPr>
              <a:t>3</a:t>
            </a:r>
            <a:r>
              <a:rPr lang="ko-KR" altLang="en-US" sz="1400" b="1" dirty="0" smtClean="0">
                <a:latin typeface="+mn-ea"/>
              </a:rPr>
              <a:t>분기</a:t>
            </a:r>
            <a:r>
              <a:rPr lang="en-US" altLang="ko-KR" sz="1400" b="1" dirty="0" smtClean="0">
                <a:latin typeface="+mn-ea"/>
              </a:rPr>
              <a:t>)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54131"/>
              </p:ext>
            </p:extLst>
          </p:nvPr>
        </p:nvGraphicFramePr>
        <p:xfrm>
          <a:off x="467544" y="1169073"/>
          <a:ext cx="8352928" cy="4798730"/>
        </p:xfrm>
        <a:graphic>
          <a:graphicData uri="http://schemas.openxmlformats.org/drawingml/2006/table">
            <a:tbl>
              <a:tblPr/>
              <a:tblGrid>
                <a:gridCol w="648072">
                  <a:extLst>
                    <a:ext uri="{9D8B030D-6E8A-4147-A177-3AD203B41FA5}">
                      <a16:colId xmlns:a16="http://schemas.microsoft.com/office/drawing/2014/main" val="1075263609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367390042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1604111807"/>
                    </a:ext>
                  </a:extLst>
                </a:gridCol>
                <a:gridCol w="972108">
                  <a:extLst>
                    <a:ext uri="{9D8B030D-6E8A-4147-A177-3AD203B41FA5}">
                      <a16:colId xmlns:a16="http://schemas.microsoft.com/office/drawing/2014/main" val="186885624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845863949"/>
                    </a:ext>
                  </a:extLst>
                </a:gridCol>
                <a:gridCol w="2484276">
                  <a:extLst>
                    <a:ext uri="{9D8B030D-6E8A-4147-A177-3AD203B41FA5}">
                      <a16:colId xmlns:a16="http://schemas.microsoft.com/office/drawing/2014/main" val="2454075650"/>
                    </a:ext>
                  </a:extLst>
                </a:gridCol>
              </a:tblGrid>
              <a:tr h="293002"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개최월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일시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 업체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err="1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회의방식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E6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협의체 회의 내용</a:t>
                      </a:r>
                      <a:r>
                        <a:rPr lang="ko-KR" altLang="en-US" sz="1000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216607"/>
                  </a:ext>
                </a:extLst>
              </a:tr>
              <a:tr h="293002"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기본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협의 사항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8354741"/>
                  </a:ext>
                </a:extLst>
              </a:tr>
              <a:tr h="1420563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22.07.27(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수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)</a:t>
                      </a: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(34/37)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社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참석율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</a:t>
                      </a: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: 91%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indent="0" eaLnBrk="1" latinLnBrk="1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ko-KR" altLang="en-US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>
                          <a:latin typeface="+mn-ea"/>
                        </a:rPr>
                        <a:t>1)</a:t>
                      </a:r>
                      <a:r>
                        <a:rPr lang="en-US" altLang="ko-KR" sz="1000" baseline="0" dirty="0" smtClean="0">
                          <a:latin typeface="+mn-ea"/>
                        </a:rPr>
                        <a:t>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작업의 </a:t>
                      </a:r>
                      <a:r>
                        <a:rPr lang="ko-KR" altLang="en-US" sz="1000" dirty="0" err="1" smtClean="0">
                          <a:latin typeface="+mn-ea"/>
                        </a:rPr>
                        <a:t>시작시간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 eaLnBrk="1" latinLnBrk="1" hangingPunct="1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2)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 또는 작업장 간의 연락 방법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3) </a:t>
                      </a:r>
                      <a:r>
                        <a:rPr lang="ko-KR" altLang="en-US" sz="1000" dirty="0" smtClean="0">
                          <a:latin typeface="+mn-ea"/>
                        </a:rPr>
                        <a:t>재해발생 위험이 있는 경우 대피방법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ko-KR" altLang="en-US" sz="1000" dirty="0" smtClean="0">
                          <a:latin typeface="+mn-ea"/>
                        </a:rPr>
                        <a:t> </a:t>
                      </a:r>
                      <a:r>
                        <a:rPr lang="en-US" altLang="ko-KR" sz="1000" dirty="0" smtClean="0">
                          <a:latin typeface="+mn-ea"/>
                        </a:rPr>
                        <a:t>4) </a:t>
                      </a:r>
                      <a:r>
                        <a:rPr lang="ko-KR" altLang="en-US" sz="1000" dirty="0" smtClean="0">
                          <a:latin typeface="+mn-ea"/>
                        </a:rPr>
                        <a:t>작업장에서의 법 제</a:t>
                      </a:r>
                      <a:r>
                        <a:rPr lang="en-US" altLang="ko-KR" sz="1000" dirty="0" smtClean="0">
                          <a:latin typeface="+mn-ea"/>
                        </a:rPr>
                        <a:t>36</a:t>
                      </a:r>
                      <a:r>
                        <a:rPr lang="ko-KR" altLang="en-US" sz="1000" dirty="0" smtClean="0">
                          <a:latin typeface="+mn-ea"/>
                        </a:rPr>
                        <a:t>조에 따른 위험성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</a:rPr>
                        <a:t>     </a:t>
                      </a:r>
                      <a:r>
                        <a:rPr lang="ko-KR" altLang="en-US" sz="1000" dirty="0" smtClean="0">
                          <a:latin typeface="+mn-ea"/>
                        </a:rPr>
                        <a:t>평가의 실시에 관한 사항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dirty="0" smtClean="0">
                          <a:latin typeface="+mn-ea"/>
                        </a:rPr>
                        <a:t> 5) </a:t>
                      </a:r>
                      <a:r>
                        <a:rPr lang="ko-KR" altLang="en-US" sz="1000" dirty="0" smtClean="0">
                          <a:latin typeface="+mn-ea"/>
                        </a:rPr>
                        <a:t>사업주와 수급인 또는 수급인 상호간의</a:t>
                      </a:r>
                      <a:endParaRPr lang="en-US" altLang="ko-KR" sz="1000" dirty="0" smtClean="0">
                        <a:latin typeface="+mn-ea"/>
                      </a:endParaRPr>
                    </a:p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r>
                        <a:rPr lang="en-US" altLang="ko-KR" sz="1000" baseline="0" dirty="0" smtClean="0">
                          <a:latin typeface="+mn-ea"/>
                        </a:rPr>
                        <a:t>     </a:t>
                      </a:r>
                      <a:r>
                        <a:rPr lang="ko-KR" altLang="en-US" sz="1000" dirty="0" smtClean="0">
                          <a:latin typeface="+mn-ea"/>
                        </a:rPr>
                        <a:t>연락 방법 및 작업공정의 조정</a:t>
                      </a:r>
                      <a:endParaRPr lang="en-US" altLang="ko-KR" sz="1000" dirty="0">
                        <a:latin typeface="+mn-ea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 2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분기 합동점검 결과 공유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고용노동부 하반기 정책변경 안내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크레인 작업 안전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보호구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착용기준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강화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지게차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안전검검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원숭이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두창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예방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자동심자충격기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사용 방법 안내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6)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건의 및 질의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5508573"/>
                  </a:ext>
                </a:extLst>
              </a:tr>
              <a:tr h="1420563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월</a:t>
                      </a:r>
                      <a:endParaRPr lang="ko-KR" altLang="en-US" sz="1000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22.08.25(</a:t>
                      </a:r>
                      <a:r>
                        <a:rPr lang="ko-KR" altLang="en-US" sz="1000" dirty="0" smtClean="0"/>
                        <a:t>목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(35/42)</a:t>
                      </a:r>
                      <a:r>
                        <a:rPr lang="ko-KR" altLang="en-US" sz="1000" dirty="0" smtClean="0"/>
                        <a:t>社</a:t>
                      </a:r>
                      <a:endParaRPr lang="en-US" altLang="ko-KR" sz="1000" dirty="0" smtClean="0"/>
                    </a:p>
                    <a:p>
                      <a:pPr algn="ctr"/>
                      <a:r>
                        <a:rPr lang="ko-KR" altLang="en-US" sz="1000" dirty="0" err="1" smtClean="0"/>
                        <a:t>참석율</a:t>
                      </a:r>
                      <a:r>
                        <a:rPr lang="ko-KR" altLang="en-US" sz="1000" dirty="0" smtClean="0"/>
                        <a:t> </a:t>
                      </a:r>
                      <a:r>
                        <a:rPr lang="en-US" altLang="ko-KR" sz="1000" dirty="0" smtClean="0"/>
                        <a:t>: 83%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indent="0">
                        <a:lnSpc>
                          <a:spcPct val="150000"/>
                        </a:lnSpc>
                        <a:buFont typeface="Wingdings" panose="05000000000000000000" pitchFamily="2" charset="2"/>
                        <a:buNone/>
                        <a:defRPr/>
                      </a:pPr>
                      <a:endParaRPr lang="en-US" altLang="ko-KR" sz="1000" dirty="0">
                        <a:latin typeface="+mn-ea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안전보건공단 지원사업 안내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올바른 수공구 취급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전기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취급안전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사고사례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baseline="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롱코비드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이겨내기</a:t>
                      </a: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,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작업환경 측정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화학물질 관리요령 정보 제공</a:t>
                      </a:r>
                      <a:endParaRPr lang="en-US" altLang="ko-KR" sz="1000" baseline="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6)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건의 및 질의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834808"/>
                  </a:ext>
                </a:extLst>
              </a:tr>
              <a:tr h="1317456"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9</a:t>
                      </a:r>
                      <a:r>
                        <a:rPr lang="ko-KR" altLang="en-US" sz="1000" b="1" dirty="0" smtClean="0">
                          <a:solidFill>
                            <a:schemeClr val="tx1"/>
                          </a:solidFill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월</a:t>
                      </a:r>
                      <a:endParaRPr lang="ko-KR" altLang="en-US" sz="1000" b="1" dirty="0">
                        <a:solidFill>
                          <a:schemeClr val="tx1"/>
                        </a:solidFill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000" dirty="0" smtClean="0"/>
                        <a:t>22.09.22(</a:t>
                      </a:r>
                      <a:r>
                        <a:rPr lang="ko-KR" altLang="en-US" sz="1000" dirty="0" smtClean="0"/>
                        <a:t>목</a:t>
                      </a:r>
                      <a:r>
                        <a:rPr lang="en-US" altLang="ko-KR" sz="1000" dirty="0" smtClean="0"/>
                        <a:t>)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dirty="0" smtClean="0"/>
                        <a:t>확인 중</a:t>
                      </a:r>
                      <a:endParaRPr lang="ko-KR" altLang="en-US" sz="1000" dirty="0"/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비대면 회의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ctr" latinLnBrk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(Zoom)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1)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작업장 정리정돈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2) </a:t>
                      </a:r>
                      <a:r>
                        <a:rPr lang="ko-KR" altLang="en-US" sz="100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사고사례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3)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독감 예방 관리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4)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고령 근로자의 안전보건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5) 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신규 외주 </a:t>
                      </a:r>
                      <a:r>
                        <a:rPr lang="ko-KR" altLang="en-US" sz="1000" dirty="0" err="1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협력사</a:t>
                      </a:r>
                      <a:r>
                        <a:rPr lang="ko-KR" altLang="en-US" sz="100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등록 시 평가 시행</a:t>
                      </a:r>
                      <a:endParaRPr lang="en-US" altLang="ko-KR" sz="1000" dirty="0" smtClean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  <a:p>
                      <a:pPr algn="l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 6) </a:t>
                      </a:r>
                      <a:r>
                        <a:rPr lang="ko-KR" altLang="en-US" sz="1000" baseline="0" dirty="0" smtClean="0">
                          <a:effectLst/>
                          <a:latin typeface="Malgun Gothic" panose="020B0503020000020004" pitchFamily="50" charset="-127"/>
                          <a:ea typeface="Malgun Gothic" panose="020B0503020000020004" pitchFamily="50" charset="-127"/>
                        </a:rPr>
                        <a:t>안건 건의 및 질의</a:t>
                      </a:r>
                      <a:endParaRPr lang="ko-KR" altLang="en-US" sz="1000" dirty="0">
                        <a:effectLst/>
                        <a:latin typeface="Malgun Gothic" panose="020B0503020000020004" pitchFamily="50" charset="-127"/>
                        <a:ea typeface="Malgun Gothic" panose="020B0503020000020004" pitchFamily="50" charset="-127"/>
                      </a:endParaRPr>
                    </a:p>
                  </a:txBody>
                  <a:tcPr marL="0" marR="0" marT="0" marB="0" anchor="ctr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8058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16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15677" y="1441668"/>
            <a:ext cx="8532787" cy="4478149"/>
          </a:xfrm>
          <a:prstGeom prst="rect">
            <a:avLst/>
          </a:prstGeom>
          <a:ln w="19050">
            <a:noFill/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ko-KR" altLang="en-US" sz="1400" b="1" dirty="0" smtClean="0">
                <a:latin typeface="+mn-ea"/>
              </a:rPr>
              <a:t>■ 점검 개요</a:t>
            </a:r>
            <a:endParaRPr lang="en-US" altLang="ko-KR" sz="1400" b="1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200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 </a:t>
            </a:r>
            <a:r>
              <a:rPr lang="ko-KR" altLang="en-US" sz="1200" dirty="0" err="1" smtClean="0">
                <a:latin typeface="+mn-ea"/>
              </a:rPr>
              <a:t>점검기간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2022. 08. 29. ~ 08. 31.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2) </a:t>
            </a:r>
            <a:r>
              <a:rPr lang="ko-KR" altLang="en-US" sz="1200" dirty="0" smtClean="0">
                <a:latin typeface="+mn-ea"/>
              </a:rPr>
              <a:t>점검대상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아산사업장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3) </a:t>
            </a:r>
            <a:r>
              <a:rPr lang="ko-KR" altLang="en-US" sz="1200" dirty="0" err="1" smtClean="0">
                <a:latin typeface="+mn-ea"/>
              </a:rPr>
              <a:t>점검방법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smtClean="0">
                <a:latin typeface="+mn-ea"/>
              </a:rPr>
              <a:t>도급인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에스에프에이</a:t>
            </a:r>
            <a:r>
              <a:rPr lang="en-US" altLang="ko-KR" sz="1200" dirty="0" smtClean="0">
                <a:latin typeface="+mn-ea"/>
              </a:rPr>
              <a:t>), </a:t>
            </a:r>
            <a:r>
              <a:rPr lang="ko-KR" altLang="en-US" sz="1200" dirty="0" smtClean="0">
                <a:latin typeface="+mn-ea"/>
              </a:rPr>
              <a:t>수급인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협력회사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smtClean="0">
                <a:latin typeface="+mn-ea"/>
              </a:rPr>
              <a:t>합동안전보건점검</a:t>
            </a:r>
            <a:r>
              <a:rPr lang="en-US" altLang="ko-KR" sz="1200" dirty="0" smtClean="0">
                <a:latin typeface="+mn-ea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4</a:t>
            </a:r>
            <a:r>
              <a:rPr lang="en-US" altLang="ko-KR" sz="1200" dirty="0" smtClean="0">
                <a:latin typeface="+mn-ea"/>
              </a:rPr>
              <a:t>) </a:t>
            </a:r>
            <a:r>
              <a:rPr lang="ko-KR" altLang="en-US" sz="1200" dirty="0" err="1" smtClean="0">
                <a:latin typeface="+mn-ea"/>
              </a:rPr>
              <a:t>점검자</a:t>
            </a:r>
            <a:r>
              <a:rPr lang="ko-KR" altLang="en-US" sz="1200" dirty="0" smtClean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: </a:t>
            </a:r>
            <a:r>
              <a:rPr lang="ko-KR" altLang="en-US" sz="1200" dirty="0" err="1" smtClean="0">
                <a:latin typeface="+mn-ea"/>
              </a:rPr>
              <a:t>환경안전팀</a:t>
            </a:r>
            <a:r>
              <a:rPr lang="ko-KR" altLang="en-US" sz="1200" dirty="0" smtClean="0">
                <a:latin typeface="+mn-ea"/>
              </a:rPr>
              <a:t> 김동현 부장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고병준 대리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윤은지 사원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err="1" smtClean="0">
                <a:latin typeface="+mn-ea"/>
              </a:rPr>
              <a:t>안전담당자</a:t>
            </a:r>
            <a:r>
              <a:rPr lang="en-US" altLang="ko-KR" sz="1200" dirty="0" smtClean="0">
                <a:latin typeface="+mn-ea"/>
              </a:rPr>
              <a:t>,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             </a:t>
            </a:r>
            <a:r>
              <a:rPr lang="ko-KR" altLang="en-US" sz="1200" dirty="0" smtClean="0">
                <a:latin typeface="+mn-ea"/>
              </a:rPr>
              <a:t>당사 </a:t>
            </a:r>
            <a:r>
              <a:rPr lang="ko-KR" altLang="en-US" sz="1200" dirty="0" err="1" smtClean="0">
                <a:latin typeface="+mn-ea"/>
              </a:rPr>
              <a:t>관리감독자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협력회사 대표자</a:t>
            </a:r>
            <a:r>
              <a:rPr lang="en-US" altLang="ko-KR" sz="1200" dirty="0" smtClean="0">
                <a:latin typeface="+mn-ea"/>
              </a:rPr>
              <a:t>/</a:t>
            </a:r>
            <a:r>
              <a:rPr lang="ko-KR" altLang="en-US" sz="1200" dirty="0" err="1" smtClean="0">
                <a:latin typeface="+mn-ea"/>
              </a:rPr>
              <a:t>수임자</a:t>
            </a:r>
            <a:r>
              <a:rPr lang="en-US" altLang="ko-KR" sz="1200" dirty="0" smtClean="0">
                <a:latin typeface="+mn-ea"/>
              </a:rPr>
              <a:t>, </a:t>
            </a:r>
            <a:r>
              <a:rPr lang="ko-KR" altLang="en-US" sz="1200" dirty="0" smtClean="0">
                <a:latin typeface="+mn-ea"/>
              </a:rPr>
              <a:t>근로자</a:t>
            </a: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5) </a:t>
            </a:r>
            <a:r>
              <a:rPr lang="ko-KR" altLang="en-US" sz="1200" dirty="0" smtClean="0">
                <a:latin typeface="+mn-ea"/>
              </a:rPr>
              <a:t>중점 점검 사항</a:t>
            </a:r>
            <a:endParaRPr lang="en-US" altLang="ko-KR" sz="12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2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400" dirty="0" smtClean="0">
                <a:latin typeface="+mn-ea"/>
              </a:rPr>
              <a:t>   </a:t>
            </a:r>
            <a:endParaRPr lang="en-US" altLang="ko-KR" sz="1400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endParaRPr lang="en-US" altLang="ko-KR" sz="1400" dirty="0" smtClean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ko-KR" altLang="en-US" sz="1400" b="1" dirty="0">
                <a:latin typeface="+mn-ea"/>
              </a:rPr>
              <a:t>■ </a:t>
            </a:r>
            <a:r>
              <a:rPr lang="ko-KR" altLang="en-US" sz="1400" b="1" dirty="0" smtClean="0">
                <a:latin typeface="+mn-ea"/>
              </a:rPr>
              <a:t>법적 근거</a:t>
            </a:r>
            <a:endParaRPr lang="en-US" altLang="ko-KR" sz="1400" b="1" dirty="0">
              <a:latin typeface="+mn-ea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1400" b="1" dirty="0" smtClean="0">
                <a:latin typeface="+mn-ea"/>
              </a:rPr>
              <a:t>    </a:t>
            </a:r>
            <a:r>
              <a:rPr lang="en-US" altLang="ko-KR" sz="1200" dirty="0" smtClean="0">
                <a:latin typeface="+mn-ea"/>
              </a:rPr>
              <a:t>1)</a:t>
            </a:r>
            <a:r>
              <a:rPr lang="en-US" altLang="ko-KR" sz="1400" b="1" dirty="0" smtClean="0">
                <a:latin typeface="+mn-ea"/>
              </a:rPr>
              <a:t> </a:t>
            </a:r>
            <a:r>
              <a:rPr lang="ko-KR" altLang="en-US" sz="1200" dirty="0" smtClean="0">
                <a:latin typeface="+mn-ea"/>
              </a:rPr>
              <a:t>산업안전보건법 제</a:t>
            </a:r>
            <a:r>
              <a:rPr lang="en-US" altLang="ko-KR" sz="1200" dirty="0" smtClean="0">
                <a:latin typeface="+mn-ea"/>
              </a:rPr>
              <a:t>64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smtClean="0">
                <a:latin typeface="+mn-ea"/>
              </a:rPr>
              <a:t>도급에 따른 산업재해 예방조치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200" dirty="0">
                <a:latin typeface="+mn-ea"/>
              </a:rPr>
              <a:t> </a:t>
            </a:r>
            <a:r>
              <a:rPr lang="en-US" altLang="ko-KR" sz="1200" dirty="0" smtClean="0">
                <a:latin typeface="+mn-ea"/>
              </a:rPr>
              <a:t>    2) </a:t>
            </a:r>
            <a:r>
              <a:rPr lang="ko-KR" altLang="en-US" sz="1200" dirty="0" smtClean="0">
                <a:latin typeface="+mn-ea"/>
              </a:rPr>
              <a:t>산업안전보건법 시행규칙 제</a:t>
            </a:r>
            <a:r>
              <a:rPr lang="en-US" altLang="ko-KR" sz="1200" dirty="0" smtClean="0">
                <a:latin typeface="+mn-ea"/>
              </a:rPr>
              <a:t>82</a:t>
            </a:r>
            <a:r>
              <a:rPr lang="ko-KR" altLang="en-US" sz="1200" dirty="0" smtClean="0">
                <a:latin typeface="+mn-ea"/>
              </a:rPr>
              <a:t>조</a:t>
            </a:r>
            <a:r>
              <a:rPr lang="en-US" altLang="ko-KR" sz="1200" dirty="0" smtClean="0">
                <a:latin typeface="+mn-ea"/>
              </a:rPr>
              <a:t>(</a:t>
            </a:r>
            <a:r>
              <a:rPr lang="ko-KR" altLang="en-US" sz="1200" dirty="0" err="1" smtClean="0">
                <a:latin typeface="+mn-ea"/>
              </a:rPr>
              <a:t>도급사업의</a:t>
            </a:r>
            <a:r>
              <a:rPr lang="ko-KR" altLang="en-US" sz="1200" dirty="0" smtClean="0">
                <a:latin typeface="+mn-ea"/>
              </a:rPr>
              <a:t> 합동안전보건점검</a:t>
            </a:r>
            <a:r>
              <a:rPr lang="en-US" altLang="ko-KR" sz="1200" dirty="0" smtClean="0">
                <a:latin typeface="+mn-ea"/>
              </a:rPr>
              <a:t>)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1000" dirty="0">
                <a:latin typeface="+mn-ea"/>
              </a:rPr>
              <a:t> </a:t>
            </a:r>
            <a:r>
              <a:rPr lang="en-US" altLang="ko-KR" sz="1000" dirty="0" smtClean="0">
                <a:latin typeface="+mn-ea"/>
              </a:rPr>
              <a:t>     ※ </a:t>
            </a:r>
            <a:r>
              <a:rPr lang="ko-KR" altLang="en-US" sz="1000" dirty="0"/>
              <a:t>도급인은 </a:t>
            </a:r>
            <a:r>
              <a:rPr lang="ko-KR" altLang="en-US" sz="1000" dirty="0" smtClean="0"/>
              <a:t>자신의 </a:t>
            </a:r>
            <a:r>
              <a:rPr lang="ko-KR" altLang="en-US" sz="1000" dirty="0"/>
              <a:t>근로자 및 </a:t>
            </a:r>
            <a:r>
              <a:rPr lang="ko-KR" altLang="en-US" sz="1000" dirty="0" err="1"/>
              <a:t>관계수급인</a:t>
            </a:r>
            <a:r>
              <a:rPr lang="ko-KR" altLang="en-US" sz="1000" dirty="0"/>
              <a:t> 근로자와 함께 정기적으로 또는 수시로 작업장의 안전 및 보건에 관한 점검을 하여야 </a:t>
            </a:r>
            <a:r>
              <a:rPr lang="ko-KR" altLang="en-US" sz="1000" dirty="0" smtClean="0"/>
              <a:t>함</a:t>
            </a:r>
            <a:endParaRPr lang="en-US" altLang="ko-KR" sz="1000" dirty="0" smtClean="0">
              <a:latin typeface="+mn-ea"/>
            </a:endParaRPr>
          </a:p>
        </p:txBody>
      </p:sp>
      <p:pic>
        <p:nvPicPr>
          <p:cNvPr id="5" name="Picture 2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5"/>
          <a:stretch/>
        </p:blipFill>
        <p:spPr bwMode="auto">
          <a:xfrm>
            <a:off x="99115" y="6432988"/>
            <a:ext cx="1931377" cy="4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116632"/>
            <a:ext cx="20313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charset="-127"/>
                <a:ea typeface="굴림" charset="-127"/>
              </a:defRPr>
            </a:lvl9pPr>
          </a:lstStyle>
          <a:p>
            <a:pPr eaLnBrk="1" fontAlgn="base" latinLnBrk="1" hangingPunct="1">
              <a:spcBef>
                <a:spcPct val="0"/>
              </a:spcBef>
              <a:spcAft>
                <a:spcPct val="0"/>
              </a:spcAft>
            </a:pP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Ⅰ 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주요 안전 활동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215677" y="908720"/>
            <a:ext cx="2988171" cy="360040"/>
          </a:xfrm>
          <a:prstGeom prst="roundRect">
            <a:avLst/>
          </a:prstGeom>
          <a:solidFill>
            <a:srgbClr val="05507D"/>
          </a:solidFill>
          <a:ln w="127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lIns="0" tIns="0" rIns="0" bIns="0" anchor="ctr"/>
          <a:lstStyle>
            <a:defPPr>
              <a:defRPr lang="ko-KR"/>
            </a:defPPr>
            <a:lvl1pPr marL="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4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2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0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7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60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439" algn="l" defTabSz="91436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2022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년 </a:t>
            </a:r>
            <a:r>
              <a:rPr lang="en-US" altLang="ko-KR" sz="1400" b="1" kern="0" dirty="0">
                <a:solidFill>
                  <a:prstClr val="white"/>
                </a:solidFill>
                <a:latin typeface="+mn-ea"/>
                <a:cs typeface="Arial" pitchFamily="34" charset="0"/>
              </a:rPr>
              <a:t>3</a:t>
            </a:r>
            <a:r>
              <a:rPr lang="ko-KR" altLang="en-US" sz="1400" b="1" kern="0" dirty="0" smtClean="0">
                <a:solidFill>
                  <a:prstClr val="white"/>
                </a:solidFill>
                <a:latin typeface="+mn-ea"/>
                <a:cs typeface="Arial" pitchFamily="34" charset="0"/>
              </a:rPr>
              <a:t>분기 합동안전보건점검</a:t>
            </a:r>
            <a:endParaRPr kumimoji="0" lang="ko-KR" altLang="en-US" sz="1400" b="1" kern="0" dirty="0">
              <a:solidFill>
                <a:prstClr val="white"/>
              </a:solidFill>
              <a:latin typeface="+mn-ea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3212976"/>
            <a:ext cx="6264696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기계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기구 기타 설비 위험 예방 조치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주요 시설물의 육안 점검</a:t>
            </a:r>
            <a:endParaRPr lang="en-US" altLang="ko-KR" sz="1200" dirty="0" smtClean="0"/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화학물질 관리 상태 점검</a:t>
            </a:r>
            <a:r>
              <a:rPr lang="en-US" altLang="ko-KR" sz="1200" dirty="0" smtClean="0"/>
              <a:t> (</a:t>
            </a:r>
            <a:r>
              <a:rPr lang="ko-KR" altLang="en-US" sz="1200" dirty="0" smtClean="0"/>
              <a:t>화학물질 반입 승인 여부</a:t>
            </a:r>
            <a:r>
              <a:rPr lang="en-US" altLang="ko-KR" sz="1200" dirty="0"/>
              <a:t> </a:t>
            </a:r>
            <a:r>
              <a:rPr lang="ko-KR" altLang="en-US" sz="1200" dirty="0" smtClean="0"/>
              <a:t>및 화학물질 보관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사용 상태</a:t>
            </a:r>
            <a:r>
              <a:rPr lang="en-US" altLang="ko-KR" sz="1200" dirty="0" smtClean="0"/>
              <a:t>)</a:t>
            </a: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ko-KR" altLang="en-US" sz="1200" dirty="0" smtClean="0"/>
              <a:t>기타 안전</a:t>
            </a:r>
            <a:r>
              <a:rPr lang="en-US" altLang="ko-KR" sz="1200" dirty="0" smtClean="0"/>
              <a:t>/</a:t>
            </a:r>
            <a:r>
              <a:rPr lang="ko-KR" altLang="en-US" sz="1200" dirty="0" smtClean="0"/>
              <a:t>보건불합리사항 및 참여자 의견 청취</a:t>
            </a:r>
            <a:endParaRPr lang="ko-KR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54735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26297</TotalTime>
  <Words>3579</Words>
  <Application>Microsoft Office PowerPoint</Application>
  <PresentationFormat>화면 슬라이드 쇼(4:3)</PresentationFormat>
  <Paragraphs>841</Paragraphs>
  <Slides>36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36</vt:i4>
      </vt:variant>
    </vt:vector>
  </HeadingPairs>
  <TitlesOfParts>
    <vt:vector size="49" baseType="lpstr">
      <vt:lpstr>HY견고딕</vt:lpstr>
      <vt:lpstr>HY울릉도M</vt:lpstr>
      <vt:lpstr>HY헤드라인M</vt:lpstr>
      <vt:lpstr>KoPubWorld돋움체 Bold</vt:lpstr>
      <vt:lpstr>견고딕</vt:lpstr>
      <vt:lpstr>굴림</vt:lpstr>
      <vt:lpstr>Malgun Gothic</vt:lpstr>
      <vt:lpstr>Malgun Gothic</vt:lpstr>
      <vt:lpstr>Arial</vt:lpstr>
      <vt:lpstr>Wingdings</vt:lpstr>
      <vt:lpstr>3_디자인 사용자 지정</vt:lpstr>
      <vt:lpstr>1_디자인 사용자 지정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SDC 신규라인 통합제안서</dc:title>
  <dc:creator>081105</dc:creator>
  <cp:lastModifiedBy>고병준(환경안전1파트/사원/-)</cp:lastModifiedBy>
  <cp:revision>2964</cp:revision>
  <cp:lastPrinted>2022-03-28T07:02:36Z</cp:lastPrinted>
  <dcterms:created xsi:type="dcterms:W3CDTF">2013-11-15T02:30:58Z</dcterms:created>
  <dcterms:modified xsi:type="dcterms:W3CDTF">2022-09-30T00:51:01Z</dcterms:modified>
</cp:coreProperties>
</file>